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6797" y="125815"/>
            <a:ext cx="3000374" cy="742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1945" y="6678476"/>
            <a:ext cx="73025" cy="1079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6127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80715" y="40501"/>
            <a:ext cx="2879999" cy="71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850" y="53999"/>
            <a:ext cx="432943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672" y="1523167"/>
            <a:ext cx="6018530" cy="188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01076" y="6610834"/>
            <a:ext cx="4498975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1225" y="6633519"/>
            <a:ext cx="159512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01337" y="6632340"/>
            <a:ext cx="20510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9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"/>
            <a:ext cx="12192000" cy="6853555"/>
            <a:chOff x="0" y="4750"/>
            <a:chExt cx="12192000" cy="685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50"/>
              <a:ext cx="12191999" cy="6853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5090" y="128402"/>
              <a:ext cx="3000374" cy="7429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426" y="2351906"/>
            <a:ext cx="5805805" cy="1791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 sz="3600" spc="-55">
                <a:solidFill>
                  <a:srgbClr val="666666"/>
                </a:solidFill>
                <a:latin typeface="Trebuchet MS"/>
                <a:cs typeface="Trebuchet MS"/>
              </a:rPr>
              <a:t>Unit</a:t>
            </a:r>
            <a:r>
              <a:rPr dirty="0" sz="3600" spc="-1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3600" spc="-245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3600" spc="-1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666666"/>
                </a:solidFill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ts val="4800"/>
              </a:lnSpc>
              <a:spcBef>
                <a:spcPts val="90"/>
              </a:spcBef>
            </a:pPr>
            <a:r>
              <a:rPr dirty="0" sz="4000" spc="-75">
                <a:solidFill>
                  <a:srgbClr val="666666"/>
                </a:solidFill>
                <a:latin typeface="Trebuchet MS"/>
                <a:cs typeface="Trebuchet MS"/>
              </a:rPr>
              <a:t>Functional</a:t>
            </a:r>
            <a:r>
              <a:rPr dirty="0" sz="4000" spc="-1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4000" spc="-35">
                <a:solidFill>
                  <a:srgbClr val="666666"/>
                </a:solidFill>
                <a:latin typeface="Trebuchet MS"/>
                <a:cs typeface="Trebuchet MS"/>
              </a:rPr>
              <a:t>dependencies  </a:t>
            </a:r>
            <a:r>
              <a:rPr dirty="0" sz="4000" spc="5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4000" spc="-1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4000" spc="-75">
                <a:solidFill>
                  <a:srgbClr val="666666"/>
                </a:solidFill>
                <a:latin typeface="Trebuchet MS"/>
                <a:cs typeface="Trebuchet MS"/>
              </a:rPr>
              <a:t>Normalization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428" y="5189825"/>
            <a:ext cx="35756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2000" spc="-12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2000" spc="-27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2000" spc="-35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666666"/>
                </a:solidFill>
                <a:latin typeface="Trebuchet MS"/>
                <a:cs typeface="Trebuchet MS"/>
              </a:rPr>
              <a:t>Chauhan  </a:t>
            </a:r>
            <a:r>
              <a:rPr dirty="0" sz="2000" spc="-55">
                <a:solidFill>
                  <a:srgbClr val="666666"/>
                </a:solidFill>
                <a:latin typeface="Trebuchet MS"/>
                <a:cs typeface="Trebuchet MS"/>
              </a:rPr>
              <a:t>Information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Communication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666666"/>
                </a:solidFill>
                <a:latin typeface="Trebuchet MS"/>
                <a:cs typeface="Trebuchet MS"/>
              </a:rPr>
              <a:t>and  </a:t>
            </a:r>
            <a:r>
              <a:rPr dirty="0" sz="2000" spc="-10">
                <a:solidFill>
                  <a:srgbClr val="666666"/>
                </a:solidFill>
                <a:latin typeface="Trebuchet MS"/>
                <a:cs typeface="Trebuchet MS"/>
              </a:rPr>
              <a:t>Technology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428" y="1120007"/>
            <a:ext cx="4844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666666"/>
                </a:solidFill>
                <a:latin typeface="Trebuchet MS"/>
                <a:cs typeface="Trebuchet MS"/>
              </a:rPr>
              <a:t>01CT0407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666666"/>
                </a:solidFill>
                <a:latin typeface="Trebuchet MS"/>
                <a:cs typeface="Trebuchet MS"/>
              </a:rPr>
              <a:t>Management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95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ystem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545528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Wha</a:t>
            </a:r>
            <a:r>
              <a:rPr dirty="0" spc="-200"/>
              <a:t>t</a:t>
            </a:r>
            <a:r>
              <a:rPr dirty="0" spc="-170"/>
              <a:t> </a:t>
            </a:r>
            <a:r>
              <a:rPr dirty="0" spc="-155"/>
              <a:t>i</a:t>
            </a:r>
            <a:r>
              <a:rPr dirty="0" spc="-295"/>
              <a:t>s</a:t>
            </a:r>
            <a:r>
              <a:rPr dirty="0" spc="-170"/>
              <a:t> </a:t>
            </a:r>
            <a:r>
              <a:rPr dirty="0" spc="-254"/>
              <a:t>closu</a:t>
            </a:r>
            <a:r>
              <a:rPr dirty="0" spc="-170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spc="-270"/>
              <a:t>o</a:t>
            </a:r>
            <a:r>
              <a:rPr dirty="0" spc="-145"/>
              <a:t>f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75"/>
              <a:t>se</a:t>
            </a:r>
            <a:r>
              <a:rPr dirty="0" spc="-165"/>
              <a:t>t</a:t>
            </a:r>
            <a:r>
              <a:rPr dirty="0" spc="-165"/>
              <a:t> </a:t>
            </a:r>
            <a:r>
              <a:rPr dirty="0" spc="-270"/>
              <a:t>o</a:t>
            </a:r>
            <a:r>
              <a:rPr dirty="0" spc="-145"/>
              <a:t>f</a:t>
            </a:r>
            <a:r>
              <a:rPr dirty="0" spc="-170"/>
              <a:t> </a:t>
            </a:r>
            <a:r>
              <a:rPr dirty="0" spc="-480"/>
              <a:t>FDs?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32127" y="840482"/>
            <a:ext cx="11760200" cy="27533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13360" marR="5969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13995" algn="l"/>
                <a:tab pos="1164590" algn="l"/>
                <a:tab pos="1508125" algn="l"/>
                <a:tab pos="1851660" algn="l"/>
                <a:tab pos="2458720" algn="l"/>
                <a:tab pos="2921635" algn="l"/>
                <a:tab pos="4502785" algn="l"/>
                <a:tab pos="6692265" algn="l"/>
                <a:tab pos="7579359" algn="l"/>
                <a:tab pos="8194040" algn="l"/>
                <a:tab pos="9340850" algn="l"/>
                <a:tab pos="10259060" algn="l"/>
              </a:tabLst>
            </a:pP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Gi</a:t>
            </a:r>
            <a:r>
              <a:rPr dirty="0" sz="2800" spc="-26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na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ce</a:t>
            </a:r>
            <a:r>
              <a:rPr dirty="0" sz="2800" spc="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ľai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functi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nal  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dependencie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tha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6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6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85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cap="small" sz="2800" spc="-3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5" b="1">
                <a:solidFill>
                  <a:srgbClr val="B84742"/>
                </a:solidFill>
                <a:latin typeface="Arial"/>
                <a:cs typeface="Arial"/>
              </a:rPr>
              <a:t>gicall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implie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4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13360" indent="-17589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13995" algn="l"/>
                <a:tab pos="998219" algn="l"/>
                <a:tab pos="3291840" algn="l"/>
                <a:tab pos="4544695" algn="l"/>
              </a:tabLst>
            </a:pP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E.g.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59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}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ca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ľha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ansiľiviľy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íule)</a:t>
            </a:r>
            <a:endParaRPr sz="2800">
              <a:latin typeface="Microsoft Sans Serif"/>
              <a:cs typeface="Microsoft Sans Serif"/>
            </a:endParaRPr>
          </a:p>
          <a:p>
            <a:pPr marL="213360" marR="30480" indent="-17589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1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800" spc="1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1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functi</a:t>
            </a:r>
            <a:r>
              <a:rPr dirty="0" cap="small" sz="28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nal</a:t>
            </a:r>
            <a:r>
              <a:rPr dirty="0" sz="2800" spc="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dependencies</a:t>
            </a:r>
            <a:r>
              <a:rPr dirty="0" sz="2800" spc="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(FDs)</a:t>
            </a:r>
            <a:r>
              <a:rPr dirty="0" sz="2800" spc="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that</a:t>
            </a:r>
            <a:r>
              <a:rPr dirty="0" sz="2800" spc="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800" spc="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cap="small" sz="2800" spc="-20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gically</a:t>
            </a:r>
            <a:r>
              <a:rPr dirty="0" sz="2800" spc="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implied</a:t>
            </a:r>
            <a:r>
              <a:rPr dirty="0" sz="2800" spc="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25" b="1">
                <a:solidFill>
                  <a:srgbClr val="B84742"/>
                </a:solidFill>
                <a:latin typeface="Arial"/>
                <a:cs typeface="Arial"/>
              </a:rPr>
              <a:t>by</a:t>
            </a:r>
            <a:r>
              <a:rPr dirty="0" sz="2800" spc="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8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1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called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suíe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F.</a:t>
            </a:r>
            <a:endParaRPr sz="2800">
              <a:latin typeface="Microsoft Sans Serif"/>
              <a:cs typeface="Microsoft Sans Serif"/>
            </a:endParaRPr>
          </a:p>
          <a:p>
            <a:pPr marL="213360" indent="-17589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den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ľe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31531" sz="2775" spc="-300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5727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75"/>
              <a:t>se</a:t>
            </a:r>
            <a:r>
              <a:rPr dirty="0" spc="-165"/>
              <a:t>t</a:t>
            </a:r>
            <a:r>
              <a:rPr dirty="0" spc="-165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480"/>
              <a:t>FD</a:t>
            </a:r>
            <a:r>
              <a:rPr dirty="0" spc="-395"/>
              <a:t>s</a:t>
            </a:r>
            <a:r>
              <a:rPr dirty="0" spc="-120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24" y="857555"/>
            <a:ext cx="11932920" cy="18288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50520" marR="97790" indent="-295910">
              <a:lnSpc>
                <a:spcPct val="100000"/>
              </a:lnSpc>
              <a:spcBef>
                <a:spcPts val="204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R(A,B,C,G,H,I)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aíe:</a:t>
            </a:r>
            <a:endParaRPr sz="2400">
              <a:latin typeface="Microsoft Sans Serif"/>
              <a:cs typeface="Microsoft Sans Serif"/>
            </a:endParaRPr>
          </a:p>
          <a:p>
            <a:pPr marL="511809">
              <a:lnSpc>
                <a:spcPct val="100000"/>
              </a:lnSpc>
              <a:spcBef>
                <a:spcPts val="265"/>
              </a:spcBef>
              <a:tabLst>
                <a:tab pos="894715" algn="l"/>
                <a:tab pos="2445385" algn="l"/>
                <a:tab pos="3460115" algn="l"/>
                <a:tab pos="4660265" algn="l"/>
              </a:tabLst>
            </a:pP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□</a:t>
            </a: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u="heavy" sz="2400" spc="-3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(</a:t>
            </a:r>
            <a:r>
              <a:rPr dirty="0" u="heavy" sz="2400" spc="-3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400" spc="-11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→</a:t>
            </a:r>
            <a:r>
              <a:rPr dirty="0" u="heavy" sz="2400" spc="-114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9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B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4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280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39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B</a:t>
            </a:r>
            <a:r>
              <a:rPr dirty="0" u="heavy" sz="2400" spc="-114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u="heavy" sz="2400" spc="-27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H</a:t>
            </a:r>
            <a:r>
              <a:rPr dirty="0" sz="2400" spc="-30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428625" indent="-298450">
              <a:lnSpc>
                <a:spcPct val="100000"/>
              </a:lnSpc>
              <a:spcBef>
                <a:spcPts val="445"/>
              </a:spcBef>
              <a:buClr>
                <a:srgbClr val="B84742"/>
              </a:buClr>
              <a:buFont typeface="Segoe UI Symbol"/>
              <a:buChar char="▪"/>
              <a:tabLst>
                <a:tab pos="427990" algn="l"/>
                <a:tab pos="42862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gical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implied.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55835" y="3199635"/>
          <a:ext cx="2109470" cy="1569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280160"/>
                <a:gridCol w="91440"/>
                <a:gridCol w="641349"/>
              </a:tblGrid>
              <a:tr h="461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A5A5A5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dirty="0" sz="24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2400" spc="-9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4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24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4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24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556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48639">
                <a:tc gridSpan="3" rowSpan="2">
                  <a:txBody>
                    <a:bodyPr/>
                    <a:lstStyle/>
                    <a:p>
                      <a:pPr marL="329565" marR="321945" indent="1905">
                        <a:lnSpc>
                          <a:spcPts val="3779"/>
                        </a:lnSpc>
                        <a:spcBef>
                          <a:spcPts val="270"/>
                        </a:spcBef>
                      </a:pP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B  B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B w="28575">
                      <a:solidFill>
                        <a:srgbClr val="A5A5A5"/>
                      </a:solidFill>
                      <a:prstDash val="solid"/>
                    </a:lnB>
                  </a:tcPr>
                </a:tc>
              </a:tr>
              <a:tr h="548639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29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T w="28575">
                      <a:solidFill>
                        <a:srgbClr val="A5A5A5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036206" y="3986102"/>
            <a:ext cx="2103120" cy="457200"/>
          </a:xfrm>
          <a:prstGeom prst="rect">
            <a:avLst/>
          </a:prstGeom>
          <a:solidFill>
            <a:srgbClr val="D8D8D8"/>
          </a:solidFill>
          <a:ln w="9524">
            <a:solidFill>
              <a:srgbClr val="A5A5A5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265"/>
              </a:spcBef>
            </a:pPr>
            <a:r>
              <a:rPr dirty="0" sz="2400" spc="-31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1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ansiľiviľy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íule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1896" y="3940382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625"/>
              </a:spcBef>
            </a:pP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0600" y="4153217"/>
            <a:ext cx="3074035" cy="123189"/>
            <a:chOff x="4850600" y="4153217"/>
            <a:chExt cx="3074035" cy="12318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0600" y="4153217"/>
              <a:ext cx="158250" cy="1229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39327" y="4214703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 h="0">
                  <a:moveTo>
                    <a:pt x="0" y="0"/>
                  </a:moveTo>
                  <a:lnTo>
                    <a:pt x="641118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6158" y="4153217"/>
              <a:ext cx="158250" cy="12297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7544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75"/>
              <a:t>se</a:t>
            </a:r>
            <a:r>
              <a:rPr dirty="0" spc="-165"/>
              <a:t>t</a:t>
            </a:r>
            <a:r>
              <a:rPr dirty="0" spc="-165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480"/>
              <a:t>FD</a:t>
            </a:r>
            <a:r>
              <a:rPr dirty="0" spc="-395"/>
              <a:t>s</a:t>
            </a:r>
            <a:r>
              <a:rPr dirty="0" spc="-120"/>
              <a:t> </a:t>
            </a:r>
            <a:r>
              <a:rPr dirty="0" spc="-350">
                <a:solidFill>
                  <a:srgbClr val="8F8F8F"/>
                </a:solidFill>
              </a:rPr>
              <a:t>[Exampl</a:t>
            </a:r>
            <a:r>
              <a:rPr dirty="0" spc="-345">
                <a:solidFill>
                  <a:srgbClr val="8F8F8F"/>
                </a:solidFill>
              </a:rPr>
              <a:t>e</a:t>
            </a:r>
            <a:r>
              <a:rPr dirty="0" spc="-170">
                <a:solidFill>
                  <a:srgbClr val="8F8F8F"/>
                </a:solidFill>
              </a:rPr>
              <a:t> </a:t>
            </a:r>
            <a:r>
              <a:rPr dirty="0" spc="-525">
                <a:solidFill>
                  <a:srgbClr val="8F8F8F"/>
                </a:solidFill>
              </a:rPr>
              <a:t>C</a:t>
            </a:r>
            <a:r>
              <a:rPr dirty="0" cap="small" spc="-415">
                <a:solidFill>
                  <a:srgbClr val="8F8F8F"/>
                </a:solidFill>
              </a:rPr>
              <a:t>o</a:t>
            </a:r>
            <a:r>
              <a:rPr dirty="0" spc="-180">
                <a:solidFill>
                  <a:srgbClr val="8F8F8F"/>
                </a:solidFill>
              </a:rPr>
              <a:t>nt.]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24" y="857555"/>
            <a:ext cx="11932920" cy="18288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50520" marR="97790" indent="-295910">
              <a:lnSpc>
                <a:spcPct val="100000"/>
              </a:lnSpc>
              <a:spcBef>
                <a:spcPts val="204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R(A,B,C,G,H,I)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aíe:</a:t>
            </a:r>
            <a:endParaRPr sz="2400">
              <a:latin typeface="Microsoft Sans Serif"/>
              <a:cs typeface="Microsoft Sans Serif"/>
            </a:endParaRPr>
          </a:p>
          <a:p>
            <a:pPr marL="511809">
              <a:lnSpc>
                <a:spcPct val="100000"/>
              </a:lnSpc>
              <a:spcBef>
                <a:spcPts val="265"/>
              </a:spcBef>
              <a:tabLst>
                <a:tab pos="894715" algn="l"/>
                <a:tab pos="2445385" algn="l"/>
                <a:tab pos="3460115" algn="l"/>
                <a:tab pos="4660265" algn="l"/>
                <a:tab pos="5755640" algn="l"/>
              </a:tabLst>
            </a:pP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□</a:t>
            </a: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u="heavy" sz="2400" spc="-37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2400" spc="-46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G</a:t>
            </a:r>
            <a:r>
              <a:rPr dirty="0" u="heavy" sz="2400" spc="-1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u="heavy" sz="2400" spc="-27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H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u="heavy" sz="2400" spc="-37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2400" spc="-46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G</a:t>
            </a:r>
            <a:r>
              <a:rPr dirty="0" u="heavy" sz="2400" spc="-1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H)</a:t>
            </a:r>
            <a:endParaRPr sz="2400">
              <a:latin typeface="Arial"/>
              <a:cs typeface="Arial"/>
            </a:endParaRPr>
          </a:p>
          <a:p>
            <a:pPr lvl="1" marL="428625" indent="-298450">
              <a:lnSpc>
                <a:spcPct val="100000"/>
              </a:lnSpc>
              <a:spcBef>
                <a:spcPts val="445"/>
              </a:spcBef>
              <a:buClr>
                <a:srgbClr val="B84742"/>
              </a:buClr>
              <a:buFont typeface="Segoe UI Symbol"/>
              <a:buChar char="▪"/>
              <a:tabLst>
                <a:tab pos="427990" algn="l"/>
                <a:tab pos="42862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20" b="1">
                <a:solidFill>
                  <a:srgbClr val="B84742"/>
                </a:solidFill>
                <a:latin typeface="Arial"/>
                <a:cs typeface="Arial"/>
              </a:rPr>
              <a:t>CG</a:t>
            </a:r>
            <a:r>
              <a:rPr dirty="0" sz="2400" spc="-3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HI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gical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implied.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55835" y="3199635"/>
          <a:ext cx="2109470" cy="1569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280160"/>
                <a:gridCol w="91440"/>
                <a:gridCol w="641349"/>
              </a:tblGrid>
              <a:tr h="461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A5A5A5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dirty="0" sz="24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2400" spc="-9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4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24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4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24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556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48639">
                <a:tc gridSpan="3" rowSpan="2">
                  <a:txBody>
                    <a:bodyPr/>
                    <a:lstStyle/>
                    <a:p>
                      <a:pPr marL="291465" marR="231775" indent="-52705">
                        <a:lnSpc>
                          <a:spcPts val="3779"/>
                        </a:lnSpc>
                        <a:spcBef>
                          <a:spcPts val="270"/>
                        </a:spcBef>
                      </a:pP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2400" spc="-11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H 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2400" spc="-11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B w="28575">
                      <a:solidFill>
                        <a:srgbClr val="A5A5A5"/>
                      </a:solidFill>
                      <a:prstDash val="solid"/>
                    </a:lnB>
                  </a:tcPr>
                </a:tc>
              </a:tr>
              <a:tr h="548639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29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T w="28575">
                      <a:solidFill>
                        <a:srgbClr val="A5A5A5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036206" y="3986102"/>
            <a:ext cx="2103120" cy="457200"/>
          </a:xfrm>
          <a:prstGeom prst="rect">
            <a:avLst/>
          </a:prstGeom>
          <a:solidFill>
            <a:srgbClr val="D8D8D8"/>
          </a:solidFill>
          <a:ln w="9524">
            <a:solidFill>
              <a:srgbClr val="A5A5A5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445134">
              <a:lnSpc>
                <a:spcPct val="100000"/>
              </a:lnSpc>
              <a:spcBef>
                <a:spcPts val="265"/>
              </a:spcBef>
            </a:pP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Uni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íule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1896" y="3940382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625"/>
              </a:spcBef>
            </a:pP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HI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0600" y="4153217"/>
            <a:ext cx="3074035" cy="123189"/>
            <a:chOff x="4850600" y="4153217"/>
            <a:chExt cx="3074035" cy="12318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0600" y="4153217"/>
              <a:ext cx="158250" cy="1229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39327" y="4214703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 h="0">
                  <a:moveTo>
                    <a:pt x="0" y="0"/>
                  </a:moveTo>
                  <a:lnTo>
                    <a:pt x="641118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6158" y="4153217"/>
              <a:ext cx="158250" cy="12297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7544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75"/>
              <a:t>se</a:t>
            </a:r>
            <a:r>
              <a:rPr dirty="0" spc="-165"/>
              <a:t>t</a:t>
            </a:r>
            <a:r>
              <a:rPr dirty="0" spc="-165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480"/>
              <a:t>FD</a:t>
            </a:r>
            <a:r>
              <a:rPr dirty="0" spc="-395"/>
              <a:t>s</a:t>
            </a:r>
            <a:r>
              <a:rPr dirty="0" spc="-120"/>
              <a:t> </a:t>
            </a:r>
            <a:r>
              <a:rPr dirty="0" spc="-350">
                <a:solidFill>
                  <a:srgbClr val="8F8F8F"/>
                </a:solidFill>
              </a:rPr>
              <a:t>[Exampl</a:t>
            </a:r>
            <a:r>
              <a:rPr dirty="0" spc="-345">
                <a:solidFill>
                  <a:srgbClr val="8F8F8F"/>
                </a:solidFill>
              </a:rPr>
              <a:t>e</a:t>
            </a:r>
            <a:r>
              <a:rPr dirty="0" spc="-170">
                <a:solidFill>
                  <a:srgbClr val="8F8F8F"/>
                </a:solidFill>
              </a:rPr>
              <a:t> </a:t>
            </a:r>
            <a:r>
              <a:rPr dirty="0" spc="-525">
                <a:solidFill>
                  <a:srgbClr val="8F8F8F"/>
                </a:solidFill>
              </a:rPr>
              <a:t>C</a:t>
            </a:r>
            <a:r>
              <a:rPr dirty="0" cap="small" spc="-415">
                <a:solidFill>
                  <a:srgbClr val="8F8F8F"/>
                </a:solidFill>
              </a:rPr>
              <a:t>o</a:t>
            </a:r>
            <a:r>
              <a:rPr dirty="0" spc="-180">
                <a:solidFill>
                  <a:srgbClr val="8F8F8F"/>
                </a:solidFill>
              </a:rPr>
              <a:t>nt.]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24" y="857555"/>
            <a:ext cx="11932920" cy="18288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50520" marR="97790" indent="-295910">
              <a:lnSpc>
                <a:spcPct val="100000"/>
              </a:lnSpc>
              <a:spcBef>
                <a:spcPts val="204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R(A,B,C,G,H,I)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aíe:</a:t>
            </a:r>
            <a:endParaRPr sz="2400">
              <a:latin typeface="Microsoft Sans Serif"/>
              <a:cs typeface="Microsoft Sans Serif"/>
            </a:endParaRPr>
          </a:p>
          <a:p>
            <a:pPr marL="511809">
              <a:lnSpc>
                <a:spcPct val="100000"/>
              </a:lnSpc>
              <a:spcBef>
                <a:spcPts val="265"/>
              </a:spcBef>
              <a:tabLst>
                <a:tab pos="894715" algn="l"/>
                <a:tab pos="2445385" algn="l"/>
                <a:tab pos="3460115" algn="l"/>
                <a:tab pos="4660265" algn="l"/>
                <a:tab pos="5755640" algn="l"/>
              </a:tabLst>
            </a:pP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□</a:t>
            </a: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u="heavy" sz="2400" spc="-3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400" spc="-11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→</a:t>
            </a:r>
            <a:r>
              <a:rPr dirty="0" u="heavy" sz="2400" spc="-114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7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C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u="heavy" sz="2400" spc="-37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2400" spc="-46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G</a:t>
            </a:r>
            <a:r>
              <a:rPr dirty="0" u="heavy" sz="2400" spc="-1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H)</a:t>
            </a:r>
            <a:endParaRPr sz="2400">
              <a:latin typeface="Arial"/>
              <a:cs typeface="Arial"/>
            </a:endParaRPr>
          </a:p>
          <a:p>
            <a:pPr lvl="1" marL="428625" indent="-298450">
              <a:lnSpc>
                <a:spcPct val="100000"/>
              </a:lnSpc>
              <a:spcBef>
                <a:spcPts val="445"/>
              </a:spcBef>
              <a:buClr>
                <a:srgbClr val="B84742"/>
              </a:buClr>
              <a:buFont typeface="Segoe UI Symbol"/>
              <a:buChar char="▪"/>
              <a:tabLst>
                <a:tab pos="427990" algn="l"/>
                <a:tab pos="42862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95" b="1">
                <a:solidFill>
                  <a:srgbClr val="B84742"/>
                </a:solidFill>
                <a:latin typeface="Arial"/>
                <a:cs typeface="Arial"/>
              </a:rPr>
              <a:t>AG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gical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implied.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55835" y="3199635"/>
          <a:ext cx="2109470" cy="1569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280160"/>
                <a:gridCol w="91440"/>
                <a:gridCol w="641349"/>
              </a:tblGrid>
              <a:tr h="461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A5A5A5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dirty="0" sz="24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2400" spc="-9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4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24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4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24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556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48639">
                <a:tc gridSpan="3" rowSpan="2">
                  <a:txBody>
                    <a:bodyPr/>
                    <a:lstStyle/>
                    <a:p>
                      <a:pPr marL="291465" marR="283845" indent="39370">
                        <a:lnSpc>
                          <a:spcPts val="3779"/>
                        </a:lnSpc>
                        <a:spcBef>
                          <a:spcPts val="270"/>
                        </a:spcBef>
                      </a:pP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 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2400" spc="-11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B w="28575">
                      <a:solidFill>
                        <a:srgbClr val="A5A5A5"/>
                      </a:solidFill>
                      <a:prstDash val="solid"/>
                    </a:lnB>
                  </a:tcPr>
                </a:tc>
              </a:tr>
              <a:tr h="548639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29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T w="28575">
                      <a:solidFill>
                        <a:srgbClr val="A5A5A5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036206" y="3799204"/>
            <a:ext cx="2103120" cy="831215"/>
          </a:xfrm>
          <a:prstGeom prst="rect">
            <a:avLst/>
          </a:prstGeom>
          <a:solidFill>
            <a:srgbClr val="D8D8D8"/>
          </a:solidFill>
          <a:ln w="9524">
            <a:solidFill>
              <a:srgbClr val="A5A5A5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581025" marR="135255" indent="-438784">
              <a:lnSpc>
                <a:spcPct val="100000"/>
              </a:lnSpc>
              <a:spcBef>
                <a:spcPts val="295"/>
              </a:spcBef>
            </a:pP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Pseud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">
                <a:solidFill>
                  <a:srgbClr val="212121"/>
                </a:solidFill>
                <a:latin typeface="Microsoft Sans Serif"/>
                <a:cs typeface="Microsoft Sans Serif"/>
              </a:rPr>
              <a:t>-ľ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ansiľi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viľ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íule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1896" y="3940382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625"/>
              </a:spcBef>
            </a:pP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465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0600" y="4153217"/>
            <a:ext cx="3074035" cy="123189"/>
            <a:chOff x="4850600" y="4153217"/>
            <a:chExt cx="3074035" cy="12318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0600" y="4153217"/>
              <a:ext cx="158250" cy="1229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39327" y="4214703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 h="0">
                  <a:moveTo>
                    <a:pt x="0" y="0"/>
                  </a:moveTo>
                  <a:lnTo>
                    <a:pt x="641118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6158" y="4153217"/>
              <a:ext cx="158250" cy="12297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7544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75"/>
              <a:t>se</a:t>
            </a:r>
            <a:r>
              <a:rPr dirty="0" spc="-165"/>
              <a:t>t</a:t>
            </a:r>
            <a:r>
              <a:rPr dirty="0" spc="-165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480"/>
              <a:t>FD</a:t>
            </a:r>
            <a:r>
              <a:rPr dirty="0" spc="-395"/>
              <a:t>s</a:t>
            </a:r>
            <a:r>
              <a:rPr dirty="0" spc="-120"/>
              <a:t> </a:t>
            </a:r>
            <a:r>
              <a:rPr dirty="0" spc="-350">
                <a:solidFill>
                  <a:srgbClr val="8F8F8F"/>
                </a:solidFill>
              </a:rPr>
              <a:t>[Exampl</a:t>
            </a:r>
            <a:r>
              <a:rPr dirty="0" spc="-345">
                <a:solidFill>
                  <a:srgbClr val="8F8F8F"/>
                </a:solidFill>
              </a:rPr>
              <a:t>e</a:t>
            </a:r>
            <a:r>
              <a:rPr dirty="0" spc="-170">
                <a:solidFill>
                  <a:srgbClr val="8F8F8F"/>
                </a:solidFill>
              </a:rPr>
              <a:t> </a:t>
            </a:r>
            <a:r>
              <a:rPr dirty="0" spc="-525">
                <a:solidFill>
                  <a:srgbClr val="8F8F8F"/>
                </a:solidFill>
              </a:rPr>
              <a:t>C</a:t>
            </a:r>
            <a:r>
              <a:rPr dirty="0" cap="small" spc="-415">
                <a:solidFill>
                  <a:srgbClr val="8F8F8F"/>
                </a:solidFill>
              </a:rPr>
              <a:t>o</a:t>
            </a:r>
            <a:r>
              <a:rPr dirty="0" spc="-180">
                <a:solidFill>
                  <a:srgbClr val="8F8F8F"/>
                </a:solidFill>
              </a:rPr>
              <a:t>nt.]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24" y="857555"/>
            <a:ext cx="11932920" cy="18288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50520" marR="97790" indent="-295910">
              <a:lnSpc>
                <a:spcPct val="100000"/>
              </a:lnSpc>
              <a:spcBef>
                <a:spcPts val="204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R(A,B,C,G,H,I)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aíe:</a:t>
            </a:r>
            <a:endParaRPr sz="2400">
              <a:latin typeface="Microsoft Sans Serif"/>
              <a:cs typeface="Microsoft Sans Serif"/>
            </a:endParaRPr>
          </a:p>
          <a:p>
            <a:pPr marL="511809">
              <a:lnSpc>
                <a:spcPct val="100000"/>
              </a:lnSpc>
              <a:spcBef>
                <a:spcPts val="265"/>
              </a:spcBef>
              <a:tabLst>
                <a:tab pos="894715" algn="l"/>
                <a:tab pos="2445385" algn="l"/>
                <a:tab pos="3460115" algn="l"/>
                <a:tab pos="4660265" algn="l"/>
                <a:tab pos="5755640" algn="l"/>
              </a:tabLst>
            </a:pP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□</a:t>
            </a: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u="heavy" sz="2400" spc="-3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400" spc="-11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→</a:t>
            </a:r>
            <a:r>
              <a:rPr dirty="0" u="heavy" sz="2400" spc="-114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7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C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u="heavy" sz="2400" spc="-37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2400" spc="-465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G</a:t>
            </a:r>
            <a:r>
              <a:rPr dirty="0" u="heavy" sz="2400" spc="-1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solidFill>
                  <a:srgbClr val="B84742"/>
                </a:solidFill>
                <a:uFill>
                  <a:solidFill>
                    <a:srgbClr val="1C6FA9"/>
                  </a:solidFill>
                </a:u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H)</a:t>
            </a:r>
            <a:endParaRPr sz="2400">
              <a:latin typeface="Arial"/>
              <a:cs typeface="Arial"/>
            </a:endParaRPr>
          </a:p>
          <a:p>
            <a:pPr lvl="1" marL="428625" indent="-298450">
              <a:lnSpc>
                <a:spcPct val="100000"/>
              </a:lnSpc>
              <a:spcBef>
                <a:spcPts val="445"/>
              </a:spcBef>
              <a:buClr>
                <a:srgbClr val="B84742"/>
              </a:buClr>
              <a:buFont typeface="Segoe UI Symbol"/>
              <a:buChar char="▪"/>
              <a:tabLst>
                <a:tab pos="427990" algn="l"/>
                <a:tab pos="42862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95" b="1">
                <a:solidFill>
                  <a:srgbClr val="B84742"/>
                </a:solidFill>
                <a:latin typeface="Arial"/>
                <a:cs typeface="Arial"/>
              </a:rPr>
              <a:t>AG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gical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implied.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72953" y="3009134"/>
          <a:ext cx="2123440" cy="1020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/>
                <a:gridCol w="1280160"/>
                <a:gridCol w="91440"/>
                <a:gridCol w="655320"/>
              </a:tblGrid>
              <a:tr h="461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A5A5A5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dirty="0" sz="24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2400" spc="-9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4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24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4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24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556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7278">
                <a:tc gridSpan="3" rowSpan="2"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B w="38100">
                      <a:solidFill>
                        <a:srgbClr val="A5A5A5"/>
                      </a:solidFill>
                      <a:prstDash val="solid"/>
                    </a:lnB>
                  </a:tcPr>
                </a:tc>
              </a:tr>
              <a:tr h="27136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9375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A5A5A5"/>
                      </a:solidFill>
                      <a:prstDash val="solid"/>
                    </a:lnL>
                    <a:lnT w="38100">
                      <a:solidFill>
                        <a:srgbClr val="A5A5A5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53325" y="3342004"/>
            <a:ext cx="2468880" cy="831215"/>
          </a:xfrm>
          <a:prstGeom prst="rect">
            <a:avLst/>
          </a:prstGeom>
          <a:solidFill>
            <a:srgbClr val="D8D8D8"/>
          </a:solidFill>
          <a:ln w="9524">
            <a:solidFill>
              <a:srgbClr val="A5A5A5"/>
            </a:solidFill>
          </a:ln>
        </p:spPr>
        <p:txBody>
          <a:bodyPr wrap="square" lIns="0" tIns="22034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735"/>
              </a:spcBef>
            </a:pP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ugmenľaľi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íule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7314" y="3483181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625"/>
              </a:spcBef>
            </a:pP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465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420" b="1">
                <a:solidFill>
                  <a:srgbClr val="B84742"/>
                </a:solidFill>
                <a:latin typeface="Arial"/>
                <a:cs typeface="Arial"/>
              </a:rPr>
              <a:t>CG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67290" y="3694315"/>
            <a:ext cx="3442970" cy="125095"/>
            <a:chOff x="4667290" y="3694315"/>
            <a:chExt cx="3442970" cy="12509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90" y="3694315"/>
              <a:ext cx="158680" cy="1229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24744" y="3757501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 h="0">
                  <a:moveTo>
                    <a:pt x="0" y="0"/>
                  </a:moveTo>
                  <a:lnTo>
                    <a:pt x="641118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1576" y="3696015"/>
              <a:ext cx="158250" cy="1229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92229" y="4941439"/>
            <a:ext cx="1463040" cy="109728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291465" marR="147320" indent="-137795">
              <a:lnSpc>
                <a:spcPts val="3779"/>
              </a:lnSpc>
              <a:spcBef>
                <a:spcPts val="270"/>
              </a:spcBef>
            </a:pP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465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15" b="1">
                <a:solidFill>
                  <a:srgbClr val="B84742"/>
                </a:solidFill>
                <a:latin typeface="Arial"/>
                <a:cs typeface="Arial"/>
              </a:rPr>
              <a:t>CG  C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7838" y="5259246"/>
            <a:ext cx="2468880" cy="462280"/>
          </a:xfrm>
          <a:prstGeom prst="rect">
            <a:avLst/>
          </a:prstGeom>
          <a:solidFill>
            <a:srgbClr val="D8D8D8"/>
          </a:solidFill>
          <a:ln w="9524">
            <a:solidFill>
              <a:srgbClr val="A5A5A5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15595">
              <a:lnSpc>
                <a:spcPct val="100000"/>
              </a:lnSpc>
              <a:spcBef>
                <a:spcPts val="280"/>
              </a:spcBef>
            </a:pPr>
            <a:r>
              <a:rPr dirty="0" sz="2400" spc="-31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1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ansiľiviľy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íule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6384" y="5215759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625"/>
              </a:spcBef>
            </a:pP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465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55269" y="5428593"/>
            <a:ext cx="4064000" cy="123189"/>
            <a:chOff x="4055269" y="5428593"/>
            <a:chExt cx="4064000" cy="123189"/>
          </a:xfrm>
        </p:grpSpPr>
        <p:sp>
          <p:nvSpPr>
            <p:cNvPr id="16" name="object 16"/>
            <p:cNvSpPr/>
            <p:nvPr/>
          </p:nvSpPr>
          <p:spPr>
            <a:xfrm>
              <a:off x="4055269" y="5490079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 h="0">
                  <a:moveTo>
                    <a:pt x="0" y="0"/>
                  </a:moveTo>
                  <a:lnTo>
                    <a:pt x="641249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2232" y="5428593"/>
              <a:ext cx="158250" cy="1229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33815" y="5490079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 h="0">
                  <a:moveTo>
                    <a:pt x="0" y="0"/>
                  </a:moveTo>
                  <a:lnTo>
                    <a:pt x="641119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647" y="5428593"/>
              <a:ext cx="158250" cy="12297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7544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75"/>
              <a:t>se</a:t>
            </a:r>
            <a:r>
              <a:rPr dirty="0" spc="-165"/>
              <a:t>t</a:t>
            </a:r>
            <a:r>
              <a:rPr dirty="0" spc="-165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480"/>
              <a:t>FD</a:t>
            </a:r>
            <a:r>
              <a:rPr dirty="0" spc="-395"/>
              <a:t>s</a:t>
            </a:r>
            <a:r>
              <a:rPr dirty="0" spc="-120"/>
              <a:t> </a:t>
            </a:r>
            <a:r>
              <a:rPr dirty="0" spc="-350">
                <a:solidFill>
                  <a:srgbClr val="8F8F8F"/>
                </a:solidFill>
              </a:rPr>
              <a:t>[Exampl</a:t>
            </a:r>
            <a:r>
              <a:rPr dirty="0" spc="-345">
                <a:solidFill>
                  <a:srgbClr val="8F8F8F"/>
                </a:solidFill>
              </a:rPr>
              <a:t>e</a:t>
            </a:r>
            <a:r>
              <a:rPr dirty="0" spc="-170">
                <a:solidFill>
                  <a:srgbClr val="8F8F8F"/>
                </a:solidFill>
              </a:rPr>
              <a:t> </a:t>
            </a:r>
            <a:r>
              <a:rPr dirty="0" spc="-525">
                <a:solidFill>
                  <a:srgbClr val="8F8F8F"/>
                </a:solidFill>
              </a:rPr>
              <a:t>C</a:t>
            </a:r>
            <a:r>
              <a:rPr dirty="0" cap="small" spc="-415">
                <a:solidFill>
                  <a:srgbClr val="8F8F8F"/>
                </a:solidFill>
              </a:rPr>
              <a:t>o</a:t>
            </a:r>
            <a:r>
              <a:rPr dirty="0" spc="-180">
                <a:solidFill>
                  <a:srgbClr val="8F8F8F"/>
                </a:solidFill>
              </a:rPr>
              <a:t>nt.]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743196" y="3581400"/>
            <a:ext cx="6480175" cy="68580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165"/>
              </a:spcBef>
            </a:pP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baseline="31250" sz="2400" spc="4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55" b="1">
                <a:solidFill>
                  <a:srgbClr val="B84742"/>
                </a:solidFill>
                <a:latin typeface="Arial"/>
                <a:cs typeface="Arial"/>
              </a:rPr>
              <a:t>BC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HI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465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465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I)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4396" y="3120530"/>
            <a:ext cx="3657600" cy="461009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264795">
              <a:lnSpc>
                <a:spcPct val="100000"/>
              </a:lnSpc>
              <a:spcBef>
                <a:spcPts val="204"/>
              </a:spcBef>
            </a:pP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al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membeí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baseline="3125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024" y="857555"/>
            <a:ext cx="11932920" cy="18288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50520" marR="97790" indent="-295910">
              <a:lnSpc>
                <a:spcPct val="100000"/>
              </a:lnSpc>
              <a:spcBef>
                <a:spcPts val="204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R(A,B,C,G,H,I)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aíe:</a:t>
            </a:r>
            <a:endParaRPr sz="2400">
              <a:latin typeface="Microsoft Sans Serif"/>
              <a:cs typeface="Microsoft Sans Serif"/>
            </a:endParaRPr>
          </a:p>
          <a:p>
            <a:pPr marL="511809">
              <a:lnSpc>
                <a:spcPct val="100000"/>
              </a:lnSpc>
              <a:spcBef>
                <a:spcPts val="265"/>
              </a:spcBef>
              <a:tabLst>
                <a:tab pos="894715" algn="l"/>
                <a:tab pos="2445385" algn="l"/>
                <a:tab pos="3460115" algn="l"/>
                <a:tab pos="4660265" algn="l"/>
                <a:tab pos="5755640" algn="l"/>
              </a:tabLst>
            </a:pP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□</a:t>
            </a: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H)</a:t>
            </a:r>
            <a:endParaRPr sz="2400">
              <a:latin typeface="Arial"/>
              <a:cs typeface="Arial"/>
            </a:endParaRPr>
          </a:p>
          <a:p>
            <a:pPr lvl="1" marL="428625" indent="-298450">
              <a:lnSpc>
                <a:spcPct val="100000"/>
              </a:lnSpc>
              <a:spcBef>
                <a:spcPts val="445"/>
              </a:spcBef>
              <a:buClr>
                <a:srgbClr val="B84742"/>
              </a:buClr>
              <a:buFont typeface="Segoe UI Symbol"/>
              <a:buChar char="▪"/>
              <a:tabLst>
                <a:tab pos="427990" algn="l"/>
                <a:tab pos="428625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5727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75"/>
              <a:t>se</a:t>
            </a:r>
            <a:r>
              <a:rPr dirty="0" spc="-165"/>
              <a:t>t</a:t>
            </a:r>
            <a:r>
              <a:rPr dirty="0" spc="-165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480"/>
              <a:t>FD</a:t>
            </a:r>
            <a:r>
              <a:rPr dirty="0" spc="-395"/>
              <a:t>s</a:t>
            </a:r>
            <a:r>
              <a:rPr dirty="0" spc="-120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0024" y="857555"/>
            <a:ext cx="11932920" cy="173736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50520" marR="110489" indent="-295910">
              <a:lnSpc>
                <a:spcPct val="100000"/>
              </a:lnSpc>
              <a:spcBef>
                <a:spcPts val="204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  <a:tab pos="1572895" algn="l"/>
                <a:tab pos="2092325" algn="l"/>
                <a:tab pos="3114040" algn="l"/>
                <a:tab pos="3502660" algn="l"/>
                <a:tab pos="4021454" algn="l"/>
                <a:tab pos="5267960" algn="l"/>
                <a:tab pos="5781040" algn="l"/>
                <a:tab pos="6067425" algn="l"/>
                <a:tab pos="6456045" algn="l"/>
                <a:tab pos="7802880" algn="l"/>
                <a:tab pos="9611995" algn="l"/>
                <a:tab pos="10210165" algn="l"/>
                <a:tab pos="10692765" algn="l"/>
              </a:tabLst>
            </a:pPr>
            <a:r>
              <a:rPr dirty="0" sz="2400" spc="-38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mpuľ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win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na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 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9" b="1">
                <a:solidFill>
                  <a:srgbClr val="B84742"/>
                </a:solidFill>
                <a:latin typeface="Arial"/>
                <a:cs typeface="Arial"/>
              </a:rPr>
              <a:t>R</a:t>
            </a:r>
            <a:r>
              <a:rPr dirty="0" sz="2400" spc="-3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(A,B,C,D,E,F):</a:t>
            </a:r>
            <a:endParaRPr sz="2400">
              <a:latin typeface="Arial"/>
              <a:cs typeface="Arial"/>
            </a:endParaRPr>
          </a:p>
          <a:p>
            <a:pPr marL="511809">
              <a:lnSpc>
                <a:spcPct val="100000"/>
              </a:lnSpc>
              <a:spcBef>
                <a:spcPts val="265"/>
              </a:spcBef>
              <a:tabLst>
                <a:tab pos="894715" algn="l"/>
              </a:tabLst>
            </a:pP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□</a:t>
            </a: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37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6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37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4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E)</a:t>
            </a:r>
            <a:endParaRPr sz="2400">
              <a:latin typeface="Arial"/>
              <a:cs typeface="Arial"/>
            </a:endParaRPr>
          </a:p>
          <a:p>
            <a:pPr lvl="1" marL="428625" indent="-29845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▪"/>
              <a:tabLst>
                <a:tab pos="427990" algn="l"/>
                <a:tab pos="428625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9389" y="5401952"/>
            <a:ext cx="6309360" cy="68580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1165"/>
              </a:spcBef>
            </a:pP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baseline="31250" sz="2400" spc="4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55" b="1">
                <a:solidFill>
                  <a:srgbClr val="B84742"/>
                </a:solidFill>
                <a:latin typeface="Arial"/>
                <a:cs typeface="Arial"/>
              </a:rPr>
              <a:t>BC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37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43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65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6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34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6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34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F)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9250" y="2832100"/>
          <a:ext cx="6409690" cy="2015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095"/>
                <a:gridCol w="2661285"/>
                <a:gridCol w="1699895"/>
              </a:tblGrid>
              <a:tr h="40163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Uni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Rule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40163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Uni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Rule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000" spc="-9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4016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2000" spc="-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dirty="0" sz="20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ansiľiviľy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Rule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4016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Pseud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-ľ</a:t>
                      </a:r>
                      <a:r>
                        <a:rPr dirty="0" sz="20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ansiľiviľy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Rule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Pseud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-ľ</a:t>
                      </a:r>
                      <a:r>
                        <a:rPr dirty="0" sz="20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ansiľiviľy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Rule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5727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75"/>
              <a:t>se</a:t>
            </a:r>
            <a:r>
              <a:rPr dirty="0" spc="-165"/>
              <a:t>t</a:t>
            </a:r>
            <a:r>
              <a:rPr dirty="0" spc="-165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480"/>
              <a:t>FD</a:t>
            </a:r>
            <a:r>
              <a:rPr dirty="0" spc="-395"/>
              <a:t>s</a:t>
            </a:r>
            <a:r>
              <a:rPr dirty="0" spc="-120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17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0024" y="857555"/>
            <a:ext cx="11932920" cy="173736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50520" marR="110489" indent="-295910">
              <a:lnSpc>
                <a:spcPct val="100000"/>
              </a:lnSpc>
              <a:spcBef>
                <a:spcPts val="204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  <a:tab pos="1572895" algn="l"/>
                <a:tab pos="2092325" algn="l"/>
                <a:tab pos="3114040" algn="l"/>
                <a:tab pos="3502660" algn="l"/>
                <a:tab pos="4021454" algn="l"/>
                <a:tab pos="5267960" algn="l"/>
                <a:tab pos="5781040" algn="l"/>
                <a:tab pos="6067425" algn="l"/>
                <a:tab pos="6456045" algn="l"/>
                <a:tab pos="7802880" algn="l"/>
                <a:tab pos="9611995" algn="l"/>
                <a:tab pos="10210165" algn="l"/>
                <a:tab pos="10692765" algn="l"/>
              </a:tabLst>
            </a:pPr>
            <a:r>
              <a:rPr dirty="0" sz="2400" spc="-38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mpuľ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win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na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 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9" b="1">
                <a:solidFill>
                  <a:srgbClr val="B84742"/>
                </a:solidFill>
                <a:latin typeface="Arial"/>
                <a:cs typeface="Arial"/>
              </a:rPr>
              <a:t>R</a:t>
            </a:r>
            <a:r>
              <a:rPr dirty="0" sz="2400" spc="-3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(A,B,C,D,E):</a:t>
            </a:r>
            <a:endParaRPr sz="2400">
              <a:latin typeface="Arial"/>
              <a:cs typeface="Arial"/>
            </a:endParaRPr>
          </a:p>
          <a:p>
            <a:pPr marL="511809">
              <a:lnSpc>
                <a:spcPct val="100000"/>
              </a:lnSpc>
              <a:spcBef>
                <a:spcPts val="265"/>
              </a:spcBef>
              <a:tabLst>
                <a:tab pos="894715" algn="l"/>
                <a:tab pos="4747895" algn="l"/>
              </a:tabLst>
            </a:pP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□</a:t>
            </a:r>
            <a:r>
              <a:rPr dirty="0" sz="2400" spc="-630">
                <a:solidFill>
                  <a:srgbClr val="212121"/>
                </a:solidFill>
                <a:latin typeface="Segoe UI Symbol"/>
                <a:cs typeface="Segoe UI Symbol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(A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42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428625" indent="-29845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▪"/>
              <a:tabLst>
                <a:tab pos="427990" algn="l"/>
                <a:tab pos="428625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9389" y="5401952"/>
            <a:ext cx="6309360" cy="68580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165"/>
              </a:spcBef>
            </a:pP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baseline="31250" sz="2400" spc="4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7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0" b="1">
                <a:solidFill>
                  <a:srgbClr val="B84742"/>
                </a:solidFill>
                <a:latin typeface="Arial"/>
                <a:cs typeface="Arial"/>
              </a:rPr>
              <a:t>AE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38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41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8754" y="3189545"/>
            <a:ext cx="14478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55"/>
              </a:lnSpc>
            </a:pPr>
            <a:r>
              <a:rPr dirty="0" sz="2000" spc="-3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75803" y="2832100"/>
          <a:ext cx="6447790" cy="160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095"/>
                <a:gridCol w="2661285"/>
                <a:gridCol w="1737995"/>
              </a:tblGrid>
              <a:tr h="40163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Dec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mp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siľi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Rule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000" spc="-9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9525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Uni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Rule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9525">
                      <a:solidFill>
                        <a:srgbClr val="212121"/>
                      </a:solidFill>
                      <a:prstDash val="solid"/>
                    </a:lnL>
                    <a:lnR w="9525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9525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2000" spc="-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6350">
                      <a:solidFill>
                        <a:srgbClr val="212121"/>
                      </a:solidFill>
                      <a:prstDash val="solid"/>
                    </a:lnL>
                    <a:lnR w="635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Pseud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-ľ</a:t>
                      </a:r>
                      <a:r>
                        <a:rPr dirty="0" sz="20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ansiľiviľy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Rule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6350">
                      <a:solidFill>
                        <a:srgbClr val="212121"/>
                      </a:solidFill>
                      <a:prstDash val="solid"/>
                    </a:lnL>
                    <a:lnR w="635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000" spc="-9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6350">
                      <a:solidFill>
                        <a:srgbClr val="212121"/>
                      </a:solidFill>
                      <a:prstDash val="solid"/>
                    </a:lnL>
                    <a:lnR w="635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Uni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Rule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000" spc="-1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0350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Wha</a:t>
            </a:r>
            <a:r>
              <a:rPr dirty="0" spc="-200"/>
              <a:t>t</a:t>
            </a:r>
            <a:r>
              <a:rPr dirty="0" spc="-170"/>
              <a:t> </a:t>
            </a:r>
            <a:r>
              <a:rPr dirty="0" spc="-155"/>
              <a:t>i</a:t>
            </a:r>
            <a:r>
              <a:rPr dirty="0" spc="-295"/>
              <a:t>s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15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170"/>
              <a:t>attíibut</a:t>
            </a:r>
            <a:r>
              <a:rPr dirty="0" spc="-220"/>
              <a:t>e</a:t>
            </a:r>
            <a:r>
              <a:rPr dirty="0" spc="-165"/>
              <a:t> </a:t>
            </a:r>
            <a:r>
              <a:rPr dirty="0" spc="-330"/>
              <a:t>sets?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17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32127" y="840482"/>
            <a:ext cx="11716385" cy="13474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13360" marR="304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α,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suíe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undeí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that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aíe </a:t>
            </a:r>
            <a:r>
              <a:rPr dirty="0" sz="2800" spc="-7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functi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nall</a:t>
            </a:r>
            <a:r>
              <a:rPr dirty="0" sz="2800" spc="-254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deteímine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4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40" b="1">
                <a:solidFill>
                  <a:srgbClr val="B84742"/>
                </a:solidFill>
                <a:latin typeface="Arial"/>
                <a:cs typeface="Arial"/>
              </a:rPr>
              <a:t>α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unde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13360" indent="-17589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den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ľe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 b="1">
                <a:solidFill>
                  <a:srgbClr val="B84742"/>
                </a:solidFill>
                <a:latin typeface="Arial"/>
                <a:cs typeface="Arial"/>
              </a:rPr>
              <a:t>α</a:t>
            </a:r>
            <a:r>
              <a:rPr dirty="0" baseline="31531" sz="2775" spc="-300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595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1200" spc="-7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1200" spc="-16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1200" spc="30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945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1076" y="6621326"/>
            <a:ext cx="449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01CĽ0407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(DBMS)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1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3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Functional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dependencies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and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65">
                <a:solidFill>
                  <a:srgbClr val="363636"/>
                </a:solidFill>
                <a:latin typeface="Roboto Lt"/>
                <a:cs typeface="Roboto Lt"/>
              </a:rPr>
              <a:t>Noímalization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1tı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612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996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41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0350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Wha</a:t>
            </a:r>
            <a:r>
              <a:rPr dirty="0" spc="-200"/>
              <a:t>t</a:t>
            </a:r>
            <a:r>
              <a:rPr dirty="0" spc="-170"/>
              <a:t> </a:t>
            </a:r>
            <a:r>
              <a:rPr dirty="0" spc="-155"/>
              <a:t>i</a:t>
            </a:r>
            <a:r>
              <a:rPr dirty="0" spc="-295"/>
              <a:t>s</a:t>
            </a:r>
            <a:r>
              <a:rPr dirty="0" spc="-170"/>
              <a:t> </a:t>
            </a:r>
            <a:r>
              <a:rPr dirty="0" spc="-290"/>
              <a:t>a</a:t>
            </a:r>
            <a:r>
              <a:rPr dirty="0" spc="-165"/>
              <a:t> </a:t>
            </a:r>
            <a:r>
              <a:rPr dirty="0" spc="-215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170"/>
              <a:t>attíibut</a:t>
            </a:r>
            <a:r>
              <a:rPr dirty="0" spc="-220"/>
              <a:t>e</a:t>
            </a:r>
            <a:r>
              <a:rPr dirty="0" spc="-165"/>
              <a:t> </a:t>
            </a:r>
            <a:r>
              <a:rPr dirty="0" spc="-330"/>
              <a:t>sets?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99538" y="2698425"/>
            <a:ext cx="6759575" cy="3213100"/>
            <a:chOff x="499538" y="2698425"/>
            <a:chExt cx="6759575" cy="3213100"/>
          </a:xfrm>
        </p:grpSpPr>
        <p:sp>
          <p:nvSpPr>
            <p:cNvPr id="13" name="object 13"/>
            <p:cNvSpPr/>
            <p:nvPr/>
          </p:nvSpPr>
          <p:spPr>
            <a:xfrm>
              <a:off x="505888" y="2704775"/>
              <a:ext cx="6746875" cy="3200400"/>
            </a:xfrm>
            <a:custGeom>
              <a:avLst/>
              <a:gdLst/>
              <a:ahLst/>
              <a:cxnLst/>
              <a:rect l="l" t="t" r="r" b="b"/>
              <a:pathLst>
                <a:path w="6746875" h="3200400">
                  <a:moveTo>
                    <a:pt x="6744315" y="3200400"/>
                  </a:moveTo>
                  <a:lnTo>
                    <a:pt x="1934" y="3200400"/>
                  </a:lnTo>
                  <a:lnTo>
                    <a:pt x="0" y="3198465"/>
                  </a:lnTo>
                  <a:lnTo>
                    <a:pt x="0" y="4320"/>
                  </a:lnTo>
                  <a:lnTo>
                    <a:pt x="0" y="1934"/>
                  </a:lnTo>
                  <a:lnTo>
                    <a:pt x="1934" y="0"/>
                  </a:lnTo>
                  <a:lnTo>
                    <a:pt x="6743075" y="0"/>
                  </a:lnTo>
                  <a:lnTo>
                    <a:pt x="6744174" y="455"/>
                  </a:lnTo>
                  <a:lnTo>
                    <a:pt x="6745794" y="2075"/>
                  </a:lnTo>
                  <a:lnTo>
                    <a:pt x="6746250" y="3174"/>
                  </a:lnTo>
                  <a:lnTo>
                    <a:pt x="6746250" y="3198465"/>
                  </a:lnTo>
                  <a:lnTo>
                    <a:pt x="6744315" y="320040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5888" y="2704775"/>
              <a:ext cx="6746875" cy="3200400"/>
            </a:xfrm>
            <a:custGeom>
              <a:avLst/>
              <a:gdLst/>
              <a:ahLst/>
              <a:cxnLst/>
              <a:rect l="l" t="t" r="r" b="b"/>
              <a:pathLst>
                <a:path w="6746875" h="3200400">
                  <a:moveTo>
                    <a:pt x="0" y="4320"/>
                  </a:moveTo>
                  <a:lnTo>
                    <a:pt x="0" y="1934"/>
                  </a:lnTo>
                  <a:lnTo>
                    <a:pt x="1934" y="0"/>
                  </a:lnTo>
                  <a:lnTo>
                    <a:pt x="4320" y="0"/>
                  </a:lnTo>
                  <a:lnTo>
                    <a:pt x="6741929" y="0"/>
                  </a:lnTo>
                  <a:lnTo>
                    <a:pt x="6743075" y="0"/>
                  </a:lnTo>
                  <a:lnTo>
                    <a:pt x="6744174" y="455"/>
                  </a:lnTo>
                  <a:lnTo>
                    <a:pt x="6744984" y="1265"/>
                  </a:lnTo>
                  <a:lnTo>
                    <a:pt x="6745794" y="2075"/>
                  </a:lnTo>
                  <a:lnTo>
                    <a:pt x="6746250" y="3174"/>
                  </a:lnTo>
                  <a:lnTo>
                    <a:pt x="6746250" y="4320"/>
                  </a:lnTo>
                  <a:lnTo>
                    <a:pt x="6746250" y="3196079"/>
                  </a:lnTo>
                  <a:lnTo>
                    <a:pt x="6746250" y="3198465"/>
                  </a:lnTo>
                  <a:lnTo>
                    <a:pt x="6744315" y="3200400"/>
                  </a:lnTo>
                  <a:lnTo>
                    <a:pt x="6741929" y="3200400"/>
                  </a:lnTo>
                  <a:lnTo>
                    <a:pt x="4320" y="3200400"/>
                  </a:lnTo>
                  <a:lnTo>
                    <a:pt x="1934" y="3200400"/>
                  </a:lnTo>
                  <a:lnTo>
                    <a:pt x="0" y="3198465"/>
                  </a:lnTo>
                  <a:lnTo>
                    <a:pt x="0" y="3196079"/>
                  </a:lnTo>
                  <a:lnTo>
                    <a:pt x="0" y="432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0538" y="2744522"/>
            <a:ext cx="5375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8940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Alg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íiľh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co</a:t>
            </a:r>
            <a:r>
              <a:rPr dirty="0" sz="2000" spc="-125">
                <a:solidFill>
                  <a:srgbClr val="212121"/>
                </a:solidFill>
                <a:latin typeface="Microsoft Sans Serif"/>
                <a:cs typeface="Microsoft Sans Serif"/>
              </a:rPr>
              <a:t>mpuľ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baseline="32051" sz="1950" spc="-157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000" spc="-12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7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212121"/>
                </a:solidFill>
                <a:latin typeface="Microsoft Sans Serif"/>
                <a:cs typeface="Microsoft Sans Serif"/>
              </a:rPr>
              <a:t>unde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3138" y="3049322"/>
            <a:ext cx="3723004" cy="10388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360"/>
              </a:spcBef>
              <a:buClr>
                <a:srgbClr val="B84742"/>
              </a:buClr>
              <a:buFont typeface="Segoe UI Symbol"/>
              <a:buChar char="□"/>
              <a:tabLst>
                <a:tab pos="383540" algn="l"/>
                <a:tab pos="384175" algn="l"/>
              </a:tabLst>
            </a:pP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Sľeps</a:t>
            </a:r>
            <a:endParaRPr sz="2000">
              <a:latin typeface="Microsoft Sans Serif"/>
              <a:cs typeface="Microsoft Sans Serif"/>
            </a:endParaRPr>
          </a:p>
          <a:p>
            <a:pPr lvl="1" marL="951865" indent="-522605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951865" algn="l"/>
                <a:tab pos="952500" algn="l"/>
              </a:tabLst>
            </a:pP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B84742"/>
                </a:solidFill>
                <a:latin typeface="Microsoft Sans Serif"/>
                <a:cs typeface="Microsoft Sans Serif"/>
              </a:rPr>
              <a:t>=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B84742"/>
                </a:solidFill>
                <a:latin typeface="Microsoft Sans Serif"/>
                <a:cs typeface="Microsoft Sans Serif"/>
              </a:rPr>
              <a:t>α</a:t>
            </a:r>
            <a:endParaRPr sz="2000">
              <a:latin typeface="Microsoft Sans Serif"/>
              <a:cs typeface="Microsoft Sans Serif"/>
            </a:endParaRPr>
          </a:p>
          <a:p>
            <a:pPr lvl="1" marL="951865" indent="-51689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arabicPeriod"/>
              <a:tabLst>
                <a:tab pos="951865" algn="l"/>
                <a:tab pos="952500" algn="l"/>
              </a:tabLst>
            </a:pPr>
            <a:r>
              <a:rPr dirty="0" sz="2000" spc="-145" b="1" i="1">
                <a:solidFill>
                  <a:srgbClr val="212121"/>
                </a:solidFill>
                <a:latin typeface="Roboto Bk"/>
                <a:cs typeface="Roboto Bk"/>
              </a:rPr>
              <a:t>whil</a:t>
            </a:r>
            <a:r>
              <a:rPr dirty="0" sz="2000" spc="-160" b="1" i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0" b="1" i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140">
                <a:solidFill>
                  <a:srgbClr val="B84742"/>
                </a:solidFill>
                <a:latin typeface="Microsoft Sans Serif"/>
                <a:cs typeface="Microsoft Sans Serif"/>
              </a:rPr>
              <a:t>change</a:t>
            </a:r>
            <a:r>
              <a:rPr dirty="0" sz="2000" spc="-125">
                <a:solidFill>
                  <a:srgbClr val="B84742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000" spc="-2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2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 b="1" i="1">
                <a:solidFill>
                  <a:srgbClr val="212121"/>
                </a:solidFill>
                <a:latin typeface="Roboto Bk"/>
                <a:cs typeface="Roboto Bk"/>
              </a:rPr>
              <a:t>do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7538" y="4095802"/>
            <a:ext cx="26244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540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eac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β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B84742"/>
                </a:solidFill>
                <a:latin typeface="Arial MT"/>
                <a:cs typeface="Arial MT"/>
              </a:rPr>
              <a:t>→</a:t>
            </a:r>
            <a:r>
              <a:rPr dirty="0" sz="2000" spc="-100">
                <a:solidFill>
                  <a:srgbClr val="B84742"/>
                </a:solidFill>
                <a:latin typeface="Arial MT"/>
                <a:cs typeface="Arial MT"/>
              </a:rPr>
              <a:t> </a:t>
            </a:r>
            <a:r>
              <a:rPr dirty="0" sz="2000" spc="-195">
                <a:solidFill>
                  <a:srgbClr val="B84742"/>
                </a:solidFill>
                <a:latin typeface="Microsoft Sans Serif"/>
                <a:cs typeface="Microsoft Sans Serif"/>
              </a:rPr>
              <a:t>γ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7221" y="4400602"/>
            <a:ext cx="4350385" cy="13766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360"/>
              </a:spcBef>
              <a:buClr>
                <a:srgbClr val="B84742"/>
              </a:buClr>
              <a:buFont typeface="Segoe UI Symbol"/>
              <a:buChar char="▪"/>
              <a:tabLst>
                <a:tab pos="321310" algn="l"/>
                <a:tab pos="321945" algn="l"/>
              </a:tabLst>
            </a:pP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begin</a:t>
            </a:r>
            <a:endParaRPr sz="2000">
              <a:latin typeface="Microsoft Sans Serif"/>
              <a:cs typeface="Microsoft Sans Serif"/>
            </a:endParaRPr>
          </a:p>
          <a:p>
            <a:pPr lvl="1" marL="778510" indent="-30861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Arial MT"/>
              <a:buChar char="•"/>
              <a:tabLst>
                <a:tab pos="778510" algn="l"/>
                <a:tab pos="779145" algn="l"/>
              </a:tabLst>
            </a:pPr>
            <a:r>
              <a:rPr dirty="0" sz="2000" spc="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4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β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B84742"/>
                </a:solidFill>
                <a:latin typeface="MS PGothic"/>
                <a:cs typeface="MS PGothic"/>
              </a:rPr>
              <a:t>⊆</a:t>
            </a:r>
            <a:r>
              <a:rPr dirty="0" sz="2000" spc="-155">
                <a:solidFill>
                  <a:srgbClr val="B84742"/>
                </a:solidFill>
                <a:latin typeface="MS PGothic"/>
                <a:cs typeface="MS PGothic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6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B84742"/>
                </a:solidFill>
                <a:latin typeface="Microsoft Sans Serif"/>
                <a:cs typeface="Microsoft Sans Serif"/>
              </a:rPr>
              <a:t>=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25">
                <a:solidFill>
                  <a:srgbClr val="B84742"/>
                </a:solidFill>
                <a:latin typeface="Microsoft Sans Serif"/>
                <a:cs typeface="Microsoft Sans Serif"/>
              </a:rPr>
              <a:t>U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95">
                <a:solidFill>
                  <a:srgbClr val="B84742"/>
                </a:solidFill>
                <a:latin typeface="Microsoft Sans Serif"/>
                <a:cs typeface="Microsoft Sans Serif"/>
              </a:rPr>
              <a:t>γ</a:t>
            </a:r>
            <a:endParaRPr sz="2000">
              <a:latin typeface="Microsoft Sans Serif"/>
              <a:cs typeface="Microsoft Sans Serif"/>
            </a:endParaRPr>
          </a:p>
          <a:p>
            <a:pPr lvl="1" marL="778510" indent="-30861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Arial MT"/>
              <a:buChar char="•"/>
              <a:tabLst>
                <a:tab pos="778510" algn="l"/>
                <a:tab pos="779145" algn="l"/>
              </a:tabLst>
            </a:pP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els</a:t>
            </a:r>
            <a:r>
              <a:rPr dirty="0" sz="2000" spc="-13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B84742"/>
                </a:solidFill>
                <a:latin typeface="Microsoft Sans Serif"/>
                <a:cs typeface="Microsoft Sans Serif"/>
              </a:rPr>
              <a:t>=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85">
                <a:solidFill>
                  <a:srgbClr val="B84742"/>
                </a:solidFill>
                <a:latin typeface="Microsoft Sans Serif"/>
                <a:cs typeface="Microsoft Sans Serif"/>
              </a:rPr>
              <a:t>esulľ</a:t>
            </a:r>
            <a:endParaRPr sz="2000">
              <a:latin typeface="Microsoft Sans Serif"/>
              <a:cs typeface="Microsoft Sans Serif"/>
            </a:endParaRPr>
          </a:p>
          <a:p>
            <a:pPr marL="321310" indent="-30924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▪"/>
              <a:tabLst>
                <a:tab pos="321310" algn="l"/>
                <a:tab pos="321945" algn="l"/>
              </a:tabLst>
            </a:pPr>
            <a:r>
              <a:rPr dirty="0" sz="2000" spc="-155">
                <a:solidFill>
                  <a:srgbClr val="212121"/>
                </a:solidFill>
                <a:latin typeface="Microsoft Sans Serif"/>
                <a:cs typeface="Microsoft Sans Serif"/>
              </a:rPr>
              <a:t>end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5878" y="2272767"/>
            <a:ext cx="10890885" cy="3639185"/>
            <a:chOff x="505878" y="2272767"/>
            <a:chExt cx="10890885" cy="363918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878" y="2272767"/>
              <a:ext cx="1097298" cy="43201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09060" y="2704775"/>
              <a:ext cx="3581400" cy="3200400"/>
            </a:xfrm>
            <a:custGeom>
              <a:avLst/>
              <a:gdLst/>
              <a:ahLst/>
              <a:cxnLst/>
              <a:rect l="l" t="t" r="r" b="b"/>
              <a:pathLst>
                <a:path w="3581400" h="3200400">
                  <a:moveTo>
                    <a:pt x="3579387" y="3200400"/>
                  </a:moveTo>
                  <a:lnTo>
                    <a:pt x="1933" y="3200400"/>
                  </a:lnTo>
                  <a:lnTo>
                    <a:pt x="0" y="3198465"/>
                  </a:lnTo>
                  <a:lnTo>
                    <a:pt x="0" y="4320"/>
                  </a:lnTo>
                  <a:lnTo>
                    <a:pt x="0" y="1934"/>
                  </a:lnTo>
                  <a:lnTo>
                    <a:pt x="1933" y="0"/>
                  </a:lnTo>
                  <a:lnTo>
                    <a:pt x="3578147" y="0"/>
                  </a:lnTo>
                  <a:lnTo>
                    <a:pt x="3579245" y="455"/>
                  </a:lnTo>
                  <a:lnTo>
                    <a:pt x="3580866" y="2075"/>
                  </a:lnTo>
                  <a:lnTo>
                    <a:pt x="3581321" y="3174"/>
                  </a:lnTo>
                  <a:lnTo>
                    <a:pt x="3581321" y="3198465"/>
                  </a:lnTo>
                  <a:lnTo>
                    <a:pt x="3579387" y="320040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09060" y="2704775"/>
              <a:ext cx="3581400" cy="3200400"/>
            </a:xfrm>
            <a:custGeom>
              <a:avLst/>
              <a:gdLst/>
              <a:ahLst/>
              <a:cxnLst/>
              <a:rect l="l" t="t" r="r" b="b"/>
              <a:pathLst>
                <a:path w="3581400" h="3200400">
                  <a:moveTo>
                    <a:pt x="0" y="4320"/>
                  </a:moveTo>
                  <a:lnTo>
                    <a:pt x="0" y="1934"/>
                  </a:lnTo>
                  <a:lnTo>
                    <a:pt x="1933" y="0"/>
                  </a:lnTo>
                  <a:lnTo>
                    <a:pt x="4320" y="0"/>
                  </a:lnTo>
                  <a:lnTo>
                    <a:pt x="3577001" y="0"/>
                  </a:lnTo>
                  <a:lnTo>
                    <a:pt x="3578147" y="0"/>
                  </a:lnTo>
                  <a:lnTo>
                    <a:pt x="3579245" y="455"/>
                  </a:lnTo>
                  <a:lnTo>
                    <a:pt x="3580056" y="1265"/>
                  </a:lnTo>
                  <a:lnTo>
                    <a:pt x="3580866" y="2075"/>
                  </a:lnTo>
                  <a:lnTo>
                    <a:pt x="3581321" y="3174"/>
                  </a:lnTo>
                  <a:lnTo>
                    <a:pt x="3581321" y="4320"/>
                  </a:lnTo>
                  <a:lnTo>
                    <a:pt x="3581321" y="3196079"/>
                  </a:lnTo>
                  <a:lnTo>
                    <a:pt x="3581321" y="3198465"/>
                  </a:lnTo>
                  <a:lnTo>
                    <a:pt x="3579387" y="3200400"/>
                  </a:lnTo>
                  <a:lnTo>
                    <a:pt x="3577001" y="3200400"/>
                  </a:lnTo>
                  <a:lnTo>
                    <a:pt x="4320" y="3200400"/>
                  </a:lnTo>
                  <a:lnTo>
                    <a:pt x="1933" y="3200400"/>
                  </a:lnTo>
                  <a:lnTo>
                    <a:pt x="0" y="3198465"/>
                  </a:lnTo>
                  <a:lnTo>
                    <a:pt x="0" y="3196079"/>
                  </a:lnTo>
                  <a:lnTo>
                    <a:pt x="0" y="432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824527" y="2769922"/>
            <a:ext cx="348170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28320" marR="5080" indent="-516255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212121"/>
                </a:solidFill>
                <a:latin typeface="Microsoft Sans Serif"/>
                <a:cs typeface="Microsoft Sans Serif"/>
              </a:rPr>
              <a:t>1.</a:t>
            </a:r>
            <a:r>
              <a:rPr dirty="0" sz="1800" spc="3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Add</a:t>
            </a:r>
            <a:r>
              <a:rPr dirty="0" sz="1800" spc="37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1800" spc="38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attributes</a:t>
            </a:r>
            <a:r>
              <a:rPr dirty="0" sz="1800" spc="37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contained 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in the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attribute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set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for which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closure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is being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calculated to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the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 result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set.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24527" y="4141522"/>
            <a:ext cx="347916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28320" marR="5080" indent="-516255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212121"/>
                </a:solidFill>
                <a:latin typeface="Microsoft Sans Serif"/>
                <a:cs typeface="Microsoft Sans Serif"/>
              </a:rPr>
              <a:t>1.</a:t>
            </a:r>
            <a:r>
              <a:rPr dirty="0" sz="1800" spc="3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212121"/>
                </a:solidFill>
                <a:latin typeface="Cambria Math"/>
                <a:cs typeface="Cambria Math"/>
              </a:rPr>
              <a:t>Recursively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add the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attributes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to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the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result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set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which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can be 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functionally determined </a:t>
            </a:r>
            <a:r>
              <a:rPr dirty="0" sz="1800" spc="-15">
                <a:solidFill>
                  <a:srgbClr val="212121"/>
                </a:solidFill>
                <a:latin typeface="Cambria Math"/>
                <a:cs typeface="Cambria Math"/>
              </a:rPr>
              <a:t>from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attributes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212121"/>
                </a:solidFill>
                <a:latin typeface="Cambria Math"/>
                <a:cs typeface="Cambria Math"/>
              </a:rPr>
              <a:t>already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contained</a:t>
            </a:r>
            <a:r>
              <a:rPr dirty="0" sz="1800" spc="-1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in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 result 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set.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09051" y="2272767"/>
            <a:ext cx="1097298" cy="43201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19427" y="840482"/>
            <a:ext cx="11741785" cy="17894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26060" marR="431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26695" algn="l"/>
              </a:tabLst>
            </a:pP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α,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suíe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undeí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that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aíe </a:t>
            </a:r>
            <a:r>
              <a:rPr dirty="0" sz="2800" spc="-7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functi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nall</a:t>
            </a:r>
            <a:r>
              <a:rPr dirty="0" sz="2800" spc="-254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deteímine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4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40" b="1">
                <a:solidFill>
                  <a:srgbClr val="B84742"/>
                </a:solidFill>
                <a:latin typeface="Arial"/>
                <a:cs typeface="Arial"/>
              </a:rPr>
              <a:t>α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unde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26060" indent="-17589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26695" algn="l"/>
              </a:tabLst>
            </a:pP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den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ľe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 b="1">
                <a:solidFill>
                  <a:srgbClr val="B84742"/>
                </a:solidFill>
                <a:latin typeface="Arial"/>
                <a:cs typeface="Arial"/>
              </a:rPr>
              <a:t>α</a:t>
            </a:r>
            <a:r>
              <a:rPr dirty="0" baseline="31531" sz="2775" spc="-300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372110">
              <a:lnSpc>
                <a:spcPct val="100000"/>
              </a:lnSpc>
              <a:spcBef>
                <a:spcPts val="1320"/>
              </a:spcBef>
              <a:tabLst>
                <a:tab pos="7675245" algn="l"/>
              </a:tabLst>
            </a:pPr>
            <a:r>
              <a:rPr dirty="0" sz="1800" spc="-100">
                <a:solidFill>
                  <a:srgbClr val="FFFFFF"/>
                </a:solidFill>
                <a:latin typeface="Microsoft Sans Serif"/>
                <a:cs typeface="Microsoft Sans Serif"/>
              </a:rPr>
              <a:t>Alg</a:t>
            </a:r>
            <a:r>
              <a:rPr dirty="0" cap="small" sz="1800" spc="-229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íiľh</a:t>
            </a:r>
            <a:r>
              <a:rPr dirty="0" sz="1800" spc="-5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0">
                <a:solidFill>
                  <a:srgbClr val="FFFFFF"/>
                </a:solidFill>
                <a:latin typeface="Microsoft Sans Serif"/>
                <a:cs typeface="Microsoft Sans Serif"/>
              </a:rPr>
              <a:t>Alg</a:t>
            </a:r>
            <a:r>
              <a:rPr dirty="0" cap="small" sz="1800" spc="-229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35">
                <a:solidFill>
                  <a:srgbClr val="FFFFFF"/>
                </a:solidFill>
                <a:latin typeface="Microsoft Sans Serif"/>
                <a:cs typeface="Microsoft Sans Serif"/>
              </a:rPr>
              <a:t>íiľhm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618"/>
              <a:ext cx="12191999" cy="68383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6033" y="109181"/>
              <a:ext cx="3000374" cy="7429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060" y="164915"/>
            <a:ext cx="13157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5" b="0">
                <a:solidFill>
                  <a:srgbClr val="00A4B6"/>
                </a:solidFill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750" y="1035089"/>
            <a:ext cx="5807710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40">
                <a:solidFill>
                  <a:srgbClr val="666666"/>
                </a:solidFill>
                <a:latin typeface="Trebuchet MS"/>
                <a:cs typeface="Trebuchet MS"/>
              </a:rPr>
              <a:t>Functional</a:t>
            </a:r>
            <a:r>
              <a:rPr dirty="0" sz="2400" spc="-1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666666"/>
                </a:solidFill>
                <a:latin typeface="Trebuchet MS"/>
                <a:cs typeface="Trebuchet MS"/>
              </a:rPr>
              <a:t>Dependency</a:t>
            </a:r>
            <a:endParaRPr sz="2400">
              <a:latin typeface="Trebuchet MS"/>
              <a:cs typeface="Trebuchet MS"/>
            </a:endParaRPr>
          </a:p>
          <a:p>
            <a:pPr lvl="1" marL="866775" indent="-231140">
              <a:lnSpc>
                <a:spcPct val="100000"/>
              </a:lnSpc>
              <a:buFont typeface="Arial MT"/>
              <a:buChar char="•"/>
              <a:tabLst>
                <a:tab pos="867410" algn="l"/>
              </a:tabLst>
            </a:pPr>
            <a:r>
              <a:rPr dirty="0" sz="2400" spc="-40">
                <a:solidFill>
                  <a:srgbClr val="666666"/>
                </a:solidFill>
                <a:latin typeface="Trebuchet MS"/>
                <a:cs typeface="Trebuchet MS"/>
              </a:rPr>
              <a:t>Deﬁnition</a:t>
            </a:r>
            <a:r>
              <a:rPr dirty="0" sz="2400" spc="-114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666666"/>
                </a:solidFill>
                <a:latin typeface="Trebuchet MS"/>
                <a:cs typeface="Trebuchet MS"/>
              </a:rPr>
              <a:t>types</a:t>
            </a:r>
            <a:r>
              <a:rPr dirty="0" sz="2400" spc="-114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30">
                <a:solidFill>
                  <a:srgbClr val="666666"/>
                </a:solidFill>
                <a:latin typeface="Trebuchet MS"/>
                <a:cs typeface="Trebuchet MS"/>
              </a:rPr>
              <a:t>FD</a:t>
            </a:r>
            <a:endParaRPr sz="2400">
              <a:latin typeface="Trebuchet MS"/>
              <a:cs typeface="Trebuchet MS"/>
            </a:endParaRPr>
          </a:p>
          <a:p>
            <a:pPr lvl="1" marL="866775" indent="-231140">
              <a:lnSpc>
                <a:spcPct val="100000"/>
              </a:lnSpc>
              <a:buFont typeface="Arial MT"/>
              <a:buChar char="•"/>
              <a:tabLst>
                <a:tab pos="867410" algn="l"/>
              </a:tabLst>
            </a:pPr>
            <a:r>
              <a:rPr dirty="0" sz="2400" spc="10">
                <a:solidFill>
                  <a:srgbClr val="666666"/>
                </a:solidFill>
                <a:latin typeface="Trebuchet MS"/>
                <a:cs typeface="Trebuchet MS"/>
              </a:rPr>
              <a:t>Armstrong's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666666"/>
                </a:solidFill>
                <a:latin typeface="Trebuchet MS"/>
                <a:cs typeface="Trebuchet MS"/>
              </a:rPr>
              <a:t>axioms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666666"/>
                </a:solidFill>
                <a:latin typeface="Trebuchet MS"/>
                <a:cs typeface="Trebuchet MS"/>
              </a:rPr>
              <a:t>(inference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666666"/>
                </a:solidFill>
                <a:latin typeface="Trebuchet MS"/>
                <a:cs typeface="Trebuchet MS"/>
              </a:rPr>
              <a:t>rules)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20">
                <a:solidFill>
                  <a:srgbClr val="666666"/>
                </a:solidFill>
                <a:latin typeface="Trebuchet MS"/>
                <a:cs typeface="Trebuchet MS"/>
              </a:rPr>
              <a:t>Closure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30">
                <a:solidFill>
                  <a:srgbClr val="666666"/>
                </a:solidFill>
                <a:latin typeface="Trebuchet MS"/>
                <a:cs typeface="Trebuchet MS"/>
              </a:rPr>
              <a:t>FD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666666"/>
                </a:solidFill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20">
                <a:solidFill>
                  <a:srgbClr val="666666"/>
                </a:solidFill>
                <a:latin typeface="Trebuchet MS"/>
                <a:cs typeface="Trebuchet MS"/>
              </a:rPr>
              <a:t>Closure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attribute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666666"/>
                </a:solidFill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5">
                <a:solidFill>
                  <a:srgbClr val="666666"/>
                </a:solidFill>
                <a:latin typeface="Trebuchet MS"/>
                <a:cs typeface="Trebuchet MS"/>
              </a:rPr>
              <a:t>Canonical</a:t>
            </a:r>
            <a:r>
              <a:rPr dirty="0" sz="2400" spc="-1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666666"/>
                </a:solidFill>
                <a:latin typeface="Trebuchet MS"/>
                <a:cs typeface="Trebuchet MS"/>
              </a:rPr>
              <a:t>cover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5">
                <a:solidFill>
                  <a:srgbClr val="666666"/>
                </a:solidFill>
                <a:latin typeface="Trebuchet MS"/>
                <a:cs typeface="Trebuchet MS"/>
              </a:rPr>
              <a:t>Decomposition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666666"/>
                </a:solidFill>
                <a:latin typeface="Trebuchet MS"/>
                <a:cs typeface="Trebuchet MS"/>
              </a:rPr>
              <a:t>its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666666"/>
                </a:solidFill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5">
                <a:solidFill>
                  <a:srgbClr val="666666"/>
                </a:solidFill>
                <a:latin typeface="Trebuchet MS"/>
                <a:cs typeface="Trebuchet MS"/>
              </a:rPr>
              <a:t>Anomaly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24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666666"/>
                </a:solidFill>
                <a:latin typeface="Trebuchet MS"/>
                <a:cs typeface="Trebuchet MS"/>
              </a:rPr>
              <a:t>design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24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666666"/>
                </a:solidFill>
                <a:latin typeface="Trebuchet MS"/>
                <a:cs typeface="Trebuchet MS"/>
              </a:rPr>
              <a:t>its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666666"/>
                </a:solidFill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45">
                <a:solidFill>
                  <a:srgbClr val="666666"/>
                </a:solidFill>
                <a:latin typeface="Trebuchet MS"/>
                <a:cs typeface="Trebuchet MS"/>
              </a:rPr>
              <a:t>Normalization</a:t>
            </a:r>
            <a:r>
              <a:rPr dirty="0" sz="2400" spc="-114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2400" spc="-114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666666"/>
                </a:solidFill>
                <a:latin typeface="Trebuchet MS"/>
                <a:cs typeface="Trebuchet MS"/>
              </a:rPr>
              <a:t>normal</a:t>
            </a:r>
            <a:r>
              <a:rPr dirty="0" sz="2400" spc="-114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666666"/>
                </a:solidFill>
                <a:latin typeface="Trebuchet MS"/>
                <a:cs typeface="Trebuchet MS"/>
              </a:rPr>
              <a:t>forms</a:t>
            </a:r>
            <a:endParaRPr sz="2400">
              <a:latin typeface="Trebuchet MS"/>
              <a:cs typeface="Trebuchet MS"/>
            </a:endParaRPr>
          </a:p>
          <a:p>
            <a:pPr lvl="1" marL="866775" indent="-231140">
              <a:lnSpc>
                <a:spcPct val="100000"/>
              </a:lnSpc>
              <a:buFont typeface="Arial MT"/>
              <a:buChar char="•"/>
              <a:tabLst>
                <a:tab pos="867410" algn="l"/>
              </a:tabLst>
            </a:pPr>
            <a:r>
              <a:rPr dirty="0" sz="2400" spc="-75">
                <a:solidFill>
                  <a:srgbClr val="666666"/>
                </a:solidFill>
                <a:latin typeface="Trebuchet MS"/>
                <a:cs typeface="Trebuchet MS"/>
              </a:rPr>
              <a:t>1NF</a:t>
            </a:r>
            <a:endParaRPr sz="2400">
              <a:latin typeface="Trebuchet MS"/>
              <a:cs typeface="Trebuchet MS"/>
            </a:endParaRPr>
          </a:p>
          <a:p>
            <a:pPr lvl="1" marL="866775" indent="-231140">
              <a:lnSpc>
                <a:spcPct val="100000"/>
              </a:lnSpc>
              <a:buFont typeface="Arial MT"/>
              <a:buChar char="•"/>
              <a:tabLst>
                <a:tab pos="867410" algn="l"/>
              </a:tabLst>
            </a:pPr>
            <a:r>
              <a:rPr dirty="0" sz="2400" spc="125">
                <a:solidFill>
                  <a:srgbClr val="666666"/>
                </a:solidFill>
                <a:latin typeface="Trebuchet MS"/>
                <a:cs typeface="Trebuchet MS"/>
              </a:rPr>
              <a:t>2NF</a:t>
            </a:r>
            <a:endParaRPr sz="2400">
              <a:latin typeface="Trebuchet MS"/>
              <a:cs typeface="Trebuchet MS"/>
            </a:endParaRPr>
          </a:p>
          <a:p>
            <a:pPr lvl="1" marL="866775" indent="-231140">
              <a:lnSpc>
                <a:spcPct val="100000"/>
              </a:lnSpc>
              <a:buFont typeface="Arial MT"/>
              <a:buChar char="•"/>
              <a:tabLst>
                <a:tab pos="867410" algn="l"/>
              </a:tabLst>
            </a:pPr>
            <a:r>
              <a:rPr dirty="0" sz="2400" spc="100">
                <a:solidFill>
                  <a:srgbClr val="666666"/>
                </a:solidFill>
                <a:latin typeface="Trebuchet MS"/>
                <a:cs typeface="Trebuchet MS"/>
              </a:rPr>
              <a:t>3NF</a:t>
            </a:r>
            <a:endParaRPr sz="2400">
              <a:latin typeface="Trebuchet MS"/>
              <a:cs typeface="Trebuchet MS"/>
            </a:endParaRPr>
          </a:p>
          <a:p>
            <a:pPr lvl="1" marL="866775" indent="-231140">
              <a:lnSpc>
                <a:spcPct val="100000"/>
              </a:lnSpc>
              <a:buFont typeface="Arial MT"/>
              <a:buChar char="•"/>
              <a:tabLst>
                <a:tab pos="867410" algn="l"/>
              </a:tabLst>
            </a:pPr>
            <a:r>
              <a:rPr dirty="0" sz="2400" spc="140">
                <a:solidFill>
                  <a:srgbClr val="666666"/>
                </a:solidFill>
                <a:latin typeface="Trebuchet MS"/>
                <a:cs typeface="Trebuchet MS"/>
              </a:rPr>
              <a:t>BCNF</a:t>
            </a:r>
            <a:endParaRPr sz="2400">
              <a:latin typeface="Trebuchet MS"/>
              <a:cs typeface="Trebuchet MS"/>
            </a:endParaRPr>
          </a:p>
          <a:p>
            <a:pPr lvl="1" marL="866775" indent="-231140">
              <a:lnSpc>
                <a:spcPct val="100000"/>
              </a:lnSpc>
              <a:buFont typeface="Arial MT"/>
              <a:buChar char="•"/>
              <a:tabLst>
                <a:tab pos="867410" algn="l"/>
              </a:tabLst>
            </a:pPr>
            <a:r>
              <a:rPr dirty="0" sz="2400" spc="100">
                <a:solidFill>
                  <a:srgbClr val="666666"/>
                </a:solidFill>
                <a:latin typeface="Trebuchet MS"/>
                <a:cs typeface="Trebuchet MS"/>
              </a:rPr>
              <a:t>4NF</a:t>
            </a:r>
            <a:endParaRPr sz="2400">
              <a:latin typeface="Trebuchet MS"/>
              <a:cs typeface="Trebuchet MS"/>
            </a:endParaRPr>
          </a:p>
          <a:p>
            <a:pPr lvl="1" marL="866775" indent="-231140">
              <a:lnSpc>
                <a:spcPct val="100000"/>
              </a:lnSpc>
              <a:buFont typeface="Arial MT"/>
              <a:buChar char="•"/>
              <a:tabLst>
                <a:tab pos="867410" algn="l"/>
              </a:tabLst>
            </a:pPr>
            <a:r>
              <a:rPr dirty="0" sz="2400" spc="125">
                <a:solidFill>
                  <a:srgbClr val="666666"/>
                </a:solidFill>
                <a:latin typeface="Trebuchet MS"/>
                <a:cs typeface="Trebuchet MS"/>
              </a:rPr>
              <a:t>5NF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847391"/>
            <a:ext cx="1177353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  <a:tabLst>
                <a:tab pos="1514475" algn="l"/>
                <a:tab pos="2035175" algn="l"/>
                <a:tab pos="3082925" algn="l"/>
                <a:tab pos="4170045" algn="l"/>
                <a:tab pos="4472940" algn="l"/>
                <a:tab pos="4760595" algn="l"/>
                <a:tab pos="5232400" algn="l"/>
                <a:tab pos="5598795" algn="l"/>
                <a:tab pos="5972810" algn="l"/>
                <a:tab pos="6353175" algn="l"/>
                <a:tab pos="6743700" algn="l"/>
                <a:tab pos="7139305" algn="l"/>
                <a:tab pos="7668895" algn="l"/>
                <a:tab pos="8255000" algn="l"/>
                <a:tab pos="9362440" algn="l"/>
                <a:tab pos="9650095" algn="l"/>
                <a:tab pos="10163810" algn="l"/>
                <a:tab pos="10553700" algn="l"/>
              </a:tabLst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38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nside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schem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(A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4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48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2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I).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ľhi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5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nal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gi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3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2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3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I,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H}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0045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170"/>
              <a:t>attíibut</a:t>
            </a:r>
            <a:r>
              <a:rPr dirty="0" spc="-220"/>
              <a:t>e</a:t>
            </a:r>
            <a:r>
              <a:rPr dirty="0" spc="-165"/>
              <a:t> </a:t>
            </a:r>
            <a:r>
              <a:rPr dirty="0" spc="-260"/>
              <a:t>set</a:t>
            </a:r>
            <a:r>
              <a:rPr dirty="0" spc="-295"/>
              <a:t>s</a:t>
            </a:r>
            <a:r>
              <a:rPr dirty="0" spc="-120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84226" y="2011869"/>
            <a:ext cx="6504940" cy="3228975"/>
            <a:chOff x="184226" y="2011869"/>
            <a:chExt cx="6504940" cy="3228975"/>
          </a:xfrm>
        </p:grpSpPr>
        <p:sp>
          <p:nvSpPr>
            <p:cNvPr id="6" name="object 6"/>
            <p:cNvSpPr/>
            <p:nvPr/>
          </p:nvSpPr>
          <p:spPr>
            <a:xfrm>
              <a:off x="190576" y="2443877"/>
              <a:ext cx="6492240" cy="2790825"/>
            </a:xfrm>
            <a:custGeom>
              <a:avLst/>
              <a:gdLst/>
              <a:ahLst/>
              <a:cxnLst/>
              <a:rect l="l" t="t" r="r" b="b"/>
              <a:pathLst>
                <a:path w="6492240" h="2790825">
                  <a:moveTo>
                    <a:pt x="6490553" y="2790274"/>
                  </a:moveTo>
                  <a:lnTo>
                    <a:pt x="1686" y="2790274"/>
                  </a:lnTo>
                  <a:lnTo>
                    <a:pt x="0" y="2788588"/>
                  </a:lnTo>
                  <a:lnTo>
                    <a:pt x="0" y="3766"/>
                  </a:lnTo>
                  <a:lnTo>
                    <a:pt x="0" y="1686"/>
                  </a:lnTo>
                  <a:lnTo>
                    <a:pt x="1686" y="0"/>
                  </a:lnTo>
                  <a:lnTo>
                    <a:pt x="6489472" y="0"/>
                  </a:lnTo>
                  <a:lnTo>
                    <a:pt x="6490429" y="396"/>
                  </a:lnTo>
                  <a:lnTo>
                    <a:pt x="6491136" y="1103"/>
                  </a:lnTo>
                  <a:lnTo>
                    <a:pt x="6491842" y="1809"/>
                  </a:lnTo>
                  <a:lnTo>
                    <a:pt x="6492240" y="2767"/>
                  </a:lnTo>
                  <a:lnTo>
                    <a:pt x="6492240" y="2788588"/>
                  </a:lnTo>
                  <a:lnTo>
                    <a:pt x="6490553" y="2790274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0576" y="2443877"/>
              <a:ext cx="6492240" cy="2790825"/>
            </a:xfrm>
            <a:custGeom>
              <a:avLst/>
              <a:gdLst/>
              <a:ahLst/>
              <a:cxnLst/>
              <a:rect l="l" t="t" r="r" b="b"/>
              <a:pathLst>
                <a:path w="6492240" h="2790825">
                  <a:moveTo>
                    <a:pt x="0" y="3766"/>
                  </a:moveTo>
                  <a:lnTo>
                    <a:pt x="0" y="1686"/>
                  </a:lnTo>
                  <a:lnTo>
                    <a:pt x="1686" y="0"/>
                  </a:lnTo>
                  <a:lnTo>
                    <a:pt x="3766" y="0"/>
                  </a:lnTo>
                  <a:lnTo>
                    <a:pt x="6488472" y="0"/>
                  </a:lnTo>
                  <a:lnTo>
                    <a:pt x="6489472" y="0"/>
                  </a:lnTo>
                  <a:lnTo>
                    <a:pt x="6490429" y="396"/>
                  </a:lnTo>
                  <a:lnTo>
                    <a:pt x="6491136" y="1103"/>
                  </a:lnTo>
                  <a:lnTo>
                    <a:pt x="6491842" y="1809"/>
                  </a:lnTo>
                  <a:lnTo>
                    <a:pt x="6492240" y="2767"/>
                  </a:lnTo>
                  <a:lnTo>
                    <a:pt x="6492240" y="3766"/>
                  </a:lnTo>
                  <a:lnTo>
                    <a:pt x="6492240" y="2786507"/>
                  </a:lnTo>
                  <a:lnTo>
                    <a:pt x="6492240" y="2788588"/>
                  </a:lnTo>
                  <a:lnTo>
                    <a:pt x="6490553" y="2790274"/>
                  </a:lnTo>
                  <a:lnTo>
                    <a:pt x="6488472" y="2790274"/>
                  </a:lnTo>
                  <a:lnTo>
                    <a:pt x="3766" y="2790274"/>
                  </a:lnTo>
                  <a:lnTo>
                    <a:pt x="1686" y="2790274"/>
                  </a:lnTo>
                  <a:lnTo>
                    <a:pt x="0" y="2788588"/>
                  </a:lnTo>
                  <a:lnTo>
                    <a:pt x="0" y="2786507"/>
                  </a:lnTo>
                  <a:lnTo>
                    <a:pt x="0" y="3766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67" y="2011869"/>
              <a:ext cx="1097298" cy="43201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8295" y="1538952"/>
            <a:ext cx="3869054" cy="829944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baseline="31250" sz="2400" spc="-217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27635">
              <a:lnSpc>
                <a:spcPct val="100000"/>
              </a:lnSpc>
              <a:spcBef>
                <a:spcPts val="555"/>
              </a:spcBef>
            </a:pPr>
            <a:r>
              <a:rPr dirty="0" sz="1800" spc="-100">
                <a:solidFill>
                  <a:srgbClr val="FFFFFF"/>
                </a:solidFill>
                <a:latin typeface="Microsoft Sans Serif"/>
                <a:cs typeface="Microsoft Sans Serif"/>
              </a:rPr>
              <a:t>Alg</a:t>
            </a:r>
            <a:r>
              <a:rPr dirty="0" cap="small" sz="1800" spc="-229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35">
                <a:solidFill>
                  <a:srgbClr val="FFFFFF"/>
                </a:solidFill>
                <a:latin typeface="Microsoft Sans Serif"/>
                <a:cs typeface="Microsoft Sans Serif"/>
              </a:rPr>
              <a:t>íiľhm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52186" y="1622419"/>
            <a:ext cx="4676140" cy="813435"/>
            <a:chOff x="7252186" y="1622419"/>
            <a:chExt cx="4676140" cy="813435"/>
          </a:xfrm>
        </p:grpSpPr>
        <p:sp>
          <p:nvSpPr>
            <p:cNvPr id="11" name="object 11"/>
            <p:cNvSpPr/>
            <p:nvPr/>
          </p:nvSpPr>
          <p:spPr>
            <a:xfrm>
              <a:off x="7258536" y="1629409"/>
              <a:ext cx="4663440" cy="798830"/>
            </a:xfrm>
            <a:custGeom>
              <a:avLst/>
              <a:gdLst/>
              <a:ahLst/>
              <a:cxnLst/>
              <a:rect l="l" t="t" r="r" b="b"/>
              <a:pathLst>
                <a:path w="4663440" h="798830">
                  <a:moveTo>
                    <a:pt x="0" y="0"/>
                  </a:moveTo>
                  <a:lnTo>
                    <a:pt x="4663439" y="0"/>
                  </a:lnTo>
                  <a:lnTo>
                    <a:pt x="4663439" y="798829"/>
                  </a:lnTo>
                  <a:lnTo>
                    <a:pt x="0" y="798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58536" y="1628769"/>
              <a:ext cx="4663440" cy="800735"/>
            </a:xfrm>
            <a:custGeom>
              <a:avLst/>
              <a:gdLst/>
              <a:ahLst/>
              <a:cxnLst/>
              <a:rect l="l" t="t" r="r" b="b"/>
              <a:pathLst>
                <a:path w="4663440" h="800735">
                  <a:moveTo>
                    <a:pt x="0" y="1080"/>
                  </a:moveTo>
                  <a:lnTo>
                    <a:pt x="0" y="483"/>
                  </a:lnTo>
                  <a:lnTo>
                    <a:pt x="483" y="0"/>
                  </a:lnTo>
                  <a:lnTo>
                    <a:pt x="1080" y="0"/>
                  </a:lnTo>
                  <a:lnTo>
                    <a:pt x="4662358" y="0"/>
                  </a:lnTo>
                  <a:lnTo>
                    <a:pt x="4662645" y="0"/>
                  </a:lnTo>
                  <a:lnTo>
                    <a:pt x="4662920" y="113"/>
                  </a:lnTo>
                  <a:lnTo>
                    <a:pt x="4663123" y="316"/>
                  </a:lnTo>
                  <a:lnTo>
                    <a:pt x="4663326" y="519"/>
                  </a:lnTo>
                  <a:lnTo>
                    <a:pt x="4663439" y="793"/>
                  </a:lnTo>
                  <a:lnTo>
                    <a:pt x="4663439" y="1080"/>
                  </a:lnTo>
                  <a:lnTo>
                    <a:pt x="4663439" y="799343"/>
                  </a:lnTo>
                  <a:lnTo>
                    <a:pt x="4663439" y="799940"/>
                  </a:lnTo>
                  <a:lnTo>
                    <a:pt x="4662956" y="800423"/>
                  </a:lnTo>
                  <a:lnTo>
                    <a:pt x="4662358" y="800423"/>
                  </a:lnTo>
                  <a:lnTo>
                    <a:pt x="1080" y="800423"/>
                  </a:lnTo>
                  <a:lnTo>
                    <a:pt x="483" y="800423"/>
                  </a:lnTo>
                  <a:lnTo>
                    <a:pt x="0" y="799940"/>
                  </a:lnTo>
                  <a:lnTo>
                    <a:pt x="0" y="799343"/>
                  </a:lnTo>
                  <a:lnTo>
                    <a:pt x="0" y="108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258536" y="1628139"/>
            <a:ext cx="4663440" cy="80137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9"/>
              </a:spcBef>
              <a:tabLst>
                <a:tab pos="4286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Sľe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1.</a:t>
            </a:r>
            <a:endParaRPr sz="2000">
              <a:latin typeface="Microsoft Sans Serif"/>
              <a:cs typeface="Microsoft Sans Serif"/>
            </a:endParaRPr>
          </a:p>
          <a:p>
            <a:pPr marL="542925">
              <a:lnSpc>
                <a:spcPct val="100000"/>
              </a:lnSpc>
              <a:spcBef>
                <a:spcPts val="260"/>
              </a:spcBef>
              <a:tabLst>
                <a:tab pos="1705610" algn="l"/>
                <a:tab pos="2188210" algn="l"/>
              </a:tabLst>
            </a:pPr>
            <a:r>
              <a:rPr dirty="0" sz="2000" spc="1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sz="20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000" spc="-5">
                <a:solidFill>
                  <a:srgbClr val="1C6FA9"/>
                </a:solidFill>
                <a:latin typeface="Calibri"/>
                <a:cs typeface="Calibri"/>
              </a:rPr>
              <a:t>=</a:t>
            </a:r>
            <a:r>
              <a:rPr dirty="0" sz="2000">
                <a:solidFill>
                  <a:srgbClr val="1C6FA9"/>
                </a:solidFill>
                <a:latin typeface="Calibri"/>
                <a:cs typeface="Calibri"/>
              </a:rPr>
              <a:t>&gt;	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B84742"/>
                </a:solidFill>
                <a:latin typeface="Microsoft Sans Serif"/>
                <a:cs typeface="Microsoft Sans Serif"/>
              </a:rPr>
              <a:t>=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0">
                <a:solidFill>
                  <a:srgbClr val="B84742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375">
                <a:solidFill>
                  <a:srgbClr val="B84742"/>
                </a:solidFill>
                <a:latin typeface="Microsoft Sans Serif"/>
                <a:cs typeface="Microsoft Sans Serif"/>
              </a:rPr>
              <a:t>G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252186" y="2594941"/>
          <a:ext cx="4683125" cy="274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/>
                <a:gridCol w="1645920"/>
                <a:gridCol w="2011680"/>
              </a:tblGrid>
              <a:tr h="40163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⊆</a:t>
                      </a:r>
                      <a:r>
                        <a:rPr dirty="0" sz="2000" spc="-155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 </a:t>
                      </a:r>
                      <a:r>
                        <a:rPr dirty="0" sz="20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2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esul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r>
                        <a:rPr dirty="0" sz="2000" spc="-8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dirty="0" sz="2000" spc="-7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ABG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40163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⊆</a:t>
                      </a:r>
                      <a:r>
                        <a:rPr dirty="0" sz="2000" spc="-155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ABG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2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esul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r>
                        <a:rPr dirty="0" sz="2000" spc="-8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dirty="0" sz="2000" spc="-7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ABCG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40163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20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20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⊆</a:t>
                      </a:r>
                      <a:r>
                        <a:rPr dirty="0" sz="2000" spc="-155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ABCG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2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esul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r>
                        <a:rPr dirty="0" sz="2000" spc="-8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dirty="0" sz="2000" spc="-7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ABCGH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4016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20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20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⊆</a:t>
                      </a:r>
                      <a:r>
                        <a:rPr dirty="0" sz="2000" spc="-155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ABCGH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2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esul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r>
                        <a:rPr dirty="0" sz="2000" spc="-8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dirty="0" sz="2000" spc="-7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ABCGHI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41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0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⊆</a:t>
                      </a:r>
                      <a:r>
                        <a:rPr dirty="0" sz="2000" spc="-155">
                          <a:solidFill>
                            <a:srgbClr val="212121"/>
                          </a:solidFill>
                          <a:latin typeface="MS PGothic"/>
                          <a:cs typeface="MS PGothic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ABCGHI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2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esul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r>
                        <a:rPr dirty="0" sz="2000" spc="-8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dirty="0" sz="2000" spc="-7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B84742"/>
                          </a:solidFill>
                          <a:latin typeface="Microsoft Sans Serif"/>
                          <a:cs typeface="Microsoft Sans Serif"/>
                        </a:rPr>
                        <a:t>ABCGHI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</a:tr>
              <a:tr h="710128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2400" spc="-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baseline="3125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baseline="3125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1250" sz="2400" spc="4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ABCGHI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72085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  <a:solidFill>
                      <a:srgbClr val="F0D9D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68462" y="5315120"/>
            <a:ext cx="8194040" cy="1218565"/>
            <a:chOff x="168462" y="5315120"/>
            <a:chExt cx="8194040" cy="1218565"/>
          </a:xfrm>
        </p:grpSpPr>
        <p:sp>
          <p:nvSpPr>
            <p:cNvPr id="16" name="object 16"/>
            <p:cNvSpPr/>
            <p:nvPr/>
          </p:nvSpPr>
          <p:spPr>
            <a:xfrm>
              <a:off x="174802" y="5321312"/>
              <a:ext cx="8181340" cy="1205230"/>
            </a:xfrm>
            <a:custGeom>
              <a:avLst/>
              <a:gdLst/>
              <a:ahLst/>
              <a:cxnLst/>
              <a:rect l="l" t="t" r="r" b="b"/>
              <a:pathLst>
                <a:path w="8181340" h="1205229">
                  <a:moveTo>
                    <a:pt x="8180921" y="1270"/>
                  </a:moveTo>
                  <a:lnTo>
                    <a:pt x="8180425" y="1270"/>
                  </a:lnTo>
                  <a:lnTo>
                    <a:pt x="8180425" y="0"/>
                  </a:lnTo>
                  <a:lnTo>
                    <a:pt x="266" y="0"/>
                  </a:lnTo>
                  <a:lnTo>
                    <a:pt x="266" y="1270"/>
                  </a:lnTo>
                  <a:lnTo>
                    <a:pt x="0" y="1270"/>
                  </a:lnTo>
                  <a:lnTo>
                    <a:pt x="0" y="1205230"/>
                  </a:lnTo>
                  <a:lnTo>
                    <a:pt x="8180921" y="1205230"/>
                  </a:lnTo>
                  <a:lnTo>
                    <a:pt x="8180921" y="127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812" y="5321470"/>
              <a:ext cx="8181340" cy="1205865"/>
            </a:xfrm>
            <a:custGeom>
              <a:avLst/>
              <a:gdLst/>
              <a:ahLst/>
              <a:cxnLst/>
              <a:rect l="l" t="t" r="r" b="b"/>
              <a:pathLst>
                <a:path w="8181340" h="1205865">
                  <a:moveTo>
                    <a:pt x="0" y="1627"/>
                  </a:moveTo>
                  <a:lnTo>
                    <a:pt x="0" y="728"/>
                  </a:lnTo>
                  <a:lnTo>
                    <a:pt x="728" y="0"/>
                  </a:lnTo>
                  <a:lnTo>
                    <a:pt x="1627" y="0"/>
                  </a:lnTo>
                  <a:lnTo>
                    <a:pt x="8179284" y="0"/>
                  </a:lnTo>
                  <a:lnTo>
                    <a:pt x="8179715" y="0"/>
                  </a:lnTo>
                  <a:lnTo>
                    <a:pt x="8180130" y="171"/>
                  </a:lnTo>
                  <a:lnTo>
                    <a:pt x="8180435" y="476"/>
                  </a:lnTo>
                  <a:lnTo>
                    <a:pt x="8180740" y="781"/>
                  </a:lnTo>
                  <a:lnTo>
                    <a:pt x="8180912" y="1195"/>
                  </a:lnTo>
                  <a:lnTo>
                    <a:pt x="8180912" y="1627"/>
                  </a:lnTo>
                  <a:lnTo>
                    <a:pt x="8180912" y="1203825"/>
                  </a:lnTo>
                  <a:lnTo>
                    <a:pt x="8180912" y="1204724"/>
                  </a:lnTo>
                  <a:lnTo>
                    <a:pt x="8180182" y="1205452"/>
                  </a:lnTo>
                  <a:lnTo>
                    <a:pt x="8179284" y="1205452"/>
                  </a:lnTo>
                  <a:lnTo>
                    <a:pt x="1627" y="1205452"/>
                  </a:lnTo>
                  <a:lnTo>
                    <a:pt x="728" y="1205452"/>
                  </a:lnTo>
                  <a:lnTo>
                    <a:pt x="0" y="1204724"/>
                  </a:lnTo>
                  <a:lnTo>
                    <a:pt x="0" y="1203825"/>
                  </a:lnTo>
                  <a:lnTo>
                    <a:pt x="0" y="1627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89489" y="2450441"/>
            <a:ext cx="8076565" cy="405828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544830" indent="-372110">
              <a:lnSpc>
                <a:spcPct val="100000"/>
              </a:lnSpc>
              <a:spcBef>
                <a:spcPts val="360"/>
              </a:spcBef>
              <a:buClr>
                <a:srgbClr val="B84742"/>
              </a:buClr>
              <a:buFont typeface="Segoe UI Symbol"/>
              <a:buChar char="□"/>
              <a:tabLst>
                <a:tab pos="544830" algn="l"/>
                <a:tab pos="545465" algn="l"/>
              </a:tabLst>
            </a:pPr>
            <a:r>
              <a:rPr dirty="0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Alg</a:t>
            </a:r>
            <a:r>
              <a:rPr dirty="0" cap="small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íiľhm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co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mpuľe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baseline="32051" sz="1950" spc="-195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0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90">
                <a:solidFill>
                  <a:srgbClr val="212121"/>
                </a:solidFill>
                <a:latin typeface="Microsoft Sans Serif"/>
                <a:cs typeface="Microsoft Sans Serif"/>
              </a:rPr>
              <a:t>suíe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undeí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30">
                <a:solidFill>
                  <a:srgbClr val="212121"/>
                </a:solidFill>
                <a:latin typeface="Microsoft Sans Serif"/>
                <a:cs typeface="Microsoft Sans Serif"/>
              </a:rPr>
              <a:t>F,</a:t>
            </a:r>
            <a:r>
              <a:rPr dirty="0" sz="2000" spc="-2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Sľeps</a:t>
            </a:r>
            <a:endParaRPr sz="2000">
              <a:latin typeface="Microsoft Sans Serif"/>
              <a:cs typeface="Microsoft Sans Serif"/>
            </a:endParaRPr>
          </a:p>
          <a:p>
            <a:pPr lvl="1" marL="1570355" indent="-52324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1570355" algn="l"/>
                <a:tab pos="1570990" algn="l"/>
              </a:tabLst>
            </a:pP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B84742"/>
                </a:solidFill>
                <a:latin typeface="Microsoft Sans Serif"/>
                <a:cs typeface="Microsoft Sans Serif"/>
              </a:rPr>
              <a:t>=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B84742"/>
                </a:solidFill>
                <a:latin typeface="Microsoft Sans Serif"/>
                <a:cs typeface="Microsoft Sans Serif"/>
              </a:rPr>
              <a:t>α</a:t>
            </a:r>
            <a:endParaRPr sz="2000">
              <a:latin typeface="Microsoft Sans Serif"/>
              <a:cs typeface="Microsoft Sans Serif"/>
            </a:endParaRPr>
          </a:p>
          <a:p>
            <a:pPr lvl="1" marL="1570355" indent="-517525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AutoNum type="arabicPeriod"/>
              <a:tabLst>
                <a:tab pos="1570355" algn="l"/>
                <a:tab pos="1570990" algn="l"/>
              </a:tabLst>
            </a:pPr>
            <a:r>
              <a:rPr dirty="0" sz="2000" spc="-145" b="1" i="1">
                <a:solidFill>
                  <a:srgbClr val="212121"/>
                </a:solidFill>
                <a:latin typeface="Roboto Bk"/>
                <a:cs typeface="Roboto Bk"/>
              </a:rPr>
              <a:t>whil</a:t>
            </a:r>
            <a:r>
              <a:rPr dirty="0" sz="2000" spc="-160" b="1" i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0" b="1" i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140">
                <a:solidFill>
                  <a:srgbClr val="B84742"/>
                </a:solidFill>
                <a:latin typeface="Microsoft Sans Serif"/>
                <a:cs typeface="Microsoft Sans Serif"/>
              </a:rPr>
              <a:t>change</a:t>
            </a:r>
            <a:r>
              <a:rPr dirty="0" sz="2000" spc="-125">
                <a:solidFill>
                  <a:srgbClr val="B84742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000" spc="-2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2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 b="1" i="1">
                <a:solidFill>
                  <a:srgbClr val="212121"/>
                </a:solidFill>
                <a:latin typeface="Roboto Bk"/>
                <a:cs typeface="Roboto Bk"/>
              </a:rPr>
              <a:t>do</a:t>
            </a:r>
            <a:endParaRPr sz="2000">
              <a:latin typeface="Roboto Bk"/>
              <a:cs typeface="Roboto Bk"/>
            </a:endParaRPr>
          </a:p>
          <a:p>
            <a:pPr lvl="2" marL="1916430" indent="-372110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Font typeface="Segoe UI Symbol"/>
              <a:buChar char="□"/>
              <a:tabLst>
                <a:tab pos="1916430" algn="l"/>
                <a:tab pos="1917064" algn="l"/>
              </a:tabLst>
            </a:pP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eac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β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B84742"/>
                </a:solidFill>
                <a:latin typeface="Arial MT"/>
                <a:cs typeface="Arial MT"/>
              </a:rPr>
              <a:t>→</a:t>
            </a:r>
            <a:r>
              <a:rPr dirty="0" sz="2000" spc="-100">
                <a:solidFill>
                  <a:srgbClr val="B84742"/>
                </a:solidFill>
                <a:latin typeface="Arial MT"/>
                <a:cs typeface="Arial MT"/>
              </a:rPr>
              <a:t> </a:t>
            </a:r>
            <a:r>
              <a:rPr dirty="0" sz="2000" spc="-195">
                <a:solidFill>
                  <a:srgbClr val="B84742"/>
                </a:solidFill>
                <a:latin typeface="Microsoft Sans Serif"/>
                <a:cs typeface="Microsoft Sans Serif"/>
              </a:rPr>
              <a:t>γ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endParaRPr sz="2000">
              <a:latin typeface="Microsoft Sans Serif"/>
              <a:cs typeface="Microsoft Sans Serif"/>
            </a:endParaRPr>
          </a:p>
          <a:p>
            <a:pPr lvl="3" marL="2373630" indent="-309880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Font typeface="Segoe UI Symbol"/>
              <a:buChar char="▪"/>
              <a:tabLst>
                <a:tab pos="2373630" algn="l"/>
                <a:tab pos="2374265" algn="l"/>
              </a:tabLst>
            </a:pP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begin</a:t>
            </a:r>
            <a:endParaRPr sz="2000">
              <a:latin typeface="Microsoft Sans Serif"/>
              <a:cs typeface="Microsoft Sans Serif"/>
            </a:endParaRPr>
          </a:p>
          <a:p>
            <a:pPr lvl="4" marL="2830830" indent="-308610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Font typeface="Arial MT"/>
              <a:buChar char="•"/>
              <a:tabLst>
                <a:tab pos="2830830" algn="l"/>
                <a:tab pos="2831465" algn="l"/>
              </a:tabLst>
            </a:pPr>
            <a:r>
              <a:rPr dirty="0" sz="2000" spc="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4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β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B84742"/>
                </a:solidFill>
                <a:latin typeface="MS PGothic"/>
                <a:cs typeface="MS PGothic"/>
              </a:rPr>
              <a:t>⊆</a:t>
            </a:r>
            <a:r>
              <a:rPr dirty="0" sz="2000" spc="-155">
                <a:solidFill>
                  <a:srgbClr val="B84742"/>
                </a:solidFill>
                <a:latin typeface="MS PGothic"/>
                <a:cs typeface="MS PGothic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6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B84742"/>
                </a:solidFill>
                <a:latin typeface="Microsoft Sans Serif"/>
                <a:cs typeface="Microsoft Sans Serif"/>
              </a:rPr>
              <a:t>=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25">
                <a:solidFill>
                  <a:srgbClr val="B84742"/>
                </a:solidFill>
                <a:latin typeface="Microsoft Sans Serif"/>
                <a:cs typeface="Microsoft Sans Serif"/>
              </a:rPr>
              <a:t>U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95">
                <a:solidFill>
                  <a:srgbClr val="B84742"/>
                </a:solidFill>
                <a:latin typeface="Microsoft Sans Serif"/>
                <a:cs typeface="Microsoft Sans Serif"/>
              </a:rPr>
              <a:t>γ</a:t>
            </a:r>
            <a:endParaRPr sz="2000">
              <a:latin typeface="Microsoft Sans Serif"/>
              <a:cs typeface="Microsoft Sans Serif"/>
            </a:endParaRPr>
          </a:p>
          <a:p>
            <a:pPr lvl="4" marL="2830830" indent="-308610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Font typeface="Arial MT"/>
              <a:buChar char="•"/>
              <a:tabLst>
                <a:tab pos="2830830" algn="l"/>
                <a:tab pos="2831465" algn="l"/>
              </a:tabLst>
            </a:pP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els</a:t>
            </a:r>
            <a:r>
              <a:rPr dirty="0" sz="2000" spc="-13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esul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B84742"/>
                </a:solidFill>
                <a:latin typeface="Microsoft Sans Serif"/>
                <a:cs typeface="Microsoft Sans Serif"/>
              </a:rPr>
              <a:t>=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85">
                <a:solidFill>
                  <a:srgbClr val="B84742"/>
                </a:solidFill>
                <a:latin typeface="Microsoft Sans Serif"/>
                <a:cs typeface="Microsoft Sans Serif"/>
              </a:rPr>
              <a:t>esulľ</a:t>
            </a:r>
            <a:endParaRPr sz="2000">
              <a:latin typeface="Microsoft Sans Serif"/>
              <a:cs typeface="Microsoft Sans Serif"/>
            </a:endParaRPr>
          </a:p>
          <a:p>
            <a:pPr lvl="3" marL="2373630" indent="-309880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Font typeface="Segoe UI Symbol"/>
              <a:buChar char="▪"/>
              <a:tabLst>
                <a:tab pos="2373630" algn="l"/>
                <a:tab pos="2374265" algn="l"/>
              </a:tabLst>
            </a:pPr>
            <a:r>
              <a:rPr dirty="0" sz="2000" spc="-155">
                <a:solidFill>
                  <a:srgbClr val="212121"/>
                </a:solidFill>
                <a:latin typeface="Microsoft Sans Serif"/>
                <a:cs typeface="Microsoft Sans Serif"/>
              </a:rPr>
              <a:t>end</a:t>
            </a:r>
            <a:endParaRPr sz="2000">
              <a:latin typeface="Microsoft Sans Serif"/>
              <a:cs typeface="Microsoft Sans Serif"/>
            </a:endParaRPr>
          </a:p>
          <a:p>
            <a:pPr marL="528320" marR="17780" indent="-516255">
              <a:lnSpc>
                <a:spcPct val="100000"/>
              </a:lnSpc>
              <a:spcBef>
                <a:spcPts val="1830"/>
              </a:spcBef>
              <a:buFont typeface="Microsoft Sans Serif"/>
              <a:buAutoNum type="arabicPeriod"/>
              <a:tabLst>
                <a:tab pos="528320" algn="l"/>
                <a:tab pos="528955" algn="l"/>
              </a:tabLst>
            </a:pP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Add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attributes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contained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in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1800" spc="2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attribute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set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for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which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closure</a:t>
            </a:r>
            <a:r>
              <a:rPr dirty="0" sz="1800" spc="22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is</a:t>
            </a:r>
            <a:r>
              <a:rPr dirty="0" sz="1800" spc="2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being </a:t>
            </a:r>
            <a:r>
              <a:rPr dirty="0" sz="1800" spc="-38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calculated to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the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result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set.</a:t>
            </a:r>
            <a:endParaRPr sz="1800">
              <a:latin typeface="Cambria Math"/>
              <a:cs typeface="Cambria Math"/>
            </a:endParaRPr>
          </a:p>
          <a:p>
            <a:pPr marL="528320" marR="33020" indent="-516255">
              <a:lnSpc>
                <a:spcPct val="100000"/>
              </a:lnSpc>
              <a:buFont typeface="Microsoft Sans Serif"/>
              <a:buAutoNum type="arabicPeriod"/>
              <a:tabLst>
                <a:tab pos="528320" algn="l"/>
                <a:tab pos="528955" algn="l"/>
              </a:tabLst>
            </a:pPr>
            <a:r>
              <a:rPr dirty="0" sz="1800" spc="-20">
                <a:solidFill>
                  <a:srgbClr val="212121"/>
                </a:solidFill>
                <a:latin typeface="Cambria Math"/>
                <a:cs typeface="Cambria Math"/>
              </a:rPr>
              <a:t>Recursively</a:t>
            </a:r>
            <a:r>
              <a:rPr dirty="0" sz="1800" spc="-1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add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attributes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to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the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result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set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which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can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be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functionally </a:t>
            </a:r>
            <a:r>
              <a:rPr dirty="0" sz="1800" spc="-38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determined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from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the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attributes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212121"/>
                </a:solidFill>
                <a:latin typeface="Cambria Math"/>
                <a:cs typeface="Cambria Math"/>
              </a:rPr>
              <a:t>already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contained in the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Cambria Math"/>
                <a:cs typeface="Cambria Math"/>
              </a:rPr>
              <a:t>result</a:t>
            </a:r>
            <a:r>
              <a:rPr dirty="0" sz="18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12121"/>
                </a:solidFill>
                <a:latin typeface="Cambria Math"/>
                <a:cs typeface="Cambria Math"/>
              </a:rPr>
              <a:t>set.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0026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Cl</a:t>
            </a:r>
            <a:r>
              <a:rPr dirty="0" cap="small" spc="-415"/>
              <a:t>o</a:t>
            </a:r>
            <a:r>
              <a:rPr dirty="0" spc="-240"/>
              <a:t>su</a:t>
            </a:r>
            <a:r>
              <a:rPr dirty="0" spc="-14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cap="small" spc="-415"/>
              <a:t>o</a:t>
            </a:r>
            <a:r>
              <a:rPr dirty="0" spc="-20"/>
              <a:t>f</a:t>
            </a:r>
            <a:r>
              <a:rPr dirty="0" spc="-170"/>
              <a:t> </a:t>
            </a:r>
            <a:r>
              <a:rPr dirty="0" spc="-170"/>
              <a:t>attíibut</a:t>
            </a:r>
            <a:r>
              <a:rPr dirty="0" spc="-220"/>
              <a:t>e</a:t>
            </a:r>
            <a:r>
              <a:rPr dirty="0" spc="-165"/>
              <a:t> </a:t>
            </a:r>
            <a:r>
              <a:rPr dirty="0" spc="-260"/>
              <a:t>set</a:t>
            </a:r>
            <a:r>
              <a:rPr dirty="0" spc="-295"/>
              <a:t>s</a:t>
            </a:r>
            <a:r>
              <a:rPr dirty="0" spc="-120"/>
              <a:t> </a:t>
            </a:r>
            <a:r>
              <a:rPr dirty="0" spc="-390">
                <a:solidFill>
                  <a:srgbClr val="8F8F8F"/>
                </a:solidFill>
              </a:rPr>
              <a:t>[E</a:t>
            </a:r>
            <a:r>
              <a:rPr dirty="0" spc="-459">
                <a:solidFill>
                  <a:srgbClr val="8F8F8F"/>
                </a:solidFill>
              </a:rPr>
              <a:t>x</a:t>
            </a:r>
            <a:r>
              <a:rPr dirty="0" spc="-65">
                <a:solidFill>
                  <a:srgbClr val="8F8F8F"/>
                </a:solidFill>
              </a:rPr>
              <a:t>e</a:t>
            </a:r>
            <a:r>
              <a:rPr dirty="0" spc="-65">
                <a:solidFill>
                  <a:srgbClr val="8F8F8F"/>
                </a:solidFill>
              </a:rPr>
              <a:t>í</a:t>
            </a:r>
            <a:r>
              <a:rPr dirty="0" spc="-260">
                <a:solidFill>
                  <a:srgbClr val="8F8F8F"/>
                </a:solidFill>
              </a:rPr>
              <a:t>cise]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2986" y="3965754"/>
            <a:ext cx="2286000" cy="246888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725" marR="608965">
              <a:lnSpc>
                <a:spcPts val="3779"/>
              </a:lnSpc>
            </a:pP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baseline="31250" sz="2400" spc="157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15" b="1">
                <a:solidFill>
                  <a:srgbClr val="B84742"/>
                </a:solidFill>
                <a:latin typeface="Arial"/>
                <a:cs typeface="Arial"/>
              </a:rPr>
              <a:t>ABCDE 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37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baseline="31250" sz="2400" spc="157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15" b="1">
                <a:solidFill>
                  <a:srgbClr val="B84742"/>
                </a:solidFill>
                <a:latin typeface="Arial"/>
                <a:cs typeface="Arial"/>
              </a:rPr>
              <a:t>ABCDE 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baseline="31250" sz="2400" spc="157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BD</a:t>
            </a:r>
            <a:endParaRPr sz="2400">
              <a:latin typeface="Arial"/>
              <a:cs typeface="Arial"/>
            </a:endParaRPr>
          </a:p>
          <a:p>
            <a:pPr marL="85725" marR="609600">
              <a:lnSpc>
                <a:spcPts val="3779"/>
              </a:lnSpc>
            </a:pPr>
            <a:r>
              <a:rPr dirty="0" sz="2400" spc="-38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baseline="31250" sz="2400" spc="157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15" b="1">
                <a:solidFill>
                  <a:srgbClr val="B84742"/>
                </a:solidFill>
                <a:latin typeface="Arial"/>
                <a:cs typeface="Arial"/>
              </a:rPr>
              <a:t>ABCDE  </a:t>
            </a:r>
            <a:r>
              <a:rPr dirty="0" sz="2400" spc="-42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baseline="31250" sz="2400" spc="-262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baseline="31250" sz="2400" spc="157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ABCDE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976" y="3533745"/>
            <a:ext cx="1097298" cy="4320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3695" y="756967"/>
            <a:ext cx="9182735" cy="313372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(FDs)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(A,B,C,D,E):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1991360" algn="l"/>
                <a:tab pos="3135630" algn="l"/>
              </a:tabLst>
            </a:pP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7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34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84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A}</a:t>
            </a:r>
            <a:endParaRPr sz="24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CD</a:t>
            </a:r>
            <a:endParaRPr sz="20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8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endParaRPr sz="20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4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  <a:p>
            <a:pPr marL="864869">
              <a:lnSpc>
                <a:spcPct val="100000"/>
              </a:lnSpc>
              <a:spcBef>
                <a:spcPts val="1820"/>
              </a:spcBef>
            </a:pPr>
            <a:r>
              <a:rPr dirty="0" sz="1800" spc="-95">
                <a:solidFill>
                  <a:srgbClr val="FFFFFF"/>
                </a:solidFill>
                <a:latin typeface="Microsoft Sans Serif"/>
                <a:cs typeface="Microsoft Sans Serif"/>
              </a:rPr>
              <a:t>Answeí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38" y="756154"/>
            <a:ext cx="11043920" cy="324866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586740" indent="-549275">
              <a:lnSpc>
                <a:spcPct val="100000"/>
              </a:lnSpc>
              <a:spcBef>
                <a:spcPts val="760"/>
              </a:spcBef>
              <a:buClr>
                <a:srgbClr val="B84742"/>
              </a:buClr>
              <a:buAutoNum type="arabicPeriod"/>
              <a:tabLst>
                <a:tab pos="586105" algn="l"/>
                <a:tab pos="587375" algn="l"/>
              </a:tabLst>
            </a:pP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nside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endParaRPr sz="2800">
              <a:latin typeface="Microsoft Sans Serif"/>
              <a:cs typeface="Microsoft Sans Serif"/>
            </a:endParaRPr>
          </a:p>
          <a:p>
            <a:pPr marL="586740">
              <a:lnSpc>
                <a:spcPct val="100000"/>
              </a:lnSpc>
              <a:spcBef>
                <a:spcPts val="665"/>
              </a:spcBef>
            </a:pPr>
            <a:r>
              <a:rPr dirty="0" sz="2800" spc="-335">
                <a:solidFill>
                  <a:srgbClr val="212121"/>
                </a:solidFill>
                <a:latin typeface="Microsoft Sans Serif"/>
                <a:cs typeface="Microsoft Sans Serif"/>
              </a:rPr>
              <a:t>EMP</a:t>
            </a:r>
            <a:r>
              <a:rPr dirty="0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5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59">
                <a:solidFill>
                  <a:srgbClr val="212121"/>
                </a:solidFill>
                <a:latin typeface="Microsoft Sans Serif"/>
                <a:cs typeface="Microsoft Sans Serif"/>
              </a:rPr>
              <a:t>YE</a:t>
            </a:r>
            <a:r>
              <a:rPr dirty="0" sz="2800" spc="-4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212121"/>
                </a:solidFill>
                <a:latin typeface="Microsoft Sans Serif"/>
                <a:cs typeface="Microsoft Sans Serif"/>
              </a:rPr>
              <a:t>E-I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212121"/>
                </a:solidFill>
                <a:latin typeface="Microsoft Sans Serif"/>
                <a:cs typeface="Microsoft Sans Serif"/>
              </a:rPr>
              <a:t>E-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AME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E-C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69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E-S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65">
                <a:solidFill>
                  <a:srgbClr val="212121"/>
                </a:solidFill>
                <a:latin typeface="Microsoft Sans Serif"/>
                <a:cs typeface="Microsoft Sans Serif"/>
              </a:rPr>
              <a:t>TE)</a:t>
            </a:r>
            <a:endParaRPr sz="2800">
              <a:latin typeface="Microsoft Sans Serif"/>
              <a:cs typeface="Microsoft Sans Serif"/>
            </a:endParaRPr>
          </a:p>
          <a:p>
            <a:pPr marL="586740">
              <a:lnSpc>
                <a:spcPct val="100000"/>
              </a:lnSpc>
              <a:spcBef>
                <a:spcPts val="665"/>
              </a:spcBef>
            </a:pP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800">
              <a:latin typeface="Microsoft Sans Serif"/>
              <a:cs typeface="Microsoft Sans Serif"/>
            </a:endParaRPr>
          </a:p>
          <a:p>
            <a:pPr marL="586740">
              <a:lnSpc>
                <a:spcPct val="100000"/>
              </a:lnSpc>
              <a:spcBef>
                <a:spcPts val="665"/>
              </a:spcBef>
            </a:pPr>
            <a:r>
              <a:rPr dirty="0" sz="2800" spc="-37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3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{E-I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00">
                <a:solidFill>
                  <a:srgbClr val="212121"/>
                </a:solidFill>
                <a:latin typeface="Microsoft Sans Serif"/>
                <a:cs typeface="Microsoft Sans Serif"/>
              </a:rPr>
              <a:t>E-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AME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212121"/>
                </a:solidFill>
                <a:latin typeface="Microsoft Sans Serif"/>
                <a:cs typeface="Microsoft Sans Serif"/>
              </a:rPr>
              <a:t>E-I</a:t>
            </a: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E-C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69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212121"/>
                </a:solidFill>
                <a:latin typeface="Microsoft Sans Serif"/>
                <a:cs typeface="Microsoft Sans Serif"/>
              </a:rPr>
              <a:t>E-I</a:t>
            </a: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E-S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TE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E-C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E-S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TE}</a:t>
            </a:r>
            <a:endParaRPr sz="2800">
              <a:latin typeface="Microsoft Sans Serif"/>
              <a:cs typeface="Microsoft Sans Serif"/>
            </a:endParaRPr>
          </a:p>
          <a:p>
            <a:pPr lvl="1" marL="939165" indent="-308610">
              <a:lnSpc>
                <a:spcPct val="100000"/>
              </a:lnSpc>
              <a:spcBef>
                <a:spcPts val="219"/>
              </a:spcBef>
              <a:buClr>
                <a:srgbClr val="B84742"/>
              </a:buClr>
              <a:buFont typeface="Segoe UI Symbol"/>
              <a:buChar char="▪"/>
              <a:tabLst>
                <a:tab pos="938530" algn="l"/>
                <a:tab pos="939800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(FD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baseline="31250" sz="2400" spc="-209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endParaRPr baseline="31250" sz="2400">
              <a:latin typeface="Microsoft Sans Serif"/>
              <a:cs typeface="Microsoft Sans Serif"/>
            </a:endParaRPr>
          </a:p>
          <a:p>
            <a:pPr lvl="1" marL="939165" indent="-308610">
              <a:lnSpc>
                <a:spcPct val="100000"/>
              </a:lnSpc>
              <a:spcBef>
                <a:spcPts val="210"/>
              </a:spcBef>
              <a:buClr>
                <a:srgbClr val="B84742"/>
              </a:buClr>
              <a:buFont typeface="Segoe UI Symbol"/>
              <a:buChar char="▪"/>
              <a:tabLst>
                <a:tab pos="938530" algn="l"/>
                <a:tab pos="939800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40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(E-ID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baseline="31250" sz="2400" spc="-209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endParaRPr baseline="31250" sz="2400">
              <a:latin typeface="Microsoft Sans Serif"/>
              <a:cs typeface="Microsoft Sans Serif"/>
            </a:endParaRPr>
          </a:p>
          <a:p>
            <a:pPr lvl="1" marL="939165" indent="-308610">
              <a:lnSpc>
                <a:spcPct val="100000"/>
              </a:lnSpc>
              <a:spcBef>
                <a:spcPts val="210"/>
              </a:spcBef>
              <a:buClr>
                <a:srgbClr val="B84742"/>
              </a:buClr>
              <a:buFont typeface="Segoe UI Symbol"/>
              <a:buChar char="▪"/>
              <a:tabLst>
                <a:tab pos="938530" algn="l"/>
                <a:tab pos="939800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40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(E-S</a:t>
            </a:r>
            <a:r>
              <a:rPr dirty="0" sz="2400" spc="-38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70">
                <a:solidFill>
                  <a:srgbClr val="212121"/>
                </a:solidFill>
                <a:latin typeface="Microsoft Sans Serif"/>
                <a:cs typeface="Microsoft Sans Serif"/>
              </a:rPr>
              <a:t>TE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baseline="31250" sz="2400" spc="-209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endParaRPr baseline="31250"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15989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Example: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52857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Wha</a:t>
            </a:r>
            <a:r>
              <a:rPr dirty="0" spc="-200"/>
              <a:t>t</a:t>
            </a:r>
            <a:r>
              <a:rPr dirty="0" spc="-170"/>
              <a:t> </a:t>
            </a:r>
            <a:r>
              <a:rPr dirty="0" spc="-155"/>
              <a:t>i</a:t>
            </a:r>
            <a:r>
              <a:rPr dirty="0" spc="-295"/>
              <a:t>s</a:t>
            </a:r>
            <a:r>
              <a:rPr dirty="0" spc="-170"/>
              <a:t> </a:t>
            </a:r>
            <a:r>
              <a:rPr dirty="0" spc="-155"/>
              <a:t>ext</a:t>
            </a:r>
            <a:r>
              <a:rPr dirty="0" spc="-135"/>
              <a:t>í</a:t>
            </a:r>
            <a:r>
              <a:rPr dirty="0" spc="-325"/>
              <a:t>ane</a:t>
            </a:r>
            <a:r>
              <a:rPr dirty="0" cap="small" spc="-415"/>
              <a:t>o</a:t>
            </a:r>
            <a:r>
              <a:rPr dirty="0" spc="-400"/>
              <a:t>u</a:t>
            </a:r>
            <a:r>
              <a:rPr dirty="0" spc="-360"/>
              <a:t>s</a:t>
            </a:r>
            <a:r>
              <a:rPr dirty="0" spc="-165"/>
              <a:t> </a:t>
            </a:r>
            <a:r>
              <a:rPr dirty="0" spc="-229"/>
              <a:t>attíibutes?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57527" y="840482"/>
            <a:ext cx="11622405" cy="26263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107315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  <a:tab pos="2997200" algn="l"/>
              </a:tabLst>
            </a:pP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Leľ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us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nsideí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wiľh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(A,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B,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212121"/>
                </a:solidFill>
                <a:latin typeface="Microsoft Sans Serif"/>
                <a:cs typeface="Microsoft Sans Serif"/>
              </a:rPr>
              <a:t>C)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nal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dependencie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38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4" b="1">
                <a:solidFill>
                  <a:srgbClr val="B84742"/>
                </a:solidFill>
                <a:latin typeface="Arial"/>
                <a:cs typeface="Arial"/>
              </a:rPr>
              <a:t>{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09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40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8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4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}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87960" marR="120014" indent="-17589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-405" b="1">
                <a:solidFill>
                  <a:srgbClr val="B84742"/>
                </a:solidFill>
                <a:latin typeface="Arial"/>
                <a:cs typeface="Arial"/>
              </a:rPr>
              <a:t>AB</a:t>
            </a:r>
            <a:r>
              <a:rPr dirty="0" sz="2800" spc="-4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 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C, </a:t>
            </a: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4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is 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extíane</a:t>
            </a:r>
            <a:r>
              <a:rPr dirty="0" cap="small" sz="2800" spc="-229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us 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. 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íeas</a:t>
            </a:r>
            <a:r>
              <a:rPr dirty="0" cap="small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is,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ľheíe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ľheí 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800" spc="-3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3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 </a:t>
            </a:r>
            <a:r>
              <a:rPr dirty="0" sz="28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330">
                <a:solidFill>
                  <a:srgbClr val="212121"/>
                </a:solidFill>
                <a:latin typeface="Microsoft Sans Serif"/>
                <a:cs typeface="Microsoft Sans Serif"/>
              </a:rPr>
              <a:t>, </a:t>
            </a:r>
            <a:r>
              <a:rPr dirty="0" sz="2800" spc="-3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means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when</a:t>
            </a:r>
            <a:r>
              <a:rPr dirty="0" sz="28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al</a:t>
            </a:r>
            <a:r>
              <a:rPr dirty="0" cap="small" sz="28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ne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0" b="1">
                <a:solidFill>
                  <a:srgbClr val="B84742"/>
                </a:solidFill>
                <a:latin typeface="Arial"/>
                <a:cs typeface="Arial"/>
              </a:rPr>
              <a:t>can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deteímine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30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unnecessaíy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(exľía).</a:t>
            </a:r>
            <a:endParaRPr sz="2800">
              <a:latin typeface="Microsoft Sans Serif"/>
              <a:cs typeface="Microsoft Sans Serif"/>
            </a:endParaRPr>
          </a:p>
          <a:p>
            <a:pPr marL="187960" marR="5080" indent="-17589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said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exľíane</a:t>
            </a:r>
            <a:r>
              <a:rPr dirty="0" cap="small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us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íem</a:t>
            </a:r>
            <a:r>
              <a:rPr dirty="0" cap="small" sz="2800" spc="-2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ve </a:t>
            </a:r>
            <a:r>
              <a:rPr dirty="0" sz="2800" spc="-7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80" b="1">
                <a:solidFill>
                  <a:srgbClr val="B84742"/>
                </a:solidFill>
                <a:latin typeface="Arial"/>
                <a:cs typeface="Arial"/>
              </a:rPr>
              <a:t>it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cap="small" sz="2800" spc="-24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ut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changing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cl</a:t>
            </a:r>
            <a:r>
              <a:rPr dirty="0" cap="small" sz="2800" spc="-2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suíe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functi</a:t>
            </a:r>
            <a:r>
              <a:rPr dirty="0" cap="small" sz="28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nal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dependencies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2938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Wha</a:t>
            </a:r>
            <a:r>
              <a:rPr dirty="0" spc="-200"/>
              <a:t>t</a:t>
            </a:r>
            <a:r>
              <a:rPr dirty="0" spc="-170"/>
              <a:t> </a:t>
            </a:r>
            <a:r>
              <a:rPr dirty="0" spc="-155"/>
              <a:t>i</a:t>
            </a:r>
            <a:r>
              <a:rPr dirty="0" spc="-295"/>
              <a:t>s</a:t>
            </a:r>
            <a:r>
              <a:rPr dirty="0" spc="-170"/>
              <a:t> </a:t>
            </a:r>
            <a:r>
              <a:rPr dirty="0" spc="-350"/>
              <a:t>can</a:t>
            </a:r>
            <a:r>
              <a:rPr dirty="0" cap="small" spc="-420"/>
              <a:t>o</a:t>
            </a:r>
            <a:r>
              <a:rPr dirty="0" spc="-275"/>
              <a:t>nica</a:t>
            </a:r>
            <a:r>
              <a:rPr dirty="0" spc="-150"/>
              <a:t>l</a:t>
            </a:r>
            <a:r>
              <a:rPr dirty="0" spc="-170"/>
              <a:t> </a:t>
            </a:r>
            <a:r>
              <a:rPr dirty="0" spc="-335"/>
              <a:t>c</a:t>
            </a:r>
            <a:r>
              <a:rPr dirty="0" cap="small" spc="-440"/>
              <a:t>o</a:t>
            </a:r>
            <a:r>
              <a:rPr dirty="0" spc="-395"/>
              <a:t>v</a:t>
            </a:r>
            <a:r>
              <a:rPr dirty="0" spc="-220"/>
              <a:t>eí?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127" y="840482"/>
            <a:ext cx="11522075" cy="34302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13360" marR="304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cap="small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nical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veí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minimal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set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 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functi</a:t>
            </a:r>
            <a:r>
              <a:rPr dirty="0" cap="small" sz="28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nal 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dependencies</a:t>
            </a:r>
            <a:r>
              <a:rPr dirty="0" sz="2800" spc="2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equivalenľ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9">
                <a:solidFill>
                  <a:srgbClr val="212121"/>
                </a:solidFill>
                <a:latin typeface="Microsoft Sans Serif"/>
                <a:cs typeface="Microsoft Sans Serif"/>
              </a:rPr>
              <a:t>F,</a:t>
            </a: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having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8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íedundant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dependencies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1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íedundant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5" b="1">
                <a:solidFill>
                  <a:srgbClr val="B84742"/>
                </a:solidFill>
                <a:latin typeface="Arial"/>
                <a:cs typeface="Arial"/>
              </a:rPr>
              <a:t>paíts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dependencies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13360" indent="-17589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den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ľe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-31531" sz="2775" spc="-262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endParaRPr baseline="-31531" sz="2775">
              <a:latin typeface="Arial"/>
              <a:cs typeface="Arial"/>
            </a:endParaRPr>
          </a:p>
          <a:p>
            <a:pPr marL="2133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cap="small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nical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veí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baseline="-31531" sz="2775" spc="-247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baseline="-31531" sz="2775" spc="217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such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ľhaľ</a:t>
            </a:r>
            <a:endParaRPr sz="2800">
              <a:latin typeface="Microsoft Sans Serif"/>
              <a:cs typeface="Microsoft Sans Serif"/>
            </a:endParaRPr>
          </a:p>
          <a:p>
            <a:pPr lvl="1" marL="670560" indent="-184150">
              <a:lnSpc>
                <a:spcPct val="100000"/>
              </a:lnSpc>
              <a:spcBef>
                <a:spcPts val="220"/>
              </a:spcBef>
              <a:buChar char="•"/>
              <a:tabLst>
                <a:tab pos="671195" algn="l"/>
              </a:tabLst>
            </a:pP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cap="small" sz="2400" spc="-1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gically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implies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all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-31250" sz="2400" spc="-359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baseline="-31250" sz="2400" spc="157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lvl="1" marL="670560" indent="-184150">
              <a:lnSpc>
                <a:spcPct val="100000"/>
              </a:lnSpc>
              <a:spcBef>
                <a:spcPts val="210"/>
              </a:spcBef>
              <a:buChar char="•"/>
              <a:tabLst>
                <a:tab pos="671195" algn="l"/>
              </a:tabLst>
            </a:pP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-31250" sz="2400" spc="-359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baseline="-31250" sz="2400" spc="157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cap="small" sz="2400" spc="-1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gically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implies</a:t>
            </a:r>
            <a:r>
              <a:rPr dirty="0" sz="2400" spc="-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all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lvl="1" marL="670560" indent="-184150">
              <a:lnSpc>
                <a:spcPct val="100000"/>
              </a:lnSpc>
              <a:spcBef>
                <a:spcPts val="215"/>
              </a:spcBef>
              <a:buChar char="•"/>
              <a:tabLst>
                <a:tab pos="671195" algn="l"/>
              </a:tabLst>
            </a:pP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8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in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-31250" sz="2400" spc="-359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baseline="-31250" sz="2400" spc="-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nľains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extíane</a:t>
            </a:r>
            <a:r>
              <a:rPr dirty="0" cap="small" sz="24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us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6705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71195" algn="l"/>
              </a:tabLst>
            </a:pP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Eac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 b="1">
                <a:solidFill>
                  <a:srgbClr val="B84742"/>
                </a:solidFill>
                <a:latin typeface="Arial"/>
                <a:cs typeface="Arial"/>
              </a:rPr>
              <a:t>lef</a:t>
            </a:r>
            <a:r>
              <a:rPr dirty="0" sz="2400" spc="-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sid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na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dependenc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-31250" sz="2400" spc="-232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baseline="-3125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uniqu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39997" y="4586287"/>
            <a:ext cx="2529840" cy="1000125"/>
            <a:chOff x="3939997" y="4586287"/>
            <a:chExt cx="2529840" cy="1000125"/>
          </a:xfrm>
        </p:grpSpPr>
        <p:sp>
          <p:nvSpPr>
            <p:cNvPr id="6" name="object 6"/>
            <p:cNvSpPr/>
            <p:nvPr/>
          </p:nvSpPr>
          <p:spPr>
            <a:xfrm>
              <a:off x="3944759" y="4591050"/>
              <a:ext cx="2520315" cy="990600"/>
            </a:xfrm>
            <a:custGeom>
              <a:avLst/>
              <a:gdLst/>
              <a:ahLst/>
              <a:cxnLst/>
              <a:rect l="l" t="t" r="r" b="b"/>
              <a:pathLst>
                <a:path w="2520315" h="990600">
                  <a:moveTo>
                    <a:pt x="25199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2519999" y="0"/>
                  </a:lnTo>
                  <a:lnTo>
                    <a:pt x="2519999" y="9905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44759" y="4591050"/>
              <a:ext cx="2520315" cy="990600"/>
            </a:xfrm>
            <a:custGeom>
              <a:avLst/>
              <a:gdLst/>
              <a:ahLst/>
              <a:cxnLst/>
              <a:rect l="l" t="t" r="r" b="b"/>
              <a:pathLst>
                <a:path w="2520315" h="990600">
                  <a:moveTo>
                    <a:pt x="0" y="0"/>
                  </a:moveTo>
                  <a:lnTo>
                    <a:pt x="2519999" y="0"/>
                  </a:lnTo>
                  <a:lnTo>
                    <a:pt x="2519999" y="990599"/>
                  </a:lnTo>
                  <a:lnTo>
                    <a:pt x="0" y="990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017785" y="4455667"/>
            <a:ext cx="2055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25" b="1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C00000"/>
                </a:solidFill>
                <a:latin typeface="Arial"/>
                <a:cs typeface="Arial"/>
              </a:rPr>
              <a:t>{</a:t>
            </a:r>
            <a:r>
              <a:rPr dirty="0" sz="2400" spc="-34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10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dirty="0" sz="2400" spc="-11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3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→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2385" y="4707128"/>
            <a:ext cx="1760220" cy="985519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dirty="0" sz="2400" spc="-305" b="1">
                <a:solidFill>
                  <a:srgbClr val="C00000"/>
                </a:solidFill>
                <a:latin typeface="Arial"/>
                <a:cs typeface="Arial"/>
              </a:rPr>
              <a:t>C}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baseline="-31250" sz="2400" spc="-232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baseline="-31250" sz="2400" spc="157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C00000"/>
                </a:solidFill>
                <a:latin typeface="Arial"/>
                <a:cs typeface="Arial"/>
              </a:rPr>
              <a:t>{</a:t>
            </a:r>
            <a:r>
              <a:rPr dirty="0" sz="2400" spc="-34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385" b="1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dirty="0" sz="2400" spc="-400" b="1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dirty="0" sz="2400" spc="-220" b="1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01527" y="4611609"/>
            <a:ext cx="5859145" cy="966469"/>
            <a:chOff x="3101527" y="4611609"/>
            <a:chExt cx="5859145" cy="966469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5352" y="4743450"/>
              <a:ext cx="838200" cy="8293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65352" y="4743450"/>
              <a:ext cx="838200" cy="350520"/>
            </a:xfrm>
            <a:custGeom>
              <a:avLst/>
              <a:gdLst/>
              <a:ahLst/>
              <a:cxnLst/>
              <a:rect l="l" t="t" r="r" b="b"/>
              <a:pathLst>
                <a:path w="838200" h="350520">
                  <a:moveTo>
                    <a:pt x="810117" y="350076"/>
                  </a:moveTo>
                  <a:lnTo>
                    <a:pt x="766237" y="308606"/>
                  </a:lnTo>
                  <a:lnTo>
                    <a:pt x="704676" y="270685"/>
                  </a:lnTo>
                  <a:lnTo>
                    <a:pt x="667837" y="253201"/>
                  </a:lnTo>
                  <a:lnTo>
                    <a:pt x="627265" y="236780"/>
                  </a:lnTo>
                  <a:lnTo>
                    <a:pt x="583187" y="221480"/>
                  </a:lnTo>
                  <a:lnTo>
                    <a:pt x="535835" y="207359"/>
                  </a:lnTo>
                  <a:lnTo>
                    <a:pt x="485434" y="194477"/>
                  </a:lnTo>
                  <a:lnTo>
                    <a:pt x="432216" y="182891"/>
                  </a:lnTo>
                  <a:lnTo>
                    <a:pt x="376408" y="172660"/>
                  </a:lnTo>
                  <a:lnTo>
                    <a:pt x="318240" y="163842"/>
                  </a:lnTo>
                  <a:lnTo>
                    <a:pt x="257940" y="156497"/>
                  </a:lnTo>
                  <a:lnTo>
                    <a:pt x="195737" y="150682"/>
                  </a:lnTo>
                  <a:lnTo>
                    <a:pt x="131860" y="146456"/>
                  </a:lnTo>
                  <a:lnTo>
                    <a:pt x="66538" y="143877"/>
                  </a:lnTo>
                  <a:lnTo>
                    <a:pt x="0" y="143005"/>
                  </a:lnTo>
                  <a:lnTo>
                    <a:pt x="0" y="0"/>
                  </a:lnTo>
                  <a:lnTo>
                    <a:pt x="59765" y="707"/>
                  </a:lnTo>
                  <a:lnTo>
                    <a:pt x="118809" y="2810"/>
                  </a:lnTo>
                  <a:lnTo>
                    <a:pt x="176935" y="6274"/>
                  </a:lnTo>
                  <a:lnTo>
                    <a:pt x="233947" y="11068"/>
                  </a:lnTo>
                  <a:lnTo>
                    <a:pt x="289647" y="17159"/>
                  </a:lnTo>
                  <a:lnTo>
                    <a:pt x="343839" y="24517"/>
                  </a:lnTo>
                  <a:lnTo>
                    <a:pt x="396326" y="33107"/>
                  </a:lnTo>
                  <a:lnTo>
                    <a:pt x="446912" y="42898"/>
                  </a:lnTo>
                  <a:lnTo>
                    <a:pt x="495398" y="53859"/>
                  </a:lnTo>
                  <a:lnTo>
                    <a:pt x="541589" y="65955"/>
                  </a:lnTo>
                  <a:lnTo>
                    <a:pt x="585288" y="79157"/>
                  </a:lnTo>
                  <a:lnTo>
                    <a:pt x="626298" y="93430"/>
                  </a:lnTo>
                  <a:lnTo>
                    <a:pt x="664422" y="108743"/>
                  </a:lnTo>
                  <a:lnTo>
                    <a:pt x="718976" y="135369"/>
                  </a:lnTo>
                  <a:lnTo>
                    <a:pt x="763518" y="163621"/>
                  </a:lnTo>
                  <a:lnTo>
                    <a:pt x="797861" y="193190"/>
                  </a:lnTo>
                  <a:lnTo>
                    <a:pt x="821820" y="223771"/>
                  </a:lnTo>
                  <a:lnTo>
                    <a:pt x="837847" y="286741"/>
                  </a:lnTo>
                  <a:lnTo>
                    <a:pt x="829545" y="318516"/>
                  </a:lnTo>
                  <a:lnTo>
                    <a:pt x="810117" y="35007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65352" y="4743450"/>
              <a:ext cx="838200" cy="829944"/>
            </a:xfrm>
            <a:custGeom>
              <a:avLst/>
              <a:gdLst/>
              <a:ahLst/>
              <a:cxnLst/>
              <a:rect l="l" t="t" r="r" b="b"/>
              <a:pathLst>
                <a:path w="838200" h="829945">
                  <a:moveTo>
                    <a:pt x="810117" y="350076"/>
                  </a:moveTo>
                  <a:lnTo>
                    <a:pt x="790502" y="328927"/>
                  </a:lnTo>
                  <a:lnTo>
                    <a:pt x="766237" y="308606"/>
                  </a:lnTo>
                  <a:lnTo>
                    <a:pt x="704676" y="270685"/>
                  </a:lnTo>
                  <a:lnTo>
                    <a:pt x="667837" y="253201"/>
                  </a:lnTo>
                  <a:lnTo>
                    <a:pt x="627265" y="236780"/>
                  </a:lnTo>
                  <a:lnTo>
                    <a:pt x="583187" y="221480"/>
                  </a:lnTo>
                  <a:lnTo>
                    <a:pt x="535835" y="207359"/>
                  </a:lnTo>
                  <a:lnTo>
                    <a:pt x="485434" y="194477"/>
                  </a:lnTo>
                  <a:lnTo>
                    <a:pt x="432216" y="182891"/>
                  </a:lnTo>
                  <a:lnTo>
                    <a:pt x="376408" y="172660"/>
                  </a:lnTo>
                  <a:lnTo>
                    <a:pt x="318240" y="163842"/>
                  </a:lnTo>
                  <a:lnTo>
                    <a:pt x="257940" y="156497"/>
                  </a:lnTo>
                  <a:lnTo>
                    <a:pt x="195737" y="150682"/>
                  </a:lnTo>
                  <a:lnTo>
                    <a:pt x="131860" y="146456"/>
                  </a:lnTo>
                  <a:lnTo>
                    <a:pt x="66538" y="143877"/>
                  </a:lnTo>
                  <a:lnTo>
                    <a:pt x="0" y="143005"/>
                  </a:lnTo>
                  <a:lnTo>
                    <a:pt x="0" y="0"/>
                  </a:lnTo>
                  <a:lnTo>
                    <a:pt x="68745" y="923"/>
                  </a:lnTo>
                  <a:lnTo>
                    <a:pt x="135960" y="3646"/>
                  </a:lnTo>
                  <a:lnTo>
                    <a:pt x="201429" y="8096"/>
                  </a:lnTo>
                  <a:lnTo>
                    <a:pt x="264936" y="14201"/>
                  </a:lnTo>
                  <a:lnTo>
                    <a:pt x="326265" y="21891"/>
                  </a:lnTo>
                  <a:lnTo>
                    <a:pt x="385201" y="31093"/>
                  </a:lnTo>
                  <a:lnTo>
                    <a:pt x="441528" y="41736"/>
                  </a:lnTo>
                  <a:lnTo>
                    <a:pt x="495030" y="53748"/>
                  </a:lnTo>
                  <a:lnTo>
                    <a:pt x="545491" y="67057"/>
                  </a:lnTo>
                  <a:lnTo>
                    <a:pt x="592697" y="81592"/>
                  </a:lnTo>
                  <a:lnTo>
                    <a:pt x="636430" y="97281"/>
                  </a:lnTo>
                  <a:lnTo>
                    <a:pt x="676476" y="114051"/>
                  </a:lnTo>
                  <a:lnTo>
                    <a:pt x="712618" y="131833"/>
                  </a:lnTo>
                  <a:lnTo>
                    <a:pt x="772330" y="170140"/>
                  </a:lnTo>
                  <a:lnTo>
                    <a:pt x="813840" y="211629"/>
                  </a:lnTo>
                  <a:lnTo>
                    <a:pt x="835421" y="255726"/>
                  </a:lnTo>
                  <a:lnTo>
                    <a:pt x="838200" y="278573"/>
                  </a:lnTo>
                  <a:lnTo>
                    <a:pt x="838200" y="421578"/>
                  </a:lnTo>
                  <a:lnTo>
                    <a:pt x="824758" y="471383"/>
                  </a:lnTo>
                  <a:lnTo>
                    <a:pt x="785827" y="518573"/>
                  </a:lnTo>
                  <a:lnTo>
                    <a:pt x="723498" y="562253"/>
                  </a:lnTo>
                  <a:lnTo>
                    <a:pt x="684213" y="582496"/>
                  </a:lnTo>
                  <a:lnTo>
                    <a:pt x="639863" y="601525"/>
                  </a:lnTo>
                  <a:lnTo>
                    <a:pt x="590709" y="619227"/>
                  </a:lnTo>
                  <a:lnTo>
                    <a:pt x="537013" y="635491"/>
                  </a:lnTo>
                  <a:lnTo>
                    <a:pt x="479037" y="650204"/>
                  </a:lnTo>
                  <a:lnTo>
                    <a:pt x="417040" y="663255"/>
                  </a:lnTo>
                  <a:lnTo>
                    <a:pt x="351286" y="674530"/>
                  </a:lnTo>
                  <a:lnTo>
                    <a:pt x="282036" y="683918"/>
                  </a:lnTo>
                  <a:lnTo>
                    <a:pt x="209550" y="691306"/>
                  </a:lnTo>
                  <a:lnTo>
                    <a:pt x="209550" y="829354"/>
                  </a:lnTo>
                  <a:lnTo>
                    <a:pt x="0" y="628649"/>
                  </a:lnTo>
                  <a:lnTo>
                    <a:pt x="209550" y="410254"/>
                  </a:lnTo>
                  <a:lnTo>
                    <a:pt x="209550" y="548301"/>
                  </a:lnTo>
                  <a:lnTo>
                    <a:pt x="282036" y="540912"/>
                  </a:lnTo>
                  <a:lnTo>
                    <a:pt x="351286" y="531525"/>
                  </a:lnTo>
                  <a:lnTo>
                    <a:pt x="417040" y="520249"/>
                  </a:lnTo>
                  <a:lnTo>
                    <a:pt x="479037" y="507199"/>
                  </a:lnTo>
                  <a:lnTo>
                    <a:pt x="537013" y="492486"/>
                  </a:lnTo>
                  <a:lnTo>
                    <a:pt x="590709" y="476222"/>
                  </a:lnTo>
                  <a:lnTo>
                    <a:pt x="639863" y="458520"/>
                  </a:lnTo>
                  <a:lnTo>
                    <a:pt x="684213" y="439491"/>
                  </a:lnTo>
                  <a:lnTo>
                    <a:pt x="723498" y="419248"/>
                  </a:lnTo>
                  <a:lnTo>
                    <a:pt x="757457" y="397903"/>
                  </a:lnTo>
                  <a:lnTo>
                    <a:pt x="808348" y="352355"/>
                  </a:lnTo>
                  <a:lnTo>
                    <a:pt x="834796" y="303746"/>
                  </a:lnTo>
                  <a:lnTo>
                    <a:pt x="838200" y="278573"/>
                  </a:lnTo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6290" y="4616372"/>
              <a:ext cx="838199" cy="82935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06641" y="5095649"/>
              <a:ext cx="838200" cy="350520"/>
            </a:xfrm>
            <a:custGeom>
              <a:avLst/>
              <a:gdLst/>
              <a:ahLst/>
              <a:cxnLst/>
              <a:rect l="l" t="t" r="r" b="b"/>
              <a:pathLst>
                <a:path w="838200" h="350520">
                  <a:moveTo>
                    <a:pt x="837848" y="350076"/>
                  </a:moveTo>
                  <a:lnTo>
                    <a:pt x="778082" y="349368"/>
                  </a:lnTo>
                  <a:lnTo>
                    <a:pt x="719038" y="347266"/>
                  </a:lnTo>
                  <a:lnTo>
                    <a:pt x="660912" y="343802"/>
                  </a:lnTo>
                  <a:lnTo>
                    <a:pt x="603900" y="339008"/>
                  </a:lnTo>
                  <a:lnTo>
                    <a:pt x="548200" y="332916"/>
                  </a:lnTo>
                  <a:lnTo>
                    <a:pt x="494008" y="325559"/>
                  </a:lnTo>
                  <a:lnTo>
                    <a:pt x="441521" y="316969"/>
                  </a:lnTo>
                  <a:lnTo>
                    <a:pt x="390935" y="307177"/>
                  </a:lnTo>
                  <a:lnTo>
                    <a:pt x="342449" y="296217"/>
                  </a:lnTo>
                  <a:lnTo>
                    <a:pt x="296258" y="284120"/>
                  </a:lnTo>
                  <a:lnTo>
                    <a:pt x="252559" y="270919"/>
                  </a:lnTo>
                  <a:lnTo>
                    <a:pt x="211549" y="256646"/>
                  </a:lnTo>
                  <a:lnTo>
                    <a:pt x="173426" y="241332"/>
                  </a:lnTo>
                  <a:lnTo>
                    <a:pt x="118871" y="214706"/>
                  </a:lnTo>
                  <a:lnTo>
                    <a:pt x="74329" y="186455"/>
                  </a:lnTo>
                  <a:lnTo>
                    <a:pt x="39986" y="156885"/>
                  </a:lnTo>
                  <a:lnTo>
                    <a:pt x="16027" y="126304"/>
                  </a:lnTo>
                  <a:lnTo>
                    <a:pt x="0" y="63334"/>
                  </a:lnTo>
                  <a:lnTo>
                    <a:pt x="8302" y="31559"/>
                  </a:lnTo>
                  <a:lnTo>
                    <a:pt x="27729" y="0"/>
                  </a:lnTo>
                  <a:lnTo>
                    <a:pt x="47345" y="21149"/>
                  </a:lnTo>
                  <a:lnTo>
                    <a:pt x="71610" y="41469"/>
                  </a:lnTo>
                  <a:lnTo>
                    <a:pt x="133171" y="79391"/>
                  </a:lnTo>
                  <a:lnTo>
                    <a:pt x="170010" y="96874"/>
                  </a:lnTo>
                  <a:lnTo>
                    <a:pt x="210582" y="113296"/>
                  </a:lnTo>
                  <a:lnTo>
                    <a:pt x="254660" y="128596"/>
                  </a:lnTo>
                  <a:lnTo>
                    <a:pt x="302013" y="142716"/>
                  </a:lnTo>
                  <a:lnTo>
                    <a:pt x="352413" y="155599"/>
                  </a:lnTo>
                  <a:lnTo>
                    <a:pt x="405631" y="167185"/>
                  </a:lnTo>
                  <a:lnTo>
                    <a:pt x="461439" y="177416"/>
                  </a:lnTo>
                  <a:lnTo>
                    <a:pt x="519607" y="186233"/>
                  </a:lnTo>
                  <a:lnTo>
                    <a:pt x="579907" y="193579"/>
                  </a:lnTo>
                  <a:lnTo>
                    <a:pt x="642110" y="199394"/>
                  </a:lnTo>
                  <a:lnTo>
                    <a:pt x="705987" y="203620"/>
                  </a:lnTo>
                  <a:lnTo>
                    <a:pt x="771309" y="206198"/>
                  </a:lnTo>
                  <a:lnTo>
                    <a:pt x="837848" y="207071"/>
                  </a:lnTo>
                  <a:lnTo>
                    <a:pt x="837848" y="35007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06290" y="4616372"/>
              <a:ext cx="838200" cy="829944"/>
            </a:xfrm>
            <a:custGeom>
              <a:avLst/>
              <a:gdLst/>
              <a:ahLst/>
              <a:cxnLst/>
              <a:rect l="l" t="t" r="r" b="b"/>
              <a:pathLst>
                <a:path w="838200" h="829945">
                  <a:moveTo>
                    <a:pt x="28081" y="479277"/>
                  </a:moveTo>
                  <a:lnTo>
                    <a:pt x="47697" y="500426"/>
                  </a:lnTo>
                  <a:lnTo>
                    <a:pt x="71962" y="520747"/>
                  </a:lnTo>
                  <a:lnTo>
                    <a:pt x="133523" y="558668"/>
                  </a:lnTo>
                  <a:lnTo>
                    <a:pt x="170362" y="576152"/>
                  </a:lnTo>
                  <a:lnTo>
                    <a:pt x="210934" y="592573"/>
                  </a:lnTo>
                  <a:lnTo>
                    <a:pt x="255011" y="607873"/>
                  </a:lnTo>
                  <a:lnTo>
                    <a:pt x="302364" y="621994"/>
                  </a:lnTo>
                  <a:lnTo>
                    <a:pt x="352765" y="634876"/>
                  </a:lnTo>
                  <a:lnTo>
                    <a:pt x="405983" y="646462"/>
                  </a:lnTo>
                  <a:lnTo>
                    <a:pt x="461791" y="656693"/>
                  </a:lnTo>
                  <a:lnTo>
                    <a:pt x="519959" y="665511"/>
                  </a:lnTo>
                  <a:lnTo>
                    <a:pt x="580259" y="672856"/>
                  </a:lnTo>
                  <a:lnTo>
                    <a:pt x="642462" y="678671"/>
                  </a:lnTo>
                  <a:lnTo>
                    <a:pt x="706339" y="682897"/>
                  </a:lnTo>
                  <a:lnTo>
                    <a:pt x="771661" y="685476"/>
                  </a:lnTo>
                  <a:lnTo>
                    <a:pt x="838199" y="686348"/>
                  </a:lnTo>
                  <a:lnTo>
                    <a:pt x="838199" y="829354"/>
                  </a:lnTo>
                  <a:lnTo>
                    <a:pt x="769454" y="828430"/>
                  </a:lnTo>
                  <a:lnTo>
                    <a:pt x="702239" y="825708"/>
                  </a:lnTo>
                  <a:lnTo>
                    <a:pt x="636770" y="821258"/>
                  </a:lnTo>
                  <a:lnTo>
                    <a:pt x="573263" y="815152"/>
                  </a:lnTo>
                  <a:lnTo>
                    <a:pt x="511934" y="807462"/>
                  </a:lnTo>
                  <a:lnTo>
                    <a:pt x="452998" y="798260"/>
                  </a:lnTo>
                  <a:lnTo>
                    <a:pt x="396672" y="787617"/>
                  </a:lnTo>
                  <a:lnTo>
                    <a:pt x="343169" y="775605"/>
                  </a:lnTo>
                  <a:lnTo>
                    <a:pt x="292708" y="762296"/>
                  </a:lnTo>
                  <a:lnTo>
                    <a:pt x="245503" y="747761"/>
                  </a:lnTo>
                  <a:lnTo>
                    <a:pt x="201769" y="732073"/>
                  </a:lnTo>
                  <a:lnTo>
                    <a:pt x="161723" y="715302"/>
                  </a:lnTo>
                  <a:lnTo>
                    <a:pt x="125581" y="697521"/>
                  </a:lnTo>
                  <a:lnTo>
                    <a:pt x="65869" y="659213"/>
                  </a:lnTo>
                  <a:lnTo>
                    <a:pt x="24360" y="617724"/>
                  </a:lnTo>
                  <a:lnTo>
                    <a:pt x="2778" y="573627"/>
                  </a:lnTo>
                  <a:lnTo>
                    <a:pt x="0" y="550780"/>
                  </a:lnTo>
                  <a:lnTo>
                    <a:pt x="0" y="407774"/>
                  </a:lnTo>
                  <a:lnTo>
                    <a:pt x="13441" y="357970"/>
                  </a:lnTo>
                  <a:lnTo>
                    <a:pt x="52372" y="310780"/>
                  </a:lnTo>
                  <a:lnTo>
                    <a:pt x="114701" y="267100"/>
                  </a:lnTo>
                  <a:lnTo>
                    <a:pt x="153986" y="246857"/>
                  </a:lnTo>
                  <a:lnTo>
                    <a:pt x="198336" y="227828"/>
                  </a:lnTo>
                  <a:lnTo>
                    <a:pt x="247490" y="210126"/>
                  </a:lnTo>
                  <a:lnTo>
                    <a:pt x="301186" y="193862"/>
                  </a:lnTo>
                  <a:lnTo>
                    <a:pt x="359163" y="179149"/>
                  </a:lnTo>
                  <a:lnTo>
                    <a:pt x="421159" y="166098"/>
                  </a:lnTo>
                  <a:lnTo>
                    <a:pt x="486913" y="154823"/>
                  </a:lnTo>
                  <a:lnTo>
                    <a:pt x="556164" y="145435"/>
                  </a:lnTo>
                  <a:lnTo>
                    <a:pt x="628649" y="138047"/>
                  </a:lnTo>
                  <a:lnTo>
                    <a:pt x="628649" y="0"/>
                  </a:lnTo>
                  <a:lnTo>
                    <a:pt x="838199" y="200704"/>
                  </a:lnTo>
                  <a:lnTo>
                    <a:pt x="628649" y="419099"/>
                  </a:lnTo>
                  <a:lnTo>
                    <a:pt x="628649" y="281052"/>
                  </a:lnTo>
                  <a:lnTo>
                    <a:pt x="556164" y="288441"/>
                  </a:lnTo>
                  <a:lnTo>
                    <a:pt x="486913" y="297828"/>
                  </a:lnTo>
                  <a:lnTo>
                    <a:pt x="421159" y="309104"/>
                  </a:lnTo>
                  <a:lnTo>
                    <a:pt x="359163" y="322154"/>
                  </a:lnTo>
                  <a:lnTo>
                    <a:pt x="301186" y="336867"/>
                  </a:lnTo>
                  <a:lnTo>
                    <a:pt x="247490" y="353131"/>
                  </a:lnTo>
                  <a:lnTo>
                    <a:pt x="198336" y="370833"/>
                  </a:lnTo>
                  <a:lnTo>
                    <a:pt x="153986" y="389862"/>
                  </a:lnTo>
                  <a:lnTo>
                    <a:pt x="114701" y="410105"/>
                  </a:lnTo>
                  <a:lnTo>
                    <a:pt x="80743" y="431450"/>
                  </a:lnTo>
                  <a:lnTo>
                    <a:pt x="29851" y="476998"/>
                  </a:lnTo>
                  <a:lnTo>
                    <a:pt x="3404" y="525607"/>
                  </a:lnTo>
                  <a:lnTo>
                    <a:pt x="0" y="550780"/>
                  </a:lnTo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73179" y="4812030"/>
              <a:ext cx="1681480" cy="548640"/>
            </a:xfrm>
            <a:custGeom>
              <a:avLst/>
              <a:gdLst/>
              <a:ahLst/>
              <a:cxnLst/>
              <a:rect l="l" t="t" r="r" b="b"/>
              <a:pathLst>
                <a:path w="1681479" h="548639">
                  <a:moveTo>
                    <a:pt x="0" y="256269"/>
                  </a:moveTo>
                  <a:lnTo>
                    <a:pt x="157077" y="91439"/>
                  </a:lnTo>
                  <a:lnTo>
                    <a:pt x="164263" y="55847"/>
                  </a:lnTo>
                  <a:lnTo>
                    <a:pt x="183860" y="26781"/>
                  </a:lnTo>
                  <a:lnTo>
                    <a:pt x="212925" y="7185"/>
                  </a:lnTo>
                  <a:lnTo>
                    <a:pt x="248517" y="0"/>
                  </a:lnTo>
                  <a:lnTo>
                    <a:pt x="1589637" y="0"/>
                  </a:lnTo>
                  <a:lnTo>
                    <a:pt x="1640368" y="15362"/>
                  </a:lnTo>
                  <a:lnTo>
                    <a:pt x="1674117" y="56447"/>
                  </a:lnTo>
                  <a:lnTo>
                    <a:pt x="1681077" y="91439"/>
                  </a:lnTo>
                  <a:lnTo>
                    <a:pt x="1681077" y="228599"/>
                  </a:lnTo>
                  <a:lnTo>
                    <a:pt x="157077" y="228599"/>
                  </a:lnTo>
                  <a:lnTo>
                    <a:pt x="0" y="256269"/>
                  </a:lnTo>
                  <a:close/>
                </a:path>
                <a:path w="1681479" h="548639">
                  <a:moveTo>
                    <a:pt x="1589637" y="548639"/>
                  </a:moveTo>
                  <a:lnTo>
                    <a:pt x="248517" y="548639"/>
                  </a:lnTo>
                  <a:lnTo>
                    <a:pt x="212925" y="541454"/>
                  </a:lnTo>
                  <a:lnTo>
                    <a:pt x="183859" y="521857"/>
                  </a:lnTo>
                  <a:lnTo>
                    <a:pt x="164263" y="492792"/>
                  </a:lnTo>
                  <a:lnTo>
                    <a:pt x="157077" y="457199"/>
                  </a:lnTo>
                  <a:lnTo>
                    <a:pt x="157077" y="228599"/>
                  </a:lnTo>
                  <a:lnTo>
                    <a:pt x="1681077" y="228599"/>
                  </a:lnTo>
                  <a:lnTo>
                    <a:pt x="1681077" y="457199"/>
                  </a:lnTo>
                  <a:lnTo>
                    <a:pt x="1673891" y="492792"/>
                  </a:lnTo>
                  <a:lnTo>
                    <a:pt x="1654295" y="521857"/>
                  </a:lnTo>
                  <a:lnTo>
                    <a:pt x="1625230" y="541454"/>
                  </a:lnTo>
                  <a:lnTo>
                    <a:pt x="1589637" y="54863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73179" y="4812030"/>
              <a:ext cx="1681480" cy="548640"/>
            </a:xfrm>
            <a:custGeom>
              <a:avLst/>
              <a:gdLst/>
              <a:ahLst/>
              <a:cxnLst/>
              <a:rect l="l" t="t" r="r" b="b"/>
              <a:pathLst>
                <a:path w="1681479" h="548639">
                  <a:moveTo>
                    <a:pt x="157077" y="91439"/>
                  </a:moveTo>
                  <a:lnTo>
                    <a:pt x="164263" y="55847"/>
                  </a:lnTo>
                  <a:lnTo>
                    <a:pt x="183859" y="26782"/>
                  </a:lnTo>
                  <a:lnTo>
                    <a:pt x="212925" y="7185"/>
                  </a:lnTo>
                  <a:lnTo>
                    <a:pt x="248517" y="0"/>
                  </a:lnTo>
                  <a:lnTo>
                    <a:pt x="411077" y="0"/>
                  </a:lnTo>
                  <a:lnTo>
                    <a:pt x="792077" y="0"/>
                  </a:lnTo>
                  <a:lnTo>
                    <a:pt x="1589637" y="0"/>
                  </a:lnTo>
                  <a:lnTo>
                    <a:pt x="1607560" y="1773"/>
                  </a:lnTo>
                  <a:lnTo>
                    <a:pt x="1654295" y="26781"/>
                  </a:lnTo>
                  <a:lnTo>
                    <a:pt x="1679304" y="73517"/>
                  </a:lnTo>
                  <a:lnTo>
                    <a:pt x="1681077" y="91439"/>
                  </a:lnTo>
                  <a:lnTo>
                    <a:pt x="1681077" y="228599"/>
                  </a:lnTo>
                  <a:lnTo>
                    <a:pt x="1681077" y="457199"/>
                  </a:lnTo>
                  <a:lnTo>
                    <a:pt x="1673891" y="492792"/>
                  </a:lnTo>
                  <a:lnTo>
                    <a:pt x="1654295" y="521857"/>
                  </a:lnTo>
                  <a:lnTo>
                    <a:pt x="1625230" y="541454"/>
                  </a:lnTo>
                  <a:lnTo>
                    <a:pt x="1589637" y="548639"/>
                  </a:lnTo>
                  <a:lnTo>
                    <a:pt x="792077" y="548639"/>
                  </a:lnTo>
                  <a:lnTo>
                    <a:pt x="411077" y="548639"/>
                  </a:lnTo>
                  <a:lnTo>
                    <a:pt x="248517" y="548639"/>
                  </a:lnTo>
                  <a:lnTo>
                    <a:pt x="212925" y="541454"/>
                  </a:lnTo>
                  <a:lnTo>
                    <a:pt x="183859" y="521857"/>
                  </a:lnTo>
                  <a:lnTo>
                    <a:pt x="164263" y="492792"/>
                  </a:lnTo>
                  <a:lnTo>
                    <a:pt x="157077" y="457199"/>
                  </a:lnTo>
                  <a:lnTo>
                    <a:pt x="157077" y="228599"/>
                  </a:lnTo>
                  <a:lnTo>
                    <a:pt x="0" y="256269"/>
                  </a:lnTo>
                  <a:lnTo>
                    <a:pt x="157077" y="91439"/>
                  </a:lnTo>
                  <a:close/>
                </a:path>
              </a:pathLst>
            </a:custGeom>
            <a:ln w="12699">
              <a:solidFill>
                <a:srgbClr val="D48E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699085" y="4927346"/>
            <a:ext cx="984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solidFill>
                  <a:srgbClr val="212121"/>
                </a:solidFill>
                <a:latin typeface="Microsoft Sans Serif"/>
                <a:cs typeface="Microsoft Sans Serif"/>
              </a:rPr>
              <a:t>Uni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65">
                <a:solidFill>
                  <a:srgbClr val="212121"/>
                </a:solidFill>
                <a:latin typeface="Microsoft Sans Serif"/>
                <a:cs typeface="Microsoft Sans Serif"/>
              </a:rPr>
              <a:t>Rule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2883" y="4805679"/>
            <a:ext cx="2315210" cy="561340"/>
            <a:chOff x="802883" y="4805679"/>
            <a:chExt cx="2315210" cy="561340"/>
          </a:xfrm>
        </p:grpSpPr>
        <p:sp>
          <p:nvSpPr>
            <p:cNvPr id="21" name="object 21"/>
            <p:cNvSpPr/>
            <p:nvPr/>
          </p:nvSpPr>
          <p:spPr>
            <a:xfrm>
              <a:off x="809233" y="4812029"/>
              <a:ext cx="2302510" cy="548640"/>
            </a:xfrm>
            <a:custGeom>
              <a:avLst/>
              <a:gdLst/>
              <a:ahLst/>
              <a:cxnLst/>
              <a:rect l="l" t="t" r="r" b="b"/>
              <a:pathLst>
                <a:path w="2302510" h="548639">
                  <a:moveTo>
                    <a:pt x="2068559" y="548639"/>
                  </a:moveTo>
                  <a:lnTo>
                    <a:pt x="91439" y="548639"/>
                  </a:lnTo>
                  <a:lnTo>
                    <a:pt x="55847" y="541454"/>
                  </a:lnTo>
                  <a:lnTo>
                    <a:pt x="26782" y="521857"/>
                  </a:lnTo>
                  <a:lnTo>
                    <a:pt x="7185" y="492792"/>
                  </a:lnTo>
                  <a:lnTo>
                    <a:pt x="0" y="457199"/>
                  </a:lnTo>
                  <a:lnTo>
                    <a:pt x="0" y="91439"/>
                  </a:lnTo>
                  <a:lnTo>
                    <a:pt x="7185" y="55847"/>
                  </a:lnTo>
                  <a:lnTo>
                    <a:pt x="26782" y="26781"/>
                  </a:lnTo>
                  <a:lnTo>
                    <a:pt x="55847" y="7185"/>
                  </a:lnTo>
                  <a:lnTo>
                    <a:pt x="91439" y="0"/>
                  </a:lnTo>
                  <a:lnTo>
                    <a:pt x="2068559" y="0"/>
                  </a:lnTo>
                  <a:lnTo>
                    <a:pt x="2119290" y="15362"/>
                  </a:lnTo>
                  <a:lnTo>
                    <a:pt x="2153039" y="56447"/>
                  </a:lnTo>
                  <a:lnTo>
                    <a:pt x="2159999" y="91439"/>
                  </a:lnTo>
                  <a:lnTo>
                    <a:pt x="2287814" y="228599"/>
                  </a:lnTo>
                  <a:lnTo>
                    <a:pt x="2159999" y="228599"/>
                  </a:lnTo>
                  <a:lnTo>
                    <a:pt x="2159999" y="457199"/>
                  </a:lnTo>
                  <a:lnTo>
                    <a:pt x="2152814" y="492792"/>
                  </a:lnTo>
                  <a:lnTo>
                    <a:pt x="2133217" y="521857"/>
                  </a:lnTo>
                  <a:lnTo>
                    <a:pt x="2104152" y="541454"/>
                  </a:lnTo>
                  <a:lnTo>
                    <a:pt x="2068559" y="548639"/>
                  </a:lnTo>
                  <a:close/>
                </a:path>
                <a:path w="2302510" h="548639">
                  <a:moveTo>
                    <a:pt x="2302387" y="244237"/>
                  </a:moveTo>
                  <a:lnTo>
                    <a:pt x="2159999" y="228599"/>
                  </a:lnTo>
                  <a:lnTo>
                    <a:pt x="2287814" y="228599"/>
                  </a:lnTo>
                  <a:lnTo>
                    <a:pt x="2302387" y="244237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09233" y="4812029"/>
              <a:ext cx="2302510" cy="548640"/>
            </a:xfrm>
            <a:custGeom>
              <a:avLst/>
              <a:gdLst/>
              <a:ahLst/>
              <a:cxnLst/>
              <a:rect l="l" t="t" r="r" b="b"/>
              <a:pathLst>
                <a:path w="2302510" h="548639">
                  <a:moveTo>
                    <a:pt x="0" y="91439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39" y="0"/>
                  </a:lnTo>
                  <a:lnTo>
                    <a:pt x="1259999" y="0"/>
                  </a:lnTo>
                  <a:lnTo>
                    <a:pt x="1799999" y="0"/>
                  </a:lnTo>
                  <a:lnTo>
                    <a:pt x="2068559" y="0"/>
                  </a:lnTo>
                  <a:lnTo>
                    <a:pt x="2086482" y="1773"/>
                  </a:lnTo>
                  <a:lnTo>
                    <a:pt x="2133217" y="26781"/>
                  </a:lnTo>
                  <a:lnTo>
                    <a:pt x="2158226" y="73517"/>
                  </a:lnTo>
                  <a:lnTo>
                    <a:pt x="2159999" y="91439"/>
                  </a:lnTo>
                  <a:lnTo>
                    <a:pt x="2302387" y="244237"/>
                  </a:lnTo>
                  <a:lnTo>
                    <a:pt x="2159999" y="228599"/>
                  </a:lnTo>
                  <a:lnTo>
                    <a:pt x="2159999" y="457199"/>
                  </a:lnTo>
                  <a:lnTo>
                    <a:pt x="2152814" y="492792"/>
                  </a:lnTo>
                  <a:lnTo>
                    <a:pt x="2133217" y="521857"/>
                  </a:lnTo>
                  <a:lnTo>
                    <a:pt x="2104152" y="541454"/>
                  </a:lnTo>
                  <a:lnTo>
                    <a:pt x="2068559" y="548639"/>
                  </a:lnTo>
                  <a:lnTo>
                    <a:pt x="1799999" y="548639"/>
                  </a:lnTo>
                  <a:lnTo>
                    <a:pt x="1259999" y="548639"/>
                  </a:lnTo>
                  <a:lnTo>
                    <a:pt x="91439" y="548639"/>
                  </a:lnTo>
                  <a:lnTo>
                    <a:pt x="55847" y="541454"/>
                  </a:lnTo>
                  <a:lnTo>
                    <a:pt x="26782" y="521857"/>
                  </a:lnTo>
                  <a:lnTo>
                    <a:pt x="7185" y="492792"/>
                  </a:lnTo>
                  <a:lnTo>
                    <a:pt x="0" y="457199"/>
                  </a:lnTo>
                  <a:lnTo>
                    <a:pt x="0" y="228599"/>
                  </a:lnTo>
                  <a:lnTo>
                    <a:pt x="0" y="91439"/>
                  </a:lnTo>
                  <a:close/>
                </a:path>
              </a:pathLst>
            </a:custGeom>
            <a:ln w="12699">
              <a:solidFill>
                <a:srgbClr val="D48E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74635" y="4927346"/>
            <a:ext cx="1823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25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65">
                <a:solidFill>
                  <a:srgbClr val="212121"/>
                </a:solidFill>
                <a:latin typeface="Microsoft Sans Serif"/>
                <a:cs typeface="Microsoft Sans Serif"/>
              </a:rPr>
              <a:t>Rule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574103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Alg</a:t>
            </a:r>
            <a:r>
              <a:rPr dirty="0" cap="small" spc="-415"/>
              <a:t>o</a:t>
            </a:r>
            <a:r>
              <a:rPr dirty="0" spc="-150"/>
              <a:t>íith</a:t>
            </a:r>
            <a:r>
              <a:rPr dirty="0" spc="-340"/>
              <a:t>m</a:t>
            </a:r>
            <a:r>
              <a:rPr dirty="0" spc="-165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350"/>
              <a:t>ﬁn</a:t>
            </a:r>
            <a:r>
              <a:rPr dirty="0" spc="-340"/>
              <a:t>d</a:t>
            </a:r>
            <a:r>
              <a:rPr dirty="0" spc="-170"/>
              <a:t> </a:t>
            </a:r>
            <a:r>
              <a:rPr dirty="0" spc="-350"/>
              <a:t>can</a:t>
            </a:r>
            <a:r>
              <a:rPr dirty="0" cap="small" spc="-420"/>
              <a:t>o</a:t>
            </a:r>
            <a:r>
              <a:rPr dirty="0" spc="-275"/>
              <a:t>nica</a:t>
            </a:r>
            <a:r>
              <a:rPr dirty="0" spc="-150"/>
              <a:t>l</a:t>
            </a:r>
            <a:r>
              <a:rPr dirty="0" spc="-170"/>
              <a:t> </a:t>
            </a:r>
            <a:r>
              <a:rPr dirty="0" spc="-335"/>
              <a:t>c</a:t>
            </a:r>
            <a:r>
              <a:rPr dirty="0" cap="small" spc="-440"/>
              <a:t>o</a:t>
            </a:r>
            <a:r>
              <a:rPr dirty="0" spc="-395"/>
              <a:t>v</a:t>
            </a:r>
            <a:r>
              <a:rPr dirty="0" spc="-50"/>
              <a:t>eí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94027" y="808122"/>
            <a:ext cx="11755120" cy="32346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51460" indent="-17589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52095" algn="l"/>
              </a:tabLst>
            </a:pPr>
            <a:r>
              <a:rPr dirty="0" sz="2800" spc="-195" b="1" i="1">
                <a:solidFill>
                  <a:srgbClr val="212121"/>
                </a:solidFill>
                <a:latin typeface="Roboto Bk"/>
                <a:cs typeface="Roboto Bk"/>
              </a:rPr>
              <a:t>Repeaī</a:t>
            </a:r>
            <a:endParaRPr sz="2800">
              <a:latin typeface="Roboto Bk"/>
              <a:cs typeface="Roboto Bk"/>
            </a:endParaRPr>
          </a:p>
          <a:p>
            <a:pPr lvl="1" marL="7086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09295" algn="l"/>
              </a:tabLst>
            </a:pPr>
            <a:r>
              <a:rPr dirty="0" sz="2400" spc="-240">
                <a:solidFill>
                  <a:srgbClr val="212121"/>
                </a:solidFill>
                <a:latin typeface="Microsoft Sans Serif"/>
                <a:cs typeface="Microsoft Sans Serif"/>
              </a:rPr>
              <a:t>Use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uni</a:t>
            </a:r>
            <a:r>
              <a:rPr dirty="0" cap="small" sz="2400" spc="-2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íule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íeplace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any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α1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β1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α1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β2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α1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β1β2</a:t>
            </a:r>
            <a:endParaRPr sz="2400">
              <a:latin typeface="Arial"/>
              <a:cs typeface="Arial"/>
            </a:endParaRPr>
          </a:p>
          <a:p>
            <a:pPr lvl="1" marL="7086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09295" algn="l"/>
              </a:tabLst>
            </a:pP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Find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β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extíane</a:t>
            </a:r>
            <a:r>
              <a:rPr dirty="0" cap="small" sz="24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us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eiľheí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in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β</a:t>
            </a:r>
            <a:endParaRPr sz="2400">
              <a:latin typeface="Microsoft Sans Serif"/>
              <a:cs typeface="Microsoft Sans Serif"/>
            </a:endParaRPr>
          </a:p>
          <a:p>
            <a:pPr marL="1394460">
              <a:lnSpc>
                <a:spcPct val="100000"/>
              </a:lnSpc>
              <a:spcBef>
                <a:spcPts val="210"/>
              </a:spcBef>
              <a:tabLst>
                <a:tab pos="1987550" algn="l"/>
                <a:tab pos="8990965" algn="l"/>
              </a:tabLst>
            </a:pPr>
            <a:r>
              <a:rPr dirty="0" sz="2400" spc="125">
                <a:solidFill>
                  <a:srgbClr val="1C6FA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185">
                <a:solidFill>
                  <a:srgbClr val="1C6FA9"/>
                </a:solidFill>
                <a:latin typeface="Microsoft Sans Serif"/>
                <a:cs typeface="Microsoft Sans Serif"/>
              </a:rPr>
              <a:t>*</a:t>
            </a:r>
            <a:r>
              <a:rPr dirty="0" sz="2400">
                <a:solidFill>
                  <a:srgbClr val="1C6FA9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4">
                <a:solidFill>
                  <a:srgbClr val="1C6FA9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5">
                <a:solidFill>
                  <a:srgbClr val="1C6FA9"/>
                </a:solidFill>
                <a:latin typeface="Microsoft Sans Serif"/>
                <a:cs typeface="Microsoft Sans Serif"/>
              </a:rPr>
              <a:t>ľe</a:t>
            </a:r>
            <a:r>
              <a:rPr dirty="0" sz="2400" spc="-80">
                <a:solidFill>
                  <a:srgbClr val="1C6FA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ľes</a:t>
            </a:r>
            <a:r>
              <a:rPr dirty="0" sz="2400" spc="-55">
                <a:solidFill>
                  <a:srgbClr val="1C6FA9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1C6FA9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80">
                <a:solidFill>
                  <a:srgbClr val="1C6FA9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1C6FA9"/>
                </a:solidFill>
                <a:latin typeface="Microsoft Sans Serif"/>
                <a:cs typeface="Microsoft Sans Serif"/>
              </a:rPr>
              <a:t>exľ</a:t>
            </a:r>
            <a:r>
              <a:rPr dirty="0" sz="2400" spc="-75">
                <a:solidFill>
                  <a:srgbClr val="1C6FA9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90">
                <a:solidFill>
                  <a:srgbClr val="1C6FA9"/>
                </a:solidFill>
                <a:latin typeface="Microsoft Sans Serif"/>
                <a:cs typeface="Microsoft Sans Serif"/>
              </a:rPr>
              <a:t>ane</a:t>
            </a:r>
            <a:r>
              <a:rPr dirty="0" cap="small" sz="2400" spc="-275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1C6FA9"/>
                </a:solidFill>
                <a:latin typeface="Microsoft Sans Serif"/>
                <a:cs typeface="Microsoft Sans Serif"/>
              </a:rPr>
              <a:t>us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1C6FA9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1C6FA9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400" spc="-280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1C6FA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95">
                <a:solidFill>
                  <a:srgbClr val="1C6FA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1C6FA9"/>
                </a:solidFill>
                <a:latin typeface="Microsoft Sans Serif"/>
                <a:cs typeface="Microsoft Sans Serif"/>
              </a:rPr>
              <a:t>usin</a:t>
            </a:r>
            <a:r>
              <a:rPr dirty="0" sz="2400" spc="-140">
                <a:solidFill>
                  <a:srgbClr val="1C6FA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1C6FA9"/>
                </a:solidFill>
                <a:latin typeface="Microsoft Sans Serif"/>
                <a:cs typeface="Microsoft Sans Serif"/>
              </a:rPr>
              <a:t>F</a:t>
            </a:r>
            <a:r>
              <a:rPr dirty="0" baseline="-31250" sz="2400" spc="-104">
                <a:solidFill>
                  <a:srgbClr val="1C6FA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95">
                <a:solidFill>
                  <a:srgbClr val="1C6FA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1C6FA9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0">
                <a:solidFill>
                  <a:srgbClr val="1C6FA9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1C6FA9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1C6FA9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55">
                <a:solidFill>
                  <a:srgbClr val="1C6FA9"/>
                </a:solidFill>
                <a:latin typeface="Microsoft Sans Serif"/>
                <a:cs typeface="Microsoft Sans Serif"/>
              </a:rPr>
              <a:t>*/</a:t>
            </a:r>
            <a:endParaRPr sz="2400">
              <a:latin typeface="Microsoft Sans Serif"/>
              <a:cs typeface="Microsoft Sans Serif"/>
            </a:endParaRPr>
          </a:p>
          <a:p>
            <a:pPr lvl="2" marL="1165860" indent="-1911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66495" algn="l"/>
              </a:tabLst>
            </a:pPr>
            <a:r>
              <a:rPr dirty="0" sz="20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ext</a:t>
            </a:r>
            <a:r>
              <a:rPr dirty="0" sz="2000" spc="-8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ane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40" b="1">
                <a:solidFill>
                  <a:srgbClr val="B84742"/>
                </a:solidFill>
                <a:latin typeface="Arial"/>
                <a:cs typeface="Arial"/>
              </a:rPr>
              <a:t>u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000" spc="-13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29" b="1">
                <a:solidFill>
                  <a:srgbClr val="B84742"/>
                </a:solidFill>
                <a:latin typeface="Arial"/>
                <a:cs typeface="Arial"/>
              </a:rPr>
              <a:t>und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delet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000" spc="-6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-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12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β</a:t>
            </a:r>
            <a:endParaRPr sz="2000">
              <a:latin typeface="Microsoft Sans Serif"/>
              <a:cs typeface="Microsoft Sans Serif"/>
            </a:endParaRPr>
          </a:p>
          <a:p>
            <a:pPr marL="251460" indent="-17589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52095" algn="l"/>
              </a:tabLst>
            </a:pPr>
            <a:r>
              <a:rPr dirty="0" sz="2800" spc="-180" b="1" i="1">
                <a:solidFill>
                  <a:srgbClr val="212121"/>
                </a:solidFill>
                <a:latin typeface="Roboto Bk"/>
                <a:cs typeface="Roboto Bk"/>
              </a:rPr>
              <a:t>unīi</a:t>
            </a:r>
            <a:r>
              <a:rPr dirty="0" sz="2800" spc="-114" b="1" i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800" spc="-50" b="1" i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change</a:t>
            </a:r>
            <a:endParaRPr sz="2800">
              <a:latin typeface="Microsoft Sans Serif"/>
              <a:cs typeface="Microsoft Sans Serif"/>
            </a:endParaRPr>
          </a:p>
          <a:p>
            <a:pPr marL="480059" marR="300990" indent="914400">
              <a:lnSpc>
                <a:spcPts val="2590"/>
              </a:lnSpc>
              <a:spcBef>
                <a:spcPts val="545"/>
              </a:spcBef>
              <a:tabLst>
                <a:tab pos="1987550" algn="l"/>
                <a:tab pos="3222625" algn="l"/>
                <a:tab pos="6520180" algn="l"/>
              </a:tabLst>
            </a:pPr>
            <a:r>
              <a:rPr dirty="0" sz="2400" spc="125">
                <a:solidFill>
                  <a:srgbClr val="1C6FA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185">
                <a:solidFill>
                  <a:srgbClr val="1C6FA9"/>
                </a:solidFill>
                <a:latin typeface="Microsoft Sans Serif"/>
                <a:cs typeface="Microsoft Sans Serif"/>
              </a:rPr>
              <a:t>*</a:t>
            </a:r>
            <a:r>
              <a:rPr dirty="0" sz="2400">
                <a:solidFill>
                  <a:srgbClr val="1C6FA9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4">
                <a:solidFill>
                  <a:srgbClr val="1C6FA9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5">
                <a:solidFill>
                  <a:srgbClr val="1C6FA9"/>
                </a:solidFill>
                <a:latin typeface="Microsoft Sans Serif"/>
                <a:cs typeface="Microsoft Sans Serif"/>
              </a:rPr>
              <a:t>ľe</a:t>
            </a:r>
            <a:r>
              <a:rPr dirty="0" sz="2400" spc="-80">
                <a:solidFill>
                  <a:srgbClr val="1C6FA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1C6FA9"/>
                </a:solidFill>
                <a:latin typeface="Microsoft Sans Serif"/>
                <a:cs typeface="Microsoft Sans Serif"/>
              </a:rPr>
              <a:t>Uni</a:t>
            </a:r>
            <a:r>
              <a:rPr dirty="0" cap="small" sz="2400" spc="-280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1C6FA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1C6FA9"/>
                </a:solidFill>
                <a:latin typeface="Microsoft Sans Serif"/>
                <a:cs typeface="Microsoft Sans Serif"/>
              </a:rPr>
              <a:t>íul</a:t>
            </a:r>
            <a:r>
              <a:rPr dirty="0" sz="2400" spc="-70">
                <a:solidFill>
                  <a:srgbClr val="1C6FA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1C6FA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75">
                <a:solidFill>
                  <a:srgbClr val="1C6FA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1C6FA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1C6FA9"/>
                </a:solidFill>
                <a:latin typeface="Microsoft Sans Serif"/>
                <a:cs typeface="Microsoft Sans Serif"/>
              </a:rPr>
              <a:t>bec</a:t>
            </a:r>
            <a:r>
              <a:rPr dirty="0" cap="small" sz="2400" spc="-280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50">
                <a:solidFill>
                  <a:srgbClr val="1C6FA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65">
                <a:solidFill>
                  <a:srgbClr val="1C6FA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1C6FA9"/>
                </a:solidFill>
                <a:latin typeface="Microsoft Sans Serif"/>
                <a:cs typeface="Microsoft Sans Serif"/>
              </a:rPr>
              <a:t>applicable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C6FA9"/>
                </a:solidFill>
                <a:latin typeface="Microsoft Sans Serif"/>
                <a:cs typeface="Microsoft Sans Serif"/>
              </a:rPr>
              <a:t>afľeí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1C6FA9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280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50">
                <a:solidFill>
                  <a:srgbClr val="1C6FA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65">
                <a:solidFill>
                  <a:srgbClr val="1C6FA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1C6FA9"/>
                </a:solidFill>
                <a:latin typeface="Microsoft Sans Serif"/>
                <a:cs typeface="Microsoft Sans Serif"/>
              </a:rPr>
              <a:t>exľ</a:t>
            </a:r>
            <a:r>
              <a:rPr dirty="0" sz="2400" spc="-75">
                <a:solidFill>
                  <a:srgbClr val="1C6FA9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90">
                <a:solidFill>
                  <a:srgbClr val="1C6FA9"/>
                </a:solidFill>
                <a:latin typeface="Microsoft Sans Serif"/>
                <a:cs typeface="Microsoft Sans Serif"/>
              </a:rPr>
              <a:t>ane</a:t>
            </a:r>
            <a:r>
              <a:rPr dirty="0" cap="small" sz="2400" spc="-275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1C6FA9"/>
                </a:solidFill>
                <a:latin typeface="Microsoft Sans Serif"/>
                <a:cs typeface="Microsoft Sans Serif"/>
              </a:rPr>
              <a:t>us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1C6FA9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1C6FA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04">
                <a:solidFill>
                  <a:srgbClr val="1C6FA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95">
                <a:solidFill>
                  <a:srgbClr val="1C6FA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55">
                <a:solidFill>
                  <a:srgbClr val="1C6FA9"/>
                </a:solidFill>
                <a:latin typeface="Microsoft Sans Serif"/>
                <a:cs typeface="Microsoft Sans Serif"/>
              </a:rPr>
              <a:t>e </a:t>
            </a:r>
            <a:r>
              <a:rPr dirty="0" sz="2400" spc="-195">
                <a:solidFill>
                  <a:srgbClr val="1C6FA9"/>
                </a:solidFill>
                <a:latin typeface="Microsoft Sans Serif"/>
                <a:cs typeface="Microsoft Sans Serif"/>
              </a:rPr>
              <a:t>bee</a:t>
            </a:r>
            <a:r>
              <a:rPr dirty="0" sz="2400" spc="-190">
                <a:solidFill>
                  <a:srgbClr val="1C6FA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1C6FA9"/>
                </a:solidFill>
                <a:latin typeface="Microsoft Sans Serif"/>
                <a:cs typeface="Microsoft Sans Serif"/>
              </a:rPr>
              <a:t>deleľed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1C6FA9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14">
                <a:solidFill>
                  <a:srgbClr val="1C6FA9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275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15">
                <a:solidFill>
                  <a:srgbClr val="1C6FA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10">
                <a:solidFill>
                  <a:srgbClr val="1C6FA9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1C6FA9"/>
                </a:solidFill>
                <a:latin typeface="Microsoft Sans Serif"/>
                <a:cs typeface="Microsoft Sans Serif"/>
              </a:rPr>
              <a:t>ha</a:t>
            </a:r>
            <a:r>
              <a:rPr dirty="0" sz="2400" spc="-145">
                <a:solidFill>
                  <a:srgbClr val="1C6FA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1C6FA9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275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1C6FA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85">
                <a:solidFill>
                  <a:srgbClr val="1C6FA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1C6FA9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40">
                <a:solidFill>
                  <a:srgbClr val="1C6FA9"/>
                </a:solidFill>
                <a:latin typeface="Microsoft Sans Serif"/>
                <a:cs typeface="Microsoft Sans Serif"/>
              </a:rPr>
              <a:t>e-applie</a:t>
            </a:r>
            <a:r>
              <a:rPr dirty="0" sz="2400" spc="-170">
                <a:solidFill>
                  <a:srgbClr val="1C6FA9"/>
                </a:solidFill>
                <a:latin typeface="Microsoft Sans Serif"/>
                <a:cs typeface="Microsoft Sans Serif"/>
              </a:rPr>
              <a:t>d</a:t>
            </a:r>
            <a:r>
              <a:rPr dirty="0" sz="2400">
                <a:solidFill>
                  <a:srgbClr val="1C6FA9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55">
                <a:solidFill>
                  <a:srgbClr val="1C6FA9"/>
                </a:solidFill>
                <a:latin typeface="Microsoft Sans Serif"/>
                <a:cs typeface="Microsoft Sans Serif"/>
              </a:rPr>
              <a:t>*/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5694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15"/>
              <a:t>Can</a:t>
            </a:r>
            <a:r>
              <a:rPr dirty="0" cap="small" spc="-420"/>
              <a:t>o</a:t>
            </a:r>
            <a:r>
              <a:rPr dirty="0" spc="-275"/>
              <a:t>nica</a:t>
            </a:r>
            <a:r>
              <a:rPr dirty="0" spc="-150"/>
              <a:t>l</a:t>
            </a:r>
            <a:r>
              <a:rPr dirty="0" spc="-170"/>
              <a:t> </a:t>
            </a:r>
            <a:r>
              <a:rPr dirty="0" spc="-335"/>
              <a:t>c</a:t>
            </a:r>
            <a:r>
              <a:rPr dirty="0" cap="small" spc="-440"/>
              <a:t>o</a:t>
            </a:r>
            <a:r>
              <a:rPr dirty="0" spc="-395"/>
              <a:t>v</a:t>
            </a:r>
            <a:r>
              <a:rPr dirty="0" spc="-65"/>
              <a:t>e</a:t>
            </a:r>
            <a:r>
              <a:rPr dirty="0" spc="-30"/>
              <a:t>í</a:t>
            </a:r>
            <a:r>
              <a:rPr dirty="0" spc="-10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57527" y="2211472"/>
            <a:ext cx="10557510" cy="378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ts val="332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mbin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B84742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B84742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B84742"/>
                </a:solidFill>
                <a:latin typeface="Arial MT"/>
                <a:cs typeface="Arial MT"/>
              </a:rPr>
              <a:t> </a:t>
            </a:r>
            <a:r>
              <a:rPr dirty="0" sz="2800" spc="-380">
                <a:solidFill>
                  <a:srgbClr val="B84742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405">
                <a:solidFill>
                  <a:srgbClr val="B84742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0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B84742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B84742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B84742"/>
                </a:solidFill>
                <a:latin typeface="Arial MT"/>
                <a:cs typeface="Arial MT"/>
              </a:rPr>
              <a:t> </a:t>
            </a:r>
            <a:r>
              <a:rPr dirty="0" sz="2800" spc="-340">
                <a:solidFill>
                  <a:srgbClr val="B84742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1C6FA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C6FA9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1C6FA9"/>
                </a:solidFill>
                <a:latin typeface="Arial MT"/>
                <a:cs typeface="Arial MT"/>
              </a:rPr>
              <a:t> </a:t>
            </a:r>
            <a:r>
              <a:rPr dirty="0" sz="2800" spc="-380">
                <a:solidFill>
                  <a:srgbClr val="1C6FA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405">
                <a:solidFill>
                  <a:srgbClr val="1C6FA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0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B84742"/>
                </a:solidFill>
                <a:latin typeface="Microsoft Sans Serif"/>
                <a:cs typeface="Microsoft Sans Serif"/>
              </a:rPr>
              <a:t>(Uni</a:t>
            </a:r>
            <a:r>
              <a:rPr dirty="0" cap="small" sz="2800" spc="-35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B84742"/>
                </a:solidFill>
                <a:latin typeface="Microsoft Sans Serif"/>
                <a:cs typeface="Microsoft Sans Serif"/>
              </a:rPr>
              <a:t>Rule)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ts val="2840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187960" indent="-175895">
              <a:lnSpc>
                <a:spcPts val="3320"/>
              </a:lnSpc>
              <a:spcBef>
                <a:spcPts val="33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54">
                <a:solidFill>
                  <a:srgbClr val="B84742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B84742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B84742"/>
                </a:solidFill>
                <a:latin typeface="Microsoft Sans Serif"/>
                <a:cs typeface="Microsoft Sans Serif"/>
              </a:rPr>
              <a:t>exľ</a:t>
            </a:r>
            <a:r>
              <a:rPr dirty="0" sz="2800" spc="-9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25">
                <a:solidFill>
                  <a:srgbClr val="B84742"/>
                </a:solidFill>
                <a:latin typeface="Microsoft Sans Serif"/>
                <a:cs typeface="Microsoft Sans Serif"/>
              </a:rPr>
              <a:t>ane</a:t>
            </a:r>
            <a:r>
              <a:rPr dirty="0" cap="small" sz="2800" spc="-3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B84742"/>
                </a:solidFill>
                <a:latin typeface="Microsoft Sans Serif"/>
                <a:cs typeface="Microsoft Sans Serif"/>
              </a:rPr>
              <a:t>us</a:t>
            </a:r>
            <a:r>
              <a:rPr dirty="0" sz="28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5">
                <a:solidFill>
                  <a:srgbClr val="B84742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00">
                <a:solidFill>
                  <a:srgbClr val="B84742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B84742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B84742"/>
                </a:solidFill>
                <a:latin typeface="Arial MT"/>
                <a:cs typeface="Arial MT"/>
              </a:rPr>
              <a:t> </a:t>
            </a:r>
            <a:r>
              <a:rPr dirty="0" sz="2800" spc="-434">
                <a:solidFill>
                  <a:srgbClr val="B84742"/>
                </a:solidFill>
                <a:latin typeface="Microsoft Sans Serif"/>
                <a:cs typeface="Microsoft Sans Serif"/>
              </a:rPr>
              <a:t>C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ts val="2840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Check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íesulľ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deleľing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fí</a:t>
            </a:r>
            <a:r>
              <a:rPr dirty="0" cap="small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0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1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implied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ľheí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endParaRPr sz="2400">
              <a:latin typeface="Microsoft Sans Serif"/>
              <a:cs typeface="Microsoft Sans Serif"/>
            </a:endParaRPr>
          </a:p>
          <a:p>
            <a:pPr lvl="2" marL="1102360" indent="-191135">
              <a:lnSpc>
                <a:spcPts val="2365"/>
              </a:lnSpc>
              <a:spcBef>
                <a:spcPts val="15"/>
              </a:spcBef>
              <a:buFont typeface="Arial MT"/>
              <a:buChar char="•"/>
              <a:tabLst>
                <a:tab pos="1102995" algn="l"/>
              </a:tabLst>
            </a:pPr>
            <a:r>
              <a:rPr dirty="0" sz="2000" spc="-35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es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facľ</a:t>
            </a:r>
            <a:r>
              <a:rPr dirty="0" sz="2000" spc="-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Microsoft Sans Serif"/>
                <a:cs typeface="Microsoft Sans Serif"/>
              </a:rPr>
              <a:t>al</a:t>
            </a:r>
            <a:r>
              <a:rPr dirty="0" sz="2000" spc="-2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ead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000" spc="-1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esenľ</a:t>
            </a:r>
            <a:endParaRPr sz="20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ts val="2845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187960" indent="-175895">
              <a:lnSpc>
                <a:spcPts val="3320"/>
              </a:lnSpc>
              <a:spcBef>
                <a:spcPts val="334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434">
                <a:solidFill>
                  <a:srgbClr val="B84742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B84742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B84742"/>
                </a:solidFill>
                <a:latin typeface="Microsoft Sans Serif"/>
                <a:cs typeface="Microsoft Sans Serif"/>
              </a:rPr>
              <a:t>exľ</a:t>
            </a:r>
            <a:r>
              <a:rPr dirty="0" sz="2800" spc="-9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25">
                <a:solidFill>
                  <a:srgbClr val="B84742"/>
                </a:solidFill>
                <a:latin typeface="Microsoft Sans Serif"/>
                <a:cs typeface="Microsoft Sans Serif"/>
              </a:rPr>
              <a:t>ane</a:t>
            </a:r>
            <a:r>
              <a:rPr dirty="0" cap="small" sz="2800" spc="-3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B84742"/>
                </a:solidFill>
                <a:latin typeface="Microsoft Sans Serif"/>
                <a:cs typeface="Microsoft Sans Serif"/>
              </a:rPr>
              <a:t>us</a:t>
            </a:r>
            <a:r>
              <a:rPr dirty="0" sz="28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B84742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B84742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B84742"/>
                </a:solidFill>
                <a:latin typeface="Arial MT"/>
                <a:cs typeface="Arial MT"/>
              </a:rPr>
              <a:t> </a:t>
            </a:r>
            <a:r>
              <a:rPr dirty="0" sz="2800" spc="-395">
                <a:solidFill>
                  <a:srgbClr val="B84742"/>
                </a:solidFill>
                <a:latin typeface="Microsoft Sans Serif"/>
                <a:cs typeface="Microsoft Sans Serif"/>
              </a:rPr>
              <a:t>BC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ts val="2840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Check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1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gically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implied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1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ľheí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endParaRPr sz="2400">
              <a:latin typeface="Microsoft Sans Serif"/>
              <a:cs typeface="Microsoft Sans Serif"/>
            </a:endParaRPr>
          </a:p>
          <a:p>
            <a:pPr lvl="2" marL="1102360" indent="-191135">
              <a:lnSpc>
                <a:spcPts val="2365"/>
              </a:lnSpc>
              <a:spcBef>
                <a:spcPts val="15"/>
              </a:spcBef>
              <a:buFont typeface="Arial MT"/>
              <a:buChar char="•"/>
              <a:tabLst>
                <a:tab pos="1102995" algn="l"/>
              </a:tabLst>
            </a:pPr>
            <a:r>
              <a:rPr dirty="0" sz="2000" spc="-35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es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212121"/>
                </a:solidFill>
                <a:latin typeface="Microsoft Sans Serif"/>
                <a:cs typeface="Microsoft Sans Serif"/>
              </a:rPr>
              <a:t>usin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ansiľiviľy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endParaRPr sz="20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ts val="2845"/>
              </a:lnSpc>
              <a:buFont typeface="Arial MT"/>
              <a:buChar char="•"/>
              <a:tabLst>
                <a:tab pos="645795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nica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7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24" y="857555"/>
            <a:ext cx="11932920" cy="13716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50520" indent="-296545">
              <a:lnSpc>
                <a:spcPts val="2855"/>
              </a:lnSpc>
              <a:buClr>
                <a:srgbClr val="B84742"/>
              </a:buClr>
              <a:buFont typeface="Segoe UI Symbol"/>
              <a:buChar char="□"/>
              <a:tabLst>
                <a:tab pos="351155" algn="l"/>
              </a:tabLst>
            </a:pP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nsideí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(A,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212121"/>
                </a:solidFill>
                <a:latin typeface="Microsoft Sans Serif"/>
                <a:cs typeface="Microsoft Sans Serif"/>
              </a:rPr>
              <a:t>B,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C)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wiľh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endParaRPr sz="2400">
              <a:latin typeface="Microsoft Sans Serif"/>
              <a:cs typeface="Microsoft Sans Serif"/>
            </a:endParaRPr>
          </a:p>
          <a:p>
            <a:pPr marL="542925">
              <a:lnSpc>
                <a:spcPct val="100000"/>
              </a:lnSpc>
              <a:spcBef>
                <a:spcPts val="710"/>
              </a:spcBef>
            </a:pP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  <a:p>
            <a:pPr marL="350520" indent="-296545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nica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5694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15"/>
              <a:t>Can</a:t>
            </a:r>
            <a:r>
              <a:rPr dirty="0" cap="small" spc="-420"/>
              <a:t>o</a:t>
            </a:r>
            <a:r>
              <a:rPr dirty="0" spc="-275"/>
              <a:t>nica</a:t>
            </a:r>
            <a:r>
              <a:rPr dirty="0" spc="-150"/>
              <a:t>l</a:t>
            </a:r>
            <a:r>
              <a:rPr dirty="0" spc="-170"/>
              <a:t> </a:t>
            </a:r>
            <a:r>
              <a:rPr dirty="0" spc="-335"/>
              <a:t>c</a:t>
            </a:r>
            <a:r>
              <a:rPr dirty="0" cap="small" spc="-440"/>
              <a:t>o</a:t>
            </a:r>
            <a:r>
              <a:rPr dirty="0" spc="-395"/>
              <a:t>v</a:t>
            </a:r>
            <a:r>
              <a:rPr dirty="0" spc="-65"/>
              <a:t>e</a:t>
            </a:r>
            <a:r>
              <a:rPr dirty="0" spc="-30"/>
              <a:t>í</a:t>
            </a:r>
            <a:r>
              <a:rPr dirty="0" spc="-10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32127" y="2289297"/>
            <a:ext cx="10581005" cy="245364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13360" indent="-17589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Th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lef</a:t>
            </a:r>
            <a:r>
              <a:rPr dirty="0" sz="2800" spc="-3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sid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eac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7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3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unique.</a:t>
            </a:r>
            <a:endParaRPr sz="2800">
              <a:latin typeface="Microsoft Sans Serif"/>
              <a:cs typeface="Microsoft Sans Serif"/>
            </a:endParaRPr>
          </a:p>
          <a:p>
            <a:pPr marL="213360" marR="30480" indent="-17589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Als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in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lefľ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side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íighľ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side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800" spc="-7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exľíane</a:t>
            </a:r>
            <a:r>
              <a:rPr dirty="0" cap="small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us.</a:t>
            </a:r>
            <a:endParaRPr sz="2800">
              <a:latin typeface="Microsoft Sans Serif"/>
              <a:cs typeface="Microsoft Sans Serif"/>
            </a:endParaRPr>
          </a:p>
          <a:p>
            <a:pPr marL="213360" indent="-17589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Theíef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cap="small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nical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veí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baseline="-31531" sz="2775" spc="-254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baseline="-31531" sz="2775" spc="217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equal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F.</a:t>
            </a:r>
            <a:endParaRPr sz="2800">
              <a:latin typeface="Microsoft Sans Serif"/>
              <a:cs typeface="Microsoft Sans Serif"/>
            </a:endParaRPr>
          </a:p>
          <a:p>
            <a:pPr marL="2133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13995" algn="l"/>
              </a:tabLst>
            </a:pPr>
            <a:r>
              <a:rPr dirty="0" sz="2800" spc="-3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baseline="-31531" sz="2775" spc="-97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baseline="-31531" sz="2775" spc="217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2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3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0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8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A}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24" y="857555"/>
            <a:ext cx="11932920" cy="13716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50520" indent="-296545">
              <a:lnSpc>
                <a:spcPts val="2855"/>
              </a:lnSpc>
              <a:buClr>
                <a:srgbClr val="B84742"/>
              </a:buClr>
              <a:buFont typeface="Segoe UI Symbol"/>
              <a:buChar char="□"/>
              <a:tabLst>
                <a:tab pos="351155" algn="l"/>
              </a:tabLst>
            </a:pP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nsideí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(A,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212121"/>
                </a:solidFill>
                <a:latin typeface="Microsoft Sans Serif"/>
                <a:cs typeface="Microsoft Sans Serif"/>
              </a:rPr>
              <a:t>B,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C,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D,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5">
                <a:solidFill>
                  <a:srgbClr val="212121"/>
                </a:solidFill>
                <a:latin typeface="Microsoft Sans Serif"/>
                <a:cs typeface="Microsoft Sans Serif"/>
              </a:rPr>
              <a:t>E,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F)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wiľh </a:t>
            </a:r>
            <a:r>
              <a:rPr dirty="0" sz="2400" spc="-27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endParaRPr sz="2400">
              <a:latin typeface="Microsoft Sans Serif"/>
              <a:cs typeface="Microsoft Sans Serif"/>
            </a:endParaRPr>
          </a:p>
          <a:p>
            <a:pPr marL="542925">
              <a:lnSpc>
                <a:spcPct val="100000"/>
              </a:lnSpc>
              <a:spcBef>
                <a:spcPts val="710"/>
              </a:spcBef>
            </a:pP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7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34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484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A}</a:t>
            </a:r>
            <a:endParaRPr sz="2400">
              <a:latin typeface="Microsoft Sans Serif"/>
              <a:cs typeface="Microsoft Sans Serif"/>
            </a:endParaRPr>
          </a:p>
          <a:p>
            <a:pPr marL="350520" indent="-296545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nica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1440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Wha</a:t>
            </a:r>
            <a:r>
              <a:rPr dirty="0" spc="-200"/>
              <a:t>t</a:t>
            </a:r>
            <a:r>
              <a:rPr dirty="0" spc="-170"/>
              <a:t> </a:t>
            </a:r>
            <a:r>
              <a:rPr dirty="0" spc="-155"/>
              <a:t>i</a:t>
            </a:r>
            <a:r>
              <a:rPr dirty="0" spc="-295"/>
              <a:t>s</a:t>
            </a:r>
            <a:r>
              <a:rPr dirty="0" spc="-170"/>
              <a:t> </a:t>
            </a:r>
            <a:r>
              <a:rPr dirty="0" spc="-335"/>
              <a:t>dec</a:t>
            </a:r>
            <a:r>
              <a:rPr dirty="0" cap="small" spc="-415"/>
              <a:t>o</a:t>
            </a:r>
            <a:r>
              <a:rPr dirty="0" spc="-455"/>
              <a:t>mp</a:t>
            </a:r>
            <a:r>
              <a:rPr dirty="0" cap="small" spc="-415"/>
              <a:t>o</a:t>
            </a:r>
            <a:r>
              <a:rPr dirty="0" spc="-160"/>
              <a:t>siti</a:t>
            </a:r>
            <a:r>
              <a:rPr dirty="0" cap="small" spc="-415"/>
              <a:t>o</a:t>
            </a:r>
            <a:r>
              <a:rPr dirty="0" spc="-484"/>
              <a:t>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57527" y="840482"/>
            <a:ext cx="11319510" cy="34302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pí</a:t>
            </a:r>
            <a:r>
              <a:rPr dirty="0" cap="small" sz="2800" spc="-250" b="1">
                <a:solidFill>
                  <a:srgbClr val="B84742"/>
                </a:solidFill>
                <a:latin typeface="Arial"/>
                <a:cs typeface="Arial"/>
              </a:rPr>
              <a:t>oc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ess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bíeafiing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6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cap="small" sz="2800" spc="-3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60" b="1">
                <a:solidFill>
                  <a:srgbClr val="B84742"/>
                </a:solidFill>
                <a:latin typeface="Arial"/>
                <a:cs typeface="Arial"/>
              </a:rPr>
              <a:t>wn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4" b="1">
                <a:solidFill>
                  <a:srgbClr val="B84742"/>
                </a:solidFill>
                <a:latin typeface="Arial"/>
                <a:cs typeface="Arial"/>
              </a:rPr>
              <a:t>given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800" spc="-1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inľ</a:t>
            </a:r>
            <a:r>
              <a:rPr dirty="0" cap="small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tw</a:t>
            </a:r>
            <a:r>
              <a:rPr dirty="0" cap="small" sz="2800" spc="-2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1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cap="small" sz="2800" spc="-2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íe </a:t>
            </a:r>
            <a:r>
              <a:rPr dirty="0" sz="2800" spc="-7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800" spc="-1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ns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Relaľi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eplace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ľw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suc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ľhaľ: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Each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new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nľains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subset</a:t>
            </a:r>
            <a:r>
              <a:rPr dirty="0" sz="2400" spc="-1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409" b="1">
                <a:solidFill>
                  <a:srgbClr val="B84742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cap="small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geľheí,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ľhey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all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include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all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409" b="1">
                <a:solidFill>
                  <a:srgbClr val="B84742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ype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ssless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(n</a:t>
            </a:r>
            <a:r>
              <a:rPr dirty="0" cap="small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n-l</a:t>
            </a:r>
            <a:r>
              <a:rPr dirty="0" cap="small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n)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847391"/>
            <a:ext cx="6137910" cy="1835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07975" marR="5080" indent="-29591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70">
                <a:solidFill>
                  <a:srgbClr val="212121"/>
                </a:solidFill>
                <a:latin typeface="Microsoft Sans Serif"/>
                <a:cs typeface="Microsoft Sans Serif"/>
              </a:rPr>
              <a:t>1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R2 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ssy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when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j</a:t>
            </a:r>
            <a:r>
              <a:rPr dirty="0" cap="small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oi</a:t>
            </a:r>
            <a:r>
              <a:rPr dirty="0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n </a:t>
            </a:r>
            <a:r>
              <a:rPr dirty="0" cap="small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310">
                <a:solidFill>
                  <a:srgbClr val="B84742"/>
                </a:solidFill>
                <a:latin typeface="Microsoft Sans Serif"/>
                <a:cs typeface="Microsoft Sans Serif"/>
              </a:rPr>
              <a:t>R1</a:t>
            </a:r>
            <a:r>
              <a:rPr dirty="0" sz="2400" spc="-3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B84742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2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0">
                <a:solidFill>
                  <a:srgbClr val="B84742"/>
                </a:solidFill>
                <a:latin typeface="Microsoft Sans Serif"/>
                <a:cs typeface="Microsoft Sans Serif"/>
              </a:rPr>
              <a:t>R2</a:t>
            </a:r>
            <a:r>
              <a:rPr dirty="0" sz="2400" spc="2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B84742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400" spc="-19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0">
                <a:solidFill>
                  <a:srgbClr val="B84742"/>
                </a:solidFill>
                <a:latin typeface="Microsoft Sans Serif"/>
                <a:cs typeface="Microsoft Sans Serif"/>
              </a:rPr>
              <a:t>es</a:t>
            </a:r>
            <a:r>
              <a:rPr dirty="0" sz="2400" spc="254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ľ 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B84742"/>
                </a:solidFill>
                <a:latin typeface="Microsoft Sans Serif"/>
                <a:cs typeface="Microsoft Sans Serif"/>
              </a:rPr>
              <a:t>yiel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B84742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B84742"/>
                </a:solidFill>
                <a:latin typeface="Microsoft Sans Serif"/>
                <a:cs typeface="Microsoft Sans Serif"/>
              </a:rPr>
              <a:t>sam</a:t>
            </a:r>
            <a:r>
              <a:rPr dirty="0" sz="2400" spc="-16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B84742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0">
                <a:solidFill>
                  <a:srgbClr val="B84742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algn="just" marL="307975" marR="31750" indent="-295910">
              <a:lnSpc>
                <a:spcPts val="2590"/>
              </a:lnSpc>
              <a:spcBef>
                <a:spcPts val="10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This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als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íefeííed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B84742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4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B84742"/>
                </a:solidFill>
                <a:latin typeface="Microsoft Sans Serif"/>
                <a:cs typeface="Microsoft Sans Serif"/>
              </a:rPr>
              <a:t>ssy-j</a:t>
            </a:r>
            <a:r>
              <a:rPr dirty="0" cap="small" sz="2400" spc="-140">
                <a:solidFill>
                  <a:srgbClr val="B84742"/>
                </a:solidFill>
                <a:latin typeface="Microsoft Sans Serif"/>
                <a:cs typeface="Microsoft Sans Serif"/>
              </a:rPr>
              <a:t>oi</a:t>
            </a:r>
            <a:r>
              <a:rPr dirty="0" sz="2400" spc="-140">
                <a:solidFill>
                  <a:srgbClr val="B84742"/>
                </a:solidFill>
                <a:latin typeface="Microsoft Sans Serif"/>
                <a:cs typeface="Microsoft Sans Serif"/>
              </a:rPr>
              <a:t>n </a:t>
            </a:r>
            <a:r>
              <a:rPr dirty="0" sz="2400" spc="-13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2747310"/>
            <a:ext cx="6131560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   </a:t>
            </a:r>
            <a:r>
              <a:rPr dirty="0" sz="2400" spc="2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B84742"/>
                </a:solidFill>
                <a:latin typeface="Microsoft Sans Serif"/>
                <a:cs typeface="Microsoft Sans Serif"/>
              </a:rPr>
              <a:t>disad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anľage</a:t>
            </a:r>
            <a:r>
              <a:rPr dirty="0" sz="2400">
                <a:solidFill>
                  <a:srgbClr val="B84742"/>
                </a:solidFill>
                <a:latin typeface="Microsoft Sans Serif"/>
                <a:cs typeface="Microsoft Sans Serif"/>
              </a:rPr>
              <a:t>    </a:t>
            </a:r>
            <a:r>
              <a:rPr dirty="0" sz="2400" spc="22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   </a:t>
            </a:r>
            <a:r>
              <a:rPr dirty="0" sz="2400" spc="2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suc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   </a:t>
            </a:r>
            <a:r>
              <a:rPr dirty="0" sz="2400" spc="2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kin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   </a:t>
            </a:r>
            <a:r>
              <a:rPr dirty="0" sz="2400" spc="2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1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ľha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2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50">
                <a:solidFill>
                  <a:srgbClr val="B84742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6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B84742"/>
                </a:solidFill>
                <a:latin typeface="Microsoft Sans Serif"/>
                <a:cs typeface="Microsoft Sans Serif"/>
              </a:rPr>
              <a:t>inf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B84742"/>
                </a:solidFill>
                <a:latin typeface="Microsoft Sans Serif"/>
                <a:cs typeface="Microsoft Sans Serif"/>
              </a:rPr>
              <a:t>ímaľi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7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B84742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17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B84742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0">
                <a:solidFill>
                  <a:srgbClr val="B84742"/>
                </a:solidFill>
                <a:latin typeface="Microsoft Sans Serif"/>
                <a:cs typeface="Microsoft Sans Serif"/>
              </a:rPr>
              <a:t>sľ </a:t>
            </a:r>
            <a:r>
              <a:rPr dirty="0" sz="2400" spc="-80">
                <a:solidFill>
                  <a:srgbClr val="B84742"/>
                </a:solidFill>
                <a:latin typeface="Microsoft Sans Serif"/>
                <a:cs typeface="Microsoft Sans Serif"/>
              </a:rPr>
              <a:t>duíin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45">
                <a:solidFill>
                  <a:srgbClr val="B84742"/>
                </a:solidFill>
                <a:latin typeface="Microsoft Sans Serif"/>
                <a:cs typeface="Microsoft Sans Serif"/>
              </a:rPr>
              <a:t>eľíi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95">
                <a:solidFill>
                  <a:srgbClr val="B84742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al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B84742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5">
                <a:solidFill>
                  <a:srgbClr val="B84742"/>
                </a:solidFill>
                <a:latin typeface="Microsoft Sans Serif"/>
                <a:cs typeface="Microsoft Sans Serif"/>
              </a:rPr>
              <a:t>íigina</a:t>
            </a:r>
            <a:r>
              <a:rPr dirty="0" sz="2400" spc="-30">
                <a:solidFill>
                  <a:srgbClr val="B84742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B84742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3861863"/>
            <a:ext cx="607123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  <a:tabLst>
                <a:tab pos="1093470" algn="l"/>
                <a:tab pos="2306320" algn="l"/>
                <a:tab pos="3089275" algn="l"/>
                <a:tab pos="3509010" algn="l"/>
                <a:tab pos="4268470" algn="l"/>
              </a:tabLst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acľical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cap="small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oi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vie</a:t>
            </a:r>
            <a:r>
              <a:rPr dirty="0" sz="2400" spc="-32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5">
                <a:solidFill>
                  <a:srgbClr val="B84742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B84742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0">
                <a:solidFill>
                  <a:srgbClr val="B84742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5">
                <a:solidFill>
                  <a:srgbClr val="B84742"/>
                </a:solidFill>
                <a:latin typeface="Microsoft Sans Serif"/>
                <a:cs typeface="Microsoft Sans Serif"/>
              </a:rPr>
              <a:t>n 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sh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B84742"/>
                </a:solidFill>
                <a:latin typeface="Microsoft Sans Serif"/>
                <a:cs typeface="Microsoft Sans Serif"/>
              </a:rPr>
              <a:t>ul</a:t>
            </a:r>
            <a:r>
              <a:rPr dirty="0" sz="2400" spc="-135">
                <a:solidFill>
                  <a:srgbClr val="B84742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0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B84742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8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B84742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-140">
                <a:solidFill>
                  <a:srgbClr val="B84742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B84742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B84742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0">
                <a:solidFill>
                  <a:srgbClr val="B84742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368172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5"/>
              <a:t>L</a:t>
            </a:r>
            <a:r>
              <a:rPr dirty="0" cap="small" spc="-415"/>
              <a:t>o</a:t>
            </a:r>
            <a:r>
              <a:rPr dirty="0" spc="-365"/>
              <a:t>ss</a:t>
            </a:r>
            <a:r>
              <a:rPr dirty="0" spc="-360"/>
              <a:t>y</a:t>
            </a:r>
            <a:r>
              <a:rPr dirty="0" spc="-170"/>
              <a:t> </a:t>
            </a:r>
            <a:r>
              <a:rPr dirty="0" spc="-335"/>
              <a:t>dec</a:t>
            </a:r>
            <a:r>
              <a:rPr dirty="0" cap="small" spc="-415"/>
              <a:t>o</a:t>
            </a:r>
            <a:r>
              <a:rPr dirty="0" spc="-455"/>
              <a:t>mp</a:t>
            </a:r>
            <a:r>
              <a:rPr dirty="0" cap="small" spc="-415"/>
              <a:t>o</a:t>
            </a:r>
            <a:r>
              <a:rPr dirty="0" spc="-160"/>
              <a:t>siti</a:t>
            </a:r>
            <a:r>
              <a:rPr dirty="0" cap="small" spc="-415"/>
              <a:t>o</a:t>
            </a:r>
            <a:r>
              <a:rPr dirty="0" spc="-409"/>
              <a:t>n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11746" y="782481"/>
          <a:ext cx="244094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522605"/>
                <a:gridCol w="441959"/>
                <a:gridCol w="864234"/>
              </a:tblGrid>
              <a:tr h="366406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94192" y="4128548"/>
          <a:ext cx="245554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522605"/>
                <a:gridCol w="441959"/>
                <a:gridCol w="86423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2799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B847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B847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B847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95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065">
                    <a:lnL w="38100">
                      <a:solidFill>
                        <a:srgbClr val="B84742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B84742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06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B84742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06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B84742"/>
                      </a:solidFill>
                      <a:prstDash val="solid"/>
                    </a:lnR>
                    <a:lnT w="9525">
                      <a:solidFill>
                        <a:srgbClr val="B84742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7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38100">
                      <a:solidFill>
                        <a:srgbClr val="B84742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B847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B847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B84742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B847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9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06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B84742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06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B84742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06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B84742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176779" y="2444530"/>
          <a:ext cx="184213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930"/>
                <a:gridCol w="864234"/>
              </a:tblGrid>
              <a:tr h="36640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13807" y="2444530"/>
          <a:ext cx="157734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346075"/>
                <a:gridCol w="617855"/>
              </a:tblGrid>
              <a:tr h="36574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517691" y="849156"/>
            <a:ext cx="4994275" cy="5619750"/>
            <a:chOff x="6517691" y="849156"/>
            <a:chExt cx="4994275" cy="5619750"/>
          </a:xfrm>
        </p:grpSpPr>
        <p:sp>
          <p:nvSpPr>
            <p:cNvPr id="12" name="object 12"/>
            <p:cNvSpPr/>
            <p:nvPr/>
          </p:nvSpPr>
          <p:spPr>
            <a:xfrm>
              <a:off x="6531978" y="863444"/>
              <a:ext cx="0" cy="5591175"/>
            </a:xfrm>
            <a:custGeom>
              <a:avLst/>
              <a:gdLst/>
              <a:ahLst/>
              <a:cxnLst/>
              <a:rect l="l" t="t" r="r" b="b"/>
              <a:pathLst>
                <a:path w="0" h="5591175">
                  <a:moveTo>
                    <a:pt x="0" y="0"/>
                  </a:moveTo>
                  <a:lnTo>
                    <a:pt x="0" y="5590564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033169" y="1627989"/>
              <a:ext cx="472440" cy="826135"/>
            </a:xfrm>
            <a:custGeom>
              <a:avLst/>
              <a:gdLst/>
              <a:ahLst/>
              <a:cxnLst/>
              <a:rect l="l" t="t" r="r" b="b"/>
              <a:pathLst>
                <a:path w="472440" h="826135">
                  <a:moveTo>
                    <a:pt x="317104" y="601784"/>
                  </a:moveTo>
                  <a:lnTo>
                    <a:pt x="100237" y="601784"/>
                  </a:lnTo>
                  <a:lnTo>
                    <a:pt x="143467" y="557904"/>
                  </a:lnTo>
                  <a:lnTo>
                    <a:pt x="183322" y="513285"/>
                  </a:lnTo>
                  <a:lnTo>
                    <a:pt x="219706" y="468145"/>
                  </a:lnTo>
                  <a:lnTo>
                    <a:pt x="252524" y="422704"/>
                  </a:lnTo>
                  <a:lnTo>
                    <a:pt x="281678" y="377181"/>
                  </a:lnTo>
                  <a:lnTo>
                    <a:pt x="307074" y="331797"/>
                  </a:lnTo>
                  <a:lnTo>
                    <a:pt x="328616" y="286769"/>
                  </a:lnTo>
                  <a:lnTo>
                    <a:pt x="346207" y="242318"/>
                  </a:lnTo>
                  <a:lnTo>
                    <a:pt x="359752" y="198662"/>
                  </a:lnTo>
                  <a:lnTo>
                    <a:pt x="369154" y="156022"/>
                  </a:lnTo>
                  <a:lnTo>
                    <a:pt x="374318" y="114616"/>
                  </a:lnTo>
                  <a:lnTo>
                    <a:pt x="375148" y="74664"/>
                  </a:lnTo>
                  <a:lnTo>
                    <a:pt x="371548" y="36386"/>
                  </a:lnTo>
                  <a:lnTo>
                    <a:pt x="363422" y="0"/>
                  </a:lnTo>
                  <a:lnTo>
                    <a:pt x="391964" y="22747"/>
                  </a:lnTo>
                  <a:lnTo>
                    <a:pt x="435886" y="76816"/>
                  </a:lnTo>
                  <a:lnTo>
                    <a:pt x="462564" y="140964"/>
                  </a:lnTo>
                  <a:lnTo>
                    <a:pt x="472365" y="213566"/>
                  </a:lnTo>
                  <a:lnTo>
                    <a:pt x="471051" y="252530"/>
                  </a:lnTo>
                  <a:lnTo>
                    <a:pt x="465655" y="292999"/>
                  </a:lnTo>
                  <a:lnTo>
                    <a:pt x="456223" y="334770"/>
                  </a:lnTo>
                  <a:lnTo>
                    <a:pt x="442801" y="377639"/>
                  </a:lnTo>
                  <a:lnTo>
                    <a:pt x="425435" y="421404"/>
                  </a:lnTo>
                  <a:lnTo>
                    <a:pt x="404170" y="465862"/>
                  </a:lnTo>
                  <a:lnTo>
                    <a:pt x="379053" y="510810"/>
                  </a:lnTo>
                  <a:lnTo>
                    <a:pt x="350128" y="556045"/>
                  </a:lnTo>
                  <a:lnTo>
                    <a:pt x="317443" y="601363"/>
                  </a:lnTo>
                  <a:lnTo>
                    <a:pt x="317104" y="601784"/>
                  </a:lnTo>
                  <a:close/>
                </a:path>
                <a:path w="472440" h="826135">
                  <a:moveTo>
                    <a:pt x="262273" y="825544"/>
                  </a:moveTo>
                  <a:lnTo>
                    <a:pt x="0" y="793347"/>
                  </a:lnTo>
                  <a:lnTo>
                    <a:pt x="35243" y="512032"/>
                  </a:lnTo>
                  <a:lnTo>
                    <a:pt x="100237" y="601784"/>
                  </a:lnTo>
                  <a:lnTo>
                    <a:pt x="317104" y="601784"/>
                  </a:lnTo>
                  <a:lnTo>
                    <a:pt x="281042" y="646562"/>
                  </a:lnTo>
                  <a:lnTo>
                    <a:pt x="240973" y="691440"/>
                  </a:lnTo>
                  <a:lnTo>
                    <a:pt x="197279" y="735792"/>
                  </a:lnTo>
                  <a:lnTo>
                    <a:pt x="262273" y="82554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80938" y="1434705"/>
              <a:ext cx="975994" cy="358140"/>
            </a:xfrm>
            <a:custGeom>
              <a:avLst/>
              <a:gdLst/>
              <a:ahLst/>
              <a:cxnLst/>
              <a:rect l="l" t="t" r="r" b="b"/>
              <a:pathLst>
                <a:path w="975995" h="358139">
                  <a:moveTo>
                    <a:pt x="97042" y="358050"/>
                  </a:moveTo>
                  <a:lnTo>
                    <a:pt x="0" y="224042"/>
                  </a:lnTo>
                  <a:lnTo>
                    <a:pt x="49759" y="189604"/>
                  </a:lnTo>
                  <a:lnTo>
                    <a:pt x="99965" y="157954"/>
                  </a:lnTo>
                  <a:lnTo>
                    <a:pt x="150422" y="129116"/>
                  </a:lnTo>
                  <a:lnTo>
                    <a:pt x="200935" y="103113"/>
                  </a:lnTo>
                  <a:lnTo>
                    <a:pt x="251309" y="79969"/>
                  </a:lnTo>
                  <a:lnTo>
                    <a:pt x="301347" y="59708"/>
                  </a:lnTo>
                  <a:lnTo>
                    <a:pt x="350856" y="42353"/>
                  </a:lnTo>
                  <a:lnTo>
                    <a:pt x="399639" y="27928"/>
                  </a:lnTo>
                  <a:lnTo>
                    <a:pt x="447500" y="16457"/>
                  </a:lnTo>
                  <a:lnTo>
                    <a:pt x="494246" y="7962"/>
                  </a:lnTo>
                  <a:lnTo>
                    <a:pt x="539679" y="2469"/>
                  </a:lnTo>
                  <a:lnTo>
                    <a:pt x="583606" y="0"/>
                  </a:lnTo>
                  <a:lnTo>
                    <a:pt x="625829" y="578"/>
                  </a:lnTo>
                  <a:lnTo>
                    <a:pt x="666155" y="4229"/>
                  </a:lnTo>
                  <a:lnTo>
                    <a:pt x="704387" y="10975"/>
                  </a:lnTo>
                  <a:lnTo>
                    <a:pt x="773790" y="33847"/>
                  </a:lnTo>
                  <a:lnTo>
                    <a:pt x="832475" y="69383"/>
                  </a:lnTo>
                  <a:lnTo>
                    <a:pt x="878878" y="117774"/>
                  </a:lnTo>
                  <a:lnTo>
                    <a:pt x="890633" y="134007"/>
                  </a:lnTo>
                  <a:lnTo>
                    <a:pt x="680647" y="134007"/>
                  </a:lnTo>
                  <a:lnTo>
                    <a:pt x="636721" y="136476"/>
                  </a:lnTo>
                  <a:lnTo>
                    <a:pt x="591288" y="141970"/>
                  </a:lnTo>
                  <a:lnTo>
                    <a:pt x="544542" y="150464"/>
                  </a:lnTo>
                  <a:lnTo>
                    <a:pt x="496681" y="161935"/>
                  </a:lnTo>
                  <a:lnTo>
                    <a:pt x="447898" y="176360"/>
                  </a:lnTo>
                  <a:lnTo>
                    <a:pt x="398389" y="193715"/>
                  </a:lnTo>
                  <a:lnTo>
                    <a:pt x="348351" y="213977"/>
                  </a:lnTo>
                  <a:lnTo>
                    <a:pt x="297977" y="237120"/>
                  </a:lnTo>
                  <a:lnTo>
                    <a:pt x="247464" y="263123"/>
                  </a:lnTo>
                  <a:lnTo>
                    <a:pt x="197007" y="291962"/>
                  </a:lnTo>
                  <a:lnTo>
                    <a:pt x="146801" y="323612"/>
                  </a:lnTo>
                  <a:lnTo>
                    <a:pt x="97042" y="358050"/>
                  </a:lnTo>
                  <a:close/>
                </a:path>
                <a:path w="975995" h="358139">
                  <a:moveTo>
                    <a:pt x="975920" y="251781"/>
                  </a:moveTo>
                  <a:lnTo>
                    <a:pt x="929517" y="203391"/>
                  </a:lnTo>
                  <a:lnTo>
                    <a:pt x="870832" y="167854"/>
                  </a:lnTo>
                  <a:lnTo>
                    <a:pt x="801429" y="144982"/>
                  </a:lnTo>
                  <a:lnTo>
                    <a:pt x="763197" y="138236"/>
                  </a:lnTo>
                  <a:lnTo>
                    <a:pt x="722871" y="134586"/>
                  </a:lnTo>
                  <a:lnTo>
                    <a:pt x="680647" y="134007"/>
                  </a:lnTo>
                  <a:lnTo>
                    <a:pt x="890633" y="134007"/>
                  </a:lnTo>
                  <a:lnTo>
                    <a:pt x="975920" y="251781"/>
                  </a:lnTo>
                  <a:close/>
                </a:path>
              </a:pathLst>
            </a:custGeom>
            <a:solidFill>
              <a:srgbClr val="9337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80938" y="1434705"/>
              <a:ext cx="1024890" cy="1019175"/>
            </a:xfrm>
            <a:custGeom>
              <a:avLst/>
              <a:gdLst/>
              <a:ahLst/>
              <a:cxnLst/>
              <a:rect l="l" t="t" r="r" b="b"/>
              <a:pathLst>
                <a:path w="1024890" h="1019175">
                  <a:moveTo>
                    <a:pt x="975920" y="251781"/>
                  </a:moveTo>
                  <a:lnTo>
                    <a:pt x="929517" y="203391"/>
                  </a:lnTo>
                  <a:lnTo>
                    <a:pt x="870832" y="167854"/>
                  </a:lnTo>
                  <a:lnTo>
                    <a:pt x="801429" y="144982"/>
                  </a:lnTo>
                  <a:lnTo>
                    <a:pt x="763197" y="138236"/>
                  </a:lnTo>
                  <a:lnTo>
                    <a:pt x="722871" y="134586"/>
                  </a:lnTo>
                  <a:lnTo>
                    <a:pt x="680647" y="134007"/>
                  </a:lnTo>
                  <a:lnTo>
                    <a:pt x="636721" y="136476"/>
                  </a:lnTo>
                  <a:lnTo>
                    <a:pt x="591288" y="141970"/>
                  </a:lnTo>
                  <a:lnTo>
                    <a:pt x="544542" y="150464"/>
                  </a:lnTo>
                  <a:lnTo>
                    <a:pt x="496681" y="161935"/>
                  </a:lnTo>
                  <a:lnTo>
                    <a:pt x="447898" y="176360"/>
                  </a:lnTo>
                  <a:lnTo>
                    <a:pt x="398389" y="193715"/>
                  </a:lnTo>
                  <a:lnTo>
                    <a:pt x="348351" y="213977"/>
                  </a:lnTo>
                  <a:lnTo>
                    <a:pt x="297977" y="237120"/>
                  </a:lnTo>
                  <a:lnTo>
                    <a:pt x="247464" y="263123"/>
                  </a:lnTo>
                  <a:lnTo>
                    <a:pt x="197007" y="291962"/>
                  </a:lnTo>
                  <a:lnTo>
                    <a:pt x="146801" y="323612"/>
                  </a:lnTo>
                  <a:lnTo>
                    <a:pt x="97042" y="358050"/>
                  </a:lnTo>
                  <a:lnTo>
                    <a:pt x="0" y="224042"/>
                  </a:lnTo>
                  <a:lnTo>
                    <a:pt x="49759" y="189604"/>
                  </a:lnTo>
                  <a:lnTo>
                    <a:pt x="99965" y="157954"/>
                  </a:lnTo>
                  <a:lnTo>
                    <a:pt x="150422" y="129116"/>
                  </a:lnTo>
                  <a:lnTo>
                    <a:pt x="200935" y="103113"/>
                  </a:lnTo>
                  <a:lnTo>
                    <a:pt x="251309" y="79969"/>
                  </a:lnTo>
                  <a:lnTo>
                    <a:pt x="301347" y="59708"/>
                  </a:lnTo>
                  <a:lnTo>
                    <a:pt x="350856" y="42353"/>
                  </a:lnTo>
                  <a:lnTo>
                    <a:pt x="399639" y="27928"/>
                  </a:lnTo>
                  <a:lnTo>
                    <a:pt x="447500" y="16457"/>
                  </a:lnTo>
                  <a:lnTo>
                    <a:pt x="494246" y="7962"/>
                  </a:lnTo>
                  <a:lnTo>
                    <a:pt x="539679" y="2469"/>
                  </a:lnTo>
                  <a:lnTo>
                    <a:pt x="583606" y="0"/>
                  </a:lnTo>
                  <a:lnTo>
                    <a:pt x="625829" y="578"/>
                  </a:lnTo>
                  <a:lnTo>
                    <a:pt x="666155" y="4229"/>
                  </a:lnTo>
                  <a:lnTo>
                    <a:pt x="704387" y="10975"/>
                  </a:lnTo>
                  <a:lnTo>
                    <a:pt x="773790" y="33847"/>
                  </a:lnTo>
                  <a:lnTo>
                    <a:pt x="832475" y="69383"/>
                  </a:lnTo>
                  <a:lnTo>
                    <a:pt x="878878" y="117774"/>
                  </a:lnTo>
                  <a:lnTo>
                    <a:pt x="975920" y="251781"/>
                  </a:lnTo>
                  <a:lnTo>
                    <a:pt x="1009342" y="316568"/>
                  </a:lnTo>
                  <a:lnTo>
                    <a:pt x="1023887" y="390747"/>
                  </a:lnTo>
                  <a:lnTo>
                    <a:pt x="1024275" y="430779"/>
                  </a:lnTo>
                  <a:lnTo>
                    <a:pt x="1020177" y="472461"/>
                  </a:lnTo>
                  <a:lnTo>
                    <a:pt x="1011670" y="515564"/>
                  </a:lnTo>
                  <a:lnTo>
                    <a:pt x="998831" y="559854"/>
                  </a:lnTo>
                  <a:lnTo>
                    <a:pt x="981739" y="605100"/>
                  </a:lnTo>
                  <a:lnTo>
                    <a:pt x="960471" y="651069"/>
                  </a:lnTo>
                  <a:lnTo>
                    <a:pt x="935105" y="697529"/>
                  </a:lnTo>
                  <a:lnTo>
                    <a:pt x="905717" y="744248"/>
                  </a:lnTo>
                  <a:lnTo>
                    <a:pt x="872386" y="790995"/>
                  </a:lnTo>
                  <a:lnTo>
                    <a:pt x="835190" y="837536"/>
                  </a:lnTo>
                  <a:lnTo>
                    <a:pt x="794206" y="883641"/>
                  </a:lnTo>
                  <a:lnTo>
                    <a:pt x="749510" y="929076"/>
                  </a:lnTo>
                  <a:lnTo>
                    <a:pt x="814504" y="1018828"/>
                  </a:lnTo>
                  <a:lnTo>
                    <a:pt x="552230" y="986631"/>
                  </a:lnTo>
                  <a:lnTo>
                    <a:pt x="587474" y="705316"/>
                  </a:lnTo>
                  <a:lnTo>
                    <a:pt x="652468" y="795068"/>
                  </a:lnTo>
                  <a:lnTo>
                    <a:pt x="695698" y="751189"/>
                  </a:lnTo>
                  <a:lnTo>
                    <a:pt x="735553" y="706569"/>
                  </a:lnTo>
                  <a:lnTo>
                    <a:pt x="771937" y="661429"/>
                  </a:lnTo>
                  <a:lnTo>
                    <a:pt x="804755" y="615988"/>
                  </a:lnTo>
                  <a:lnTo>
                    <a:pt x="833909" y="570465"/>
                  </a:lnTo>
                  <a:lnTo>
                    <a:pt x="859305" y="525081"/>
                  </a:lnTo>
                  <a:lnTo>
                    <a:pt x="880847" y="480053"/>
                  </a:lnTo>
                  <a:lnTo>
                    <a:pt x="898438" y="435602"/>
                  </a:lnTo>
                  <a:lnTo>
                    <a:pt x="911983" y="391946"/>
                  </a:lnTo>
                  <a:lnTo>
                    <a:pt x="921385" y="349306"/>
                  </a:lnTo>
                  <a:lnTo>
                    <a:pt x="926549" y="307900"/>
                  </a:lnTo>
                  <a:lnTo>
                    <a:pt x="927379" y="267948"/>
                  </a:lnTo>
                  <a:lnTo>
                    <a:pt x="923779" y="229670"/>
                  </a:lnTo>
                  <a:lnTo>
                    <a:pt x="915653" y="193284"/>
                  </a:lnTo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96263" y="1595328"/>
              <a:ext cx="472440" cy="826135"/>
            </a:xfrm>
            <a:custGeom>
              <a:avLst/>
              <a:gdLst/>
              <a:ahLst/>
              <a:cxnLst/>
              <a:rect l="l" t="t" r="r" b="b"/>
              <a:pathLst>
                <a:path w="472440" h="826135">
                  <a:moveTo>
                    <a:pt x="210091" y="825544"/>
                  </a:moveTo>
                  <a:lnTo>
                    <a:pt x="275085" y="735792"/>
                  </a:lnTo>
                  <a:lnTo>
                    <a:pt x="231392" y="691439"/>
                  </a:lnTo>
                  <a:lnTo>
                    <a:pt x="191322" y="646562"/>
                  </a:lnTo>
                  <a:lnTo>
                    <a:pt x="154921" y="601363"/>
                  </a:lnTo>
                  <a:lnTo>
                    <a:pt x="122236" y="556044"/>
                  </a:lnTo>
                  <a:lnTo>
                    <a:pt x="93312" y="510810"/>
                  </a:lnTo>
                  <a:lnTo>
                    <a:pt x="68194" y="465862"/>
                  </a:lnTo>
                  <a:lnTo>
                    <a:pt x="46930" y="421404"/>
                  </a:lnTo>
                  <a:lnTo>
                    <a:pt x="29563" y="377639"/>
                  </a:lnTo>
                  <a:lnTo>
                    <a:pt x="16141" y="334770"/>
                  </a:lnTo>
                  <a:lnTo>
                    <a:pt x="6709" y="292999"/>
                  </a:lnTo>
                  <a:lnTo>
                    <a:pt x="1314" y="252530"/>
                  </a:lnTo>
                  <a:lnTo>
                    <a:pt x="0" y="213566"/>
                  </a:lnTo>
                  <a:lnTo>
                    <a:pt x="2813" y="176310"/>
                  </a:lnTo>
                  <a:lnTo>
                    <a:pt x="21007" y="107732"/>
                  </a:lnTo>
                  <a:lnTo>
                    <a:pt x="56261" y="48420"/>
                  </a:lnTo>
                  <a:lnTo>
                    <a:pt x="108943" y="0"/>
                  </a:lnTo>
                  <a:lnTo>
                    <a:pt x="100816" y="36386"/>
                  </a:lnTo>
                  <a:lnTo>
                    <a:pt x="97216" y="74664"/>
                  </a:lnTo>
                  <a:lnTo>
                    <a:pt x="98046" y="114616"/>
                  </a:lnTo>
                  <a:lnTo>
                    <a:pt x="103210" y="156022"/>
                  </a:lnTo>
                  <a:lnTo>
                    <a:pt x="112613" y="198662"/>
                  </a:lnTo>
                  <a:lnTo>
                    <a:pt x="126157" y="242318"/>
                  </a:lnTo>
                  <a:lnTo>
                    <a:pt x="143748" y="286769"/>
                  </a:lnTo>
                  <a:lnTo>
                    <a:pt x="165290" y="331797"/>
                  </a:lnTo>
                  <a:lnTo>
                    <a:pt x="190686" y="377181"/>
                  </a:lnTo>
                  <a:lnTo>
                    <a:pt x="219841" y="422704"/>
                  </a:lnTo>
                  <a:lnTo>
                    <a:pt x="252658" y="468145"/>
                  </a:lnTo>
                  <a:lnTo>
                    <a:pt x="289042" y="513285"/>
                  </a:lnTo>
                  <a:lnTo>
                    <a:pt x="328897" y="557904"/>
                  </a:lnTo>
                  <a:lnTo>
                    <a:pt x="372127" y="601784"/>
                  </a:lnTo>
                  <a:lnTo>
                    <a:pt x="448365" y="601784"/>
                  </a:lnTo>
                  <a:lnTo>
                    <a:pt x="472365" y="793347"/>
                  </a:lnTo>
                  <a:lnTo>
                    <a:pt x="210091" y="825544"/>
                  </a:lnTo>
                  <a:close/>
                </a:path>
                <a:path w="472440" h="826135">
                  <a:moveTo>
                    <a:pt x="448365" y="601784"/>
                  </a:moveTo>
                  <a:lnTo>
                    <a:pt x="372127" y="601784"/>
                  </a:lnTo>
                  <a:lnTo>
                    <a:pt x="437121" y="512032"/>
                  </a:lnTo>
                  <a:lnTo>
                    <a:pt x="448365" y="60178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44939" y="1402044"/>
              <a:ext cx="975994" cy="358140"/>
            </a:xfrm>
            <a:custGeom>
              <a:avLst/>
              <a:gdLst/>
              <a:ahLst/>
              <a:cxnLst/>
              <a:rect l="l" t="t" r="r" b="b"/>
              <a:pathLst>
                <a:path w="975995" h="358139">
                  <a:moveTo>
                    <a:pt x="0" y="251781"/>
                  </a:moveTo>
                  <a:lnTo>
                    <a:pt x="97041" y="117774"/>
                  </a:lnTo>
                  <a:lnTo>
                    <a:pt x="143444" y="69383"/>
                  </a:lnTo>
                  <a:lnTo>
                    <a:pt x="202129" y="33847"/>
                  </a:lnTo>
                  <a:lnTo>
                    <a:pt x="271532" y="10975"/>
                  </a:lnTo>
                  <a:lnTo>
                    <a:pt x="309764" y="4229"/>
                  </a:lnTo>
                  <a:lnTo>
                    <a:pt x="350090" y="578"/>
                  </a:lnTo>
                  <a:lnTo>
                    <a:pt x="392314" y="0"/>
                  </a:lnTo>
                  <a:lnTo>
                    <a:pt x="436240" y="2469"/>
                  </a:lnTo>
                  <a:lnTo>
                    <a:pt x="481674" y="7962"/>
                  </a:lnTo>
                  <a:lnTo>
                    <a:pt x="528419" y="16457"/>
                  </a:lnTo>
                  <a:lnTo>
                    <a:pt x="576281" y="27928"/>
                  </a:lnTo>
                  <a:lnTo>
                    <a:pt x="625063" y="42353"/>
                  </a:lnTo>
                  <a:lnTo>
                    <a:pt x="674572" y="59708"/>
                  </a:lnTo>
                  <a:lnTo>
                    <a:pt x="724611" y="79969"/>
                  </a:lnTo>
                  <a:lnTo>
                    <a:pt x="774984" y="103113"/>
                  </a:lnTo>
                  <a:lnTo>
                    <a:pt x="825497" y="129116"/>
                  </a:lnTo>
                  <a:lnTo>
                    <a:pt x="834055" y="134007"/>
                  </a:lnTo>
                  <a:lnTo>
                    <a:pt x="295271" y="134007"/>
                  </a:lnTo>
                  <a:lnTo>
                    <a:pt x="253048" y="134586"/>
                  </a:lnTo>
                  <a:lnTo>
                    <a:pt x="212722" y="138236"/>
                  </a:lnTo>
                  <a:lnTo>
                    <a:pt x="174490" y="144982"/>
                  </a:lnTo>
                  <a:lnTo>
                    <a:pt x="105087" y="167854"/>
                  </a:lnTo>
                  <a:lnTo>
                    <a:pt x="46403" y="203391"/>
                  </a:lnTo>
                  <a:lnTo>
                    <a:pt x="21568" y="225968"/>
                  </a:lnTo>
                  <a:lnTo>
                    <a:pt x="0" y="251781"/>
                  </a:lnTo>
                  <a:close/>
                </a:path>
                <a:path w="975995" h="358139">
                  <a:moveTo>
                    <a:pt x="878877" y="358050"/>
                  </a:moveTo>
                  <a:lnTo>
                    <a:pt x="829118" y="323612"/>
                  </a:lnTo>
                  <a:lnTo>
                    <a:pt x="778912" y="291962"/>
                  </a:lnTo>
                  <a:lnTo>
                    <a:pt x="728455" y="263123"/>
                  </a:lnTo>
                  <a:lnTo>
                    <a:pt x="677942" y="237120"/>
                  </a:lnTo>
                  <a:lnTo>
                    <a:pt x="627568" y="213977"/>
                  </a:lnTo>
                  <a:lnTo>
                    <a:pt x="577530" y="193715"/>
                  </a:lnTo>
                  <a:lnTo>
                    <a:pt x="528021" y="176360"/>
                  </a:lnTo>
                  <a:lnTo>
                    <a:pt x="479238" y="161935"/>
                  </a:lnTo>
                  <a:lnTo>
                    <a:pt x="431377" y="150464"/>
                  </a:lnTo>
                  <a:lnTo>
                    <a:pt x="384631" y="141970"/>
                  </a:lnTo>
                  <a:lnTo>
                    <a:pt x="339198" y="136476"/>
                  </a:lnTo>
                  <a:lnTo>
                    <a:pt x="295271" y="134007"/>
                  </a:lnTo>
                  <a:lnTo>
                    <a:pt x="834055" y="134007"/>
                  </a:lnTo>
                  <a:lnTo>
                    <a:pt x="875954" y="157954"/>
                  </a:lnTo>
                  <a:lnTo>
                    <a:pt x="926160" y="189604"/>
                  </a:lnTo>
                  <a:lnTo>
                    <a:pt x="975919" y="224043"/>
                  </a:lnTo>
                  <a:lnTo>
                    <a:pt x="878877" y="358050"/>
                  </a:lnTo>
                  <a:close/>
                </a:path>
              </a:pathLst>
            </a:custGeom>
            <a:solidFill>
              <a:srgbClr val="9337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96583" y="1402044"/>
              <a:ext cx="1024890" cy="1019175"/>
            </a:xfrm>
            <a:custGeom>
              <a:avLst/>
              <a:gdLst/>
              <a:ahLst/>
              <a:cxnLst/>
              <a:rect l="l" t="t" r="r" b="b"/>
              <a:pathLst>
                <a:path w="1024890" h="1019175">
                  <a:moveTo>
                    <a:pt x="48355" y="251781"/>
                  </a:moveTo>
                  <a:lnTo>
                    <a:pt x="94758" y="203391"/>
                  </a:lnTo>
                  <a:lnTo>
                    <a:pt x="153443" y="167854"/>
                  </a:lnTo>
                  <a:lnTo>
                    <a:pt x="222846" y="144982"/>
                  </a:lnTo>
                  <a:lnTo>
                    <a:pt x="261078" y="138236"/>
                  </a:lnTo>
                  <a:lnTo>
                    <a:pt x="301404" y="134586"/>
                  </a:lnTo>
                  <a:lnTo>
                    <a:pt x="343627" y="134007"/>
                  </a:lnTo>
                  <a:lnTo>
                    <a:pt x="387554" y="136476"/>
                  </a:lnTo>
                  <a:lnTo>
                    <a:pt x="432987" y="141970"/>
                  </a:lnTo>
                  <a:lnTo>
                    <a:pt x="479732" y="150464"/>
                  </a:lnTo>
                  <a:lnTo>
                    <a:pt x="527594" y="161935"/>
                  </a:lnTo>
                  <a:lnTo>
                    <a:pt x="576377" y="176360"/>
                  </a:lnTo>
                  <a:lnTo>
                    <a:pt x="625885" y="193715"/>
                  </a:lnTo>
                  <a:lnTo>
                    <a:pt x="675924" y="213977"/>
                  </a:lnTo>
                  <a:lnTo>
                    <a:pt x="726298" y="237120"/>
                  </a:lnTo>
                  <a:lnTo>
                    <a:pt x="776811" y="263123"/>
                  </a:lnTo>
                  <a:lnTo>
                    <a:pt x="827268" y="291962"/>
                  </a:lnTo>
                  <a:lnTo>
                    <a:pt x="877474" y="323612"/>
                  </a:lnTo>
                  <a:lnTo>
                    <a:pt x="927233" y="358050"/>
                  </a:lnTo>
                  <a:lnTo>
                    <a:pt x="1024275" y="224043"/>
                  </a:lnTo>
                  <a:lnTo>
                    <a:pt x="974516" y="189604"/>
                  </a:lnTo>
                  <a:lnTo>
                    <a:pt x="924310" y="157954"/>
                  </a:lnTo>
                  <a:lnTo>
                    <a:pt x="873853" y="129116"/>
                  </a:lnTo>
                  <a:lnTo>
                    <a:pt x="823340" y="103113"/>
                  </a:lnTo>
                  <a:lnTo>
                    <a:pt x="772966" y="79969"/>
                  </a:lnTo>
                  <a:lnTo>
                    <a:pt x="722928" y="59708"/>
                  </a:lnTo>
                  <a:lnTo>
                    <a:pt x="673419" y="42353"/>
                  </a:lnTo>
                  <a:lnTo>
                    <a:pt x="624636" y="27928"/>
                  </a:lnTo>
                  <a:lnTo>
                    <a:pt x="576775" y="16457"/>
                  </a:lnTo>
                  <a:lnTo>
                    <a:pt x="530029" y="7962"/>
                  </a:lnTo>
                  <a:lnTo>
                    <a:pt x="484596" y="2469"/>
                  </a:lnTo>
                  <a:lnTo>
                    <a:pt x="440670" y="0"/>
                  </a:lnTo>
                  <a:lnTo>
                    <a:pt x="398446" y="578"/>
                  </a:lnTo>
                  <a:lnTo>
                    <a:pt x="358120" y="4229"/>
                  </a:lnTo>
                  <a:lnTo>
                    <a:pt x="319888" y="10975"/>
                  </a:lnTo>
                  <a:lnTo>
                    <a:pt x="250485" y="33847"/>
                  </a:lnTo>
                  <a:lnTo>
                    <a:pt x="191800" y="69383"/>
                  </a:lnTo>
                  <a:lnTo>
                    <a:pt x="145397" y="117774"/>
                  </a:lnTo>
                  <a:lnTo>
                    <a:pt x="48355" y="251781"/>
                  </a:lnTo>
                  <a:lnTo>
                    <a:pt x="14933" y="316568"/>
                  </a:lnTo>
                  <a:lnTo>
                    <a:pt x="388" y="390747"/>
                  </a:lnTo>
                  <a:lnTo>
                    <a:pt x="0" y="430779"/>
                  </a:lnTo>
                  <a:lnTo>
                    <a:pt x="4098" y="472461"/>
                  </a:lnTo>
                  <a:lnTo>
                    <a:pt x="12605" y="515564"/>
                  </a:lnTo>
                  <a:lnTo>
                    <a:pt x="25443" y="559854"/>
                  </a:lnTo>
                  <a:lnTo>
                    <a:pt x="42535" y="605100"/>
                  </a:lnTo>
                  <a:lnTo>
                    <a:pt x="63803" y="651069"/>
                  </a:lnTo>
                  <a:lnTo>
                    <a:pt x="89170" y="697529"/>
                  </a:lnTo>
                  <a:lnTo>
                    <a:pt x="118557" y="744248"/>
                  </a:lnTo>
                  <a:lnTo>
                    <a:pt x="151888" y="790995"/>
                  </a:lnTo>
                  <a:lnTo>
                    <a:pt x="189085" y="837536"/>
                  </a:lnTo>
                  <a:lnTo>
                    <a:pt x="230069" y="883640"/>
                  </a:lnTo>
                  <a:lnTo>
                    <a:pt x="274765" y="929076"/>
                  </a:lnTo>
                  <a:lnTo>
                    <a:pt x="209770" y="1018828"/>
                  </a:lnTo>
                  <a:lnTo>
                    <a:pt x="472044" y="986631"/>
                  </a:lnTo>
                  <a:lnTo>
                    <a:pt x="436800" y="705316"/>
                  </a:lnTo>
                  <a:lnTo>
                    <a:pt x="371807" y="795069"/>
                  </a:lnTo>
                  <a:lnTo>
                    <a:pt x="328577" y="751189"/>
                  </a:lnTo>
                  <a:lnTo>
                    <a:pt x="288722" y="706569"/>
                  </a:lnTo>
                  <a:lnTo>
                    <a:pt x="252338" y="661429"/>
                  </a:lnTo>
                  <a:lnTo>
                    <a:pt x="219520" y="615988"/>
                  </a:lnTo>
                  <a:lnTo>
                    <a:pt x="190366" y="570466"/>
                  </a:lnTo>
                  <a:lnTo>
                    <a:pt x="164969" y="525081"/>
                  </a:lnTo>
                  <a:lnTo>
                    <a:pt x="143428" y="480053"/>
                  </a:lnTo>
                  <a:lnTo>
                    <a:pt x="125837" y="435602"/>
                  </a:lnTo>
                  <a:lnTo>
                    <a:pt x="112292" y="391946"/>
                  </a:lnTo>
                  <a:lnTo>
                    <a:pt x="102890" y="349306"/>
                  </a:lnTo>
                  <a:lnTo>
                    <a:pt x="97726" y="307900"/>
                  </a:lnTo>
                  <a:lnTo>
                    <a:pt x="96896" y="267948"/>
                  </a:lnTo>
                  <a:lnTo>
                    <a:pt x="100496" y="229670"/>
                  </a:lnTo>
                  <a:lnTo>
                    <a:pt x="108622" y="193284"/>
                  </a:lnTo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01091" y="4886096"/>
              <a:ext cx="808355" cy="357505"/>
            </a:xfrm>
            <a:custGeom>
              <a:avLst/>
              <a:gdLst/>
              <a:ahLst/>
              <a:cxnLst/>
              <a:rect l="l" t="t" r="r" b="b"/>
              <a:pathLst>
                <a:path w="808354" h="357504">
                  <a:moveTo>
                    <a:pt x="683619" y="183920"/>
                  </a:moveTo>
                  <a:lnTo>
                    <a:pt x="393500" y="183920"/>
                  </a:lnTo>
                  <a:lnTo>
                    <a:pt x="444018" y="181841"/>
                  </a:lnTo>
                  <a:lnTo>
                    <a:pt x="493192" y="175971"/>
                  </a:lnTo>
                  <a:lnTo>
                    <a:pt x="540767" y="166372"/>
                  </a:lnTo>
                  <a:lnTo>
                    <a:pt x="586545" y="153086"/>
                  </a:lnTo>
                  <a:lnTo>
                    <a:pt x="630109" y="136237"/>
                  </a:lnTo>
                  <a:lnTo>
                    <a:pt x="671369" y="115825"/>
                  </a:lnTo>
                  <a:lnTo>
                    <a:pt x="710015" y="91933"/>
                  </a:lnTo>
                  <a:lnTo>
                    <a:pt x="745796" y="64624"/>
                  </a:lnTo>
                  <a:lnTo>
                    <a:pt x="778456" y="33958"/>
                  </a:lnTo>
                  <a:lnTo>
                    <a:pt x="807742" y="0"/>
                  </a:lnTo>
                  <a:lnTo>
                    <a:pt x="792096" y="40222"/>
                  </a:lnTo>
                  <a:lnTo>
                    <a:pt x="772689" y="77949"/>
                  </a:lnTo>
                  <a:lnTo>
                    <a:pt x="749727" y="113097"/>
                  </a:lnTo>
                  <a:lnTo>
                    <a:pt x="723414" y="145585"/>
                  </a:lnTo>
                  <a:lnTo>
                    <a:pt x="693956" y="175330"/>
                  </a:lnTo>
                  <a:lnTo>
                    <a:pt x="683619" y="183920"/>
                  </a:lnTo>
                  <a:close/>
                </a:path>
                <a:path w="808354" h="357504">
                  <a:moveTo>
                    <a:pt x="74584" y="357086"/>
                  </a:moveTo>
                  <a:lnTo>
                    <a:pt x="0" y="152591"/>
                  </a:lnTo>
                  <a:lnTo>
                    <a:pt x="226565" y="71259"/>
                  </a:lnTo>
                  <a:lnTo>
                    <a:pt x="183056" y="153086"/>
                  </a:lnTo>
                  <a:lnTo>
                    <a:pt x="236416" y="166791"/>
                  </a:lnTo>
                  <a:lnTo>
                    <a:pt x="289445" y="176458"/>
                  </a:lnTo>
                  <a:lnTo>
                    <a:pt x="341891" y="182146"/>
                  </a:lnTo>
                  <a:lnTo>
                    <a:pt x="393500" y="183920"/>
                  </a:lnTo>
                  <a:lnTo>
                    <a:pt x="683619" y="183920"/>
                  </a:lnTo>
                  <a:lnTo>
                    <a:pt x="661558" y="202252"/>
                  </a:lnTo>
                  <a:lnTo>
                    <a:pt x="626425" y="226269"/>
                  </a:lnTo>
                  <a:lnTo>
                    <a:pt x="588761" y="247297"/>
                  </a:lnTo>
                  <a:lnTo>
                    <a:pt x="548773" y="265257"/>
                  </a:lnTo>
                  <a:lnTo>
                    <a:pt x="520328" y="275259"/>
                  </a:lnTo>
                  <a:lnTo>
                    <a:pt x="118093" y="275259"/>
                  </a:lnTo>
                  <a:lnTo>
                    <a:pt x="74584" y="357086"/>
                  </a:lnTo>
                  <a:close/>
                </a:path>
                <a:path w="808354" h="357504">
                  <a:moveTo>
                    <a:pt x="321135" y="306146"/>
                  </a:moveTo>
                  <a:lnTo>
                    <a:pt x="271504" y="303970"/>
                  </a:lnTo>
                  <a:lnTo>
                    <a:pt x="220983" y="298151"/>
                  </a:lnTo>
                  <a:lnTo>
                    <a:pt x="169777" y="288609"/>
                  </a:lnTo>
                  <a:lnTo>
                    <a:pt x="118093" y="275259"/>
                  </a:lnTo>
                  <a:lnTo>
                    <a:pt x="520328" y="275259"/>
                  </a:lnTo>
                  <a:lnTo>
                    <a:pt x="462642" y="291639"/>
                  </a:lnTo>
                  <a:lnTo>
                    <a:pt x="416909" y="299899"/>
                  </a:lnTo>
                  <a:lnTo>
                    <a:pt x="369672" y="304762"/>
                  </a:lnTo>
                  <a:lnTo>
                    <a:pt x="321135" y="306146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851193" y="4070023"/>
              <a:ext cx="444500" cy="880110"/>
            </a:xfrm>
            <a:custGeom>
              <a:avLst/>
              <a:gdLst/>
              <a:ahLst/>
              <a:cxnLst/>
              <a:rect l="l" t="t" r="r" b="b"/>
              <a:pathLst>
                <a:path w="444500" h="880110">
                  <a:moveTo>
                    <a:pt x="330361" y="879926"/>
                  </a:moveTo>
                  <a:lnTo>
                    <a:pt x="348256" y="841701"/>
                  </a:lnTo>
                  <a:lnTo>
                    <a:pt x="362018" y="802341"/>
                  </a:lnTo>
                  <a:lnTo>
                    <a:pt x="371733" y="762042"/>
                  </a:lnTo>
                  <a:lnTo>
                    <a:pt x="377485" y="720998"/>
                  </a:lnTo>
                  <a:lnTo>
                    <a:pt x="379360" y="679404"/>
                  </a:lnTo>
                  <a:lnTo>
                    <a:pt x="377442" y="637456"/>
                  </a:lnTo>
                  <a:lnTo>
                    <a:pt x="371817" y="595349"/>
                  </a:lnTo>
                  <a:lnTo>
                    <a:pt x="362569" y="553277"/>
                  </a:lnTo>
                  <a:lnTo>
                    <a:pt x="349784" y="511436"/>
                  </a:lnTo>
                  <a:lnTo>
                    <a:pt x="333547" y="470020"/>
                  </a:lnTo>
                  <a:lnTo>
                    <a:pt x="313942" y="429225"/>
                  </a:lnTo>
                  <a:lnTo>
                    <a:pt x="291055" y="389245"/>
                  </a:lnTo>
                  <a:lnTo>
                    <a:pt x="264971" y="350277"/>
                  </a:lnTo>
                  <a:lnTo>
                    <a:pt x="235775" y="312513"/>
                  </a:lnTo>
                  <a:lnTo>
                    <a:pt x="203551" y="276151"/>
                  </a:lnTo>
                  <a:lnTo>
                    <a:pt x="168385" y="241384"/>
                  </a:lnTo>
                  <a:lnTo>
                    <a:pt x="130362" y="208408"/>
                  </a:lnTo>
                  <a:lnTo>
                    <a:pt x="89567" y="177417"/>
                  </a:lnTo>
                  <a:lnTo>
                    <a:pt x="46084" y="148607"/>
                  </a:lnTo>
                  <a:lnTo>
                    <a:pt x="0" y="122173"/>
                  </a:lnTo>
                  <a:lnTo>
                    <a:pt x="64963" y="0"/>
                  </a:lnTo>
                  <a:lnTo>
                    <a:pt x="111047" y="26434"/>
                  </a:lnTo>
                  <a:lnTo>
                    <a:pt x="154530" y="55243"/>
                  </a:lnTo>
                  <a:lnTo>
                    <a:pt x="195325" y="86234"/>
                  </a:lnTo>
                  <a:lnTo>
                    <a:pt x="233348" y="119210"/>
                  </a:lnTo>
                  <a:lnTo>
                    <a:pt x="268514" y="153977"/>
                  </a:lnTo>
                  <a:lnTo>
                    <a:pt x="300738" y="190340"/>
                  </a:lnTo>
                  <a:lnTo>
                    <a:pt x="329934" y="228103"/>
                  </a:lnTo>
                  <a:lnTo>
                    <a:pt x="356019" y="267072"/>
                  </a:lnTo>
                  <a:lnTo>
                    <a:pt x="378905" y="307051"/>
                  </a:lnTo>
                  <a:lnTo>
                    <a:pt x="398510" y="347846"/>
                  </a:lnTo>
                  <a:lnTo>
                    <a:pt x="414747" y="389262"/>
                  </a:lnTo>
                  <a:lnTo>
                    <a:pt x="427532" y="431103"/>
                  </a:lnTo>
                  <a:lnTo>
                    <a:pt x="436780" y="473175"/>
                  </a:lnTo>
                  <a:lnTo>
                    <a:pt x="442405" y="515282"/>
                  </a:lnTo>
                  <a:lnTo>
                    <a:pt x="444323" y="557230"/>
                  </a:lnTo>
                  <a:lnTo>
                    <a:pt x="442448" y="598824"/>
                  </a:lnTo>
                  <a:lnTo>
                    <a:pt x="436696" y="639868"/>
                  </a:lnTo>
                  <a:lnTo>
                    <a:pt x="426981" y="680167"/>
                  </a:lnTo>
                  <a:lnTo>
                    <a:pt x="413219" y="719527"/>
                  </a:lnTo>
                  <a:lnTo>
                    <a:pt x="395324" y="757752"/>
                  </a:lnTo>
                  <a:lnTo>
                    <a:pt x="330361" y="879926"/>
                  </a:lnTo>
                  <a:close/>
                </a:path>
              </a:pathLst>
            </a:custGeom>
            <a:solidFill>
              <a:srgbClr val="9337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401091" y="4070023"/>
              <a:ext cx="894715" cy="1173480"/>
            </a:xfrm>
            <a:custGeom>
              <a:avLst/>
              <a:gdLst/>
              <a:ahLst/>
              <a:cxnLst/>
              <a:rect l="l" t="t" r="r" b="b"/>
              <a:pathLst>
                <a:path w="894715" h="1173479">
                  <a:moveTo>
                    <a:pt x="780463" y="879926"/>
                  </a:moveTo>
                  <a:lnTo>
                    <a:pt x="798358" y="841701"/>
                  </a:lnTo>
                  <a:lnTo>
                    <a:pt x="812120" y="802341"/>
                  </a:lnTo>
                  <a:lnTo>
                    <a:pt x="821835" y="762042"/>
                  </a:lnTo>
                  <a:lnTo>
                    <a:pt x="827587" y="720998"/>
                  </a:lnTo>
                  <a:lnTo>
                    <a:pt x="829462" y="679404"/>
                  </a:lnTo>
                  <a:lnTo>
                    <a:pt x="827544" y="637456"/>
                  </a:lnTo>
                  <a:lnTo>
                    <a:pt x="821919" y="595349"/>
                  </a:lnTo>
                  <a:lnTo>
                    <a:pt x="812671" y="553277"/>
                  </a:lnTo>
                  <a:lnTo>
                    <a:pt x="799887" y="511436"/>
                  </a:lnTo>
                  <a:lnTo>
                    <a:pt x="783649" y="470020"/>
                  </a:lnTo>
                  <a:lnTo>
                    <a:pt x="764045" y="429225"/>
                  </a:lnTo>
                  <a:lnTo>
                    <a:pt x="741158" y="389245"/>
                  </a:lnTo>
                  <a:lnTo>
                    <a:pt x="715074" y="350277"/>
                  </a:lnTo>
                  <a:lnTo>
                    <a:pt x="685877" y="312513"/>
                  </a:lnTo>
                  <a:lnTo>
                    <a:pt x="653653" y="276151"/>
                  </a:lnTo>
                  <a:lnTo>
                    <a:pt x="618487" y="241384"/>
                  </a:lnTo>
                  <a:lnTo>
                    <a:pt x="580464" y="208408"/>
                  </a:lnTo>
                  <a:lnTo>
                    <a:pt x="539669" y="177417"/>
                  </a:lnTo>
                  <a:lnTo>
                    <a:pt x="496186" y="148607"/>
                  </a:lnTo>
                  <a:lnTo>
                    <a:pt x="450102" y="122173"/>
                  </a:lnTo>
                  <a:lnTo>
                    <a:pt x="515065" y="0"/>
                  </a:lnTo>
                  <a:lnTo>
                    <a:pt x="561150" y="26434"/>
                  </a:lnTo>
                  <a:lnTo>
                    <a:pt x="604632" y="55243"/>
                  </a:lnTo>
                  <a:lnTo>
                    <a:pt x="645427" y="86234"/>
                  </a:lnTo>
                  <a:lnTo>
                    <a:pt x="683450" y="119210"/>
                  </a:lnTo>
                  <a:lnTo>
                    <a:pt x="718616" y="153977"/>
                  </a:lnTo>
                  <a:lnTo>
                    <a:pt x="750840" y="190340"/>
                  </a:lnTo>
                  <a:lnTo>
                    <a:pt x="780037" y="228103"/>
                  </a:lnTo>
                  <a:lnTo>
                    <a:pt x="806121" y="267072"/>
                  </a:lnTo>
                  <a:lnTo>
                    <a:pt x="829008" y="307051"/>
                  </a:lnTo>
                  <a:lnTo>
                    <a:pt x="848612" y="347846"/>
                  </a:lnTo>
                  <a:lnTo>
                    <a:pt x="864850" y="389262"/>
                  </a:lnTo>
                  <a:lnTo>
                    <a:pt x="877635" y="431103"/>
                  </a:lnTo>
                  <a:lnTo>
                    <a:pt x="886882" y="473175"/>
                  </a:lnTo>
                  <a:lnTo>
                    <a:pt x="892507" y="515282"/>
                  </a:lnTo>
                  <a:lnTo>
                    <a:pt x="894425" y="557230"/>
                  </a:lnTo>
                  <a:lnTo>
                    <a:pt x="892550" y="598824"/>
                  </a:lnTo>
                  <a:lnTo>
                    <a:pt x="886798" y="639868"/>
                  </a:lnTo>
                  <a:lnTo>
                    <a:pt x="877084" y="680167"/>
                  </a:lnTo>
                  <a:lnTo>
                    <a:pt x="863321" y="719527"/>
                  </a:lnTo>
                  <a:lnTo>
                    <a:pt x="845427" y="757752"/>
                  </a:lnTo>
                  <a:lnTo>
                    <a:pt x="780463" y="879926"/>
                  </a:lnTo>
                  <a:lnTo>
                    <a:pt x="757968" y="917307"/>
                  </a:lnTo>
                  <a:lnTo>
                    <a:pt x="731892" y="951804"/>
                  </a:lnTo>
                  <a:lnTo>
                    <a:pt x="702464" y="983343"/>
                  </a:lnTo>
                  <a:lnTo>
                    <a:pt x="669911" y="1011854"/>
                  </a:lnTo>
                  <a:lnTo>
                    <a:pt x="634459" y="1037263"/>
                  </a:lnTo>
                  <a:lnTo>
                    <a:pt x="596335" y="1059498"/>
                  </a:lnTo>
                  <a:lnTo>
                    <a:pt x="555767" y="1078486"/>
                  </a:lnTo>
                  <a:lnTo>
                    <a:pt x="512981" y="1094155"/>
                  </a:lnTo>
                  <a:lnTo>
                    <a:pt x="468204" y="1106433"/>
                  </a:lnTo>
                  <a:lnTo>
                    <a:pt x="421664" y="1115247"/>
                  </a:lnTo>
                  <a:lnTo>
                    <a:pt x="373587" y="1120525"/>
                  </a:lnTo>
                  <a:lnTo>
                    <a:pt x="324200" y="1122193"/>
                  </a:lnTo>
                  <a:lnTo>
                    <a:pt x="273730" y="1120181"/>
                  </a:lnTo>
                  <a:lnTo>
                    <a:pt x="222404" y="1114415"/>
                  </a:lnTo>
                  <a:lnTo>
                    <a:pt x="170450" y="1104823"/>
                  </a:lnTo>
                  <a:lnTo>
                    <a:pt x="118093" y="1091333"/>
                  </a:lnTo>
                  <a:lnTo>
                    <a:pt x="74584" y="1173159"/>
                  </a:lnTo>
                  <a:lnTo>
                    <a:pt x="0" y="968665"/>
                  </a:lnTo>
                  <a:lnTo>
                    <a:pt x="226565" y="887332"/>
                  </a:lnTo>
                  <a:lnTo>
                    <a:pt x="183056" y="969159"/>
                  </a:lnTo>
                  <a:lnTo>
                    <a:pt x="236416" y="982865"/>
                  </a:lnTo>
                  <a:lnTo>
                    <a:pt x="289445" y="992531"/>
                  </a:lnTo>
                  <a:lnTo>
                    <a:pt x="341891" y="998220"/>
                  </a:lnTo>
                  <a:lnTo>
                    <a:pt x="393500" y="999993"/>
                  </a:lnTo>
                  <a:lnTo>
                    <a:pt x="444018" y="997914"/>
                  </a:lnTo>
                  <a:lnTo>
                    <a:pt x="493192" y="992044"/>
                  </a:lnTo>
                  <a:lnTo>
                    <a:pt x="540767" y="982445"/>
                  </a:lnTo>
                  <a:lnTo>
                    <a:pt x="586491" y="969180"/>
                  </a:lnTo>
                  <a:lnTo>
                    <a:pt x="630109" y="952310"/>
                  </a:lnTo>
                  <a:lnTo>
                    <a:pt x="671369" y="931898"/>
                  </a:lnTo>
                  <a:lnTo>
                    <a:pt x="710015" y="908007"/>
                  </a:lnTo>
                  <a:lnTo>
                    <a:pt x="745796" y="880697"/>
                  </a:lnTo>
                  <a:lnTo>
                    <a:pt x="778456" y="850032"/>
                  </a:lnTo>
                  <a:lnTo>
                    <a:pt x="807742" y="816073"/>
                  </a:lnTo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70477" y="4886096"/>
              <a:ext cx="808355" cy="357505"/>
            </a:xfrm>
            <a:custGeom>
              <a:avLst/>
              <a:gdLst/>
              <a:ahLst/>
              <a:cxnLst/>
              <a:rect l="l" t="t" r="r" b="b"/>
              <a:pathLst>
                <a:path w="808354" h="357504">
                  <a:moveTo>
                    <a:pt x="486606" y="306147"/>
                  </a:moveTo>
                  <a:lnTo>
                    <a:pt x="438070" y="304762"/>
                  </a:lnTo>
                  <a:lnTo>
                    <a:pt x="390832" y="299899"/>
                  </a:lnTo>
                  <a:lnTo>
                    <a:pt x="345100" y="291639"/>
                  </a:lnTo>
                  <a:lnTo>
                    <a:pt x="301077" y="280065"/>
                  </a:lnTo>
                  <a:lnTo>
                    <a:pt x="258968" y="265257"/>
                  </a:lnTo>
                  <a:lnTo>
                    <a:pt x="218980" y="247297"/>
                  </a:lnTo>
                  <a:lnTo>
                    <a:pt x="181317" y="226269"/>
                  </a:lnTo>
                  <a:lnTo>
                    <a:pt x="146184" y="202252"/>
                  </a:lnTo>
                  <a:lnTo>
                    <a:pt x="113785" y="175330"/>
                  </a:lnTo>
                  <a:lnTo>
                    <a:pt x="84328" y="145585"/>
                  </a:lnTo>
                  <a:lnTo>
                    <a:pt x="58015" y="113097"/>
                  </a:lnTo>
                  <a:lnTo>
                    <a:pt x="35053" y="77949"/>
                  </a:lnTo>
                  <a:lnTo>
                    <a:pt x="15646" y="40222"/>
                  </a:lnTo>
                  <a:lnTo>
                    <a:pt x="0" y="0"/>
                  </a:lnTo>
                  <a:lnTo>
                    <a:pt x="29286" y="33958"/>
                  </a:lnTo>
                  <a:lnTo>
                    <a:pt x="61946" y="64624"/>
                  </a:lnTo>
                  <a:lnTo>
                    <a:pt x="97727" y="91934"/>
                  </a:lnTo>
                  <a:lnTo>
                    <a:pt x="136373" y="115825"/>
                  </a:lnTo>
                  <a:lnTo>
                    <a:pt x="177633" y="136237"/>
                  </a:lnTo>
                  <a:lnTo>
                    <a:pt x="221251" y="153107"/>
                  </a:lnTo>
                  <a:lnTo>
                    <a:pt x="266975" y="166372"/>
                  </a:lnTo>
                  <a:lnTo>
                    <a:pt x="314550" y="175971"/>
                  </a:lnTo>
                  <a:lnTo>
                    <a:pt x="363724" y="181841"/>
                  </a:lnTo>
                  <a:lnTo>
                    <a:pt x="414242" y="183920"/>
                  </a:lnTo>
                  <a:lnTo>
                    <a:pt x="796316" y="183920"/>
                  </a:lnTo>
                  <a:lnTo>
                    <a:pt x="763002" y="275260"/>
                  </a:lnTo>
                  <a:lnTo>
                    <a:pt x="689648" y="275260"/>
                  </a:lnTo>
                  <a:lnTo>
                    <a:pt x="637964" y="288609"/>
                  </a:lnTo>
                  <a:lnTo>
                    <a:pt x="586759" y="298152"/>
                  </a:lnTo>
                  <a:lnTo>
                    <a:pt x="536238" y="303970"/>
                  </a:lnTo>
                  <a:lnTo>
                    <a:pt x="486606" y="306147"/>
                  </a:lnTo>
                  <a:close/>
                </a:path>
                <a:path w="808354" h="357504">
                  <a:moveTo>
                    <a:pt x="796316" y="183920"/>
                  </a:moveTo>
                  <a:lnTo>
                    <a:pt x="414242" y="183920"/>
                  </a:lnTo>
                  <a:lnTo>
                    <a:pt x="465850" y="182147"/>
                  </a:lnTo>
                  <a:lnTo>
                    <a:pt x="518296" y="176458"/>
                  </a:lnTo>
                  <a:lnTo>
                    <a:pt x="571326" y="166792"/>
                  </a:lnTo>
                  <a:lnTo>
                    <a:pt x="624685" y="153086"/>
                  </a:lnTo>
                  <a:lnTo>
                    <a:pt x="581175" y="71259"/>
                  </a:lnTo>
                  <a:lnTo>
                    <a:pt x="807742" y="152591"/>
                  </a:lnTo>
                  <a:lnTo>
                    <a:pt x="796316" y="183920"/>
                  </a:lnTo>
                  <a:close/>
                </a:path>
                <a:path w="808354" h="357504">
                  <a:moveTo>
                    <a:pt x="733157" y="357086"/>
                  </a:moveTo>
                  <a:lnTo>
                    <a:pt x="689648" y="275260"/>
                  </a:lnTo>
                  <a:lnTo>
                    <a:pt x="763002" y="275260"/>
                  </a:lnTo>
                  <a:lnTo>
                    <a:pt x="733157" y="357086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83794" y="4070022"/>
              <a:ext cx="444500" cy="880110"/>
            </a:xfrm>
            <a:custGeom>
              <a:avLst/>
              <a:gdLst/>
              <a:ahLst/>
              <a:cxnLst/>
              <a:rect l="l" t="t" r="r" b="b"/>
              <a:pathLst>
                <a:path w="444500" h="880110">
                  <a:moveTo>
                    <a:pt x="113961" y="879926"/>
                  </a:moveTo>
                  <a:lnTo>
                    <a:pt x="48998" y="757753"/>
                  </a:lnTo>
                  <a:lnTo>
                    <a:pt x="31103" y="719527"/>
                  </a:lnTo>
                  <a:lnTo>
                    <a:pt x="17341" y="680167"/>
                  </a:lnTo>
                  <a:lnTo>
                    <a:pt x="7626" y="639868"/>
                  </a:lnTo>
                  <a:lnTo>
                    <a:pt x="1874" y="598824"/>
                  </a:lnTo>
                  <a:lnTo>
                    <a:pt x="0" y="557230"/>
                  </a:lnTo>
                  <a:lnTo>
                    <a:pt x="1917" y="515283"/>
                  </a:lnTo>
                  <a:lnTo>
                    <a:pt x="7543" y="473175"/>
                  </a:lnTo>
                  <a:lnTo>
                    <a:pt x="16790" y="431103"/>
                  </a:lnTo>
                  <a:lnTo>
                    <a:pt x="29582" y="389246"/>
                  </a:lnTo>
                  <a:lnTo>
                    <a:pt x="45812" y="347846"/>
                  </a:lnTo>
                  <a:lnTo>
                    <a:pt x="65417" y="307051"/>
                  </a:lnTo>
                  <a:lnTo>
                    <a:pt x="88304" y="267072"/>
                  </a:lnTo>
                  <a:lnTo>
                    <a:pt x="114388" y="228103"/>
                  </a:lnTo>
                  <a:lnTo>
                    <a:pt x="143585" y="190340"/>
                  </a:lnTo>
                  <a:lnTo>
                    <a:pt x="175809" y="153977"/>
                  </a:lnTo>
                  <a:lnTo>
                    <a:pt x="210975" y="119210"/>
                  </a:lnTo>
                  <a:lnTo>
                    <a:pt x="248998" y="86234"/>
                  </a:lnTo>
                  <a:lnTo>
                    <a:pt x="289793" y="55243"/>
                  </a:lnTo>
                  <a:lnTo>
                    <a:pt x="333276" y="26434"/>
                  </a:lnTo>
                  <a:lnTo>
                    <a:pt x="379360" y="0"/>
                  </a:lnTo>
                  <a:lnTo>
                    <a:pt x="444323" y="122173"/>
                  </a:lnTo>
                  <a:lnTo>
                    <a:pt x="398239" y="148608"/>
                  </a:lnTo>
                  <a:lnTo>
                    <a:pt x="354756" y="177417"/>
                  </a:lnTo>
                  <a:lnTo>
                    <a:pt x="313961" y="208408"/>
                  </a:lnTo>
                  <a:lnTo>
                    <a:pt x="275938" y="241384"/>
                  </a:lnTo>
                  <a:lnTo>
                    <a:pt x="240772" y="276151"/>
                  </a:lnTo>
                  <a:lnTo>
                    <a:pt x="208548" y="312514"/>
                  </a:lnTo>
                  <a:lnTo>
                    <a:pt x="179351" y="350277"/>
                  </a:lnTo>
                  <a:lnTo>
                    <a:pt x="153258" y="389262"/>
                  </a:lnTo>
                  <a:lnTo>
                    <a:pt x="130380" y="429225"/>
                  </a:lnTo>
                  <a:lnTo>
                    <a:pt x="110775" y="470020"/>
                  </a:lnTo>
                  <a:lnTo>
                    <a:pt x="94538" y="511436"/>
                  </a:lnTo>
                  <a:lnTo>
                    <a:pt x="81753" y="553277"/>
                  </a:lnTo>
                  <a:lnTo>
                    <a:pt x="72506" y="595349"/>
                  </a:lnTo>
                  <a:lnTo>
                    <a:pt x="66880" y="637456"/>
                  </a:lnTo>
                  <a:lnTo>
                    <a:pt x="64963" y="679404"/>
                  </a:lnTo>
                  <a:lnTo>
                    <a:pt x="66837" y="720998"/>
                  </a:lnTo>
                  <a:lnTo>
                    <a:pt x="72589" y="762042"/>
                  </a:lnTo>
                  <a:lnTo>
                    <a:pt x="82304" y="802341"/>
                  </a:lnTo>
                  <a:lnTo>
                    <a:pt x="96066" y="841701"/>
                  </a:lnTo>
                  <a:lnTo>
                    <a:pt x="113961" y="879926"/>
                  </a:lnTo>
                  <a:close/>
                </a:path>
              </a:pathLst>
            </a:custGeom>
            <a:solidFill>
              <a:srgbClr val="9337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83794" y="4070022"/>
              <a:ext cx="894715" cy="1173480"/>
            </a:xfrm>
            <a:custGeom>
              <a:avLst/>
              <a:gdLst/>
              <a:ahLst/>
              <a:cxnLst/>
              <a:rect l="l" t="t" r="r" b="b"/>
              <a:pathLst>
                <a:path w="894715" h="1173479">
                  <a:moveTo>
                    <a:pt x="113961" y="879926"/>
                  </a:moveTo>
                  <a:lnTo>
                    <a:pt x="96066" y="841701"/>
                  </a:lnTo>
                  <a:lnTo>
                    <a:pt x="82304" y="802341"/>
                  </a:lnTo>
                  <a:lnTo>
                    <a:pt x="72589" y="762042"/>
                  </a:lnTo>
                  <a:lnTo>
                    <a:pt x="66837" y="720998"/>
                  </a:lnTo>
                  <a:lnTo>
                    <a:pt x="64963" y="679404"/>
                  </a:lnTo>
                  <a:lnTo>
                    <a:pt x="66880" y="637456"/>
                  </a:lnTo>
                  <a:lnTo>
                    <a:pt x="72506" y="595349"/>
                  </a:lnTo>
                  <a:lnTo>
                    <a:pt x="81753" y="553277"/>
                  </a:lnTo>
                  <a:lnTo>
                    <a:pt x="94538" y="511436"/>
                  </a:lnTo>
                  <a:lnTo>
                    <a:pt x="110775" y="470020"/>
                  </a:lnTo>
                  <a:lnTo>
                    <a:pt x="130380" y="429225"/>
                  </a:lnTo>
                  <a:lnTo>
                    <a:pt x="153267" y="389246"/>
                  </a:lnTo>
                  <a:lnTo>
                    <a:pt x="179351" y="350277"/>
                  </a:lnTo>
                  <a:lnTo>
                    <a:pt x="208548" y="312514"/>
                  </a:lnTo>
                  <a:lnTo>
                    <a:pt x="240772" y="276151"/>
                  </a:lnTo>
                  <a:lnTo>
                    <a:pt x="275938" y="241384"/>
                  </a:lnTo>
                  <a:lnTo>
                    <a:pt x="313961" y="208408"/>
                  </a:lnTo>
                  <a:lnTo>
                    <a:pt x="354756" y="177417"/>
                  </a:lnTo>
                  <a:lnTo>
                    <a:pt x="398239" y="148608"/>
                  </a:lnTo>
                  <a:lnTo>
                    <a:pt x="444323" y="122173"/>
                  </a:lnTo>
                  <a:lnTo>
                    <a:pt x="379360" y="0"/>
                  </a:lnTo>
                  <a:lnTo>
                    <a:pt x="333276" y="26434"/>
                  </a:lnTo>
                  <a:lnTo>
                    <a:pt x="289793" y="55243"/>
                  </a:lnTo>
                  <a:lnTo>
                    <a:pt x="248998" y="86234"/>
                  </a:lnTo>
                  <a:lnTo>
                    <a:pt x="210975" y="119210"/>
                  </a:lnTo>
                  <a:lnTo>
                    <a:pt x="175809" y="153977"/>
                  </a:lnTo>
                  <a:lnTo>
                    <a:pt x="143585" y="190340"/>
                  </a:lnTo>
                  <a:lnTo>
                    <a:pt x="114388" y="228103"/>
                  </a:lnTo>
                  <a:lnTo>
                    <a:pt x="88304" y="267072"/>
                  </a:lnTo>
                  <a:lnTo>
                    <a:pt x="65417" y="307051"/>
                  </a:lnTo>
                  <a:lnTo>
                    <a:pt x="45812" y="347846"/>
                  </a:lnTo>
                  <a:lnTo>
                    <a:pt x="29575" y="389262"/>
                  </a:lnTo>
                  <a:lnTo>
                    <a:pt x="16790" y="431103"/>
                  </a:lnTo>
                  <a:lnTo>
                    <a:pt x="7543" y="473175"/>
                  </a:lnTo>
                  <a:lnTo>
                    <a:pt x="1917" y="515283"/>
                  </a:lnTo>
                  <a:lnTo>
                    <a:pt x="0" y="557230"/>
                  </a:lnTo>
                  <a:lnTo>
                    <a:pt x="1874" y="598824"/>
                  </a:lnTo>
                  <a:lnTo>
                    <a:pt x="7626" y="639868"/>
                  </a:lnTo>
                  <a:lnTo>
                    <a:pt x="17341" y="680167"/>
                  </a:lnTo>
                  <a:lnTo>
                    <a:pt x="31103" y="719527"/>
                  </a:lnTo>
                  <a:lnTo>
                    <a:pt x="48998" y="757753"/>
                  </a:lnTo>
                  <a:lnTo>
                    <a:pt x="113961" y="879926"/>
                  </a:lnTo>
                  <a:lnTo>
                    <a:pt x="136457" y="917307"/>
                  </a:lnTo>
                  <a:lnTo>
                    <a:pt x="162532" y="951804"/>
                  </a:lnTo>
                  <a:lnTo>
                    <a:pt x="191960" y="983343"/>
                  </a:lnTo>
                  <a:lnTo>
                    <a:pt x="224513" y="1011854"/>
                  </a:lnTo>
                  <a:lnTo>
                    <a:pt x="259965" y="1037263"/>
                  </a:lnTo>
                  <a:lnTo>
                    <a:pt x="298089" y="1059498"/>
                  </a:lnTo>
                  <a:lnTo>
                    <a:pt x="338657" y="1078486"/>
                  </a:lnTo>
                  <a:lnTo>
                    <a:pt x="381443" y="1094155"/>
                  </a:lnTo>
                  <a:lnTo>
                    <a:pt x="426220" y="1106433"/>
                  </a:lnTo>
                  <a:lnTo>
                    <a:pt x="472760" y="1115247"/>
                  </a:lnTo>
                  <a:lnTo>
                    <a:pt x="520838" y="1120525"/>
                  </a:lnTo>
                  <a:lnTo>
                    <a:pt x="570225" y="1122194"/>
                  </a:lnTo>
                  <a:lnTo>
                    <a:pt x="620694" y="1120181"/>
                  </a:lnTo>
                  <a:lnTo>
                    <a:pt x="672020" y="1114416"/>
                  </a:lnTo>
                  <a:lnTo>
                    <a:pt x="723975" y="1104824"/>
                  </a:lnTo>
                  <a:lnTo>
                    <a:pt x="776331" y="1091333"/>
                  </a:lnTo>
                  <a:lnTo>
                    <a:pt x="819841" y="1173160"/>
                  </a:lnTo>
                  <a:lnTo>
                    <a:pt x="894426" y="968665"/>
                  </a:lnTo>
                  <a:lnTo>
                    <a:pt x="667859" y="887333"/>
                  </a:lnTo>
                  <a:lnTo>
                    <a:pt x="711368" y="969159"/>
                  </a:lnTo>
                  <a:lnTo>
                    <a:pt x="658009" y="982865"/>
                  </a:lnTo>
                  <a:lnTo>
                    <a:pt x="604979" y="992531"/>
                  </a:lnTo>
                  <a:lnTo>
                    <a:pt x="552534" y="998220"/>
                  </a:lnTo>
                  <a:lnTo>
                    <a:pt x="500925" y="999994"/>
                  </a:lnTo>
                  <a:lnTo>
                    <a:pt x="450407" y="997914"/>
                  </a:lnTo>
                  <a:lnTo>
                    <a:pt x="401233" y="992044"/>
                  </a:lnTo>
                  <a:lnTo>
                    <a:pt x="353658" y="982446"/>
                  </a:lnTo>
                  <a:lnTo>
                    <a:pt x="307934" y="969180"/>
                  </a:lnTo>
                  <a:lnTo>
                    <a:pt x="264316" y="952311"/>
                  </a:lnTo>
                  <a:lnTo>
                    <a:pt x="223056" y="931899"/>
                  </a:lnTo>
                  <a:lnTo>
                    <a:pt x="184410" y="908007"/>
                  </a:lnTo>
                  <a:lnTo>
                    <a:pt x="148630" y="880697"/>
                  </a:lnTo>
                  <a:lnTo>
                    <a:pt x="115969" y="850032"/>
                  </a:lnTo>
                  <a:lnTo>
                    <a:pt x="86683" y="816073"/>
                  </a:lnTo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654829" y="3107293"/>
            <a:ext cx="1202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Same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107187" y="2384516"/>
            <a:ext cx="299720" cy="1866264"/>
            <a:chOff x="9107187" y="2384516"/>
            <a:chExt cx="299720" cy="1866264"/>
          </a:xfrm>
        </p:grpSpPr>
        <p:sp>
          <p:nvSpPr>
            <p:cNvPr id="27" name="object 27"/>
            <p:cNvSpPr/>
            <p:nvPr/>
          </p:nvSpPr>
          <p:spPr>
            <a:xfrm>
              <a:off x="9113537" y="3558592"/>
              <a:ext cx="287020" cy="685800"/>
            </a:xfrm>
            <a:custGeom>
              <a:avLst/>
              <a:gdLst/>
              <a:ahLst/>
              <a:cxnLst/>
              <a:rect l="l" t="t" r="r" b="b"/>
              <a:pathLst>
                <a:path w="287020" h="685800">
                  <a:moveTo>
                    <a:pt x="143202" y="685799"/>
                  </a:moveTo>
                  <a:lnTo>
                    <a:pt x="0" y="542597"/>
                  </a:lnTo>
                  <a:lnTo>
                    <a:pt x="71601" y="542597"/>
                  </a:lnTo>
                  <a:lnTo>
                    <a:pt x="71601" y="0"/>
                  </a:lnTo>
                  <a:lnTo>
                    <a:pt x="214803" y="0"/>
                  </a:lnTo>
                  <a:lnTo>
                    <a:pt x="214803" y="542597"/>
                  </a:lnTo>
                  <a:lnTo>
                    <a:pt x="286404" y="542597"/>
                  </a:lnTo>
                  <a:lnTo>
                    <a:pt x="143202" y="68579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113537" y="3558592"/>
              <a:ext cx="287020" cy="685800"/>
            </a:xfrm>
            <a:custGeom>
              <a:avLst/>
              <a:gdLst/>
              <a:ahLst/>
              <a:cxnLst/>
              <a:rect l="l" t="t" r="r" b="b"/>
              <a:pathLst>
                <a:path w="287020" h="685800">
                  <a:moveTo>
                    <a:pt x="214803" y="0"/>
                  </a:moveTo>
                  <a:lnTo>
                    <a:pt x="214803" y="542597"/>
                  </a:lnTo>
                  <a:lnTo>
                    <a:pt x="286404" y="542597"/>
                  </a:lnTo>
                  <a:lnTo>
                    <a:pt x="143202" y="685799"/>
                  </a:lnTo>
                  <a:lnTo>
                    <a:pt x="0" y="542597"/>
                  </a:lnTo>
                  <a:lnTo>
                    <a:pt x="71601" y="542597"/>
                  </a:lnTo>
                  <a:lnTo>
                    <a:pt x="71601" y="0"/>
                  </a:lnTo>
                  <a:lnTo>
                    <a:pt x="214803" y="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113537" y="2390866"/>
              <a:ext cx="287020" cy="685800"/>
            </a:xfrm>
            <a:custGeom>
              <a:avLst/>
              <a:gdLst/>
              <a:ahLst/>
              <a:cxnLst/>
              <a:rect l="l" t="t" r="r" b="b"/>
              <a:pathLst>
                <a:path w="287020" h="685800">
                  <a:moveTo>
                    <a:pt x="214803" y="685799"/>
                  </a:moveTo>
                  <a:lnTo>
                    <a:pt x="71601" y="685799"/>
                  </a:lnTo>
                  <a:lnTo>
                    <a:pt x="71601" y="143202"/>
                  </a:lnTo>
                  <a:lnTo>
                    <a:pt x="0" y="143202"/>
                  </a:lnTo>
                  <a:lnTo>
                    <a:pt x="143202" y="0"/>
                  </a:lnTo>
                  <a:lnTo>
                    <a:pt x="286404" y="143202"/>
                  </a:lnTo>
                  <a:lnTo>
                    <a:pt x="214803" y="143202"/>
                  </a:lnTo>
                  <a:lnTo>
                    <a:pt x="214803" y="68579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113537" y="2390866"/>
              <a:ext cx="287020" cy="685800"/>
            </a:xfrm>
            <a:custGeom>
              <a:avLst/>
              <a:gdLst/>
              <a:ahLst/>
              <a:cxnLst/>
              <a:rect l="l" t="t" r="r" b="b"/>
              <a:pathLst>
                <a:path w="287020" h="685800">
                  <a:moveTo>
                    <a:pt x="71601" y="685799"/>
                  </a:moveTo>
                  <a:lnTo>
                    <a:pt x="71601" y="143202"/>
                  </a:lnTo>
                  <a:lnTo>
                    <a:pt x="0" y="143202"/>
                  </a:lnTo>
                  <a:lnTo>
                    <a:pt x="143202" y="0"/>
                  </a:lnTo>
                  <a:lnTo>
                    <a:pt x="286404" y="143202"/>
                  </a:lnTo>
                  <a:lnTo>
                    <a:pt x="214803" y="143202"/>
                  </a:lnTo>
                  <a:lnTo>
                    <a:pt x="214803" y="685799"/>
                  </a:lnTo>
                  <a:lnTo>
                    <a:pt x="71601" y="685799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1101337" y="6632340"/>
            <a:ext cx="1797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2tı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173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Wha</a:t>
            </a:r>
            <a:r>
              <a:rPr dirty="0" spc="-200"/>
              <a:t>t</a:t>
            </a:r>
            <a:r>
              <a:rPr dirty="0" spc="-170"/>
              <a:t> </a:t>
            </a:r>
            <a:r>
              <a:rPr dirty="0" spc="-155"/>
              <a:t>i</a:t>
            </a:r>
            <a:r>
              <a:rPr dirty="0" spc="-295"/>
              <a:t>s</a:t>
            </a:r>
            <a:r>
              <a:rPr dirty="0" spc="-170"/>
              <a:t> </a:t>
            </a:r>
            <a:r>
              <a:rPr dirty="0" spc="-495"/>
              <a:t>F</a:t>
            </a:r>
            <a:r>
              <a:rPr dirty="0" spc="-300"/>
              <a:t>unctiona</a:t>
            </a:r>
            <a:r>
              <a:rPr dirty="0" spc="-155"/>
              <a:t>l</a:t>
            </a:r>
            <a:r>
              <a:rPr dirty="0" spc="-170"/>
              <a:t> </a:t>
            </a:r>
            <a:r>
              <a:rPr dirty="0" spc="-375"/>
              <a:t>Dependenc</a:t>
            </a:r>
            <a:r>
              <a:rPr dirty="0" spc="-340"/>
              <a:t>y</a:t>
            </a:r>
            <a:r>
              <a:rPr dirty="0" spc="-170"/>
              <a:t> </a:t>
            </a:r>
            <a:r>
              <a:rPr dirty="0" spc="-330"/>
              <a:t>(FD)?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519" y="812532"/>
            <a:ext cx="8360409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Leľ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0">
                <a:solidFill>
                  <a:srgbClr val="212121"/>
                </a:solidFill>
                <a:latin typeface="Microsoft Sans Serif"/>
                <a:cs typeface="Microsoft Sans Serif"/>
              </a:rPr>
              <a:t>íelaľion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having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212121"/>
                </a:solidFill>
                <a:latin typeface="Microsoft Sans Serif"/>
                <a:cs typeface="Microsoft Sans Serif"/>
              </a:rPr>
              <a:t>A1,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212121"/>
                </a:solidFill>
                <a:latin typeface="Microsoft Sans Serif"/>
                <a:cs typeface="Microsoft Sans Serif"/>
              </a:rPr>
              <a:t>A2,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A3,…,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212121"/>
                </a:solidFill>
                <a:latin typeface="Microsoft Sans Serif"/>
                <a:cs typeface="Microsoft Sans Serif"/>
              </a:rPr>
              <a:t>An.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19" y="3863885"/>
            <a:ext cx="11191875" cy="211264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80">
                <a:solidFill>
                  <a:srgbClr val="212121"/>
                </a:solidFill>
                <a:latin typeface="Microsoft Sans Serif"/>
                <a:cs typeface="Microsoft Sans Serif"/>
              </a:rPr>
              <a:t>Le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10">
                <a:solidFill>
                  <a:srgbClr val="212121"/>
                </a:solidFill>
                <a:latin typeface="Microsoft Sans Serif"/>
                <a:cs typeface="Microsoft Sans Serif"/>
              </a:rPr>
              <a:t>X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7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23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ľw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subseľ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elaľio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80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600">
              <a:latin typeface="Microsoft Sans Serif"/>
              <a:cs typeface="Microsoft Sans Serif"/>
            </a:endParaRPr>
          </a:p>
          <a:p>
            <a:pPr marL="191770" marR="191135" indent="-179705">
              <a:lnSpc>
                <a:spcPct val="79700"/>
              </a:lnSpc>
              <a:spcBef>
                <a:spcPts val="100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6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0" b="1">
                <a:solidFill>
                  <a:srgbClr val="B84742"/>
                </a:solidFill>
                <a:latin typeface="Arial"/>
                <a:cs typeface="Arial"/>
              </a:rPr>
              <a:t>values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6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6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04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r>
              <a:rPr dirty="0" sz="26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0" b="1">
                <a:solidFill>
                  <a:srgbClr val="B84742"/>
                </a:solidFill>
                <a:latin typeface="Arial"/>
                <a:cs typeface="Arial"/>
              </a:rPr>
              <a:t>component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6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6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00" b="1">
                <a:solidFill>
                  <a:srgbClr val="B84742"/>
                </a:solidFill>
                <a:latin typeface="Arial"/>
                <a:cs typeface="Arial"/>
              </a:rPr>
              <a:t>tuple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40" b="1">
                <a:solidFill>
                  <a:srgbClr val="B84742"/>
                </a:solidFill>
                <a:latin typeface="Arial"/>
                <a:cs typeface="Arial"/>
              </a:rPr>
              <a:t>uniquely</a:t>
            </a:r>
            <a:r>
              <a:rPr dirty="0" sz="2600" spc="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212121"/>
                </a:solidFill>
                <a:latin typeface="Microsoft Sans Serif"/>
                <a:cs typeface="Microsoft Sans Serif"/>
              </a:rPr>
              <a:t>(oí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funcľionally)</a:t>
            </a:r>
            <a:r>
              <a:rPr dirty="0" sz="26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 b="1">
                <a:solidFill>
                  <a:srgbClr val="B84742"/>
                </a:solidFill>
                <a:latin typeface="Arial"/>
                <a:cs typeface="Arial"/>
              </a:rPr>
              <a:t>deteímine</a:t>
            </a:r>
            <a:r>
              <a:rPr dirty="0" sz="26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04" b="1">
                <a:solidFill>
                  <a:srgbClr val="B84742"/>
                </a:solidFill>
                <a:latin typeface="Arial"/>
                <a:cs typeface="Arial"/>
              </a:rPr>
              <a:t>the </a:t>
            </a:r>
            <a:r>
              <a:rPr dirty="0" sz="2600" spc="-7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40" b="1">
                <a:solidFill>
                  <a:srgbClr val="B84742"/>
                </a:solidFill>
                <a:latin typeface="Arial"/>
                <a:cs typeface="Arial"/>
              </a:rPr>
              <a:t>values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6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04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33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70" b="1">
                <a:solidFill>
                  <a:srgbClr val="B84742"/>
                </a:solidFill>
                <a:latin typeface="Arial"/>
                <a:cs typeface="Arial"/>
              </a:rPr>
              <a:t>component</a:t>
            </a:r>
            <a:r>
              <a:rPr dirty="0" sz="2600" spc="-27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ľhen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ľheíe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 b="1">
                <a:solidFill>
                  <a:srgbClr val="B84742"/>
                </a:solidFill>
                <a:latin typeface="Arial"/>
                <a:cs typeface="Arial"/>
              </a:rPr>
              <a:t>functional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0" b="1">
                <a:solidFill>
                  <a:srgbClr val="B84742"/>
                </a:solidFill>
                <a:latin typeface="Arial"/>
                <a:cs typeface="Arial"/>
              </a:rPr>
              <a:t>dependency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60" b="1">
                <a:solidFill>
                  <a:srgbClr val="B84742"/>
                </a:solidFill>
                <a:latin typeface="Arial"/>
                <a:cs typeface="Arial"/>
              </a:rPr>
              <a:t>fíom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10" b="1">
                <a:solidFill>
                  <a:srgbClr val="B84742"/>
                </a:solidFill>
                <a:latin typeface="Arial"/>
                <a:cs typeface="Arial"/>
              </a:rPr>
              <a:t>to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4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191770" indent="-17970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Thi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212121"/>
                </a:solidFill>
                <a:latin typeface="Microsoft Sans Serif"/>
                <a:cs typeface="Microsoft Sans Serif"/>
              </a:rPr>
              <a:t>denoľe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33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70">
                <a:solidFill>
                  <a:srgbClr val="212121"/>
                </a:solidFill>
                <a:latin typeface="Microsoft Sans Serif"/>
                <a:cs typeface="Microsoft Sans Serif"/>
              </a:rPr>
              <a:t>(i.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212121"/>
                </a:solidFill>
                <a:latin typeface="Microsoft Sans Serif"/>
                <a:cs typeface="Microsoft Sans Serif"/>
              </a:rPr>
              <a:t>RollN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600" spc="-1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600" spc="-265">
                <a:solidFill>
                  <a:srgbClr val="212121"/>
                </a:solidFill>
                <a:latin typeface="Microsoft Sans Serif"/>
                <a:cs typeface="Microsoft Sans Serif"/>
              </a:rPr>
              <a:t>Name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85">
                <a:solidFill>
                  <a:srgbClr val="212121"/>
                </a:solidFill>
                <a:latin typeface="Microsoft Sans Serif"/>
                <a:cs typeface="Microsoft Sans Serif"/>
              </a:rPr>
              <a:t>SPI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BL).</a:t>
            </a:r>
            <a:endParaRPr sz="2600">
              <a:latin typeface="Microsoft Sans Serif"/>
              <a:cs typeface="Microsoft Sans Serif"/>
            </a:endParaRPr>
          </a:p>
          <a:p>
            <a:pPr marL="191770" indent="-1797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3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íefeííed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as:</a:t>
            </a:r>
            <a:r>
              <a:rPr dirty="0" sz="26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3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75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00" b="1">
                <a:solidFill>
                  <a:srgbClr val="B84742"/>
                </a:solidFill>
                <a:latin typeface="Arial"/>
                <a:cs typeface="Arial"/>
              </a:rPr>
              <a:t>functionally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54" b="1">
                <a:solidFill>
                  <a:srgbClr val="B84742"/>
                </a:solidFill>
                <a:latin typeface="Arial"/>
                <a:cs typeface="Arial"/>
              </a:rPr>
              <a:t>dependent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310" b="1">
                <a:solidFill>
                  <a:srgbClr val="B84742"/>
                </a:solidFill>
                <a:latin typeface="Arial"/>
                <a:cs typeface="Arial"/>
              </a:rPr>
              <a:t>on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04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r>
              <a:rPr dirty="0" sz="2600" spc="-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20">
                <a:solidFill>
                  <a:srgbClr val="212121"/>
                </a:solidFill>
                <a:latin typeface="Microsoft Sans Serif"/>
                <a:cs typeface="Microsoft Sans Serif"/>
              </a:rPr>
              <a:t>oí</a:t>
            </a:r>
            <a:r>
              <a:rPr dirty="0" sz="26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00" b="1">
                <a:solidFill>
                  <a:srgbClr val="B84742"/>
                </a:solidFill>
                <a:latin typeface="Arial"/>
                <a:cs typeface="Arial"/>
              </a:rPr>
              <a:t>functionally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95" b="1">
                <a:solidFill>
                  <a:srgbClr val="B84742"/>
                </a:solidFill>
                <a:latin typeface="Arial"/>
                <a:cs typeface="Arial"/>
              </a:rPr>
              <a:t>deteímines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5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6837" y="1377049"/>
          <a:ext cx="2741930" cy="243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8580"/>
                <a:gridCol w="789304"/>
                <a:gridCol w="551180"/>
                <a:gridCol w="473710"/>
              </a:tblGrid>
              <a:tr h="36631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98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Miľesh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6" y="847391"/>
            <a:ext cx="6162675" cy="22910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07975" marR="5080" indent="-29591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70">
                <a:solidFill>
                  <a:srgbClr val="212121"/>
                </a:solidFill>
                <a:latin typeface="Microsoft Sans Serif"/>
                <a:cs typeface="Microsoft Sans Serif"/>
              </a:rPr>
              <a:t>1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R2 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ssless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when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j</a:t>
            </a:r>
            <a:r>
              <a:rPr dirty="0" cap="small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oi</a:t>
            </a:r>
            <a:r>
              <a:rPr dirty="0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n </a:t>
            </a:r>
            <a:r>
              <a:rPr dirty="0" cap="small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310">
                <a:solidFill>
                  <a:srgbClr val="B84742"/>
                </a:solidFill>
                <a:latin typeface="Microsoft Sans Serif"/>
                <a:cs typeface="Microsoft Sans Serif"/>
              </a:rPr>
              <a:t>R1</a:t>
            </a:r>
            <a:r>
              <a:rPr dirty="0" sz="2400" spc="-3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B84742"/>
                </a:solidFill>
                <a:latin typeface="Microsoft Sans Serif"/>
                <a:cs typeface="Microsoft Sans Serif"/>
              </a:rPr>
              <a:t>and </a:t>
            </a:r>
            <a:r>
              <a:rPr dirty="0" sz="2400" spc="-310">
                <a:solidFill>
                  <a:srgbClr val="B84742"/>
                </a:solidFill>
                <a:latin typeface="Microsoft Sans Serif"/>
                <a:cs typeface="Microsoft Sans Serif"/>
              </a:rPr>
              <a:t>R2</a:t>
            </a:r>
            <a:r>
              <a:rPr dirty="0" sz="2400" spc="-3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B84742"/>
                </a:solidFill>
                <a:latin typeface="Microsoft Sans Serif"/>
                <a:cs typeface="Microsoft Sans Serif"/>
              </a:rPr>
              <a:t>pí</a:t>
            </a:r>
            <a:r>
              <a:rPr dirty="0" cap="small" sz="2400" spc="-13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B84742"/>
                </a:solidFill>
                <a:latin typeface="Microsoft Sans Serif"/>
                <a:cs typeface="Microsoft Sans Serif"/>
              </a:rPr>
              <a:t>duces </a:t>
            </a:r>
            <a:r>
              <a:rPr dirty="0" sz="2400" spc="-12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B84742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B84742"/>
                </a:solidFill>
                <a:latin typeface="Microsoft Sans Serif"/>
                <a:cs typeface="Microsoft Sans Serif"/>
              </a:rPr>
              <a:t>sam</a:t>
            </a:r>
            <a:r>
              <a:rPr dirty="0" sz="2400" spc="-16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B84742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B84742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9">
                <a:solidFill>
                  <a:srgbClr val="B84742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algn="just" marL="307975" marR="9525" indent="-295910">
              <a:lnSpc>
                <a:spcPts val="2590"/>
              </a:lnSpc>
              <a:spcBef>
                <a:spcPts val="10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Thi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als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55">
                <a:solidFill>
                  <a:srgbClr val="212121"/>
                </a:solidFill>
                <a:latin typeface="Microsoft Sans Serif"/>
                <a:cs typeface="Microsoft Sans Serif"/>
              </a:rPr>
              <a:t>eí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n-addiľi</a:t>
            </a:r>
            <a:r>
              <a:rPr dirty="0" sz="2400" spc="-155">
                <a:solidFill>
                  <a:srgbClr val="B84742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1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(n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B84742"/>
                </a:solidFill>
                <a:latin typeface="Microsoft Sans Serif"/>
                <a:cs typeface="Microsoft Sans Serif"/>
              </a:rPr>
              <a:t>n-l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75">
                <a:solidFill>
                  <a:srgbClr val="B84742"/>
                </a:solidFill>
                <a:latin typeface="Microsoft Sans Serif"/>
                <a:cs typeface="Microsoft Sans Serif"/>
              </a:rPr>
              <a:t>ss)  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algn="just" marL="307975" indent="-295910">
              <a:lnSpc>
                <a:spcPct val="100000"/>
              </a:lnSpc>
              <a:spcBef>
                <a:spcPts val="67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Al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B84742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B84742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0">
                <a:solidFill>
                  <a:srgbClr val="B84742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35">
                <a:solidFill>
                  <a:srgbClr val="B84742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B84742"/>
                </a:solidFill>
                <a:latin typeface="Microsoft Sans Serif"/>
                <a:cs typeface="Microsoft Sans Serif"/>
              </a:rPr>
              <a:t>mus</a:t>
            </a:r>
            <a:r>
              <a:rPr dirty="0" sz="2400" spc="-6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B84742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8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B84742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B84742"/>
                </a:solidFill>
                <a:latin typeface="Microsoft Sans Serif"/>
                <a:cs typeface="Microsoft Sans Serif"/>
              </a:rPr>
              <a:t>ssles</a:t>
            </a:r>
            <a:r>
              <a:rPr dirty="0" sz="2400" spc="-80">
                <a:solidFill>
                  <a:srgbClr val="B84742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1954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5"/>
              <a:t>L</a:t>
            </a:r>
            <a:r>
              <a:rPr dirty="0" cap="small" spc="-415"/>
              <a:t>o</a:t>
            </a:r>
            <a:r>
              <a:rPr dirty="0" spc="-290"/>
              <a:t>ssles</a:t>
            </a:r>
            <a:r>
              <a:rPr dirty="0" spc="-320"/>
              <a:t>s</a:t>
            </a:r>
            <a:r>
              <a:rPr dirty="0" spc="-170"/>
              <a:t> </a:t>
            </a:r>
            <a:r>
              <a:rPr dirty="0" spc="-335"/>
              <a:t>dec</a:t>
            </a:r>
            <a:r>
              <a:rPr dirty="0" cap="small" spc="-415"/>
              <a:t>o</a:t>
            </a:r>
            <a:r>
              <a:rPr dirty="0" spc="-455"/>
              <a:t>mp</a:t>
            </a:r>
            <a:r>
              <a:rPr dirty="0" cap="small" spc="-415"/>
              <a:t>o</a:t>
            </a:r>
            <a:r>
              <a:rPr dirty="0" spc="-160"/>
              <a:t>siti</a:t>
            </a:r>
            <a:r>
              <a:rPr dirty="0" cap="small" spc="-415"/>
              <a:t>o</a:t>
            </a:r>
            <a:r>
              <a:rPr dirty="0" spc="-409"/>
              <a:t>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11746" y="782481"/>
          <a:ext cx="244094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522605"/>
                <a:gridCol w="441959"/>
                <a:gridCol w="864234"/>
              </a:tblGrid>
              <a:tr h="366406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008480" y="4128548"/>
          <a:ext cx="244094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522605"/>
                <a:gridCol w="441959"/>
                <a:gridCol w="86423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76779" y="2444530"/>
          <a:ext cx="147701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346075"/>
                <a:gridCol w="518159"/>
              </a:tblGrid>
              <a:tr h="365749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3807" y="2444530"/>
          <a:ext cx="157734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346075"/>
                <a:gridCol w="617855"/>
              </a:tblGrid>
              <a:tr h="36574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517691" y="845248"/>
            <a:ext cx="4994275" cy="5149215"/>
            <a:chOff x="6517691" y="845248"/>
            <a:chExt cx="4994275" cy="5149215"/>
          </a:xfrm>
        </p:grpSpPr>
        <p:sp>
          <p:nvSpPr>
            <p:cNvPr id="10" name="object 10"/>
            <p:cNvSpPr/>
            <p:nvPr/>
          </p:nvSpPr>
          <p:spPr>
            <a:xfrm>
              <a:off x="6531978" y="859536"/>
              <a:ext cx="0" cy="5120640"/>
            </a:xfrm>
            <a:custGeom>
              <a:avLst/>
              <a:gdLst/>
              <a:ahLst/>
              <a:cxnLst/>
              <a:rect l="l" t="t" r="r" b="b"/>
              <a:pathLst>
                <a:path w="0" h="5120640">
                  <a:moveTo>
                    <a:pt x="0" y="0"/>
                  </a:moveTo>
                  <a:lnTo>
                    <a:pt x="0" y="512064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033169" y="1627989"/>
              <a:ext cx="472440" cy="826135"/>
            </a:xfrm>
            <a:custGeom>
              <a:avLst/>
              <a:gdLst/>
              <a:ahLst/>
              <a:cxnLst/>
              <a:rect l="l" t="t" r="r" b="b"/>
              <a:pathLst>
                <a:path w="472440" h="826135">
                  <a:moveTo>
                    <a:pt x="317104" y="601784"/>
                  </a:moveTo>
                  <a:lnTo>
                    <a:pt x="100237" y="601784"/>
                  </a:lnTo>
                  <a:lnTo>
                    <a:pt x="143467" y="557904"/>
                  </a:lnTo>
                  <a:lnTo>
                    <a:pt x="183322" y="513285"/>
                  </a:lnTo>
                  <a:lnTo>
                    <a:pt x="219706" y="468145"/>
                  </a:lnTo>
                  <a:lnTo>
                    <a:pt x="252524" y="422704"/>
                  </a:lnTo>
                  <a:lnTo>
                    <a:pt x="281678" y="377181"/>
                  </a:lnTo>
                  <a:lnTo>
                    <a:pt x="307074" y="331797"/>
                  </a:lnTo>
                  <a:lnTo>
                    <a:pt x="328616" y="286769"/>
                  </a:lnTo>
                  <a:lnTo>
                    <a:pt x="346207" y="242318"/>
                  </a:lnTo>
                  <a:lnTo>
                    <a:pt x="359752" y="198662"/>
                  </a:lnTo>
                  <a:lnTo>
                    <a:pt x="369154" y="156022"/>
                  </a:lnTo>
                  <a:lnTo>
                    <a:pt x="374318" y="114616"/>
                  </a:lnTo>
                  <a:lnTo>
                    <a:pt x="375148" y="74664"/>
                  </a:lnTo>
                  <a:lnTo>
                    <a:pt x="371548" y="36386"/>
                  </a:lnTo>
                  <a:lnTo>
                    <a:pt x="363422" y="0"/>
                  </a:lnTo>
                  <a:lnTo>
                    <a:pt x="391964" y="22747"/>
                  </a:lnTo>
                  <a:lnTo>
                    <a:pt x="435886" y="76816"/>
                  </a:lnTo>
                  <a:lnTo>
                    <a:pt x="462564" y="140964"/>
                  </a:lnTo>
                  <a:lnTo>
                    <a:pt x="472365" y="213566"/>
                  </a:lnTo>
                  <a:lnTo>
                    <a:pt x="471051" y="252530"/>
                  </a:lnTo>
                  <a:lnTo>
                    <a:pt x="465655" y="292999"/>
                  </a:lnTo>
                  <a:lnTo>
                    <a:pt x="456223" y="334770"/>
                  </a:lnTo>
                  <a:lnTo>
                    <a:pt x="442801" y="377639"/>
                  </a:lnTo>
                  <a:lnTo>
                    <a:pt x="425435" y="421404"/>
                  </a:lnTo>
                  <a:lnTo>
                    <a:pt x="404170" y="465862"/>
                  </a:lnTo>
                  <a:lnTo>
                    <a:pt x="379053" y="510810"/>
                  </a:lnTo>
                  <a:lnTo>
                    <a:pt x="350128" y="556045"/>
                  </a:lnTo>
                  <a:lnTo>
                    <a:pt x="317443" y="601363"/>
                  </a:lnTo>
                  <a:lnTo>
                    <a:pt x="317104" y="601784"/>
                  </a:lnTo>
                  <a:close/>
                </a:path>
                <a:path w="472440" h="826135">
                  <a:moveTo>
                    <a:pt x="262273" y="825544"/>
                  </a:moveTo>
                  <a:lnTo>
                    <a:pt x="0" y="793347"/>
                  </a:lnTo>
                  <a:lnTo>
                    <a:pt x="35243" y="512032"/>
                  </a:lnTo>
                  <a:lnTo>
                    <a:pt x="100237" y="601784"/>
                  </a:lnTo>
                  <a:lnTo>
                    <a:pt x="317104" y="601784"/>
                  </a:lnTo>
                  <a:lnTo>
                    <a:pt x="281042" y="646562"/>
                  </a:lnTo>
                  <a:lnTo>
                    <a:pt x="240973" y="691440"/>
                  </a:lnTo>
                  <a:lnTo>
                    <a:pt x="197279" y="735792"/>
                  </a:lnTo>
                  <a:lnTo>
                    <a:pt x="262273" y="82554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480938" y="1434705"/>
              <a:ext cx="975994" cy="358140"/>
            </a:xfrm>
            <a:custGeom>
              <a:avLst/>
              <a:gdLst/>
              <a:ahLst/>
              <a:cxnLst/>
              <a:rect l="l" t="t" r="r" b="b"/>
              <a:pathLst>
                <a:path w="975995" h="358139">
                  <a:moveTo>
                    <a:pt x="97042" y="358050"/>
                  </a:moveTo>
                  <a:lnTo>
                    <a:pt x="0" y="224042"/>
                  </a:lnTo>
                  <a:lnTo>
                    <a:pt x="49759" y="189604"/>
                  </a:lnTo>
                  <a:lnTo>
                    <a:pt x="99965" y="157954"/>
                  </a:lnTo>
                  <a:lnTo>
                    <a:pt x="150422" y="129116"/>
                  </a:lnTo>
                  <a:lnTo>
                    <a:pt x="200935" y="103113"/>
                  </a:lnTo>
                  <a:lnTo>
                    <a:pt x="251309" y="79969"/>
                  </a:lnTo>
                  <a:lnTo>
                    <a:pt x="301347" y="59708"/>
                  </a:lnTo>
                  <a:lnTo>
                    <a:pt x="350856" y="42353"/>
                  </a:lnTo>
                  <a:lnTo>
                    <a:pt x="399639" y="27928"/>
                  </a:lnTo>
                  <a:lnTo>
                    <a:pt x="447500" y="16457"/>
                  </a:lnTo>
                  <a:lnTo>
                    <a:pt x="494246" y="7962"/>
                  </a:lnTo>
                  <a:lnTo>
                    <a:pt x="539679" y="2469"/>
                  </a:lnTo>
                  <a:lnTo>
                    <a:pt x="583606" y="0"/>
                  </a:lnTo>
                  <a:lnTo>
                    <a:pt x="625829" y="578"/>
                  </a:lnTo>
                  <a:lnTo>
                    <a:pt x="666155" y="4229"/>
                  </a:lnTo>
                  <a:lnTo>
                    <a:pt x="704387" y="10975"/>
                  </a:lnTo>
                  <a:lnTo>
                    <a:pt x="773790" y="33847"/>
                  </a:lnTo>
                  <a:lnTo>
                    <a:pt x="832475" y="69383"/>
                  </a:lnTo>
                  <a:lnTo>
                    <a:pt x="878878" y="117774"/>
                  </a:lnTo>
                  <a:lnTo>
                    <a:pt x="890633" y="134007"/>
                  </a:lnTo>
                  <a:lnTo>
                    <a:pt x="680647" y="134007"/>
                  </a:lnTo>
                  <a:lnTo>
                    <a:pt x="636721" y="136476"/>
                  </a:lnTo>
                  <a:lnTo>
                    <a:pt x="591288" y="141970"/>
                  </a:lnTo>
                  <a:lnTo>
                    <a:pt x="544542" y="150464"/>
                  </a:lnTo>
                  <a:lnTo>
                    <a:pt x="496681" y="161935"/>
                  </a:lnTo>
                  <a:lnTo>
                    <a:pt x="447898" y="176360"/>
                  </a:lnTo>
                  <a:lnTo>
                    <a:pt x="398389" y="193715"/>
                  </a:lnTo>
                  <a:lnTo>
                    <a:pt x="348351" y="213977"/>
                  </a:lnTo>
                  <a:lnTo>
                    <a:pt x="297977" y="237120"/>
                  </a:lnTo>
                  <a:lnTo>
                    <a:pt x="247464" y="263123"/>
                  </a:lnTo>
                  <a:lnTo>
                    <a:pt x="197007" y="291962"/>
                  </a:lnTo>
                  <a:lnTo>
                    <a:pt x="146801" y="323612"/>
                  </a:lnTo>
                  <a:lnTo>
                    <a:pt x="97042" y="358050"/>
                  </a:lnTo>
                  <a:close/>
                </a:path>
                <a:path w="975995" h="358139">
                  <a:moveTo>
                    <a:pt x="975920" y="251781"/>
                  </a:moveTo>
                  <a:lnTo>
                    <a:pt x="929517" y="203391"/>
                  </a:lnTo>
                  <a:lnTo>
                    <a:pt x="870832" y="167854"/>
                  </a:lnTo>
                  <a:lnTo>
                    <a:pt x="801429" y="144982"/>
                  </a:lnTo>
                  <a:lnTo>
                    <a:pt x="763197" y="138236"/>
                  </a:lnTo>
                  <a:lnTo>
                    <a:pt x="722871" y="134586"/>
                  </a:lnTo>
                  <a:lnTo>
                    <a:pt x="680647" y="134007"/>
                  </a:lnTo>
                  <a:lnTo>
                    <a:pt x="890633" y="134007"/>
                  </a:lnTo>
                  <a:lnTo>
                    <a:pt x="975920" y="251781"/>
                  </a:lnTo>
                  <a:close/>
                </a:path>
              </a:pathLst>
            </a:custGeom>
            <a:solidFill>
              <a:srgbClr val="9337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80938" y="1434705"/>
              <a:ext cx="1024890" cy="1019175"/>
            </a:xfrm>
            <a:custGeom>
              <a:avLst/>
              <a:gdLst/>
              <a:ahLst/>
              <a:cxnLst/>
              <a:rect l="l" t="t" r="r" b="b"/>
              <a:pathLst>
                <a:path w="1024890" h="1019175">
                  <a:moveTo>
                    <a:pt x="975920" y="251781"/>
                  </a:moveTo>
                  <a:lnTo>
                    <a:pt x="929517" y="203391"/>
                  </a:lnTo>
                  <a:lnTo>
                    <a:pt x="870832" y="167854"/>
                  </a:lnTo>
                  <a:lnTo>
                    <a:pt x="801429" y="144982"/>
                  </a:lnTo>
                  <a:lnTo>
                    <a:pt x="763197" y="138236"/>
                  </a:lnTo>
                  <a:lnTo>
                    <a:pt x="722871" y="134586"/>
                  </a:lnTo>
                  <a:lnTo>
                    <a:pt x="680647" y="134007"/>
                  </a:lnTo>
                  <a:lnTo>
                    <a:pt x="636721" y="136476"/>
                  </a:lnTo>
                  <a:lnTo>
                    <a:pt x="591288" y="141970"/>
                  </a:lnTo>
                  <a:lnTo>
                    <a:pt x="544542" y="150464"/>
                  </a:lnTo>
                  <a:lnTo>
                    <a:pt x="496681" y="161935"/>
                  </a:lnTo>
                  <a:lnTo>
                    <a:pt x="447898" y="176360"/>
                  </a:lnTo>
                  <a:lnTo>
                    <a:pt x="398389" y="193715"/>
                  </a:lnTo>
                  <a:lnTo>
                    <a:pt x="348351" y="213977"/>
                  </a:lnTo>
                  <a:lnTo>
                    <a:pt x="297977" y="237120"/>
                  </a:lnTo>
                  <a:lnTo>
                    <a:pt x="247464" y="263123"/>
                  </a:lnTo>
                  <a:lnTo>
                    <a:pt x="197007" y="291962"/>
                  </a:lnTo>
                  <a:lnTo>
                    <a:pt x="146801" y="323612"/>
                  </a:lnTo>
                  <a:lnTo>
                    <a:pt x="97042" y="358050"/>
                  </a:lnTo>
                  <a:lnTo>
                    <a:pt x="0" y="224042"/>
                  </a:lnTo>
                  <a:lnTo>
                    <a:pt x="49759" y="189604"/>
                  </a:lnTo>
                  <a:lnTo>
                    <a:pt x="99965" y="157954"/>
                  </a:lnTo>
                  <a:lnTo>
                    <a:pt x="150422" y="129116"/>
                  </a:lnTo>
                  <a:lnTo>
                    <a:pt x="200935" y="103113"/>
                  </a:lnTo>
                  <a:lnTo>
                    <a:pt x="251309" y="79969"/>
                  </a:lnTo>
                  <a:lnTo>
                    <a:pt x="301347" y="59708"/>
                  </a:lnTo>
                  <a:lnTo>
                    <a:pt x="350856" y="42353"/>
                  </a:lnTo>
                  <a:lnTo>
                    <a:pt x="399639" y="27928"/>
                  </a:lnTo>
                  <a:lnTo>
                    <a:pt x="447500" y="16457"/>
                  </a:lnTo>
                  <a:lnTo>
                    <a:pt x="494246" y="7962"/>
                  </a:lnTo>
                  <a:lnTo>
                    <a:pt x="539679" y="2469"/>
                  </a:lnTo>
                  <a:lnTo>
                    <a:pt x="583606" y="0"/>
                  </a:lnTo>
                  <a:lnTo>
                    <a:pt x="625829" y="578"/>
                  </a:lnTo>
                  <a:lnTo>
                    <a:pt x="666155" y="4229"/>
                  </a:lnTo>
                  <a:lnTo>
                    <a:pt x="704387" y="10975"/>
                  </a:lnTo>
                  <a:lnTo>
                    <a:pt x="773790" y="33847"/>
                  </a:lnTo>
                  <a:lnTo>
                    <a:pt x="832475" y="69383"/>
                  </a:lnTo>
                  <a:lnTo>
                    <a:pt x="878878" y="117774"/>
                  </a:lnTo>
                  <a:lnTo>
                    <a:pt x="975920" y="251781"/>
                  </a:lnTo>
                  <a:lnTo>
                    <a:pt x="1009342" y="316568"/>
                  </a:lnTo>
                  <a:lnTo>
                    <a:pt x="1023887" y="390747"/>
                  </a:lnTo>
                  <a:lnTo>
                    <a:pt x="1024275" y="430779"/>
                  </a:lnTo>
                  <a:lnTo>
                    <a:pt x="1020177" y="472461"/>
                  </a:lnTo>
                  <a:lnTo>
                    <a:pt x="1011670" y="515564"/>
                  </a:lnTo>
                  <a:lnTo>
                    <a:pt x="998831" y="559854"/>
                  </a:lnTo>
                  <a:lnTo>
                    <a:pt x="981739" y="605100"/>
                  </a:lnTo>
                  <a:lnTo>
                    <a:pt x="960471" y="651069"/>
                  </a:lnTo>
                  <a:lnTo>
                    <a:pt x="935105" y="697529"/>
                  </a:lnTo>
                  <a:lnTo>
                    <a:pt x="905717" y="744248"/>
                  </a:lnTo>
                  <a:lnTo>
                    <a:pt x="872386" y="790995"/>
                  </a:lnTo>
                  <a:lnTo>
                    <a:pt x="835190" y="837536"/>
                  </a:lnTo>
                  <a:lnTo>
                    <a:pt x="794206" y="883641"/>
                  </a:lnTo>
                  <a:lnTo>
                    <a:pt x="749510" y="929076"/>
                  </a:lnTo>
                  <a:lnTo>
                    <a:pt x="814504" y="1018828"/>
                  </a:lnTo>
                  <a:lnTo>
                    <a:pt x="552230" y="986631"/>
                  </a:lnTo>
                  <a:lnTo>
                    <a:pt x="587474" y="705316"/>
                  </a:lnTo>
                  <a:lnTo>
                    <a:pt x="652468" y="795068"/>
                  </a:lnTo>
                  <a:lnTo>
                    <a:pt x="695698" y="751189"/>
                  </a:lnTo>
                  <a:lnTo>
                    <a:pt x="735553" y="706569"/>
                  </a:lnTo>
                  <a:lnTo>
                    <a:pt x="771937" y="661429"/>
                  </a:lnTo>
                  <a:lnTo>
                    <a:pt x="804755" y="615988"/>
                  </a:lnTo>
                  <a:lnTo>
                    <a:pt x="833909" y="570465"/>
                  </a:lnTo>
                  <a:lnTo>
                    <a:pt x="859305" y="525081"/>
                  </a:lnTo>
                  <a:lnTo>
                    <a:pt x="880847" y="480053"/>
                  </a:lnTo>
                  <a:lnTo>
                    <a:pt x="898438" y="435602"/>
                  </a:lnTo>
                  <a:lnTo>
                    <a:pt x="911983" y="391946"/>
                  </a:lnTo>
                  <a:lnTo>
                    <a:pt x="921385" y="349306"/>
                  </a:lnTo>
                  <a:lnTo>
                    <a:pt x="926549" y="307900"/>
                  </a:lnTo>
                  <a:lnTo>
                    <a:pt x="927379" y="267948"/>
                  </a:lnTo>
                  <a:lnTo>
                    <a:pt x="923779" y="229670"/>
                  </a:lnTo>
                  <a:lnTo>
                    <a:pt x="915653" y="193284"/>
                  </a:lnTo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96263" y="1595328"/>
              <a:ext cx="472440" cy="826135"/>
            </a:xfrm>
            <a:custGeom>
              <a:avLst/>
              <a:gdLst/>
              <a:ahLst/>
              <a:cxnLst/>
              <a:rect l="l" t="t" r="r" b="b"/>
              <a:pathLst>
                <a:path w="472440" h="826135">
                  <a:moveTo>
                    <a:pt x="210091" y="825544"/>
                  </a:moveTo>
                  <a:lnTo>
                    <a:pt x="275085" y="735792"/>
                  </a:lnTo>
                  <a:lnTo>
                    <a:pt x="231392" y="691439"/>
                  </a:lnTo>
                  <a:lnTo>
                    <a:pt x="191322" y="646562"/>
                  </a:lnTo>
                  <a:lnTo>
                    <a:pt x="154921" y="601363"/>
                  </a:lnTo>
                  <a:lnTo>
                    <a:pt x="122236" y="556044"/>
                  </a:lnTo>
                  <a:lnTo>
                    <a:pt x="93312" y="510810"/>
                  </a:lnTo>
                  <a:lnTo>
                    <a:pt x="68194" y="465862"/>
                  </a:lnTo>
                  <a:lnTo>
                    <a:pt x="46930" y="421404"/>
                  </a:lnTo>
                  <a:lnTo>
                    <a:pt x="29563" y="377639"/>
                  </a:lnTo>
                  <a:lnTo>
                    <a:pt x="16141" y="334770"/>
                  </a:lnTo>
                  <a:lnTo>
                    <a:pt x="6709" y="292999"/>
                  </a:lnTo>
                  <a:lnTo>
                    <a:pt x="1314" y="252530"/>
                  </a:lnTo>
                  <a:lnTo>
                    <a:pt x="0" y="213566"/>
                  </a:lnTo>
                  <a:lnTo>
                    <a:pt x="2813" y="176310"/>
                  </a:lnTo>
                  <a:lnTo>
                    <a:pt x="21007" y="107732"/>
                  </a:lnTo>
                  <a:lnTo>
                    <a:pt x="56261" y="48420"/>
                  </a:lnTo>
                  <a:lnTo>
                    <a:pt x="108943" y="0"/>
                  </a:lnTo>
                  <a:lnTo>
                    <a:pt x="100816" y="36386"/>
                  </a:lnTo>
                  <a:lnTo>
                    <a:pt x="97216" y="74664"/>
                  </a:lnTo>
                  <a:lnTo>
                    <a:pt x="98046" y="114616"/>
                  </a:lnTo>
                  <a:lnTo>
                    <a:pt x="103210" y="156022"/>
                  </a:lnTo>
                  <a:lnTo>
                    <a:pt x="112613" y="198662"/>
                  </a:lnTo>
                  <a:lnTo>
                    <a:pt x="126157" y="242318"/>
                  </a:lnTo>
                  <a:lnTo>
                    <a:pt x="143748" y="286769"/>
                  </a:lnTo>
                  <a:lnTo>
                    <a:pt x="165290" y="331797"/>
                  </a:lnTo>
                  <a:lnTo>
                    <a:pt x="190686" y="377181"/>
                  </a:lnTo>
                  <a:lnTo>
                    <a:pt x="219841" y="422704"/>
                  </a:lnTo>
                  <a:lnTo>
                    <a:pt x="252658" y="468145"/>
                  </a:lnTo>
                  <a:lnTo>
                    <a:pt x="289042" y="513285"/>
                  </a:lnTo>
                  <a:lnTo>
                    <a:pt x="328897" y="557904"/>
                  </a:lnTo>
                  <a:lnTo>
                    <a:pt x="372127" y="601784"/>
                  </a:lnTo>
                  <a:lnTo>
                    <a:pt x="448365" y="601784"/>
                  </a:lnTo>
                  <a:lnTo>
                    <a:pt x="472365" y="793347"/>
                  </a:lnTo>
                  <a:lnTo>
                    <a:pt x="210091" y="825544"/>
                  </a:lnTo>
                  <a:close/>
                </a:path>
                <a:path w="472440" h="826135">
                  <a:moveTo>
                    <a:pt x="448365" y="601784"/>
                  </a:moveTo>
                  <a:lnTo>
                    <a:pt x="372127" y="601784"/>
                  </a:lnTo>
                  <a:lnTo>
                    <a:pt x="437121" y="512032"/>
                  </a:lnTo>
                  <a:lnTo>
                    <a:pt x="448365" y="60178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44939" y="1402044"/>
              <a:ext cx="975994" cy="358140"/>
            </a:xfrm>
            <a:custGeom>
              <a:avLst/>
              <a:gdLst/>
              <a:ahLst/>
              <a:cxnLst/>
              <a:rect l="l" t="t" r="r" b="b"/>
              <a:pathLst>
                <a:path w="975995" h="358139">
                  <a:moveTo>
                    <a:pt x="0" y="251781"/>
                  </a:moveTo>
                  <a:lnTo>
                    <a:pt x="97041" y="117774"/>
                  </a:lnTo>
                  <a:lnTo>
                    <a:pt x="143444" y="69383"/>
                  </a:lnTo>
                  <a:lnTo>
                    <a:pt x="202129" y="33847"/>
                  </a:lnTo>
                  <a:lnTo>
                    <a:pt x="271532" y="10975"/>
                  </a:lnTo>
                  <a:lnTo>
                    <a:pt x="309764" y="4229"/>
                  </a:lnTo>
                  <a:lnTo>
                    <a:pt x="350090" y="578"/>
                  </a:lnTo>
                  <a:lnTo>
                    <a:pt x="392314" y="0"/>
                  </a:lnTo>
                  <a:lnTo>
                    <a:pt x="436240" y="2469"/>
                  </a:lnTo>
                  <a:lnTo>
                    <a:pt x="481674" y="7962"/>
                  </a:lnTo>
                  <a:lnTo>
                    <a:pt x="528419" y="16457"/>
                  </a:lnTo>
                  <a:lnTo>
                    <a:pt x="576281" y="27928"/>
                  </a:lnTo>
                  <a:lnTo>
                    <a:pt x="625063" y="42353"/>
                  </a:lnTo>
                  <a:lnTo>
                    <a:pt x="674572" y="59708"/>
                  </a:lnTo>
                  <a:lnTo>
                    <a:pt x="724611" y="79969"/>
                  </a:lnTo>
                  <a:lnTo>
                    <a:pt x="774984" y="103113"/>
                  </a:lnTo>
                  <a:lnTo>
                    <a:pt x="825497" y="129116"/>
                  </a:lnTo>
                  <a:lnTo>
                    <a:pt x="834055" y="134007"/>
                  </a:lnTo>
                  <a:lnTo>
                    <a:pt x="295271" y="134007"/>
                  </a:lnTo>
                  <a:lnTo>
                    <a:pt x="253048" y="134586"/>
                  </a:lnTo>
                  <a:lnTo>
                    <a:pt x="212722" y="138236"/>
                  </a:lnTo>
                  <a:lnTo>
                    <a:pt x="174490" y="144982"/>
                  </a:lnTo>
                  <a:lnTo>
                    <a:pt x="105087" y="167854"/>
                  </a:lnTo>
                  <a:lnTo>
                    <a:pt x="46403" y="203391"/>
                  </a:lnTo>
                  <a:lnTo>
                    <a:pt x="21568" y="225968"/>
                  </a:lnTo>
                  <a:lnTo>
                    <a:pt x="0" y="251781"/>
                  </a:lnTo>
                  <a:close/>
                </a:path>
                <a:path w="975995" h="358139">
                  <a:moveTo>
                    <a:pt x="878877" y="358050"/>
                  </a:moveTo>
                  <a:lnTo>
                    <a:pt x="829118" y="323612"/>
                  </a:lnTo>
                  <a:lnTo>
                    <a:pt x="778912" y="291962"/>
                  </a:lnTo>
                  <a:lnTo>
                    <a:pt x="728455" y="263123"/>
                  </a:lnTo>
                  <a:lnTo>
                    <a:pt x="677942" y="237120"/>
                  </a:lnTo>
                  <a:lnTo>
                    <a:pt x="627568" y="213977"/>
                  </a:lnTo>
                  <a:lnTo>
                    <a:pt x="577530" y="193715"/>
                  </a:lnTo>
                  <a:lnTo>
                    <a:pt x="528021" y="176360"/>
                  </a:lnTo>
                  <a:lnTo>
                    <a:pt x="479238" y="161935"/>
                  </a:lnTo>
                  <a:lnTo>
                    <a:pt x="431377" y="150464"/>
                  </a:lnTo>
                  <a:lnTo>
                    <a:pt x="384631" y="141970"/>
                  </a:lnTo>
                  <a:lnTo>
                    <a:pt x="339198" y="136476"/>
                  </a:lnTo>
                  <a:lnTo>
                    <a:pt x="295271" y="134007"/>
                  </a:lnTo>
                  <a:lnTo>
                    <a:pt x="834055" y="134007"/>
                  </a:lnTo>
                  <a:lnTo>
                    <a:pt x="875954" y="157954"/>
                  </a:lnTo>
                  <a:lnTo>
                    <a:pt x="926160" y="189604"/>
                  </a:lnTo>
                  <a:lnTo>
                    <a:pt x="975919" y="224043"/>
                  </a:lnTo>
                  <a:lnTo>
                    <a:pt x="878877" y="358050"/>
                  </a:lnTo>
                  <a:close/>
                </a:path>
              </a:pathLst>
            </a:custGeom>
            <a:solidFill>
              <a:srgbClr val="9337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96583" y="1402044"/>
              <a:ext cx="1024890" cy="1019175"/>
            </a:xfrm>
            <a:custGeom>
              <a:avLst/>
              <a:gdLst/>
              <a:ahLst/>
              <a:cxnLst/>
              <a:rect l="l" t="t" r="r" b="b"/>
              <a:pathLst>
                <a:path w="1024890" h="1019175">
                  <a:moveTo>
                    <a:pt x="48355" y="251781"/>
                  </a:moveTo>
                  <a:lnTo>
                    <a:pt x="94758" y="203391"/>
                  </a:lnTo>
                  <a:lnTo>
                    <a:pt x="153443" y="167854"/>
                  </a:lnTo>
                  <a:lnTo>
                    <a:pt x="222846" y="144982"/>
                  </a:lnTo>
                  <a:lnTo>
                    <a:pt x="261078" y="138236"/>
                  </a:lnTo>
                  <a:lnTo>
                    <a:pt x="301404" y="134586"/>
                  </a:lnTo>
                  <a:lnTo>
                    <a:pt x="343627" y="134007"/>
                  </a:lnTo>
                  <a:lnTo>
                    <a:pt x="387554" y="136476"/>
                  </a:lnTo>
                  <a:lnTo>
                    <a:pt x="432987" y="141970"/>
                  </a:lnTo>
                  <a:lnTo>
                    <a:pt x="479732" y="150464"/>
                  </a:lnTo>
                  <a:lnTo>
                    <a:pt x="527594" y="161935"/>
                  </a:lnTo>
                  <a:lnTo>
                    <a:pt x="576377" y="176360"/>
                  </a:lnTo>
                  <a:lnTo>
                    <a:pt x="625885" y="193715"/>
                  </a:lnTo>
                  <a:lnTo>
                    <a:pt x="675924" y="213977"/>
                  </a:lnTo>
                  <a:lnTo>
                    <a:pt x="726298" y="237120"/>
                  </a:lnTo>
                  <a:lnTo>
                    <a:pt x="776811" y="263123"/>
                  </a:lnTo>
                  <a:lnTo>
                    <a:pt x="827268" y="291962"/>
                  </a:lnTo>
                  <a:lnTo>
                    <a:pt x="877474" y="323612"/>
                  </a:lnTo>
                  <a:lnTo>
                    <a:pt x="927233" y="358050"/>
                  </a:lnTo>
                  <a:lnTo>
                    <a:pt x="1024275" y="224043"/>
                  </a:lnTo>
                  <a:lnTo>
                    <a:pt x="974516" y="189604"/>
                  </a:lnTo>
                  <a:lnTo>
                    <a:pt x="924310" y="157954"/>
                  </a:lnTo>
                  <a:lnTo>
                    <a:pt x="873853" y="129116"/>
                  </a:lnTo>
                  <a:lnTo>
                    <a:pt x="823340" y="103113"/>
                  </a:lnTo>
                  <a:lnTo>
                    <a:pt x="772966" y="79969"/>
                  </a:lnTo>
                  <a:lnTo>
                    <a:pt x="722928" y="59708"/>
                  </a:lnTo>
                  <a:lnTo>
                    <a:pt x="673419" y="42353"/>
                  </a:lnTo>
                  <a:lnTo>
                    <a:pt x="624636" y="27928"/>
                  </a:lnTo>
                  <a:lnTo>
                    <a:pt x="576775" y="16457"/>
                  </a:lnTo>
                  <a:lnTo>
                    <a:pt x="530029" y="7962"/>
                  </a:lnTo>
                  <a:lnTo>
                    <a:pt x="484596" y="2469"/>
                  </a:lnTo>
                  <a:lnTo>
                    <a:pt x="440670" y="0"/>
                  </a:lnTo>
                  <a:lnTo>
                    <a:pt x="398446" y="578"/>
                  </a:lnTo>
                  <a:lnTo>
                    <a:pt x="358120" y="4229"/>
                  </a:lnTo>
                  <a:lnTo>
                    <a:pt x="319888" y="10975"/>
                  </a:lnTo>
                  <a:lnTo>
                    <a:pt x="250485" y="33847"/>
                  </a:lnTo>
                  <a:lnTo>
                    <a:pt x="191800" y="69383"/>
                  </a:lnTo>
                  <a:lnTo>
                    <a:pt x="145397" y="117774"/>
                  </a:lnTo>
                  <a:lnTo>
                    <a:pt x="48355" y="251781"/>
                  </a:lnTo>
                  <a:lnTo>
                    <a:pt x="14933" y="316568"/>
                  </a:lnTo>
                  <a:lnTo>
                    <a:pt x="388" y="390747"/>
                  </a:lnTo>
                  <a:lnTo>
                    <a:pt x="0" y="430779"/>
                  </a:lnTo>
                  <a:lnTo>
                    <a:pt x="4098" y="472461"/>
                  </a:lnTo>
                  <a:lnTo>
                    <a:pt x="12605" y="515564"/>
                  </a:lnTo>
                  <a:lnTo>
                    <a:pt x="25443" y="559854"/>
                  </a:lnTo>
                  <a:lnTo>
                    <a:pt x="42535" y="605100"/>
                  </a:lnTo>
                  <a:lnTo>
                    <a:pt x="63803" y="651069"/>
                  </a:lnTo>
                  <a:lnTo>
                    <a:pt x="89170" y="697529"/>
                  </a:lnTo>
                  <a:lnTo>
                    <a:pt x="118557" y="744248"/>
                  </a:lnTo>
                  <a:lnTo>
                    <a:pt x="151888" y="790995"/>
                  </a:lnTo>
                  <a:lnTo>
                    <a:pt x="189085" y="837536"/>
                  </a:lnTo>
                  <a:lnTo>
                    <a:pt x="230069" y="883640"/>
                  </a:lnTo>
                  <a:lnTo>
                    <a:pt x="274765" y="929076"/>
                  </a:lnTo>
                  <a:lnTo>
                    <a:pt x="209770" y="1018828"/>
                  </a:lnTo>
                  <a:lnTo>
                    <a:pt x="472044" y="986631"/>
                  </a:lnTo>
                  <a:lnTo>
                    <a:pt x="436800" y="705316"/>
                  </a:lnTo>
                  <a:lnTo>
                    <a:pt x="371807" y="795069"/>
                  </a:lnTo>
                  <a:lnTo>
                    <a:pt x="328577" y="751189"/>
                  </a:lnTo>
                  <a:lnTo>
                    <a:pt x="288722" y="706569"/>
                  </a:lnTo>
                  <a:lnTo>
                    <a:pt x="252338" y="661429"/>
                  </a:lnTo>
                  <a:lnTo>
                    <a:pt x="219520" y="615988"/>
                  </a:lnTo>
                  <a:lnTo>
                    <a:pt x="190366" y="570466"/>
                  </a:lnTo>
                  <a:lnTo>
                    <a:pt x="164969" y="525081"/>
                  </a:lnTo>
                  <a:lnTo>
                    <a:pt x="143428" y="480053"/>
                  </a:lnTo>
                  <a:lnTo>
                    <a:pt x="125837" y="435602"/>
                  </a:lnTo>
                  <a:lnTo>
                    <a:pt x="112292" y="391946"/>
                  </a:lnTo>
                  <a:lnTo>
                    <a:pt x="102890" y="349306"/>
                  </a:lnTo>
                  <a:lnTo>
                    <a:pt x="97726" y="307900"/>
                  </a:lnTo>
                  <a:lnTo>
                    <a:pt x="96896" y="267948"/>
                  </a:lnTo>
                  <a:lnTo>
                    <a:pt x="100496" y="229670"/>
                  </a:lnTo>
                  <a:lnTo>
                    <a:pt x="108622" y="193284"/>
                  </a:lnTo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401091" y="4886096"/>
              <a:ext cx="808355" cy="357505"/>
            </a:xfrm>
            <a:custGeom>
              <a:avLst/>
              <a:gdLst/>
              <a:ahLst/>
              <a:cxnLst/>
              <a:rect l="l" t="t" r="r" b="b"/>
              <a:pathLst>
                <a:path w="808354" h="357504">
                  <a:moveTo>
                    <a:pt x="683619" y="183920"/>
                  </a:moveTo>
                  <a:lnTo>
                    <a:pt x="393500" y="183920"/>
                  </a:lnTo>
                  <a:lnTo>
                    <a:pt x="444018" y="181841"/>
                  </a:lnTo>
                  <a:lnTo>
                    <a:pt x="493192" y="175971"/>
                  </a:lnTo>
                  <a:lnTo>
                    <a:pt x="540767" y="166372"/>
                  </a:lnTo>
                  <a:lnTo>
                    <a:pt x="586545" y="153086"/>
                  </a:lnTo>
                  <a:lnTo>
                    <a:pt x="630109" y="136237"/>
                  </a:lnTo>
                  <a:lnTo>
                    <a:pt x="671369" y="115825"/>
                  </a:lnTo>
                  <a:lnTo>
                    <a:pt x="710015" y="91933"/>
                  </a:lnTo>
                  <a:lnTo>
                    <a:pt x="745796" y="64624"/>
                  </a:lnTo>
                  <a:lnTo>
                    <a:pt x="778456" y="33958"/>
                  </a:lnTo>
                  <a:lnTo>
                    <a:pt x="807742" y="0"/>
                  </a:lnTo>
                  <a:lnTo>
                    <a:pt x="792096" y="40222"/>
                  </a:lnTo>
                  <a:lnTo>
                    <a:pt x="772689" y="77949"/>
                  </a:lnTo>
                  <a:lnTo>
                    <a:pt x="749727" y="113097"/>
                  </a:lnTo>
                  <a:lnTo>
                    <a:pt x="723414" y="145585"/>
                  </a:lnTo>
                  <a:lnTo>
                    <a:pt x="693956" y="175330"/>
                  </a:lnTo>
                  <a:lnTo>
                    <a:pt x="683619" y="183920"/>
                  </a:lnTo>
                  <a:close/>
                </a:path>
                <a:path w="808354" h="357504">
                  <a:moveTo>
                    <a:pt x="74584" y="357086"/>
                  </a:moveTo>
                  <a:lnTo>
                    <a:pt x="0" y="152591"/>
                  </a:lnTo>
                  <a:lnTo>
                    <a:pt x="226565" y="71259"/>
                  </a:lnTo>
                  <a:lnTo>
                    <a:pt x="183056" y="153086"/>
                  </a:lnTo>
                  <a:lnTo>
                    <a:pt x="236416" y="166791"/>
                  </a:lnTo>
                  <a:lnTo>
                    <a:pt x="289445" y="176458"/>
                  </a:lnTo>
                  <a:lnTo>
                    <a:pt x="341891" y="182146"/>
                  </a:lnTo>
                  <a:lnTo>
                    <a:pt x="393500" y="183920"/>
                  </a:lnTo>
                  <a:lnTo>
                    <a:pt x="683619" y="183920"/>
                  </a:lnTo>
                  <a:lnTo>
                    <a:pt x="661558" y="202252"/>
                  </a:lnTo>
                  <a:lnTo>
                    <a:pt x="626425" y="226269"/>
                  </a:lnTo>
                  <a:lnTo>
                    <a:pt x="588761" y="247297"/>
                  </a:lnTo>
                  <a:lnTo>
                    <a:pt x="548773" y="265257"/>
                  </a:lnTo>
                  <a:lnTo>
                    <a:pt x="520328" y="275259"/>
                  </a:lnTo>
                  <a:lnTo>
                    <a:pt x="118093" y="275259"/>
                  </a:lnTo>
                  <a:lnTo>
                    <a:pt x="74584" y="357086"/>
                  </a:lnTo>
                  <a:close/>
                </a:path>
                <a:path w="808354" h="357504">
                  <a:moveTo>
                    <a:pt x="321135" y="306146"/>
                  </a:moveTo>
                  <a:lnTo>
                    <a:pt x="271504" y="303970"/>
                  </a:lnTo>
                  <a:lnTo>
                    <a:pt x="220983" y="298151"/>
                  </a:lnTo>
                  <a:lnTo>
                    <a:pt x="169777" y="288609"/>
                  </a:lnTo>
                  <a:lnTo>
                    <a:pt x="118093" y="275259"/>
                  </a:lnTo>
                  <a:lnTo>
                    <a:pt x="520328" y="275259"/>
                  </a:lnTo>
                  <a:lnTo>
                    <a:pt x="462642" y="291639"/>
                  </a:lnTo>
                  <a:lnTo>
                    <a:pt x="416909" y="299899"/>
                  </a:lnTo>
                  <a:lnTo>
                    <a:pt x="369672" y="304762"/>
                  </a:lnTo>
                  <a:lnTo>
                    <a:pt x="321135" y="306146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851193" y="4070023"/>
              <a:ext cx="444500" cy="880110"/>
            </a:xfrm>
            <a:custGeom>
              <a:avLst/>
              <a:gdLst/>
              <a:ahLst/>
              <a:cxnLst/>
              <a:rect l="l" t="t" r="r" b="b"/>
              <a:pathLst>
                <a:path w="444500" h="880110">
                  <a:moveTo>
                    <a:pt x="330361" y="879926"/>
                  </a:moveTo>
                  <a:lnTo>
                    <a:pt x="348256" y="841701"/>
                  </a:lnTo>
                  <a:lnTo>
                    <a:pt x="362018" y="802341"/>
                  </a:lnTo>
                  <a:lnTo>
                    <a:pt x="371733" y="762042"/>
                  </a:lnTo>
                  <a:lnTo>
                    <a:pt x="377485" y="720998"/>
                  </a:lnTo>
                  <a:lnTo>
                    <a:pt x="379360" y="679404"/>
                  </a:lnTo>
                  <a:lnTo>
                    <a:pt x="377442" y="637456"/>
                  </a:lnTo>
                  <a:lnTo>
                    <a:pt x="371817" y="595349"/>
                  </a:lnTo>
                  <a:lnTo>
                    <a:pt x="362569" y="553277"/>
                  </a:lnTo>
                  <a:lnTo>
                    <a:pt x="349784" y="511436"/>
                  </a:lnTo>
                  <a:lnTo>
                    <a:pt x="333547" y="470020"/>
                  </a:lnTo>
                  <a:lnTo>
                    <a:pt x="313942" y="429225"/>
                  </a:lnTo>
                  <a:lnTo>
                    <a:pt x="291055" y="389245"/>
                  </a:lnTo>
                  <a:lnTo>
                    <a:pt x="264971" y="350277"/>
                  </a:lnTo>
                  <a:lnTo>
                    <a:pt x="235775" y="312513"/>
                  </a:lnTo>
                  <a:lnTo>
                    <a:pt x="203551" y="276151"/>
                  </a:lnTo>
                  <a:lnTo>
                    <a:pt x="168385" y="241384"/>
                  </a:lnTo>
                  <a:lnTo>
                    <a:pt x="130362" y="208408"/>
                  </a:lnTo>
                  <a:lnTo>
                    <a:pt x="89567" y="177417"/>
                  </a:lnTo>
                  <a:lnTo>
                    <a:pt x="46084" y="148607"/>
                  </a:lnTo>
                  <a:lnTo>
                    <a:pt x="0" y="122173"/>
                  </a:lnTo>
                  <a:lnTo>
                    <a:pt x="64963" y="0"/>
                  </a:lnTo>
                  <a:lnTo>
                    <a:pt x="111047" y="26434"/>
                  </a:lnTo>
                  <a:lnTo>
                    <a:pt x="154530" y="55243"/>
                  </a:lnTo>
                  <a:lnTo>
                    <a:pt x="195325" y="86234"/>
                  </a:lnTo>
                  <a:lnTo>
                    <a:pt x="233348" y="119210"/>
                  </a:lnTo>
                  <a:lnTo>
                    <a:pt x="268514" y="153977"/>
                  </a:lnTo>
                  <a:lnTo>
                    <a:pt x="300738" y="190340"/>
                  </a:lnTo>
                  <a:lnTo>
                    <a:pt x="329934" y="228103"/>
                  </a:lnTo>
                  <a:lnTo>
                    <a:pt x="356019" y="267072"/>
                  </a:lnTo>
                  <a:lnTo>
                    <a:pt x="378905" y="307051"/>
                  </a:lnTo>
                  <a:lnTo>
                    <a:pt x="398510" y="347846"/>
                  </a:lnTo>
                  <a:lnTo>
                    <a:pt x="414747" y="389262"/>
                  </a:lnTo>
                  <a:lnTo>
                    <a:pt x="427532" y="431103"/>
                  </a:lnTo>
                  <a:lnTo>
                    <a:pt x="436780" y="473175"/>
                  </a:lnTo>
                  <a:lnTo>
                    <a:pt x="442405" y="515282"/>
                  </a:lnTo>
                  <a:lnTo>
                    <a:pt x="444323" y="557230"/>
                  </a:lnTo>
                  <a:lnTo>
                    <a:pt x="442448" y="598824"/>
                  </a:lnTo>
                  <a:lnTo>
                    <a:pt x="436696" y="639868"/>
                  </a:lnTo>
                  <a:lnTo>
                    <a:pt x="426981" y="680167"/>
                  </a:lnTo>
                  <a:lnTo>
                    <a:pt x="413219" y="719527"/>
                  </a:lnTo>
                  <a:lnTo>
                    <a:pt x="395324" y="757752"/>
                  </a:lnTo>
                  <a:lnTo>
                    <a:pt x="330361" y="879926"/>
                  </a:lnTo>
                  <a:close/>
                </a:path>
              </a:pathLst>
            </a:custGeom>
            <a:solidFill>
              <a:srgbClr val="9337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01091" y="4070023"/>
              <a:ext cx="894715" cy="1173480"/>
            </a:xfrm>
            <a:custGeom>
              <a:avLst/>
              <a:gdLst/>
              <a:ahLst/>
              <a:cxnLst/>
              <a:rect l="l" t="t" r="r" b="b"/>
              <a:pathLst>
                <a:path w="894715" h="1173479">
                  <a:moveTo>
                    <a:pt x="780463" y="879926"/>
                  </a:moveTo>
                  <a:lnTo>
                    <a:pt x="798358" y="841701"/>
                  </a:lnTo>
                  <a:lnTo>
                    <a:pt x="812120" y="802341"/>
                  </a:lnTo>
                  <a:lnTo>
                    <a:pt x="821835" y="762042"/>
                  </a:lnTo>
                  <a:lnTo>
                    <a:pt x="827587" y="720998"/>
                  </a:lnTo>
                  <a:lnTo>
                    <a:pt x="829462" y="679404"/>
                  </a:lnTo>
                  <a:lnTo>
                    <a:pt x="827544" y="637456"/>
                  </a:lnTo>
                  <a:lnTo>
                    <a:pt x="821919" y="595349"/>
                  </a:lnTo>
                  <a:lnTo>
                    <a:pt x="812671" y="553277"/>
                  </a:lnTo>
                  <a:lnTo>
                    <a:pt x="799887" y="511436"/>
                  </a:lnTo>
                  <a:lnTo>
                    <a:pt x="783649" y="470020"/>
                  </a:lnTo>
                  <a:lnTo>
                    <a:pt x="764045" y="429225"/>
                  </a:lnTo>
                  <a:lnTo>
                    <a:pt x="741158" y="389245"/>
                  </a:lnTo>
                  <a:lnTo>
                    <a:pt x="715074" y="350277"/>
                  </a:lnTo>
                  <a:lnTo>
                    <a:pt x="685877" y="312513"/>
                  </a:lnTo>
                  <a:lnTo>
                    <a:pt x="653653" y="276151"/>
                  </a:lnTo>
                  <a:lnTo>
                    <a:pt x="618487" y="241384"/>
                  </a:lnTo>
                  <a:lnTo>
                    <a:pt x="580464" y="208408"/>
                  </a:lnTo>
                  <a:lnTo>
                    <a:pt x="539669" y="177417"/>
                  </a:lnTo>
                  <a:lnTo>
                    <a:pt x="496186" y="148607"/>
                  </a:lnTo>
                  <a:lnTo>
                    <a:pt x="450102" y="122173"/>
                  </a:lnTo>
                  <a:lnTo>
                    <a:pt x="515065" y="0"/>
                  </a:lnTo>
                  <a:lnTo>
                    <a:pt x="561150" y="26434"/>
                  </a:lnTo>
                  <a:lnTo>
                    <a:pt x="604632" y="55243"/>
                  </a:lnTo>
                  <a:lnTo>
                    <a:pt x="645427" y="86234"/>
                  </a:lnTo>
                  <a:lnTo>
                    <a:pt x="683450" y="119210"/>
                  </a:lnTo>
                  <a:lnTo>
                    <a:pt x="718616" y="153977"/>
                  </a:lnTo>
                  <a:lnTo>
                    <a:pt x="750840" y="190340"/>
                  </a:lnTo>
                  <a:lnTo>
                    <a:pt x="780037" y="228103"/>
                  </a:lnTo>
                  <a:lnTo>
                    <a:pt x="806121" y="267072"/>
                  </a:lnTo>
                  <a:lnTo>
                    <a:pt x="829008" y="307051"/>
                  </a:lnTo>
                  <a:lnTo>
                    <a:pt x="848612" y="347846"/>
                  </a:lnTo>
                  <a:lnTo>
                    <a:pt x="864850" y="389262"/>
                  </a:lnTo>
                  <a:lnTo>
                    <a:pt x="877635" y="431103"/>
                  </a:lnTo>
                  <a:lnTo>
                    <a:pt x="886882" y="473175"/>
                  </a:lnTo>
                  <a:lnTo>
                    <a:pt x="892507" y="515282"/>
                  </a:lnTo>
                  <a:lnTo>
                    <a:pt x="894425" y="557230"/>
                  </a:lnTo>
                  <a:lnTo>
                    <a:pt x="892550" y="598824"/>
                  </a:lnTo>
                  <a:lnTo>
                    <a:pt x="886798" y="639868"/>
                  </a:lnTo>
                  <a:lnTo>
                    <a:pt x="877084" y="680167"/>
                  </a:lnTo>
                  <a:lnTo>
                    <a:pt x="863321" y="719527"/>
                  </a:lnTo>
                  <a:lnTo>
                    <a:pt x="845427" y="757752"/>
                  </a:lnTo>
                  <a:lnTo>
                    <a:pt x="780463" y="879926"/>
                  </a:lnTo>
                  <a:lnTo>
                    <a:pt x="757968" y="917307"/>
                  </a:lnTo>
                  <a:lnTo>
                    <a:pt x="731892" y="951804"/>
                  </a:lnTo>
                  <a:lnTo>
                    <a:pt x="702464" y="983343"/>
                  </a:lnTo>
                  <a:lnTo>
                    <a:pt x="669911" y="1011854"/>
                  </a:lnTo>
                  <a:lnTo>
                    <a:pt x="634459" y="1037263"/>
                  </a:lnTo>
                  <a:lnTo>
                    <a:pt x="596335" y="1059498"/>
                  </a:lnTo>
                  <a:lnTo>
                    <a:pt x="555767" y="1078486"/>
                  </a:lnTo>
                  <a:lnTo>
                    <a:pt x="512981" y="1094155"/>
                  </a:lnTo>
                  <a:lnTo>
                    <a:pt x="468204" y="1106433"/>
                  </a:lnTo>
                  <a:lnTo>
                    <a:pt x="421664" y="1115247"/>
                  </a:lnTo>
                  <a:lnTo>
                    <a:pt x="373587" y="1120525"/>
                  </a:lnTo>
                  <a:lnTo>
                    <a:pt x="324200" y="1122193"/>
                  </a:lnTo>
                  <a:lnTo>
                    <a:pt x="273730" y="1120181"/>
                  </a:lnTo>
                  <a:lnTo>
                    <a:pt x="222404" y="1114415"/>
                  </a:lnTo>
                  <a:lnTo>
                    <a:pt x="170450" y="1104823"/>
                  </a:lnTo>
                  <a:lnTo>
                    <a:pt x="118093" y="1091333"/>
                  </a:lnTo>
                  <a:lnTo>
                    <a:pt x="74584" y="1173159"/>
                  </a:lnTo>
                  <a:lnTo>
                    <a:pt x="0" y="968665"/>
                  </a:lnTo>
                  <a:lnTo>
                    <a:pt x="226565" y="887332"/>
                  </a:lnTo>
                  <a:lnTo>
                    <a:pt x="183056" y="969159"/>
                  </a:lnTo>
                  <a:lnTo>
                    <a:pt x="236416" y="982865"/>
                  </a:lnTo>
                  <a:lnTo>
                    <a:pt x="289445" y="992531"/>
                  </a:lnTo>
                  <a:lnTo>
                    <a:pt x="341891" y="998220"/>
                  </a:lnTo>
                  <a:lnTo>
                    <a:pt x="393500" y="999993"/>
                  </a:lnTo>
                  <a:lnTo>
                    <a:pt x="444018" y="997914"/>
                  </a:lnTo>
                  <a:lnTo>
                    <a:pt x="493192" y="992044"/>
                  </a:lnTo>
                  <a:lnTo>
                    <a:pt x="540767" y="982445"/>
                  </a:lnTo>
                  <a:lnTo>
                    <a:pt x="586491" y="969180"/>
                  </a:lnTo>
                  <a:lnTo>
                    <a:pt x="630109" y="952310"/>
                  </a:lnTo>
                  <a:lnTo>
                    <a:pt x="671369" y="931898"/>
                  </a:lnTo>
                  <a:lnTo>
                    <a:pt x="710015" y="908007"/>
                  </a:lnTo>
                  <a:lnTo>
                    <a:pt x="745796" y="880697"/>
                  </a:lnTo>
                  <a:lnTo>
                    <a:pt x="778456" y="850032"/>
                  </a:lnTo>
                  <a:lnTo>
                    <a:pt x="807742" y="816073"/>
                  </a:lnTo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83794" y="4070022"/>
              <a:ext cx="444500" cy="880110"/>
            </a:xfrm>
            <a:custGeom>
              <a:avLst/>
              <a:gdLst/>
              <a:ahLst/>
              <a:cxnLst/>
              <a:rect l="l" t="t" r="r" b="b"/>
              <a:pathLst>
                <a:path w="444500" h="880110">
                  <a:moveTo>
                    <a:pt x="113961" y="879926"/>
                  </a:moveTo>
                  <a:lnTo>
                    <a:pt x="48998" y="757753"/>
                  </a:lnTo>
                  <a:lnTo>
                    <a:pt x="31103" y="719527"/>
                  </a:lnTo>
                  <a:lnTo>
                    <a:pt x="17341" y="680167"/>
                  </a:lnTo>
                  <a:lnTo>
                    <a:pt x="7626" y="639868"/>
                  </a:lnTo>
                  <a:lnTo>
                    <a:pt x="1874" y="598824"/>
                  </a:lnTo>
                  <a:lnTo>
                    <a:pt x="0" y="557230"/>
                  </a:lnTo>
                  <a:lnTo>
                    <a:pt x="1917" y="515283"/>
                  </a:lnTo>
                  <a:lnTo>
                    <a:pt x="7543" y="473175"/>
                  </a:lnTo>
                  <a:lnTo>
                    <a:pt x="16790" y="431103"/>
                  </a:lnTo>
                  <a:lnTo>
                    <a:pt x="29582" y="389246"/>
                  </a:lnTo>
                  <a:lnTo>
                    <a:pt x="45812" y="347846"/>
                  </a:lnTo>
                  <a:lnTo>
                    <a:pt x="65417" y="307051"/>
                  </a:lnTo>
                  <a:lnTo>
                    <a:pt x="88304" y="267072"/>
                  </a:lnTo>
                  <a:lnTo>
                    <a:pt x="114388" y="228103"/>
                  </a:lnTo>
                  <a:lnTo>
                    <a:pt x="143585" y="190340"/>
                  </a:lnTo>
                  <a:lnTo>
                    <a:pt x="175809" y="153977"/>
                  </a:lnTo>
                  <a:lnTo>
                    <a:pt x="210975" y="119210"/>
                  </a:lnTo>
                  <a:lnTo>
                    <a:pt x="248998" y="86234"/>
                  </a:lnTo>
                  <a:lnTo>
                    <a:pt x="289793" y="55243"/>
                  </a:lnTo>
                  <a:lnTo>
                    <a:pt x="333276" y="26434"/>
                  </a:lnTo>
                  <a:lnTo>
                    <a:pt x="379360" y="0"/>
                  </a:lnTo>
                  <a:lnTo>
                    <a:pt x="444323" y="122173"/>
                  </a:lnTo>
                  <a:lnTo>
                    <a:pt x="398239" y="148608"/>
                  </a:lnTo>
                  <a:lnTo>
                    <a:pt x="354756" y="177417"/>
                  </a:lnTo>
                  <a:lnTo>
                    <a:pt x="313961" y="208408"/>
                  </a:lnTo>
                  <a:lnTo>
                    <a:pt x="275938" y="241384"/>
                  </a:lnTo>
                  <a:lnTo>
                    <a:pt x="240772" y="276151"/>
                  </a:lnTo>
                  <a:lnTo>
                    <a:pt x="208548" y="312514"/>
                  </a:lnTo>
                  <a:lnTo>
                    <a:pt x="179351" y="350277"/>
                  </a:lnTo>
                  <a:lnTo>
                    <a:pt x="153258" y="389262"/>
                  </a:lnTo>
                  <a:lnTo>
                    <a:pt x="130380" y="429225"/>
                  </a:lnTo>
                  <a:lnTo>
                    <a:pt x="110775" y="470020"/>
                  </a:lnTo>
                  <a:lnTo>
                    <a:pt x="94538" y="511436"/>
                  </a:lnTo>
                  <a:lnTo>
                    <a:pt x="81753" y="553277"/>
                  </a:lnTo>
                  <a:lnTo>
                    <a:pt x="72506" y="595349"/>
                  </a:lnTo>
                  <a:lnTo>
                    <a:pt x="66880" y="637456"/>
                  </a:lnTo>
                  <a:lnTo>
                    <a:pt x="64963" y="679404"/>
                  </a:lnTo>
                  <a:lnTo>
                    <a:pt x="66837" y="720998"/>
                  </a:lnTo>
                  <a:lnTo>
                    <a:pt x="72589" y="762042"/>
                  </a:lnTo>
                  <a:lnTo>
                    <a:pt x="82304" y="802341"/>
                  </a:lnTo>
                  <a:lnTo>
                    <a:pt x="96066" y="841701"/>
                  </a:lnTo>
                  <a:lnTo>
                    <a:pt x="113961" y="879926"/>
                  </a:lnTo>
                  <a:close/>
                </a:path>
              </a:pathLst>
            </a:custGeom>
            <a:solidFill>
              <a:srgbClr val="93373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7177444" y="4063672"/>
            <a:ext cx="907415" cy="1186180"/>
            <a:chOff x="7177444" y="4063672"/>
            <a:chExt cx="907415" cy="1186180"/>
          </a:xfrm>
        </p:grpSpPr>
        <p:sp>
          <p:nvSpPr>
            <p:cNvPr id="22" name="object 22"/>
            <p:cNvSpPr/>
            <p:nvPr/>
          </p:nvSpPr>
          <p:spPr>
            <a:xfrm>
              <a:off x="7270477" y="4886095"/>
              <a:ext cx="808355" cy="357505"/>
            </a:xfrm>
            <a:custGeom>
              <a:avLst/>
              <a:gdLst/>
              <a:ahLst/>
              <a:cxnLst/>
              <a:rect l="l" t="t" r="r" b="b"/>
              <a:pathLst>
                <a:path w="808354" h="357504">
                  <a:moveTo>
                    <a:pt x="486606" y="306147"/>
                  </a:moveTo>
                  <a:lnTo>
                    <a:pt x="438070" y="304762"/>
                  </a:lnTo>
                  <a:lnTo>
                    <a:pt x="390832" y="299899"/>
                  </a:lnTo>
                  <a:lnTo>
                    <a:pt x="345100" y="291639"/>
                  </a:lnTo>
                  <a:lnTo>
                    <a:pt x="301077" y="280065"/>
                  </a:lnTo>
                  <a:lnTo>
                    <a:pt x="258968" y="265257"/>
                  </a:lnTo>
                  <a:lnTo>
                    <a:pt x="218980" y="247297"/>
                  </a:lnTo>
                  <a:lnTo>
                    <a:pt x="181317" y="226269"/>
                  </a:lnTo>
                  <a:lnTo>
                    <a:pt x="146184" y="202252"/>
                  </a:lnTo>
                  <a:lnTo>
                    <a:pt x="113785" y="175330"/>
                  </a:lnTo>
                  <a:lnTo>
                    <a:pt x="84328" y="145585"/>
                  </a:lnTo>
                  <a:lnTo>
                    <a:pt x="58015" y="113097"/>
                  </a:lnTo>
                  <a:lnTo>
                    <a:pt x="35053" y="77949"/>
                  </a:lnTo>
                  <a:lnTo>
                    <a:pt x="15646" y="40222"/>
                  </a:lnTo>
                  <a:lnTo>
                    <a:pt x="0" y="0"/>
                  </a:lnTo>
                  <a:lnTo>
                    <a:pt x="29286" y="33958"/>
                  </a:lnTo>
                  <a:lnTo>
                    <a:pt x="61946" y="64624"/>
                  </a:lnTo>
                  <a:lnTo>
                    <a:pt x="97727" y="91934"/>
                  </a:lnTo>
                  <a:lnTo>
                    <a:pt x="136373" y="115825"/>
                  </a:lnTo>
                  <a:lnTo>
                    <a:pt x="177633" y="136237"/>
                  </a:lnTo>
                  <a:lnTo>
                    <a:pt x="221251" y="153107"/>
                  </a:lnTo>
                  <a:lnTo>
                    <a:pt x="266975" y="166372"/>
                  </a:lnTo>
                  <a:lnTo>
                    <a:pt x="314550" y="175971"/>
                  </a:lnTo>
                  <a:lnTo>
                    <a:pt x="363724" y="181841"/>
                  </a:lnTo>
                  <a:lnTo>
                    <a:pt x="414242" y="183920"/>
                  </a:lnTo>
                  <a:lnTo>
                    <a:pt x="796316" y="183920"/>
                  </a:lnTo>
                  <a:lnTo>
                    <a:pt x="763002" y="275260"/>
                  </a:lnTo>
                  <a:lnTo>
                    <a:pt x="689648" y="275260"/>
                  </a:lnTo>
                  <a:lnTo>
                    <a:pt x="637964" y="288609"/>
                  </a:lnTo>
                  <a:lnTo>
                    <a:pt x="586759" y="298152"/>
                  </a:lnTo>
                  <a:lnTo>
                    <a:pt x="536238" y="303970"/>
                  </a:lnTo>
                  <a:lnTo>
                    <a:pt x="486606" y="306147"/>
                  </a:lnTo>
                  <a:close/>
                </a:path>
                <a:path w="808354" h="357504">
                  <a:moveTo>
                    <a:pt x="796316" y="183920"/>
                  </a:moveTo>
                  <a:lnTo>
                    <a:pt x="414242" y="183920"/>
                  </a:lnTo>
                  <a:lnTo>
                    <a:pt x="465850" y="182147"/>
                  </a:lnTo>
                  <a:lnTo>
                    <a:pt x="518296" y="176458"/>
                  </a:lnTo>
                  <a:lnTo>
                    <a:pt x="571326" y="166792"/>
                  </a:lnTo>
                  <a:lnTo>
                    <a:pt x="624685" y="153086"/>
                  </a:lnTo>
                  <a:lnTo>
                    <a:pt x="581175" y="71259"/>
                  </a:lnTo>
                  <a:lnTo>
                    <a:pt x="807742" y="152591"/>
                  </a:lnTo>
                  <a:lnTo>
                    <a:pt x="796316" y="183920"/>
                  </a:lnTo>
                  <a:close/>
                </a:path>
                <a:path w="808354" h="357504">
                  <a:moveTo>
                    <a:pt x="733157" y="357086"/>
                  </a:moveTo>
                  <a:lnTo>
                    <a:pt x="689648" y="275260"/>
                  </a:lnTo>
                  <a:lnTo>
                    <a:pt x="763002" y="275260"/>
                  </a:lnTo>
                  <a:lnTo>
                    <a:pt x="733157" y="357086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83794" y="4070022"/>
              <a:ext cx="894715" cy="1173480"/>
            </a:xfrm>
            <a:custGeom>
              <a:avLst/>
              <a:gdLst/>
              <a:ahLst/>
              <a:cxnLst/>
              <a:rect l="l" t="t" r="r" b="b"/>
              <a:pathLst>
                <a:path w="894715" h="1173479">
                  <a:moveTo>
                    <a:pt x="113961" y="879926"/>
                  </a:moveTo>
                  <a:lnTo>
                    <a:pt x="96066" y="841701"/>
                  </a:lnTo>
                  <a:lnTo>
                    <a:pt x="82304" y="802341"/>
                  </a:lnTo>
                  <a:lnTo>
                    <a:pt x="72589" y="762042"/>
                  </a:lnTo>
                  <a:lnTo>
                    <a:pt x="66837" y="720998"/>
                  </a:lnTo>
                  <a:lnTo>
                    <a:pt x="64963" y="679404"/>
                  </a:lnTo>
                  <a:lnTo>
                    <a:pt x="66880" y="637456"/>
                  </a:lnTo>
                  <a:lnTo>
                    <a:pt x="72506" y="595349"/>
                  </a:lnTo>
                  <a:lnTo>
                    <a:pt x="81753" y="553277"/>
                  </a:lnTo>
                  <a:lnTo>
                    <a:pt x="94538" y="511436"/>
                  </a:lnTo>
                  <a:lnTo>
                    <a:pt x="110775" y="470020"/>
                  </a:lnTo>
                  <a:lnTo>
                    <a:pt x="130380" y="429225"/>
                  </a:lnTo>
                  <a:lnTo>
                    <a:pt x="153267" y="389246"/>
                  </a:lnTo>
                  <a:lnTo>
                    <a:pt x="179351" y="350277"/>
                  </a:lnTo>
                  <a:lnTo>
                    <a:pt x="208548" y="312514"/>
                  </a:lnTo>
                  <a:lnTo>
                    <a:pt x="240772" y="276151"/>
                  </a:lnTo>
                  <a:lnTo>
                    <a:pt x="275938" y="241384"/>
                  </a:lnTo>
                  <a:lnTo>
                    <a:pt x="313961" y="208408"/>
                  </a:lnTo>
                  <a:lnTo>
                    <a:pt x="354756" y="177417"/>
                  </a:lnTo>
                  <a:lnTo>
                    <a:pt x="398239" y="148608"/>
                  </a:lnTo>
                  <a:lnTo>
                    <a:pt x="444323" y="122173"/>
                  </a:lnTo>
                  <a:lnTo>
                    <a:pt x="379360" y="0"/>
                  </a:lnTo>
                  <a:lnTo>
                    <a:pt x="333276" y="26434"/>
                  </a:lnTo>
                  <a:lnTo>
                    <a:pt x="289793" y="55243"/>
                  </a:lnTo>
                  <a:lnTo>
                    <a:pt x="248998" y="86234"/>
                  </a:lnTo>
                  <a:lnTo>
                    <a:pt x="210975" y="119210"/>
                  </a:lnTo>
                  <a:lnTo>
                    <a:pt x="175809" y="153977"/>
                  </a:lnTo>
                  <a:lnTo>
                    <a:pt x="143585" y="190340"/>
                  </a:lnTo>
                  <a:lnTo>
                    <a:pt x="114388" y="228103"/>
                  </a:lnTo>
                  <a:lnTo>
                    <a:pt x="88304" y="267072"/>
                  </a:lnTo>
                  <a:lnTo>
                    <a:pt x="65417" y="307051"/>
                  </a:lnTo>
                  <a:lnTo>
                    <a:pt x="45812" y="347846"/>
                  </a:lnTo>
                  <a:lnTo>
                    <a:pt x="29575" y="389262"/>
                  </a:lnTo>
                  <a:lnTo>
                    <a:pt x="16790" y="431103"/>
                  </a:lnTo>
                  <a:lnTo>
                    <a:pt x="7543" y="473175"/>
                  </a:lnTo>
                  <a:lnTo>
                    <a:pt x="1917" y="515283"/>
                  </a:lnTo>
                  <a:lnTo>
                    <a:pt x="0" y="557230"/>
                  </a:lnTo>
                  <a:lnTo>
                    <a:pt x="1874" y="598824"/>
                  </a:lnTo>
                  <a:lnTo>
                    <a:pt x="7626" y="639868"/>
                  </a:lnTo>
                  <a:lnTo>
                    <a:pt x="17341" y="680167"/>
                  </a:lnTo>
                  <a:lnTo>
                    <a:pt x="31103" y="719527"/>
                  </a:lnTo>
                  <a:lnTo>
                    <a:pt x="48998" y="757753"/>
                  </a:lnTo>
                  <a:lnTo>
                    <a:pt x="113961" y="879926"/>
                  </a:lnTo>
                  <a:lnTo>
                    <a:pt x="136457" y="917307"/>
                  </a:lnTo>
                  <a:lnTo>
                    <a:pt x="162532" y="951804"/>
                  </a:lnTo>
                  <a:lnTo>
                    <a:pt x="191960" y="983343"/>
                  </a:lnTo>
                  <a:lnTo>
                    <a:pt x="224513" y="1011854"/>
                  </a:lnTo>
                  <a:lnTo>
                    <a:pt x="259965" y="1037263"/>
                  </a:lnTo>
                  <a:lnTo>
                    <a:pt x="298089" y="1059498"/>
                  </a:lnTo>
                  <a:lnTo>
                    <a:pt x="338657" y="1078486"/>
                  </a:lnTo>
                  <a:lnTo>
                    <a:pt x="381443" y="1094155"/>
                  </a:lnTo>
                  <a:lnTo>
                    <a:pt x="426220" y="1106433"/>
                  </a:lnTo>
                  <a:lnTo>
                    <a:pt x="472760" y="1115247"/>
                  </a:lnTo>
                  <a:lnTo>
                    <a:pt x="520838" y="1120525"/>
                  </a:lnTo>
                  <a:lnTo>
                    <a:pt x="570225" y="1122194"/>
                  </a:lnTo>
                  <a:lnTo>
                    <a:pt x="620694" y="1120181"/>
                  </a:lnTo>
                  <a:lnTo>
                    <a:pt x="672020" y="1114416"/>
                  </a:lnTo>
                  <a:lnTo>
                    <a:pt x="723975" y="1104824"/>
                  </a:lnTo>
                  <a:lnTo>
                    <a:pt x="776331" y="1091333"/>
                  </a:lnTo>
                  <a:lnTo>
                    <a:pt x="819841" y="1173160"/>
                  </a:lnTo>
                  <a:lnTo>
                    <a:pt x="894426" y="968665"/>
                  </a:lnTo>
                  <a:lnTo>
                    <a:pt x="667859" y="887333"/>
                  </a:lnTo>
                  <a:lnTo>
                    <a:pt x="711368" y="969159"/>
                  </a:lnTo>
                  <a:lnTo>
                    <a:pt x="658009" y="982865"/>
                  </a:lnTo>
                  <a:lnTo>
                    <a:pt x="604979" y="992531"/>
                  </a:lnTo>
                  <a:lnTo>
                    <a:pt x="552534" y="998220"/>
                  </a:lnTo>
                  <a:lnTo>
                    <a:pt x="500925" y="999994"/>
                  </a:lnTo>
                  <a:lnTo>
                    <a:pt x="450407" y="997914"/>
                  </a:lnTo>
                  <a:lnTo>
                    <a:pt x="401233" y="992044"/>
                  </a:lnTo>
                  <a:lnTo>
                    <a:pt x="353658" y="982446"/>
                  </a:lnTo>
                  <a:lnTo>
                    <a:pt x="307934" y="969180"/>
                  </a:lnTo>
                  <a:lnTo>
                    <a:pt x="264316" y="952311"/>
                  </a:lnTo>
                  <a:lnTo>
                    <a:pt x="223056" y="931899"/>
                  </a:lnTo>
                  <a:lnTo>
                    <a:pt x="184410" y="908007"/>
                  </a:lnTo>
                  <a:lnTo>
                    <a:pt x="148630" y="880697"/>
                  </a:lnTo>
                  <a:lnTo>
                    <a:pt x="115969" y="850032"/>
                  </a:lnTo>
                  <a:lnTo>
                    <a:pt x="86683" y="816073"/>
                  </a:lnTo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905828" y="3107293"/>
            <a:ext cx="701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Same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107187" y="2384516"/>
            <a:ext cx="299720" cy="1866264"/>
            <a:chOff x="9107187" y="2384516"/>
            <a:chExt cx="299720" cy="1866264"/>
          </a:xfrm>
        </p:grpSpPr>
        <p:sp>
          <p:nvSpPr>
            <p:cNvPr id="26" name="object 26"/>
            <p:cNvSpPr/>
            <p:nvPr/>
          </p:nvSpPr>
          <p:spPr>
            <a:xfrm>
              <a:off x="9113537" y="3558592"/>
              <a:ext cx="287020" cy="685800"/>
            </a:xfrm>
            <a:custGeom>
              <a:avLst/>
              <a:gdLst/>
              <a:ahLst/>
              <a:cxnLst/>
              <a:rect l="l" t="t" r="r" b="b"/>
              <a:pathLst>
                <a:path w="287020" h="685800">
                  <a:moveTo>
                    <a:pt x="143202" y="685799"/>
                  </a:moveTo>
                  <a:lnTo>
                    <a:pt x="0" y="542597"/>
                  </a:lnTo>
                  <a:lnTo>
                    <a:pt x="71601" y="542597"/>
                  </a:lnTo>
                  <a:lnTo>
                    <a:pt x="71601" y="0"/>
                  </a:lnTo>
                  <a:lnTo>
                    <a:pt x="214803" y="0"/>
                  </a:lnTo>
                  <a:lnTo>
                    <a:pt x="214803" y="542597"/>
                  </a:lnTo>
                  <a:lnTo>
                    <a:pt x="286404" y="542597"/>
                  </a:lnTo>
                  <a:lnTo>
                    <a:pt x="143202" y="68579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113537" y="3558592"/>
              <a:ext cx="287020" cy="685800"/>
            </a:xfrm>
            <a:custGeom>
              <a:avLst/>
              <a:gdLst/>
              <a:ahLst/>
              <a:cxnLst/>
              <a:rect l="l" t="t" r="r" b="b"/>
              <a:pathLst>
                <a:path w="287020" h="685800">
                  <a:moveTo>
                    <a:pt x="214803" y="0"/>
                  </a:moveTo>
                  <a:lnTo>
                    <a:pt x="214803" y="542597"/>
                  </a:lnTo>
                  <a:lnTo>
                    <a:pt x="286404" y="542597"/>
                  </a:lnTo>
                  <a:lnTo>
                    <a:pt x="143202" y="685799"/>
                  </a:lnTo>
                  <a:lnTo>
                    <a:pt x="0" y="542597"/>
                  </a:lnTo>
                  <a:lnTo>
                    <a:pt x="71601" y="542597"/>
                  </a:lnTo>
                  <a:lnTo>
                    <a:pt x="71601" y="0"/>
                  </a:lnTo>
                  <a:lnTo>
                    <a:pt x="214803" y="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113537" y="2390866"/>
              <a:ext cx="287020" cy="685800"/>
            </a:xfrm>
            <a:custGeom>
              <a:avLst/>
              <a:gdLst/>
              <a:ahLst/>
              <a:cxnLst/>
              <a:rect l="l" t="t" r="r" b="b"/>
              <a:pathLst>
                <a:path w="287020" h="685800">
                  <a:moveTo>
                    <a:pt x="214803" y="685799"/>
                  </a:moveTo>
                  <a:lnTo>
                    <a:pt x="71601" y="685799"/>
                  </a:lnTo>
                  <a:lnTo>
                    <a:pt x="71601" y="143202"/>
                  </a:lnTo>
                  <a:lnTo>
                    <a:pt x="0" y="143202"/>
                  </a:lnTo>
                  <a:lnTo>
                    <a:pt x="143202" y="0"/>
                  </a:lnTo>
                  <a:lnTo>
                    <a:pt x="286404" y="143202"/>
                  </a:lnTo>
                  <a:lnTo>
                    <a:pt x="214803" y="143202"/>
                  </a:lnTo>
                  <a:lnTo>
                    <a:pt x="214803" y="68579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113537" y="2390866"/>
              <a:ext cx="287020" cy="685800"/>
            </a:xfrm>
            <a:custGeom>
              <a:avLst/>
              <a:gdLst/>
              <a:ahLst/>
              <a:cxnLst/>
              <a:rect l="l" t="t" r="r" b="b"/>
              <a:pathLst>
                <a:path w="287020" h="685800">
                  <a:moveTo>
                    <a:pt x="71601" y="685799"/>
                  </a:moveTo>
                  <a:lnTo>
                    <a:pt x="71601" y="143202"/>
                  </a:lnTo>
                  <a:lnTo>
                    <a:pt x="0" y="143202"/>
                  </a:lnTo>
                  <a:lnTo>
                    <a:pt x="143202" y="0"/>
                  </a:lnTo>
                  <a:lnTo>
                    <a:pt x="286404" y="143202"/>
                  </a:lnTo>
                  <a:lnTo>
                    <a:pt x="214803" y="143202"/>
                  </a:lnTo>
                  <a:lnTo>
                    <a:pt x="214803" y="685799"/>
                  </a:lnTo>
                  <a:lnTo>
                    <a:pt x="71601" y="685799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9005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Wha</a:t>
            </a:r>
            <a:r>
              <a:rPr dirty="0" spc="-200"/>
              <a:t>t</a:t>
            </a:r>
            <a:r>
              <a:rPr dirty="0" spc="-170"/>
              <a:t> </a:t>
            </a:r>
            <a:r>
              <a:rPr dirty="0" spc="-155"/>
              <a:t>i</a:t>
            </a:r>
            <a:r>
              <a:rPr dirty="0" spc="-295"/>
              <a:t>s</a:t>
            </a:r>
            <a:r>
              <a:rPr dirty="0" spc="-170"/>
              <a:t> </a:t>
            </a:r>
            <a:r>
              <a:rPr dirty="0" spc="-335"/>
              <a:t>a</a:t>
            </a:r>
            <a:r>
              <a:rPr dirty="0" spc="-365"/>
              <a:t>n</a:t>
            </a:r>
            <a:r>
              <a:rPr dirty="0" spc="-165"/>
              <a:t> </a:t>
            </a:r>
            <a:r>
              <a:rPr dirty="0" spc="-355"/>
              <a:t>an</a:t>
            </a:r>
            <a:r>
              <a:rPr dirty="0" cap="small" spc="-415"/>
              <a:t>o</a:t>
            </a:r>
            <a:r>
              <a:rPr dirty="0" spc="-325"/>
              <a:t>mal</a:t>
            </a:r>
            <a:r>
              <a:rPr dirty="0" spc="-310"/>
              <a:t>y</a:t>
            </a:r>
            <a:r>
              <a:rPr dirty="0" spc="-165"/>
              <a:t> </a:t>
            </a:r>
            <a:r>
              <a:rPr dirty="0" spc="-165"/>
              <a:t>i</a:t>
            </a:r>
            <a:r>
              <a:rPr dirty="0" spc="-340"/>
              <a:t>n</a:t>
            </a:r>
            <a:r>
              <a:rPr dirty="0" spc="-170"/>
              <a:t> </a:t>
            </a:r>
            <a:r>
              <a:rPr dirty="0" spc="-300"/>
              <a:t>databas</a:t>
            </a:r>
            <a:r>
              <a:rPr dirty="0" spc="-305"/>
              <a:t>e</a:t>
            </a:r>
            <a:r>
              <a:rPr dirty="0" spc="-170"/>
              <a:t> </a:t>
            </a:r>
            <a:r>
              <a:rPr dirty="0" spc="-355"/>
              <a:t>design?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57527" y="840482"/>
            <a:ext cx="10905490" cy="29102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431165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malies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pí</a:t>
            </a:r>
            <a:r>
              <a:rPr dirty="0" cap="small" sz="2800" spc="-2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blems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that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0" b="1">
                <a:solidFill>
                  <a:srgbClr val="B84742"/>
                </a:solidFill>
                <a:latin typeface="Arial"/>
                <a:cs typeface="Arial"/>
              </a:rPr>
              <a:t>can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25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uí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p</a:t>
            </a:r>
            <a:r>
              <a:rPr dirty="0" cap="small" sz="2800" spc="-220" b="1">
                <a:solidFill>
                  <a:srgbClr val="B84742"/>
                </a:solidFill>
                <a:latin typeface="Arial"/>
                <a:cs typeface="Arial"/>
              </a:rPr>
              <a:t>oo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íly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planned,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un-n</a:t>
            </a:r>
            <a:r>
              <a:rPr dirty="0" cap="small" sz="28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ímalified </a:t>
            </a:r>
            <a:r>
              <a:rPr dirty="0" sz="2800" spc="-7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database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wheíe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daľa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sľ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íed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ľable.</a:t>
            </a:r>
            <a:endParaRPr sz="2800">
              <a:latin typeface="Microsoft Sans Serif"/>
              <a:cs typeface="Microsoft Sans Serif"/>
            </a:endParaRPr>
          </a:p>
          <a:p>
            <a:pPr marL="187960" marR="5080" indent="-17589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Theíe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ľhíee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ľypes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malies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ľhaľ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aíise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daľabase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because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800" spc="-7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íedundancy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Inse</a:t>
            </a:r>
            <a:r>
              <a:rPr dirty="0" sz="2400" spc="1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maly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Deleľ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maly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Updaľ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20">
                <a:solidFill>
                  <a:srgbClr val="212121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diﬁcaľi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maly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25971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Inse</a:t>
            </a:r>
            <a:r>
              <a:rPr dirty="0" spc="-25"/>
              <a:t>í</a:t>
            </a:r>
            <a:r>
              <a:rPr dirty="0" spc="-90"/>
              <a:t>t</a:t>
            </a:r>
            <a:r>
              <a:rPr dirty="0" spc="-170"/>
              <a:t> </a:t>
            </a:r>
            <a:r>
              <a:rPr dirty="0" spc="-355"/>
              <a:t>an</a:t>
            </a:r>
            <a:r>
              <a:rPr dirty="0" cap="small" spc="-415"/>
              <a:t>o</a:t>
            </a:r>
            <a:r>
              <a:rPr dirty="0" spc="-320"/>
              <a:t>maly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6231" y="1310785"/>
          <a:ext cx="4991100" cy="202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/>
                <a:gridCol w="436880"/>
                <a:gridCol w="410844"/>
                <a:gridCol w="989330"/>
                <a:gridCol w="554355"/>
                <a:gridCol w="864234"/>
                <a:gridCol w="1036955"/>
              </a:tblGrid>
              <a:tr h="364562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u="heavy" sz="1800" spc="-21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Manageí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48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48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200">
                          <a:solidFill>
                            <a:srgbClr val="8F8F8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238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200">
                          <a:solidFill>
                            <a:srgbClr val="8F8F8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238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200">
                          <a:solidFill>
                            <a:srgbClr val="8F8F8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238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238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2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238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200">
                          <a:solidFill>
                            <a:srgbClr val="8F8F8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238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30146" y="1373071"/>
            <a:ext cx="6413500" cy="1384300"/>
            <a:chOff x="5530146" y="1373071"/>
            <a:chExt cx="6413500" cy="1384300"/>
          </a:xfrm>
        </p:grpSpPr>
        <p:sp>
          <p:nvSpPr>
            <p:cNvPr id="6" name="object 6"/>
            <p:cNvSpPr/>
            <p:nvPr/>
          </p:nvSpPr>
          <p:spPr>
            <a:xfrm>
              <a:off x="5536496" y="1379421"/>
              <a:ext cx="6400800" cy="1371600"/>
            </a:xfrm>
            <a:custGeom>
              <a:avLst/>
              <a:gdLst/>
              <a:ahLst/>
              <a:cxnLst/>
              <a:rect l="l" t="t" r="r" b="b"/>
              <a:pathLst>
                <a:path w="6400800" h="1371600">
                  <a:moveTo>
                    <a:pt x="6348651" y="1371599"/>
                  </a:moveTo>
                  <a:lnTo>
                    <a:pt x="52148" y="1371599"/>
                  </a:lnTo>
                  <a:lnTo>
                    <a:pt x="31849" y="1367501"/>
                  </a:lnTo>
                  <a:lnTo>
                    <a:pt x="15273" y="1356326"/>
                  </a:lnTo>
                  <a:lnTo>
                    <a:pt x="4098" y="1339750"/>
                  </a:lnTo>
                  <a:lnTo>
                    <a:pt x="0" y="1319451"/>
                  </a:lnTo>
                  <a:lnTo>
                    <a:pt x="0" y="52148"/>
                  </a:lnTo>
                  <a:lnTo>
                    <a:pt x="4098" y="31849"/>
                  </a:lnTo>
                  <a:lnTo>
                    <a:pt x="15273" y="15273"/>
                  </a:lnTo>
                  <a:lnTo>
                    <a:pt x="31849" y="4098"/>
                  </a:lnTo>
                  <a:lnTo>
                    <a:pt x="52148" y="0"/>
                  </a:lnTo>
                  <a:lnTo>
                    <a:pt x="6348651" y="0"/>
                  </a:lnTo>
                  <a:lnTo>
                    <a:pt x="6385526" y="15273"/>
                  </a:lnTo>
                  <a:lnTo>
                    <a:pt x="6400799" y="52148"/>
                  </a:lnTo>
                  <a:lnTo>
                    <a:pt x="6400799" y="1319451"/>
                  </a:lnTo>
                  <a:lnTo>
                    <a:pt x="6396701" y="1339750"/>
                  </a:lnTo>
                  <a:lnTo>
                    <a:pt x="6385525" y="1356326"/>
                  </a:lnTo>
                  <a:lnTo>
                    <a:pt x="6368949" y="1367501"/>
                  </a:lnTo>
                  <a:lnTo>
                    <a:pt x="6348651" y="137159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36496" y="1379421"/>
              <a:ext cx="6400800" cy="1371600"/>
            </a:xfrm>
            <a:custGeom>
              <a:avLst/>
              <a:gdLst/>
              <a:ahLst/>
              <a:cxnLst/>
              <a:rect l="l" t="t" r="r" b="b"/>
              <a:pathLst>
                <a:path w="6400800" h="1371600">
                  <a:moveTo>
                    <a:pt x="0" y="52148"/>
                  </a:moveTo>
                  <a:lnTo>
                    <a:pt x="4098" y="31849"/>
                  </a:lnTo>
                  <a:lnTo>
                    <a:pt x="15273" y="15273"/>
                  </a:lnTo>
                  <a:lnTo>
                    <a:pt x="31849" y="4098"/>
                  </a:lnTo>
                  <a:lnTo>
                    <a:pt x="52148" y="0"/>
                  </a:lnTo>
                  <a:lnTo>
                    <a:pt x="6348651" y="0"/>
                  </a:lnTo>
                  <a:lnTo>
                    <a:pt x="6385526" y="15273"/>
                  </a:lnTo>
                  <a:lnTo>
                    <a:pt x="6400799" y="52148"/>
                  </a:lnTo>
                  <a:lnTo>
                    <a:pt x="6400799" y="1319451"/>
                  </a:lnTo>
                  <a:lnTo>
                    <a:pt x="6396701" y="1339750"/>
                  </a:lnTo>
                  <a:lnTo>
                    <a:pt x="6385526" y="1356326"/>
                  </a:lnTo>
                  <a:lnTo>
                    <a:pt x="6368949" y="1367501"/>
                  </a:lnTo>
                  <a:lnTo>
                    <a:pt x="6348651" y="1371599"/>
                  </a:lnTo>
                  <a:lnTo>
                    <a:pt x="52148" y="1371599"/>
                  </a:lnTo>
                  <a:lnTo>
                    <a:pt x="31849" y="1367501"/>
                  </a:lnTo>
                  <a:lnTo>
                    <a:pt x="15273" y="1356326"/>
                  </a:lnTo>
                  <a:lnTo>
                    <a:pt x="4098" y="1339750"/>
                  </a:lnTo>
                  <a:lnTo>
                    <a:pt x="0" y="1319451"/>
                  </a:lnTo>
                  <a:lnTo>
                    <a:pt x="0" y="52148"/>
                  </a:lnTo>
                  <a:close/>
                </a:path>
              </a:pathLst>
            </a:custGeom>
            <a:ln w="12699">
              <a:solidFill>
                <a:srgbClr val="E3B3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5286325" y="2826043"/>
            <a:ext cx="4481830" cy="467995"/>
          </a:xfrm>
          <a:custGeom>
            <a:avLst/>
            <a:gdLst/>
            <a:ahLst/>
            <a:cxnLst/>
            <a:rect l="l" t="t" r="r" b="b"/>
            <a:pathLst>
              <a:path w="4481830" h="467995">
                <a:moveTo>
                  <a:pt x="4481650" y="272999"/>
                </a:moveTo>
                <a:lnTo>
                  <a:pt x="521650" y="272999"/>
                </a:lnTo>
                <a:lnTo>
                  <a:pt x="521650" y="77999"/>
                </a:lnTo>
                <a:lnTo>
                  <a:pt x="527780" y="47638"/>
                </a:lnTo>
                <a:lnTo>
                  <a:pt x="544496" y="22845"/>
                </a:lnTo>
                <a:lnTo>
                  <a:pt x="569289" y="6129"/>
                </a:lnTo>
                <a:lnTo>
                  <a:pt x="599650" y="0"/>
                </a:lnTo>
                <a:lnTo>
                  <a:pt x="4403650" y="0"/>
                </a:lnTo>
                <a:lnTo>
                  <a:pt x="4446924" y="13104"/>
                </a:lnTo>
                <a:lnTo>
                  <a:pt x="4475712" y="48150"/>
                </a:lnTo>
                <a:lnTo>
                  <a:pt x="4481650" y="77999"/>
                </a:lnTo>
                <a:lnTo>
                  <a:pt x="4481650" y="272999"/>
                </a:lnTo>
                <a:close/>
              </a:path>
              <a:path w="4481830" h="467995">
                <a:moveTo>
                  <a:pt x="4403650" y="468000"/>
                </a:moveTo>
                <a:lnTo>
                  <a:pt x="599650" y="468000"/>
                </a:lnTo>
                <a:lnTo>
                  <a:pt x="569289" y="461870"/>
                </a:lnTo>
                <a:lnTo>
                  <a:pt x="544496" y="445154"/>
                </a:lnTo>
                <a:lnTo>
                  <a:pt x="527780" y="420361"/>
                </a:lnTo>
                <a:lnTo>
                  <a:pt x="521650" y="389999"/>
                </a:lnTo>
                <a:lnTo>
                  <a:pt x="0" y="255120"/>
                </a:lnTo>
                <a:lnTo>
                  <a:pt x="521650" y="272999"/>
                </a:lnTo>
                <a:lnTo>
                  <a:pt x="4481650" y="272999"/>
                </a:lnTo>
                <a:lnTo>
                  <a:pt x="4481650" y="389999"/>
                </a:lnTo>
                <a:lnTo>
                  <a:pt x="4475520" y="420361"/>
                </a:lnTo>
                <a:lnTo>
                  <a:pt x="4458804" y="445154"/>
                </a:lnTo>
                <a:lnTo>
                  <a:pt x="4434011" y="461870"/>
                </a:lnTo>
                <a:lnTo>
                  <a:pt x="4403650" y="468000"/>
                </a:lnTo>
                <a:close/>
              </a:path>
            </a:pathLst>
          </a:custGeom>
          <a:solidFill>
            <a:srgbClr val="F0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86325" y="2826043"/>
            <a:ext cx="4481830" cy="467995"/>
          </a:xfrm>
          <a:custGeom>
            <a:avLst/>
            <a:gdLst/>
            <a:ahLst/>
            <a:cxnLst/>
            <a:rect l="l" t="t" r="r" b="b"/>
            <a:pathLst>
              <a:path w="4481830" h="467995">
                <a:moveTo>
                  <a:pt x="521650" y="77999"/>
                </a:moveTo>
                <a:lnTo>
                  <a:pt x="527780" y="47638"/>
                </a:lnTo>
                <a:lnTo>
                  <a:pt x="544496" y="22845"/>
                </a:lnTo>
                <a:lnTo>
                  <a:pt x="569289" y="6129"/>
                </a:lnTo>
                <a:lnTo>
                  <a:pt x="599650" y="0"/>
                </a:lnTo>
                <a:lnTo>
                  <a:pt x="1181650" y="0"/>
                </a:lnTo>
                <a:lnTo>
                  <a:pt x="2171650" y="0"/>
                </a:lnTo>
                <a:lnTo>
                  <a:pt x="4403650" y="0"/>
                </a:lnTo>
                <a:lnTo>
                  <a:pt x="4418938" y="1512"/>
                </a:lnTo>
                <a:lnTo>
                  <a:pt x="4458804" y="22845"/>
                </a:lnTo>
                <a:lnTo>
                  <a:pt x="4480137" y="62711"/>
                </a:lnTo>
                <a:lnTo>
                  <a:pt x="4481650" y="77999"/>
                </a:lnTo>
                <a:lnTo>
                  <a:pt x="4481650" y="272999"/>
                </a:lnTo>
                <a:lnTo>
                  <a:pt x="4481650" y="389999"/>
                </a:lnTo>
                <a:lnTo>
                  <a:pt x="4475520" y="420361"/>
                </a:lnTo>
                <a:lnTo>
                  <a:pt x="4458804" y="445154"/>
                </a:lnTo>
                <a:lnTo>
                  <a:pt x="4434011" y="461870"/>
                </a:lnTo>
                <a:lnTo>
                  <a:pt x="4403650" y="468000"/>
                </a:lnTo>
                <a:lnTo>
                  <a:pt x="2171650" y="468000"/>
                </a:lnTo>
                <a:lnTo>
                  <a:pt x="1181650" y="468000"/>
                </a:lnTo>
                <a:lnTo>
                  <a:pt x="599650" y="468000"/>
                </a:lnTo>
                <a:lnTo>
                  <a:pt x="569289" y="461870"/>
                </a:lnTo>
                <a:lnTo>
                  <a:pt x="544496" y="445154"/>
                </a:lnTo>
                <a:lnTo>
                  <a:pt x="527780" y="420361"/>
                </a:lnTo>
                <a:lnTo>
                  <a:pt x="521650" y="389999"/>
                </a:lnTo>
                <a:lnTo>
                  <a:pt x="0" y="255120"/>
                </a:lnTo>
                <a:lnTo>
                  <a:pt x="521650" y="272999"/>
                </a:lnTo>
                <a:lnTo>
                  <a:pt x="521650" y="77999"/>
                </a:lnTo>
                <a:close/>
              </a:path>
            </a:pathLst>
          </a:custGeom>
          <a:ln w="12699">
            <a:solidFill>
              <a:srgbClr val="D48E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3655" y="847304"/>
            <a:ext cx="11792585" cy="5226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nsideí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Emp_Depľ(EID,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Ename,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Ciľy,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DID,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Dname,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Manageí)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212121"/>
                </a:solidFill>
                <a:latin typeface="Microsoft Sans Serif"/>
                <a:cs typeface="Microsoft Sans Serif"/>
              </a:rPr>
              <a:t>EID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píimaíy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key</a:t>
            </a:r>
            <a:endParaRPr sz="2400">
              <a:latin typeface="Microsoft Sans Serif"/>
              <a:cs typeface="Microsoft Sans Serif"/>
            </a:endParaRPr>
          </a:p>
          <a:p>
            <a:pPr algn="ctr" marL="5614035" marR="275590">
              <a:lnSpc>
                <a:spcPct val="100000"/>
              </a:lnSpc>
              <a:spcBef>
                <a:spcPts val="2185"/>
              </a:spcBef>
            </a:pP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inse</a:t>
            </a:r>
            <a:r>
              <a:rPr dirty="0" sz="2400" spc="2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maly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occ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uí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whe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B84742"/>
                </a:solidFill>
                <a:latin typeface="Microsoft Sans Serif"/>
                <a:cs typeface="Microsoft Sans Serif"/>
              </a:rPr>
              <a:t>ce</a:t>
            </a:r>
            <a:r>
              <a:rPr dirty="0" sz="2400" spc="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B84742"/>
                </a:solidFill>
                <a:latin typeface="Microsoft Sans Serif"/>
                <a:cs typeface="Microsoft Sans Serif"/>
              </a:rPr>
              <a:t>ľai</a:t>
            </a:r>
            <a:r>
              <a:rPr dirty="0" sz="2400" spc="-12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B84742"/>
                </a:solidFill>
                <a:latin typeface="Microsoft Sans Serif"/>
                <a:cs typeface="Microsoft Sans Serif"/>
              </a:rPr>
              <a:t>aľľíibuľes </a:t>
            </a:r>
            <a:r>
              <a:rPr dirty="0" sz="2400" spc="-165">
                <a:solidFill>
                  <a:srgbClr val="B84742"/>
                </a:solidFill>
                <a:latin typeface="Microsoft Sans Serif"/>
                <a:cs typeface="Microsoft Sans Serif"/>
              </a:rPr>
              <a:t>cann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0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B84742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8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B84742"/>
                </a:solidFill>
                <a:latin typeface="Microsoft Sans Serif"/>
                <a:cs typeface="Microsoft Sans Serif"/>
              </a:rPr>
              <a:t>inse</a:t>
            </a:r>
            <a:r>
              <a:rPr dirty="0" sz="2400" spc="2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10">
                <a:solidFill>
                  <a:srgbClr val="B84742"/>
                </a:solidFill>
                <a:latin typeface="Microsoft Sans Serif"/>
                <a:cs typeface="Microsoft Sans Serif"/>
              </a:rPr>
              <a:t>ľe</a:t>
            </a:r>
            <a:r>
              <a:rPr dirty="0" sz="2400" spc="-140">
                <a:solidFill>
                  <a:srgbClr val="B84742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5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daľabas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wiľh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B84742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60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B84742"/>
                </a:solidFill>
                <a:latin typeface="Microsoft Sans Serif"/>
                <a:cs typeface="Microsoft Sans Serif"/>
              </a:rPr>
              <a:t>ľhe </a:t>
            </a:r>
            <a:r>
              <a:rPr dirty="0" sz="2400" spc="15">
                <a:solidFill>
                  <a:srgbClr val="B84742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2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75">
                <a:solidFill>
                  <a:srgbClr val="B84742"/>
                </a:solidFill>
                <a:latin typeface="Microsoft Sans Serif"/>
                <a:cs typeface="Microsoft Sans Serif"/>
              </a:rPr>
              <a:t>esenc</a:t>
            </a:r>
            <a:r>
              <a:rPr dirty="0" sz="2400" spc="-17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B84742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B84742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400" spc="-27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0">
                <a:solidFill>
                  <a:srgbClr val="B84742"/>
                </a:solidFill>
                <a:latin typeface="Microsoft Sans Serif"/>
                <a:cs typeface="Microsoft Sans Serif"/>
              </a:rPr>
              <a:t>ľheí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B84742"/>
                </a:solidFill>
                <a:latin typeface="Microsoft Sans Serif"/>
                <a:cs typeface="Microsoft Sans Serif"/>
              </a:rPr>
              <a:t>aľľíibuľ</a:t>
            </a:r>
            <a:r>
              <a:rPr dirty="0" sz="2400" spc="-5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5763895">
              <a:lnSpc>
                <a:spcPct val="100000"/>
              </a:lnSpc>
              <a:spcBef>
                <a:spcPts val="2460"/>
              </a:spcBef>
            </a:pPr>
            <a:r>
              <a:rPr dirty="0" sz="1800" spc="-36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1800" spc="-90">
                <a:solidFill>
                  <a:srgbClr val="212121"/>
                </a:solidFill>
                <a:latin typeface="Microsoft Sans Serif"/>
                <a:cs typeface="Microsoft Sans Serif"/>
              </a:rPr>
              <a:t>anľ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18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1800" spc="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75">
                <a:solidFill>
                  <a:srgbClr val="212121"/>
                </a:solidFill>
                <a:latin typeface="Microsoft Sans Serif"/>
                <a:cs typeface="Microsoft Sans Serif"/>
              </a:rPr>
              <a:t>nse</a:t>
            </a:r>
            <a:r>
              <a:rPr dirty="0" sz="1800" spc="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sz="1800" spc="-16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212121"/>
                </a:solidFill>
                <a:latin typeface="Microsoft Sans Serif"/>
                <a:cs typeface="Microsoft Sans Serif"/>
              </a:rPr>
              <a:t>depa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ľmen</a:t>
            </a:r>
            <a:r>
              <a:rPr dirty="0" sz="1800" spc="-5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80">
                <a:solidFill>
                  <a:srgbClr val="212121"/>
                </a:solidFill>
                <a:latin typeface="Microsoft Sans Serif"/>
                <a:cs typeface="Microsoft Sans Serif"/>
              </a:rPr>
              <a:t>deľai</a:t>
            </a:r>
            <a:r>
              <a:rPr dirty="0" sz="1800" spc="-4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T)</a:t>
            </a:r>
            <a:endParaRPr sz="1800">
              <a:latin typeface="Microsoft Sans Serif"/>
              <a:cs typeface="Microsoft Sans Serif"/>
            </a:endParaRPr>
          </a:p>
          <a:p>
            <a:pPr marL="307975" marR="5080" indent="-295910">
              <a:lnSpc>
                <a:spcPts val="2600"/>
              </a:lnSpc>
              <a:spcBef>
                <a:spcPts val="147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1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new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depaíľmenľ</a:t>
            </a:r>
            <a:r>
              <a:rPr dirty="0" sz="2400" spc="1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(IT)</a:t>
            </a:r>
            <a:r>
              <a:rPr dirty="0" sz="2400" spc="1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has</a:t>
            </a:r>
            <a:r>
              <a:rPr dirty="0" sz="2400" spc="1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been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sľaíľed</a:t>
            </a:r>
            <a:r>
              <a:rPr dirty="0" sz="2400" spc="1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by</a:t>
            </a:r>
            <a:r>
              <a:rPr dirty="0" sz="2400" spc="1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1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íganizaľi</a:t>
            </a:r>
            <a:r>
              <a:rPr dirty="0" cap="small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buľ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iniľially</a:t>
            </a:r>
            <a:r>
              <a:rPr dirty="0" sz="2400" spc="1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ľheíe</a:t>
            </a:r>
            <a:r>
              <a:rPr dirty="0" sz="2400" spc="1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1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o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yee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app</a:t>
            </a:r>
            <a:r>
              <a:rPr dirty="0" cap="small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oi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nľed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ľhaľ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depaíľmenľ.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67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wanľ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nseíľ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ľhaľ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depaíľmenľ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deľail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Emp_Depľ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ľable.</a:t>
            </a:r>
            <a:endParaRPr sz="2400">
              <a:latin typeface="Microsoft Sans Serif"/>
              <a:cs typeface="Microsoft Sans Serif"/>
            </a:endParaRPr>
          </a:p>
          <a:p>
            <a:pPr marL="307975" marR="8255" indent="-295910">
              <a:lnSpc>
                <a:spcPts val="2600"/>
              </a:lnSpc>
              <a:spcBef>
                <a:spcPts val="103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Buľ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ľuple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ľhis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depaíľmenľ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cann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400" spc="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inseíľed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inľ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ľhis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ľable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1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212121"/>
                </a:solidFill>
                <a:latin typeface="Microsoft Sans Serif"/>
                <a:cs typeface="Microsoft Sans Serif"/>
              </a:rPr>
              <a:t>EID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will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have</a:t>
            </a:r>
            <a:r>
              <a:rPr dirty="0" sz="2400" spc="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0">
                <a:solidFill>
                  <a:srgbClr val="212121"/>
                </a:solidFill>
                <a:latin typeface="Microsoft Sans Serif"/>
                <a:cs typeface="Microsoft Sans Serif"/>
              </a:rPr>
              <a:t>NULL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value,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all</a:t>
            </a:r>
            <a:r>
              <a:rPr dirty="0" cap="small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wed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because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212121"/>
                </a:solidFill>
                <a:latin typeface="Microsoft Sans Serif"/>
                <a:cs typeface="Microsoft Sans Serif"/>
              </a:rPr>
              <a:t>EID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píimaíy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key.</a:t>
            </a:r>
            <a:endParaRPr sz="2400">
              <a:latin typeface="Microsoft Sans Serif"/>
              <a:cs typeface="Microsoft Sans Serif"/>
            </a:endParaRPr>
          </a:p>
          <a:p>
            <a:pPr marL="307975" marR="5715" indent="-295910">
              <a:lnSpc>
                <a:spcPts val="2600"/>
              </a:lnSpc>
              <a:spcBef>
                <a:spcPts val="994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This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kind</a:t>
            </a:r>
            <a:r>
              <a:rPr dirty="0" sz="2400" spc="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pí</a:t>
            </a:r>
            <a:r>
              <a:rPr dirty="0" cap="small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blem</a:t>
            </a:r>
            <a:r>
              <a:rPr dirty="0" sz="2400" spc="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wheíe</a:t>
            </a:r>
            <a:r>
              <a:rPr dirty="0" sz="2400" spc="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me</a:t>
            </a:r>
            <a:r>
              <a:rPr dirty="0" sz="2400" spc="1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ľuple</a:t>
            </a:r>
            <a:r>
              <a:rPr dirty="0" sz="2400" spc="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cann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400" spc="1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inseíľed</a:t>
            </a:r>
            <a:r>
              <a:rPr dirty="0" sz="2400" spc="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1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kn</a:t>
            </a:r>
            <a:r>
              <a:rPr dirty="0" cap="small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wn</a:t>
            </a:r>
            <a:r>
              <a:rPr dirty="0" sz="2400" spc="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inseíľ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maly.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1943" y="2868455"/>
            <a:ext cx="5015230" cy="508634"/>
            <a:chOff x="341943" y="2868455"/>
            <a:chExt cx="5015230" cy="508634"/>
          </a:xfrm>
        </p:grpSpPr>
        <p:sp>
          <p:nvSpPr>
            <p:cNvPr id="12" name="object 12"/>
            <p:cNvSpPr/>
            <p:nvPr/>
          </p:nvSpPr>
          <p:spPr>
            <a:xfrm>
              <a:off x="360993" y="2909345"/>
              <a:ext cx="4977130" cy="419100"/>
            </a:xfrm>
            <a:custGeom>
              <a:avLst/>
              <a:gdLst/>
              <a:ahLst/>
              <a:cxnLst/>
              <a:rect l="l" t="t" r="r" b="b"/>
              <a:pathLst>
                <a:path w="4977130" h="419100">
                  <a:moveTo>
                    <a:pt x="0" y="69750"/>
                  </a:moveTo>
                  <a:lnTo>
                    <a:pt x="5481" y="42600"/>
                  </a:lnTo>
                  <a:lnTo>
                    <a:pt x="20429" y="20429"/>
                  </a:lnTo>
                  <a:lnTo>
                    <a:pt x="42600" y="5481"/>
                  </a:lnTo>
                  <a:lnTo>
                    <a:pt x="69750" y="0"/>
                  </a:lnTo>
                  <a:lnTo>
                    <a:pt x="4906851" y="0"/>
                  </a:lnTo>
                  <a:lnTo>
                    <a:pt x="4945549" y="11718"/>
                  </a:lnTo>
                  <a:lnTo>
                    <a:pt x="4971292" y="43058"/>
                  </a:lnTo>
                  <a:lnTo>
                    <a:pt x="4976601" y="69750"/>
                  </a:lnTo>
                  <a:lnTo>
                    <a:pt x="4976601" y="348743"/>
                  </a:lnTo>
                  <a:lnTo>
                    <a:pt x="4971120" y="375893"/>
                  </a:lnTo>
                  <a:lnTo>
                    <a:pt x="4956172" y="398064"/>
                  </a:lnTo>
                  <a:lnTo>
                    <a:pt x="4934001" y="413012"/>
                  </a:lnTo>
                  <a:lnTo>
                    <a:pt x="4906851" y="418493"/>
                  </a:lnTo>
                  <a:lnTo>
                    <a:pt x="69750" y="418493"/>
                  </a:lnTo>
                  <a:lnTo>
                    <a:pt x="42600" y="413012"/>
                  </a:lnTo>
                  <a:lnTo>
                    <a:pt x="20429" y="398064"/>
                  </a:lnTo>
                  <a:lnTo>
                    <a:pt x="5481" y="375893"/>
                  </a:lnTo>
                  <a:lnTo>
                    <a:pt x="0" y="348743"/>
                  </a:lnTo>
                  <a:lnTo>
                    <a:pt x="0" y="69750"/>
                  </a:lnTo>
                  <a:close/>
                </a:path>
              </a:pathLst>
            </a:custGeom>
            <a:ln w="380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0994" y="2913419"/>
              <a:ext cx="688975" cy="419100"/>
            </a:xfrm>
            <a:custGeom>
              <a:avLst/>
              <a:gdLst/>
              <a:ahLst/>
              <a:cxnLst/>
              <a:rect l="l" t="t" r="r" b="b"/>
              <a:pathLst>
                <a:path w="688975" h="419100">
                  <a:moveTo>
                    <a:pt x="0" y="69750"/>
                  </a:moveTo>
                  <a:lnTo>
                    <a:pt x="5481" y="42600"/>
                  </a:lnTo>
                  <a:lnTo>
                    <a:pt x="20429" y="20429"/>
                  </a:lnTo>
                  <a:lnTo>
                    <a:pt x="42600" y="5481"/>
                  </a:lnTo>
                  <a:lnTo>
                    <a:pt x="69750" y="0"/>
                  </a:lnTo>
                  <a:lnTo>
                    <a:pt x="619122" y="0"/>
                  </a:lnTo>
                  <a:lnTo>
                    <a:pt x="657820" y="11718"/>
                  </a:lnTo>
                  <a:lnTo>
                    <a:pt x="683563" y="43058"/>
                  </a:lnTo>
                  <a:lnTo>
                    <a:pt x="688872" y="69750"/>
                  </a:lnTo>
                  <a:lnTo>
                    <a:pt x="688872" y="348743"/>
                  </a:lnTo>
                  <a:lnTo>
                    <a:pt x="683391" y="375893"/>
                  </a:lnTo>
                  <a:lnTo>
                    <a:pt x="668443" y="398064"/>
                  </a:lnTo>
                  <a:lnTo>
                    <a:pt x="646272" y="413012"/>
                  </a:lnTo>
                  <a:lnTo>
                    <a:pt x="619122" y="418493"/>
                  </a:lnTo>
                  <a:lnTo>
                    <a:pt x="69750" y="418493"/>
                  </a:lnTo>
                  <a:lnTo>
                    <a:pt x="42600" y="413012"/>
                  </a:lnTo>
                  <a:lnTo>
                    <a:pt x="20429" y="398064"/>
                  </a:lnTo>
                  <a:lnTo>
                    <a:pt x="5481" y="375893"/>
                  </a:lnTo>
                  <a:lnTo>
                    <a:pt x="0" y="348743"/>
                  </a:lnTo>
                  <a:lnTo>
                    <a:pt x="0" y="69750"/>
                  </a:lnTo>
                  <a:close/>
                </a:path>
              </a:pathLst>
            </a:custGeom>
            <a:ln w="380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3223" y="2874805"/>
              <a:ext cx="384810" cy="495934"/>
            </a:xfrm>
            <a:custGeom>
              <a:avLst/>
              <a:gdLst/>
              <a:ahLst/>
              <a:cxnLst/>
              <a:rect l="l" t="t" r="r" b="b"/>
              <a:pathLst>
                <a:path w="384809" h="495935">
                  <a:moveTo>
                    <a:pt x="278778" y="495721"/>
                  </a:moveTo>
                  <a:lnTo>
                    <a:pt x="192205" y="363210"/>
                  </a:lnTo>
                  <a:lnTo>
                    <a:pt x="105632" y="495721"/>
                  </a:lnTo>
                  <a:lnTo>
                    <a:pt x="0" y="426709"/>
                  </a:lnTo>
                  <a:lnTo>
                    <a:pt x="116845" y="247860"/>
                  </a:lnTo>
                  <a:lnTo>
                    <a:pt x="0" y="69012"/>
                  </a:lnTo>
                  <a:lnTo>
                    <a:pt x="105632" y="0"/>
                  </a:lnTo>
                  <a:lnTo>
                    <a:pt x="192205" y="132511"/>
                  </a:lnTo>
                  <a:lnTo>
                    <a:pt x="278778" y="0"/>
                  </a:lnTo>
                  <a:lnTo>
                    <a:pt x="384411" y="69012"/>
                  </a:lnTo>
                  <a:lnTo>
                    <a:pt x="267565" y="247860"/>
                  </a:lnTo>
                  <a:lnTo>
                    <a:pt x="384411" y="426709"/>
                  </a:lnTo>
                  <a:lnTo>
                    <a:pt x="278778" y="495721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3223" y="2874805"/>
              <a:ext cx="384810" cy="495934"/>
            </a:xfrm>
            <a:custGeom>
              <a:avLst/>
              <a:gdLst/>
              <a:ahLst/>
              <a:cxnLst/>
              <a:rect l="l" t="t" r="r" b="b"/>
              <a:pathLst>
                <a:path w="384809" h="495935">
                  <a:moveTo>
                    <a:pt x="0" y="69012"/>
                  </a:moveTo>
                  <a:lnTo>
                    <a:pt x="105632" y="0"/>
                  </a:lnTo>
                  <a:lnTo>
                    <a:pt x="192205" y="132511"/>
                  </a:lnTo>
                  <a:lnTo>
                    <a:pt x="278778" y="0"/>
                  </a:lnTo>
                  <a:lnTo>
                    <a:pt x="384411" y="69012"/>
                  </a:lnTo>
                  <a:lnTo>
                    <a:pt x="267565" y="247860"/>
                  </a:lnTo>
                  <a:lnTo>
                    <a:pt x="384411" y="426709"/>
                  </a:lnTo>
                  <a:lnTo>
                    <a:pt x="278778" y="495721"/>
                  </a:lnTo>
                  <a:lnTo>
                    <a:pt x="192205" y="363210"/>
                  </a:lnTo>
                  <a:lnTo>
                    <a:pt x="105632" y="495721"/>
                  </a:lnTo>
                  <a:lnTo>
                    <a:pt x="0" y="426709"/>
                  </a:lnTo>
                  <a:lnTo>
                    <a:pt x="116845" y="247860"/>
                  </a:lnTo>
                  <a:lnTo>
                    <a:pt x="0" y="69012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268033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Delet</a:t>
            </a:r>
            <a:r>
              <a:rPr dirty="0" spc="-280"/>
              <a:t>e</a:t>
            </a:r>
            <a:r>
              <a:rPr dirty="0" spc="-170"/>
              <a:t> </a:t>
            </a:r>
            <a:r>
              <a:rPr dirty="0" spc="-355"/>
              <a:t>an</a:t>
            </a:r>
            <a:r>
              <a:rPr dirty="0" cap="small" spc="-415"/>
              <a:t>o</a:t>
            </a:r>
            <a:r>
              <a:rPr dirty="0" spc="-320"/>
              <a:t>maly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2018" y="1237114"/>
            <a:ext cx="43624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30"/>
              </a:lnSpc>
            </a:pP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-2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2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endParaRPr sz="2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3874" y="1357112"/>
          <a:ext cx="4890135" cy="202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/>
                <a:gridCol w="848359"/>
                <a:gridCol w="989330"/>
                <a:gridCol w="554355"/>
                <a:gridCol w="864235"/>
                <a:gridCol w="1036955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u="heavy" sz="1800" spc="-21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Manageí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35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358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4"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Ba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2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34361" y="1347600"/>
            <a:ext cx="11452860" cy="2033270"/>
            <a:chOff x="534361" y="1347600"/>
            <a:chExt cx="11452860" cy="2033270"/>
          </a:xfrm>
        </p:grpSpPr>
        <p:sp>
          <p:nvSpPr>
            <p:cNvPr id="7" name="object 7"/>
            <p:cNvSpPr/>
            <p:nvPr/>
          </p:nvSpPr>
          <p:spPr>
            <a:xfrm>
              <a:off x="5536496" y="1725791"/>
              <a:ext cx="6444615" cy="936625"/>
            </a:xfrm>
            <a:custGeom>
              <a:avLst/>
              <a:gdLst/>
              <a:ahLst/>
              <a:cxnLst/>
              <a:rect l="l" t="t" r="r" b="b"/>
              <a:pathLst>
                <a:path w="6444615" h="936625">
                  <a:moveTo>
                    <a:pt x="6408412" y="935999"/>
                  </a:moveTo>
                  <a:lnTo>
                    <a:pt x="35586" y="935999"/>
                  </a:lnTo>
                  <a:lnTo>
                    <a:pt x="21734" y="933203"/>
                  </a:lnTo>
                  <a:lnTo>
                    <a:pt x="10423" y="925576"/>
                  </a:lnTo>
                  <a:lnTo>
                    <a:pt x="2796" y="914265"/>
                  </a:lnTo>
                  <a:lnTo>
                    <a:pt x="0" y="900413"/>
                  </a:lnTo>
                  <a:lnTo>
                    <a:pt x="0" y="35586"/>
                  </a:lnTo>
                  <a:lnTo>
                    <a:pt x="2796" y="21734"/>
                  </a:lnTo>
                  <a:lnTo>
                    <a:pt x="10423" y="10423"/>
                  </a:lnTo>
                  <a:lnTo>
                    <a:pt x="21734" y="2796"/>
                  </a:lnTo>
                  <a:lnTo>
                    <a:pt x="35586" y="0"/>
                  </a:lnTo>
                  <a:lnTo>
                    <a:pt x="6408412" y="0"/>
                  </a:lnTo>
                  <a:lnTo>
                    <a:pt x="6441291" y="21968"/>
                  </a:lnTo>
                  <a:lnTo>
                    <a:pt x="6443999" y="35586"/>
                  </a:lnTo>
                  <a:lnTo>
                    <a:pt x="6443999" y="900413"/>
                  </a:lnTo>
                  <a:lnTo>
                    <a:pt x="6441203" y="914265"/>
                  </a:lnTo>
                  <a:lnTo>
                    <a:pt x="6433576" y="925576"/>
                  </a:lnTo>
                  <a:lnTo>
                    <a:pt x="6422264" y="933203"/>
                  </a:lnTo>
                  <a:lnTo>
                    <a:pt x="6408412" y="93599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36496" y="1725791"/>
              <a:ext cx="6444615" cy="936625"/>
            </a:xfrm>
            <a:custGeom>
              <a:avLst/>
              <a:gdLst/>
              <a:ahLst/>
              <a:cxnLst/>
              <a:rect l="l" t="t" r="r" b="b"/>
              <a:pathLst>
                <a:path w="6444615" h="936625">
                  <a:moveTo>
                    <a:pt x="0" y="35586"/>
                  </a:moveTo>
                  <a:lnTo>
                    <a:pt x="2796" y="21734"/>
                  </a:lnTo>
                  <a:lnTo>
                    <a:pt x="10423" y="10423"/>
                  </a:lnTo>
                  <a:lnTo>
                    <a:pt x="21734" y="2796"/>
                  </a:lnTo>
                  <a:lnTo>
                    <a:pt x="35586" y="0"/>
                  </a:lnTo>
                  <a:lnTo>
                    <a:pt x="6408412" y="0"/>
                  </a:lnTo>
                  <a:lnTo>
                    <a:pt x="6441291" y="21968"/>
                  </a:lnTo>
                  <a:lnTo>
                    <a:pt x="6443999" y="35586"/>
                  </a:lnTo>
                  <a:lnTo>
                    <a:pt x="6443999" y="900413"/>
                  </a:lnTo>
                  <a:lnTo>
                    <a:pt x="6441203" y="914265"/>
                  </a:lnTo>
                  <a:lnTo>
                    <a:pt x="6433576" y="925576"/>
                  </a:lnTo>
                  <a:lnTo>
                    <a:pt x="6422264" y="933203"/>
                  </a:lnTo>
                  <a:lnTo>
                    <a:pt x="6408412" y="935999"/>
                  </a:lnTo>
                  <a:lnTo>
                    <a:pt x="35586" y="935999"/>
                  </a:lnTo>
                  <a:lnTo>
                    <a:pt x="21734" y="933203"/>
                  </a:lnTo>
                  <a:lnTo>
                    <a:pt x="10423" y="925576"/>
                  </a:lnTo>
                  <a:lnTo>
                    <a:pt x="2796" y="914265"/>
                  </a:lnTo>
                  <a:lnTo>
                    <a:pt x="0" y="900413"/>
                  </a:lnTo>
                  <a:lnTo>
                    <a:pt x="0" y="35586"/>
                  </a:lnTo>
                  <a:close/>
                </a:path>
              </a:pathLst>
            </a:custGeom>
            <a:ln w="12699">
              <a:solidFill>
                <a:srgbClr val="E3B3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3874" y="1715976"/>
              <a:ext cx="0" cy="1243965"/>
            </a:xfrm>
            <a:custGeom>
              <a:avLst/>
              <a:gdLst/>
              <a:ahLst/>
              <a:cxnLst/>
              <a:rect l="l" t="t" r="r" b="b"/>
              <a:pathLst>
                <a:path w="0" h="1243964">
                  <a:moveTo>
                    <a:pt x="0" y="0"/>
                  </a:moveTo>
                  <a:lnTo>
                    <a:pt x="0" y="124392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1499" y="1715963"/>
              <a:ext cx="4892675" cy="6985"/>
            </a:xfrm>
            <a:custGeom>
              <a:avLst/>
              <a:gdLst/>
              <a:ahLst/>
              <a:cxnLst/>
              <a:rect l="l" t="t" r="r" b="b"/>
              <a:pathLst>
                <a:path w="4892675" h="6985">
                  <a:moveTo>
                    <a:pt x="0" y="0"/>
                  </a:moveTo>
                  <a:lnTo>
                    <a:pt x="0" y="6899"/>
                  </a:lnTo>
                </a:path>
                <a:path w="4892675" h="6985">
                  <a:moveTo>
                    <a:pt x="1123474" y="3449"/>
                  </a:moveTo>
                  <a:lnTo>
                    <a:pt x="4892174" y="3449"/>
                  </a:lnTo>
                </a:path>
              </a:pathLst>
            </a:custGeom>
            <a:ln w="47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124" y="1721794"/>
              <a:ext cx="4894580" cy="3810"/>
            </a:xfrm>
            <a:custGeom>
              <a:avLst/>
              <a:gdLst/>
              <a:ahLst/>
              <a:cxnLst/>
              <a:rect l="l" t="t" r="r" b="b"/>
              <a:pathLst>
                <a:path w="4894580" h="3810">
                  <a:moveTo>
                    <a:pt x="0" y="0"/>
                  </a:moveTo>
                  <a:lnTo>
                    <a:pt x="4894549" y="0"/>
                  </a:lnTo>
                </a:path>
                <a:path w="4894580" h="3810">
                  <a:moveTo>
                    <a:pt x="0" y="3449"/>
                  </a:moveTo>
                  <a:lnTo>
                    <a:pt x="4894549" y="344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3874" y="1357112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10" h="365760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9124" y="1352362"/>
              <a:ext cx="1130935" cy="2023745"/>
            </a:xfrm>
            <a:custGeom>
              <a:avLst/>
              <a:gdLst/>
              <a:ahLst/>
              <a:cxnLst/>
              <a:rect l="l" t="t" r="r" b="b"/>
              <a:pathLst>
                <a:path w="1130935" h="2023745">
                  <a:moveTo>
                    <a:pt x="4749" y="0"/>
                  </a:moveTo>
                  <a:lnTo>
                    <a:pt x="4749" y="375249"/>
                  </a:lnTo>
                </a:path>
                <a:path w="1130935" h="2023745">
                  <a:moveTo>
                    <a:pt x="1125849" y="0"/>
                  </a:moveTo>
                  <a:lnTo>
                    <a:pt x="1125849" y="375249"/>
                  </a:lnTo>
                </a:path>
                <a:path w="1130935" h="2023745">
                  <a:moveTo>
                    <a:pt x="0" y="4749"/>
                  </a:moveTo>
                  <a:lnTo>
                    <a:pt x="1130599" y="4749"/>
                  </a:lnTo>
                </a:path>
                <a:path w="1130935" h="2023745">
                  <a:moveTo>
                    <a:pt x="0" y="370499"/>
                  </a:moveTo>
                  <a:lnTo>
                    <a:pt x="1130599" y="370499"/>
                  </a:lnTo>
                </a:path>
                <a:path w="1130935" h="2023745">
                  <a:moveTo>
                    <a:pt x="4748" y="1602250"/>
                  </a:moveTo>
                  <a:lnTo>
                    <a:pt x="4748" y="2023225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5297990" y="2807685"/>
            <a:ext cx="2872105" cy="622300"/>
            <a:chOff x="5297990" y="2807685"/>
            <a:chExt cx="2872105" cy="622300"/>
          </a:xfrm>
        </p:grpSpPr>
        <p:sp>
          <p:nvSpPr>
            <p:cNvPr id="15" name="object 15"/>
            <p:cNvSpPr/>
            <p:nvPr/>
          </p:nvSpPr>
          <p:spPr>
            <a:xfrm>
              <a:off x="5304340" y="2814035"/>
              <a:ext cx="2859405" cy="609600"/>
            </a:xfrm>
            <a:custGeom>
              <a:avLst/>
              <a:gdLst/>
              <a:ahLst/>
              <a:cxnLst/>
              <a:rect l="l" t="t" r="r" b="b"/>
              <a:pathLst>
                <a:path w="2859404" h="609600">
                  <a:moveTo>
                    <a:pt x="2757449" y="609599"/>
                  </a:moveTo>
                  <a:lnTo>
                    <a:pt x="446049" y="609599"/>
                  </a:lnTo>
                  <a:lnTo>
                    <a:pt x="406502" y="601615"/>
                  </a:lnTo>
                  <a:lnTo>
                    <a:pt x="374207" y="579842"/>
                  </a:lnTo>
                  <a:lnTo>
                    <a:pt x="352434" y="547547"/>
                  </a:lnTo>
                  <a:lnTo>
                    <a:pt x="344449" y="507999"/>
                  </a:lnTo>
                  <a:lnTo>
                    <a:pt x="0" y="472470"/>
                  </a:lnTo>
                  <a:lnTo>
                    <a:pt x="344449" y="355599"/>
                  </a:lnTo>
                  <a:lnTo>
                    <a:pt x="344449" y="101599"/>
                  </a:lnTo>
                  <a:lnTo>
                    <a:pt x="352434" y="62052"/>
                  </a:lnTo>
                  <a:lnTo>
                    <a:pt x="374207" y="29757"/>
                  </a:lnTo>
                  <a:lnTo>
                    <a:pt x="406502" y="7984"/>
                  </a:lnTo>
                  <a:lnTo>
                    <a:pt x="446049" y="0"/>
                  </a:lnTo>
                  <a:lnTo>
                    <a:pt x="2757449" y="0"/>
                  </a:lnTo>
                  <a:lnTo>
                    <a:pt x="2796330" y="7733"/>
                  </a:lnTo>
                  <a:lnTo>
                    <a:pt x="2829291" y="29757"/>
                  </a:lnTo>
                  <a:lnTo>
                    <a:pt x="2851315" y="62719"/>
                  </a:lnTo>
                  <a:lnTo>
                    <a:pt x="2859049" y="101599"/>
                  </a:lnTo>
                  <a:lnTo>
                    <a:pt x="2859049" y="507999"/>
                  </a:lnTo>
                  <a:lnTo>
                    <a:pt x="2851065" y="547547"/>
                  </a:lnTo>
                  <a:lnTo>
                    <a:pt x="2829291" y="579842"/>
                  </a:lnTo>
                  <a:lnTo>
                    <a:pt x="2796996" y="601615"/>
                  </a:lnTo>
                  <a:lnTo>
                    <a:pt x="2757449" y="60959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04340" y="2814035"/>
              <a:ext cx="2859405" cy="609600"/>
            </a:xfrm>
            <a:custGeom>
              <a:avLst/>
              <a:gdLst/>
              <a:ahLst/>
              <a:cxnLst/>
              <a:rect l="l" t="t" r="r" b="b"/>
              <a:pathLst>
                <a:path w="2859404" h="609600">
                  <a:moveTo>
                    <a:pt x="344449" y="101599"/>
                  </a:moveTo>
                  <a:lnTo>
                    <a:pt x="352434" y="62052"/>
                  </a:lnTo>
                  <a:lnTo>
                    <a:pt x="374207" y="29757"/>
                  </a:lnTo>
                  <a:lnTo>
                    <a:pt x="406502" y="7984"/>
                  </a:lnTo>
                  <a:lnTo>
                    <a:pt x="446049" y="0"/>
                  </a:lnTo>
                  <a:lnTo>
                    <a:pt x="763549" y="0"/>
                  </a:lnTo>
                  <a:lnTo>
                    <a:pt x="1392199" y="0"/>
                  </a:lnTo>
                  <a:lnTo>
                    <a:pt x="2757449" y="0"/>
                  </a:lnTo>
                  <a:lnTo>
                    <a:pt x="2777363" y="1970"/>
                  </a:lnTo>
                  <a:lnTo>
                    <a:pt x="2813817" y="17070"/>
                  </a:lnTo>
                  <a:lnTo>
                    <a:pt x="2841979" y="45232"/>
                  </a:lnTo>
                  <a:lnTo>
                    <a:pt x="2857079" y="81686"/>
                  </a:lnTo>
                  <a:lnTo>
                    <a:pt x="2859049" y="101599"/>
                  </a:lnTo>
                  <a:lnTo>
                    <a:pt x="2859049" y="355599"/>
                  </a:lnTo>
                  <a:lnTo>
                    <a:pt x="2859049" y="507999"/>
                  </a:lnTo>
                  <a:lnTo>
                    <a:pt x="2851065" y="547547"/>
                  </a:lnTo>
                  <a:lnTo>
                    <a:pt x="2829291" y="579842"/>
                  </a:lnTo>
                  <a:lnTo>
                    <a:pt x="2796996" y="601615"/>
                  </a:lnTo>
                  <a:lnTo>
                    <a:pt x="2757449" y="609599"/>
                  </a:lnTo>
                  <a:lnTo>
                    <a:pt x="1392199" y="609599"/>
                  </a:lnTo>
                  <a:lnTo>
                    <a:pt x="763549" y="609599"/>
                  </a:lnTo>
                  <a:lnTo>
                    <a:pt x="446049" y="609599"/>
                  </a:lnTo>
                  <a:lnTo>
                    <a:pt x="406502" y="601615"/>
                  </a:lnTo>
                  <a:lnTo>
                    <a:pt x="374207" y="579842"/>
                  </a:lnTo>
                  <a:lnTo>
                    <a:pt x="352434" y="547547"/>
                  </a:lnTo>
                  <a:lnTo>
                    <a:pt x="344449" y="507999"/>
                  </a:lnTo>
                  <a:lnTo>
                    <a:pt x="0" y="472470"/>
                  </a:lnTo>
                  <a:lnTo>
                    <a:pt x="344449" y="355599"/>
                  </a:lnTo>
                  <a:lnTo>
                    <a:pt x="344449" y="101599"/>
                  </a:lnTo>
                  <a:close/>
                </a:path>
              </a:pathLst>
            </a:custGeom>
            <a:ln w="12699">
              <a:solidFill>
                <a:srgbClr val="D48E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71212" y="843936"/>
            <a:ext cx="11781155" cy="529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100"/>
              </a:spcBef>
              <a:buClr>
                <a:srgbClr val="B84742"/>
              </a:buClr>
              <a:buFont typeface="Segoe UI Symbol"/>
              <a:buChar char="□"/>
              <a:tabLst>
                <a:tab pos="311150" algn="l"/>
              </a:tabLst>
            </a:pP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nsideí</a:t>
            </a:r>
            <a:r>
              <a:rPr dirty="0" sz="2600" spc="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0">
                <a:solidFill>
                  <a:srgbClr val="212121"/>
                </a:solidFill>
                <a:latin typeface="Microsoft Sans Serif"/>
                <a:cs typeface="Microsoft Sans Serif"/>
              </a:rPr>
              <a:t>Emp_Depľ(EID,</a:t>
            </a:r>
            <a:r>
              <a:rPr dirty="0" sz="26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0">
                <a:solidFill>
                  <a:srgbClr val="212121"/>
                </a:solidFill>
                <a:latin typeface="Microsoft Sans Serif"/>
                <a:cs typeface="Microsoft Sans Serif"/>
              </a:rPr>
              <a:t>Ename,</a:t>
            </a:r>
            <a:r>
              <a:rPr dirty="0" sz="26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Ciľy,</a:t>
            </a:r>
            <a:r>
              <a:rPr dirty="0" sz="26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05">
                <a:solidFill>
                  <a:srgbClr val="212121"/>
                </a:solidFill>
                <a:latin typeface="Microsoft Sans Serif"/>
                <a:cs typeface="Microsoft Sans Serif"/>
              </a:rPr>
              <a:t>DID,</a:t>
            </a:r>
            <a:r>
              <a:rPr dirty="0" sz="2600" spc="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Dname,</a:t>
            </a:r>
            <a:r>
              <a:rPr dirty="0" sz="26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Manageí)</a:t>
            </a:r>
            <a:r>
              <a:rPr dirty="0" sz="26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10">
                <a:solidFill>
                  <a:srgbClr val="212121"/>
                </a:solidFill>
                <a:latin typeface="Microsoft Sans Serif"/>
                <a:cs typeface="Microsoft Sans Serif"/>
              </a:rPr>
              <a:t>EID</a:t>
            </a:r>
            <a:r>
              <a:rPr dirty="0" sz="26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600" spc="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0">
                <a:solidFill>
                  <a:srgbClr val="212121"/>
                </a:solidFill>
                <a:latin typeface="Microsoft Sans Serif"/>
                <a:cs typeface="Microsoft Sans Serif"/>
              </a:rPr>
              <a:t>píimaíy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84742"/>
              </a:buClr>
              <a:buFont typeface="Segoe UI Symbol"/>
              <a:buChar char="□"/>
            </a:pPr>
            <a:endParaRPr sz="3900">
              <a:latin typeface="Microsoft Sans Serif"/>
              <a:cs typeface="Microsoft Sans Serif"/>
            </a:endParaRPr>
          </a:p>
          <a:p>
            <a:pPr marL="5629275" marR="85725" indent="-146685">
              <a:lnSpc>
                <a:spcPct val="100000"/>
              </a:lnSpc>
            </a:pP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deleľ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maly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exisľ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whe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ce</a:t>
            </a:r>
            <a:r>
              <a:rPr dirty="0" sz="2400" spc="-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tai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e 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becaus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th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deleti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400" spc="-7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algn="ctr" marL="5829935" marR="4135754">
              <a:lnSpc>
                <a:spcPct val="100000"/>
              </a:lnSpc>
              <a:spcBef>
                <a:spcPts val="2270"/>
              </a:spcBef>
            </a:pPr>
            <a:r>
              <a:rPr dirty="0" sz="1800" spc="-36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1800" spc="-90">
                <a:solidFill>
                  <a:srgbClr val="212121"/>
                </a:solidFill>
                <a:latin typeface="Microsoft Sans Serif"/>
                <a:cs typeface="Microsoft Sans Serif"/>
              </a:rPr>
              <a:t>anľ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18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deleľ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(J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y) </a:t>
            </a:r>
            <a:r>
              <a:rPr dirty="0" sz="1800" spc="-110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1800" spc="-2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7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1800" spc="-16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105">
                <a:solidFill>
                  <a:srgbClr val="212121"/>
                </a:solidFill>
                <a:latin typeface="Microsoft Sans Serif"/>
                <a:cs typeface="Microsoft Sans Serif"/>
              </a:rPr>
              <a:t>'</a:t>
            </a:r>
            <a:r>
              <a:rPr dirty="0" sz="1800" spc="-8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212121"/>
                </a:solidFill>
                <a:latin typeface="Microsoft Sans Serif"/>
                <a:cs typeface="Microsoft Sans Serif"/>
              </a:rPr>
              <a:t>deľail</a:t>
            </a:r>
            <a:endParaRPr sz="1800">
              <a:latin typeface="Microsoft Sans Serif"/>
              <a:cs typeface="Microsoft Sans Serif"/>
            </a:endParaRPr>
          </a:p>
          <a:p>
            <a:pPr marL="310515" marR="5080" indent="-298450">
              <a:lnSpc>
                <a:spcPts val="2810"/>
              </a:lnSpc>
              <a:spcBef>
                <a:spcPts val="1820"/>
              </a:spcBef>
              <a:buClr>
                <a:srgbClr val="B84742"/>
              </a:buClr>
              <a:buFont typeface="Segoe UI Symbol"/>
              <a:buChar char="□"/>
              <a:tabLst>
                <a:tab pos="311150" algn="l"/>
              </a:tabLst>
            </a:pPr>
            <a:r>
              <a:rPr dirty="0" sz="2600" spc="-26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600" spc="-2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6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nsideí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ľheíe </a:t>
            </a:r>
            <a:r>
              <a:rPr dirty="0" sz="2600" spc="-60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cap="small" sz="2600" spc="-1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90">
                <a:solidFill>
                  <a:srgbClr val="212121"/>
                </a:solidFill>
                <a:latin typeface="Microsoft Sans Serif"/>
                <a:cs typeface="Microsoft Sans Serif"/>
              </a:rPr>
              <a:t>nly</a:t>
            </a:r>
            <a:r>
              <a:rPr dirty="0" sz="2600" spc="-1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6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54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sz="2600" spc="-2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yee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me</a:t>
            </a:r>
            <a:r>
              <a:rPr dirty="0" sz="2600" spc="-2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depaíľmenľ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(IT)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-1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ľhaľ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yee </a:t>
            </a:r>
            <a:r>
              <a:rPr dirty="0" sz="2600" spc="-6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leaves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íganizaľi</a:t>
            </a:r>
            <a:r>
              <a:rPr dirty="0" cap="small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n.</a:t>
            </a:r>
            <a:endParaRPr sz="2600">
              <a:latin typeface="Microsoft Sans Serif"/>
              <a:cs typeface="Microsoft Sans Serif"/>
            </a:endParaRPr>
          </a:p>
          <a:p>
            <a:pPr marL="310515" indent="-298450">
              <a:lnSpc>
                <a:spcPct val="100000"/>
              </a:lnSpc>
              <a:spcBef>
                <a:spcPts val="645"/>
              </a:spcBef>
              <a:buClr>
                <a:srgbClr val="B84742"/>
              </a:buClr>
              <a:buFont typeface="Segoe UI Symbol"/>
              <a:buChar char="□"/>
              <a:tabLst>
                <a:tab pos="311150" algn="l"/>
              </a:tabLst>
            </a:pPr>
            <a:r>
              <a:rPr dirty="0" sz="2600" spc="-3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600" spc="-3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need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deleľe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ľuple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ľhaľ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yee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(Jay).</a:t>
            </a:r>
            <a:endParaRPr sz="2600">
              <a:latin typeface="Microsoft Sans Serif"/>
              <a:cs typeface="Microsoft Sans Serif"/>
            </a:endParaRPr>
          </a:p>
          <a:p>
            <a:pPr marL="310515" indent="-298450">
              <a:lnSpc>
                <a:spcPct val="100000"/>
              </a:lnSpc>
              <a:spcBef>
                <a:spcPts val="685"/>
              </a:spcBef>
              <a:buClr>
                <a:srgbClr val="B84742"/>
              </a:buClr>
              <a:buFont typeface="Segoe UI Symbol"/>
              <a:buChar char="□"/>
              <a:tabLst>
                <a:tab pos="311150" algn="l"/>
              </a:tabLst>
            </a:pP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Buľ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addiľi</a:t>
            </a:r>
            <a:r>
              <a:rPr dirty="0" cap="small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ľhaľ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inf</a:t>
            </a:r>
            <a:r>
              <a:rPr dirty="0" cap="small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ímaľi</a:t>
            </a:r>
            <a:r>
              <a:rPr dirty="0" cap="small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uľ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depaíľmenľ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als</a:t>
            </a:r>
            <a:r>
              <a:rPr dirty="0" cap="small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deleľed.</a:t>
            </a:r>
            <a:endParaRPr sz="2600">
              <a:latin typeface="Microsoft Sans Serif"/>
              <a:cs typeface="Microsoft Sans Serif"/>
            </a:endParaRPr>
          </a:p>
          <a:p>
            <a:pPr marL="310515" marR="9525" indent="-298450">
              <a:lnSpc>
                <a:spcPts val="281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11150" algn="l"/>
              </a:tabLst>
            </a:pP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This</a:t>
            </a:r>
            <a:r>
              <a:rPr dirty="0" sz="2600" spc="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212121"/>
                </a:solidFill>
                <a:latin typeface="Microsoft Sans Serif"/>
                <a:cs typeface="Microsoft Sans Serif"/>
              </a:rPr>
              <a:t>kind</a:t>
            </a:r>
            <a:r>
              <a:rPr dirty="0" sz="2600" spc="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pí</a:t>
            </a:r>
            <a:r>
              <a:rPr dirty="0" cap="small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blem</a:t>
            </a:r>
            <a:r>
              <a:rPr dirty="0" sz="2600" spc="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600" spc="1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wheíe</a:t>
            </a:r>
            <a:r>
              <a:rPr dirty="0" sz="2600" spc="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deleľi</a:t>
            </a:r>
            <a:r>
              <a:rPr dirty="0" cap="small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me</a:t>
            </a:r>
            <a:r>
              <a:rPr dirty="0" sz="2600" spc="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ľuples</a:t>
            </a:r>
            <a:r>
              <a:rPr dirty="0" sz="2600" spc="1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lead</a:t>
            </a:r>
            <a:r>
              <a:rPr dirty="0" sz="2600" spc="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ss</a:t>
            </a:r>
            <a:r>
              <a:rPr dirty="0" sz="2600" spc="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600" spc="-6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me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ľheí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daľa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inľended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212121"/>
                </a:solidFill>
                <a:latin typeface="Microsoft Sans Serif"/>
                <a:cs typeface="Microsoft Sans Serif"/>
              </a:rPr>
              <a:t>íem</a:t>
            </a:r>
            <a:r>
              <a:rPr dirty="0" cap="small" sz="2600" spc="-1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212121"/>
                </a:solidFill>
                <a:latin typeface="Microsoft Sans Serif"/>
                <a:cs typeface="Microsoft Sans Serif"/>
              </a:rPr>
              <a:t>ved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kn</a:t>
            </a:r>
            <a:r>
              <a:rPr dirty="0" cap="small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wn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deleľe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600" spc="-1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90">
                <a:solidFill>
                  <a:srgbClr val="212121"/>
                </a:solidFill>
                <a:latin typeface="Microsoft Sans Serif"/>
                <a:cs typeface="Microsoft Sans Serif"/>
              </a:rPr>
              <a:t>maly.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2929" y="2955856"/>
            <a:ext cx="4896485" cy="419100"/>
          </a:xfrm>
          <a:custGeom>
            <a:avLst/>
            <a:gdLst/>
            <a:ahLst/>
            <a:cxnLst/>
            <a:rect l="l" t="t" r="r" b="b"/>
            <a:pathLst>
              <a:path w="4896485" h="419100">
                <a:moveTo>
                  <a:pt x="0" y="69750"/>
                </a:moveTo>
                <a:lnTo>
                  <a:pt x="5481" y="42600"/>
                </a:lnTo>
                <a:lnTo>
                  <a:pt x="20429" y="20429"/>
                </a:lnTo>
                <a:lnTo>
                  <a:pt x="42600" y="5481"/>
                </a:lnTo>
                <a:lnTo>
                  <a:pt x="69750" y="0"/>
                </a:lnTo>
                <a:lnTo>
                  <a:pt x="4826249" y="0"/>
                </a:lnTo>
                <a:lnTo>
                  <a:pt x="4864947" y="11718"/>
                </a:lnTo>
                <a:lnTo>
                  <a:pt x="4890690" y="43058"/>
                </a:lnTo>
                <a:lnTo>
                  <a:pt x="4895999" y="69750"/>
                </a:lnTo>
                <a:lnTo>
                  <a:pt x="4895999" y="348743"/>
                </a:lnTo>
                <a:lnTo>
                  <a:pt x="4890518" y="375893"/>
                </a:lnTo>
                <a:lnTo>
                  <a:pt x="4875570" y="398064"/>
                </a:lnTo>
                <a:lnTo>
                  <a:pt x="4853399" y="413012"/>
                </a:lnTo>
                <a:lnTo>
                  <a:pt x="4826249" y="418494"/>
                </a:lnTo>
                <a:lnTo>
                  <a:pt x="69750" y="418494"/>
                </a:lnTo>
                <a:lnTo>
                  <a:pt x="42600" y="413012"/>
                </a:lnTo>
                <a:lnTo>
                  <a:pt x="20429" y="398064"/>
                </a:lnTo>
                <a:lnTo>
                  <a:pt x="5481" y="375893"/>
                </a:lnTo>
                <a:lnTo>
                  <a:pt x="0" y="348743"/>
                </a:lnTo>
                <a:lnTo>
                  <a:pt x="0" y="69750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33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27927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5"/>
              <a:t>Updat</a:t>
            </a:r>
            <a:r>
              <a:rPr dirty="0" spc="-320"/>
              <a:t>e</a:t>
            </a:r>
            <a:r>
              <a:rPr dirty="0" spc="-170"/>
              <a:t> </a:t>
            </a:r>
            <a:r>
              <a:rPr dirty="0" spc="-355"/>
              <a:t>an</a:t>
            </a:r>
            <a:r>
              <a:rPr dirty="0" cap="small" spc="-415"/>
              <a:t>o</a:t>
            </a:r>
            <a:r>
              <a:rPr dirty="0" spc="-320"/>
              <a:t>maly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695" y="876651"/>
            <a:ext cx="10603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38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nside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Emp_Depľ(EI</a:t>
            </a:r>
            <a:r>
              <a:rPr dirty="0" sz="2400" spc="-484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0">
                <a:solidFill>
                  <a:srgbClr val="212121"/>
                </a:solidFill>
                <a:latin typeface="Microsoft Sans Serif"/>
                <a:cs typeface="Microsoft Sans Serif"/>
              </a:rPr>
              <a:t>Ename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Ciľ</a:t>
            </a:r>
            <a:r>
              <a:rPr dirty="0" sz="2400" spc="-3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212121"/>
                </a:solidFill>
                <a:latin typeface="Microsoft Sans Serif"/>
                <a:cs typeface="Microsoft Sans Serif"/>
              </a:rPr>
              <a:t>Dname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Manageí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EI</a:t>
            </a: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píima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212" y="3832195"/>
            <a:ext cx="11788140" cy="252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10515" marR="5715" indent="-298450">
              <a:lnSpc>
                <a:spcPct val="100000"/>
              </a:lnSpc>
              <a:spcBef>
                <a:spcPts val="100"/>
              </a:spcBef>
              <a:buClr>
                <a:srgbClr val="B84742"/>
              </a:buClr>
              <a:buFont typeface="Segoe UI Symbol"/>
              <a:buChar char="□"/>
              <a:tabLst>
                <a:tab pos="311150" algn="l"/>
              </a:tabLst>
            </a:pPr>
            <a:r>
              <a:rPr dirty="0" sz="2600" spc="-229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6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9">
                <a:solidFill>
                  <a:srgbClr val="212121"/>
                </a:solidFill>
                <a:latin typeface="Microsoft Sans Serif"/>
                <a:cs typeface="Microsoft Sans Serif"/>
              </a:rPr>
              <a:t>se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manageí </a:t>
            </a:r>
            <a:r>
              <a:rPr dirty="0" cap="small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dirty="0" sz="2600" spc="-240">
                <a:solidFill>
                  <a:srgbClr val="212121"/>
                </a:solidFill>
                <a:latin typeface="Microsoft Sans Serif"/>
                <a:cs typeface="Microsoft Sans Serif"/>
              </a:rPr>
              <a:t>(CE) 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depaíľmenľ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has </a:t>
            </a:r>
            <a:r>
              <a:rPr dirty="0" sz="2600" spc="-185">
                <a:solidFill>
                  <a:srgbClr val="212121"/>
                </a:solidFill>
                <a:latin typeface="Microsoft Sans Serif"/>
                <a:cs typeface="Microsoft Sans Serif"/>
              </a:rPr>
              <a:t>changed, </a:t>
            </a:r>
            <a:r>
              <a:rPr dirty="0" sz="2600" spc="-80">
                <a:solidFill>
                  <a:srgbClr val="212121"/>
                </a:solidFill>
                <a:latin typeface="Microsoft Sans Serif"/>
                <a:cs typeface="Microsoft Sans Serif"/>
              </a:rPr>
              <a:t>ľhis 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íequiíes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ľhaľ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Manageí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all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ľuples 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ííesp</a:t>
            </a:r>
            <a:r>
              <a:rPr dirty="0" cap="small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nding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ľhaľ 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depaíľmenľ 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musľ 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be </a:t>
            </a:r>
            <a:r>
              <a:rPr dirty="0" sz="2600" spc="-180">
                <a:solidFill>
                  <a:srgbClr val="212121"/>
                </a:solidFill>
                <a:latin typeface="Microsoft Sans Serif"/>
                <a:cs typeface="Microsoft Sans Serif"/>
              </a:rPr>
              <a:t>changed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íeﬂecľ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new 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sľaľus.</a:t>
            </a:r>
            <a:endParaRPr sz="2600">
              <a:latin typeface="Microsoft Sans Serif"/>
              <a:cs typeface="Microsoft Sans Serif"/>
            </a:endParaRPr>
          </a:p>
          <a:p>
            <a:pPr algn="just" marL="310515" marR="5080" indent="-298450">
              <a:lnSpc>
                <a:spcPct val="100000"/>
              </a:lnSpc>
              <a:spcBef>
                <a:spcPts val="1000"/>
              </a:spcBef>
              <a:buClr>
                <a:srgbClr val="B84742"/>
              </a:buClr>
              <a:buFont typeface="Segoe UI Symbol"/>
              <a:buChar char="□"/>
              <a:tabLst>
                <a:tab pos="311150" algn="l"/>
              </a:tabLst>
            </a:pPr>
            <a:r>
              <a:rPr dirty="0" sz="2600" spc="10">
                <a:solidFill>
                  <a:srgbClr val="212121"/>
                </a:solidFill>
                <a:latin typeface="Microsoft Sans Serif"/>
                <a:cs typeface="Microsoft Sans Serif"/>
              </a:rPr>
              <a:t>If </a:t>
            </a:r>
            <a:r>
              <a:rPr dirty="0" sz="2600" spc="-21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0">
                <a:solidFill>
                  <a:srgbClr val="212121"/>
                </a:solidFill>
                <a:latin typeface="Microsoft Sans Serif"/>
                <a:cs typeface="Microsoft Sans Serif"/>
              </a:rPr>
              <a:t>fail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updaľe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all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ľuples </a:t>
            </a:r>
            <a:r>
              <a:rPr dirty="0" cap="small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given </a:t>
            </a:r>
            <a:r>
              <a:rPr dirty="0" sz="2600" spc="-125">
                <a:solidFill>
                  <a:srgbClr val="212121"/>
                </a:solidFill>
                <a:latin typeface="Microsoft Sans Serif"/>
                <a:cs typeface="Microsoft Sans Serif"/>
              </a:rPr>
              <a:t>depaíľmenľ, </a:t>
            </a:r>
            <a:r>
              <a:rPr dirty="0" sz="2600" spc="-155">
                <a:solidFill>
                  <a:srgbClr val="212121"/>
                </a:solidFill>
                <a:latin typeface="Microsoft Sans Serif"/>
                <a:cs typeface="Microsoft Sans Serif"/>
              </a:rPr>
              <a:t>ľhen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ľw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212121"/>
                </a:solidFill>
                <a:latin typeface="Microsoft Sans Serif"/>
                <a:cs typeface="Microsoft Sans Serif"/>
              </a:rPr>
              <a:t>diffeíenľ </a:t>
            </a:r>
            <a:r>
              <a:rPr dirty="0" sz="26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íec</a:t>
            </a:r>
            <a:r>
              <a:rPr dirty="0" cap="small" sz="26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90">
                <a:solidFill>
                  <a:srgbClr val="212121"/>
                </a:solidFill>
                <a:latin typeface="Microsoft Sans Serif"/>
                <a:cs typeface="Microsoft Sans Serif"/>
              </a:rPr>
              <a:t>íds </a:t>
            </a:r>
            <a:r>
              <a:rPr dirty="0" cap="small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yee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cap="small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íking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same</a:t>
            </a:r>
            <a:r>
              <a:rPr dirty="0" sz="2600" spc="-1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depaíľmenľ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212121"/>
                </a:solidFill>
                <a:latin typeface="Microsoft Sans Serif"/>
                <a:cs typeface="Microsoft Sans Serif"/>
              </a:rPr>
              <a:t>mighľ</a:t>
            </a:r>
            <a:r>
              <a:rPr dirty="0" sz="26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sh</a:t>
            </a:r>
            <a:r>
              <a:rPr dirty="0" cap="small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212121"/>
                </a:solidFill>
                <a:latin typeface="Microsoft Sans Serif"/>
                <a:cs typeface="Microsoft Sans Serif"/>
              </a:rPr>
              <a:t>diffeíenľ</a:t>
            </a:r>
            <a:r>
              <a:rPr dirty="0" sz="2600" spc="-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Manageí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lead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o 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inc</a:t>
            </a:r>
            <a:r>
              <a:rPr dirty="0" cap="small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nsisľency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daľabase.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4361" y="1711213"/>
            <a:ext cx="4605655" cy="2076450"/>
            <a:chOff x="534361" y="1711213"/>
            <a:chExt cx="4605655" cy="2076450"/>
          </a:xfrm>
        </p:grpSpPr>
        <p:sp>
          <p:nvSpPr>
            <p:cNvPr id="7" name="object 7"/>
            <p:cNvSpPr/>
            <p:nvPr/>
          </p:nvSpPr>
          <p:spPr>
            <a:xfrm>
              <a:off x="543874" y="1720726"/>
              <a:ext cx="4586605" cy="2057400"/>
            </a:xfrm>
            <a:custGeom>
              <a:avLst/>
              <a:gdLst/>
              <a:ahLst/>
              <a:cxnLst/>
              <a:rect l="l" t="t" r="r" b="b"/>
              <a:pathLst>
                <a:path w="4586605" h="2057400">
                  <a:moveTo>
                    <a:pt x="4586274" y="2057375"/>
                  </a:moveTo>
                  <a:lnTo>
                    <a:pt x="0" y="2057375"/>
                  </a:lnTo>
                  <a:lnTo>
                    <a:pt x="0" y="0"/>
                  </a:lnTo>
                  <a:lnTo>
                    <a:pt x="4586274" y="0"/>
                  </a:lnTo>
                  <a:lnTo>
                    <a:pt x="4586274" y="2057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3864" y="1720735"/>
              <a:ext cx="4586605" cy="411480"/>
            </a:xfrm>
            <a:custGeom>
              <a:avLst/>
              <a:gdLst/>
              <a:ahLst/>
              <a:cxnLst/>
              <a:rect l="l" t="t" r="r" b="b"/>
              <a:pathLst>
                <a:path w="4586605" h="411480">
                  <a:moveTo>
                    <a:pt x="4586275" y="0"/>
                  </a:moveTo>
                  <a:lnTo>
                    <a:pt x="4586275" y="0"/>
                  </a:lnTo>
                  <a:lnTo>
                    <a:pt x="0" y="0"/>
                  </a:lnTo>
                  <a:lnTo>
                    <a:pt x="0" y="411467"/>
                  </a:lnTo>
                  <a:lnTo>
                    <a:pt x="4586275" y="411467"/>
                  </a:lnTo>
                  <a:lnTo>
                    <a:pt x="458627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3874" y="1715976"/>
              <a:ext cx="4586605" cy="2066925"/>
            </a:xfrm>
            <a:custGeom>
              <a:avLst/>
              <a:gdLst/>
              <a:ahLst/>
              <a:cxnLst/>
              <a:rect l="l" t="t" r="r" b="b"/>
              <a:pathLst>
                <a:path w="4586605" h="2066925">
                  <a:moveTo>
                    <a:pt x="0" y="0"/>
                  </a:moveTo>
                  <a:lnTo>
                    <a:pt x="0" y="2066875"/>
                  </a:lnTo>
                </a:path>
                <a:path w="4586605" h="2066925">
                  <a:moveTo>
                    <a:pt x="592449" y="0"/>
                  </a:moveTo>
                  <a:lnTo>
                    <a:pt x="592449" y="2066875"/>
                  </a:lnTo>
                </a:path>
                <a:path w="4586605" h="2066925">
                  <a:moveTo>
                    <a:pt x="1440499" y="0"/>
                  </a:moveTo>
                  <a:lnTo>
                    <a:pt x="1440499" y="2066875"/>
                  </a:lnTo>
                </a:path>
                <a:path w="4586605" h="2066925">
                  <a:moveTo>
                    <a:pt x="2429824" y="0"/>
                  </a:moveTo>
                  <a:lnTo>
                    <a:pt x="2429824" y="2066875"/>
                  </a:lnTo>
                </a:path>
                <a:path w="4586605" h="2066925">
                  <a:moveTo>
                    <a:pt x="3549324" y="0"/>
                  </a:moveTo>
                  <a:lnTo>
                    <a:pt x="3549324" y="2066875"/>
                  </a:lnTo>
                </a:path>
                <a:path w="4586605" h="2066925">
                  <a:moveTo>
                    <a:pt x="4586274" y="0"/>
                  </a:moveTo>
                  <a:lnTo>
                    <a:pt x="4586274" y="2066875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1499" y="1715963"/>
              <a:ext cx="4593590" cy="6985"/>
            </a:xfrm>
            <a:custGeom>
              <a:avLst/>
              <a:gdLst/>
              <a:ahLst/>
              <a:cxnLst/>
              <a:rect l="l" t="t" r="r" b="b"/>
              <a:pathLst>
                <a:path w="4593590" h="6985">
                  <a:moveTo>
                    <a:pt x="0" y="0"/>
                  </a:moveTo>
                  <a:lnTo>
                    <a:pt x="0" y="6899"/>
                  </a:lnTo>
                </a:path>
                <a:path w="4593590" h="6985">
                  <a:moveTo>
                    <a:pt x="1123474" y="3449"/>
                  </a:moveTo>
                  <a:lnTo>
                    <a:pt x="4593399" y="3449"/>
                  </a:lnTo>
                </a:path>
              </a:pathLst>
            </a:custGeom>
            <a:ln w="47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124" y="1721794"/>
              <a:ext cx="4596130" cy="3810"/>
            </a:xfrm>
            <a:custGeom>
              <a:avLst/>
              <a:gdLst/>
              <a:ahLst/>
              <a:cxnLst/>
              <a:rect l="l" t="t" r="r" b="b"/>
              <a:pathLst>
                <a:path w="4596130" h="3810">
                  <a:moveTo>
                    <a:pt x="0" y="0"/>
                  </a:moveTo>
                  <a:lnTo>
                    <a:pt x="4595774" y="0"/>
                  </a:lnTo>
                </a:path>
                <a:path w="4596130" h="3810">
                  <a:moveTo>
                    <a:pt x="0" y="3449"/>
                  </a:moveTo>
                  <a:lnTo>
                    <a:pt x="4595774" y="344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124" y="2132201"/>
              <a:ext cx="4596130" cy="1645920"/>
            </a:xfrm>
            <a:custGeom>
              <a:avLst/>
              <a:gdLst/>
              <a:ahLst/>
              <a:cxnLst/>
              <a:rect l="l" t="t" r="r" b="b"/>
              <a:pathLst>
                <a:path w="4596130" h="1645920">
                  <a:moveTo>
                    <a:pt x="0" y="0"/>
                  </a:moveTo>
                  <a:lnTo>
                    <a:pt x="4595774" y="0"/>
                  </a:lnTo>
                </a:path>
                <a:path w="4596130" h="1645920">
                  <a:moveTo>
                    <a:pt x="0" y="411474"/>
                  </a:moveTo>
                  <a:lnTo>
                    <a:pt x="4595774" y="411474"/>
                  </a:lnTo>
                </a:path>
                <a:path w="4596130" h="1645920">
                  <a:moveTo>
                    <a:pt x="0" y="822949"/>
                  </a:moveTo>
                  <a:lnTo>
                    <a:pt x="4595774" y="822949"/>
                  </a:lnTo>
                </a:path>
                <a:path w="4596130" h="1645920">
                  <a:moveTo>
                    <a:pt x="0" y="1234425"/>
                  </a:moveTo>
                  <a:lnTo>
                    <a:pt x="4595774" y="1234425"/>
                  </a:lnTo>
                </a:path>
                <a:path w="4596130" h="1645920">
                  <a:moveTo>
                    <a:pt x="0" y="1645900"/>
                  </a:moveTo>
                  <a:lnTo>
                    <a:pt x="4595774" y="1645900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57399" y="1767459"/>
            <a:ext cx="384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 b="1">
                <a:solidFill>
                  <a:srgbClr val="212121"/>
                </a:solidFill>
                <a:latin typeface="Arial"/>
                <a:cs typeface="Arial"/>
              </a:rPr>
              <a:t>City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6724" y="1767459"/>
            <a:ext cx="652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0" b="1">
                <a:solidFill>
                  <a:srgbClr val="212121"/>
                </a:solidFill>
                <a:latin typeface="Arial"/>
                <a:cs typeface="Arial"/>
              </a:rPr>
              <a:t>Dname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6223" y="1767459"/>
            <a:ext cx="826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Arial"/>
                <a:cs typeface="Arial"/>
              </a:rPr>
              <a:t>Manageí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7399" y="2148456"/>
            <a:ext cx="1257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1394" algn="l"/>
              </a:tabLst>
            </a:pPr>
            <a:r>
              <a:rPr dirty="0" sz="1800" spc="-150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300">
                <a:solidFill>
                  <a:srgbClr val="212121"/>
                </a:solidFill>
                <a:latin typeface="Microsoft Sans Serif"/>
                <a:cs typeface="Microsoft Sans Serif"/>
              </a:rPr>
              <a:t>CE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6223" y="2148456"/>
            <a:ext cx="363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solidFill>
                  <a:srgbClr val="212121"/>
                </a:solidFill>
                <a:latin typeface="Microsoft Sans Serif"/>
                <a:cs typeface="Microsoft Sans Serif"/>
              </a:rPr>
              <a:t>Sah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399" y="2559932"/>
            <a:ext cx="496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aľ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6724" y="2559932"/>
            <a:ext cx="328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>
                <a:solidFill>
                  <a:srgbClr val="212121"/>
                </a:solidFill>
                <a:latin typeface="Microsoft Sans Serif"/>
                <a:cs typeface="Microsoft Sans Serif"/>
              </a:rPr>
              <a:t>C.E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6223" y="2559932"/>
            <a:ext cx="474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>
                <a:solidFill>
                  <a:srgbClr val="212121"/>
                </a:solidFill>
                <a:latin typeface="Microsoft Sans Serif"/>
                <a:cs typeface="Microsoft Sans Serif"/>
              </a:rPr>
              <a:t>Shah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7399" y="2971407"/>
            <a:ext cx="664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Ba</a:t>
            </a:r>
            <a:r>
              <a:rPr dirty="0" sz="1800" spc="-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da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6724" y="2971407"/>
            <a:ext cx="90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75">
                <a:solidFill>
                  <a:srgbClr val="212121"/>
                </a:solidFill>
                <a:latin typeface="Microsoft Sans Serif"/>
                <a:cs typeface="Microsoft Sans Serif"/>
              </a:rPr>
              <a:t>mpuľeí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6223" y="2971407"/>
            <a:ext cx="583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>
                <a:solidFill>
                  <a:srgbClr val="212121"/>
                </a:solidFill>
                <a:latin typeface="Microsoft Sans Serif"/>
                <a:cs typeface="Microsoft Sans Serif"/>
              </a:rPr>
              <a:t>Shaah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57399" y="3382881"/>
            <a:ext cx="2576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1394" algn="l"/>
                <a:tab pos="2120900" algn="l"/>
              </a:tabLst>
            </a:pPr>
            <a:r>
              <a:rPr dirty="0" sz="1800" spc="-150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6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24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1800" spc="-19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5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1800" spc="-16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361" y="1347600"/>
            <a:ext cx="1140460" cy="384810"/>
            <a:chOff x="534361" y="1347600"/>
            <a:chExt cx="1140460" cy="384810"/>
          </a:xfrm>
        </p:grpSpPr>
        <p:sp>
          <p:nvSpPr>
            <p:cNvPr id="26" name="object 26"/>
            <p:cNvSpPr/>
            <p:nvPr/>
          </p:nvSpPr>
          <p:spPr>
            <a:xfrm>
              <a:off x="543874" y="1357112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10" h="365760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9124" y="1352362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5" h="375285">
                  <a:moveTo>
                    <a:pt x="4749" y="0"/>
                  </a:moveTo>
                  <a:lnTo>
                    <a:pt x="4749" y="375249"/>
                  </a:lnTo>
                </a:path>
                <a:path w="1130935" h="375285">
                  <a:moveTo>
                    <a:pt x="1125849" y="0"/>
                  </a:moveTo>
                  <a:lnTo>
                    <a:pt x="1125849" y="375249"/>
                  </a:lnTo>
                </a:path>
                <a:path w="1130935" h="375285">
                  <a:moveTo>
                    <a:pt x="0" y="4749"/>
                  </a:moveTo>
                  <a:lnTo>
                    <a:pt x="1130599" y="4749"/>
                  </a:lnTo>
                </a:path>
                <a:path w="1130935" h="375285">
                  <a:moveTo>
                    <a:pt x="0" y="370499"/>
                  </a:moveTo>
                  <a:lnTo>
                    <a:pt x="1130599" y="3704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16899" y="1268828"/>
            <a:ext cx="1228725" cy="241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900"/>
              </a:lnSpc>
              <a:spcBef>
                <a:spcPts val="100"/>
              </a:spcBef>
              <a:tabLst>
                <a:tab pos="604520" algn="l"/>
              </a:tabLst>
            </a:pPr>
            <a:r>
              <a:rPr dirty="0" sz="1800" spc="-225" b="1">
                <a:solidFill>
                  <a:srgbClr val="212121"/>
                </a:solidFill>
                <a:latin typeface="Arial"/>
                <a:cs typeface="Arial"/>
              </a:rPr>
              <a:t>Emp_Dept </a:t>
            </a:r>
            <a:r>
              <a:rPr dirty="0" sz="1800" spc="-2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u="heavy" sz="1800" spc="-18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EI</a:t>
            </a:r>
            <a:r>
              <a:rPr dirty="0" u="heavy" sz="1800" spc="-27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D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225" b="1">
                <a:solidFill>
                  <a:srgbClr val="212121"/>
                </a:solidFill>
                <a:latin typeface="Arial"/>
                <a:cs typeface="Arial"/>
              </a:rPr>
              <a:t>Ename</a:t>
            </a:r>
            <a:endParaRPr sz="1800">
              <a:latin typeface="Arial"/>
              <a:cs typeface="Arial"/>
            </a:endParaRPr>
          </a:p>
          <a:p>
            <a:pPr marL="605155" indent="-592455">
              <a:lnSpc>
                <a:spcPct val="100000"/>
              </a:lnSpc>
              <a:spcBef>
                <a:spcPts val="840"/>
              </a:spcBef>
              <a:buAutoNum type="arabicPlain"/>
              <a:tabLst>
                <a:tab pos="604520" algn="l"/>
                <a:tab pos="605155" algn="l"/>
              </a:tabLst>
            </a:pPr>
            <a:r>
              <a:rPr dirty="0" sz="1800" spc="-170">
                <a:solidFill>
                  <a:srgbClr val="212121"/>
                </a:solidFill>
                <a:latin typeface="Microsoft Sans Serif"/>
                <a:cs typeface="Microsoft Sans Serif"/>
              </a:rPr>
              <a:t>Raj</a:t>
            </a:r>
            <a:endParaRPr sz="1800">
              <a:latin typeface="Microsoft Sans Serif"/>
              <a:cs typeface="Microsoft Sans Serif"/>
            </a:endParaRPr>
          </a:p>
          <a:p>
            <a:pPr marL="605155" indent="-592455">
              <a:lnSpc>
                <a:spcPct val="100000"/>
              </a:lnSpc>
              <a:spcBef>
                <a:spcPts val="1080"/>
              </a:spcBef>
              <a:buAutoNum type="arabicPlain"/>
              <a:tabLst>
                <a:tab pos="604520" algn="l"/>
                <a:tab pos="605155" algn="l"/>
              </a:tabLst>
            </a:pP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Meeľ</a:t>
            </a:r>
            <a:endParaRPr sz="1800">
              <a:latin typeface="Microsoft Sans Serif"/>
              <a:cs typeface="Microsoft Sans Serif"/>
            </a:endParaRPr>
          </a:p>
          <a:p>
            <a:pPr marL="605155" indent="-592455">
              <a:lnSpc>
                <a:spcPct val="100000"/>
              </a:lnSpc>
              <a:spcBef>
                <a:spcPts val="1080"/>
              </a:spcBef>
              <a:buAutoNum type="arabicPlain"/>
              <a:tabLst>
                <a:tab pos="604520" algn="l"/>
                <a:tab pos="605155" algn="l"/>
              </a:tabLst>
            </a:pP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Jay</a:t>
            </a:r>
            <a:endParaRPr sz="1800">
              <a:latin typeface="Microsoft Sans Serif"/>
              <a:cs typeface="Microsoft Sans Serif"/>
            </a:endParaRPr>
          </a:p>
          <a:p>
            <a:pPr marL="605155" indent="-592455">
              <a:lnSpc>
                <a:spcPct val="100000"/>
              </a:lnSpc>
              <a:spcBef>
                <a:spcPts val="1080"/>
              </a:spcBef>
              <a:buAutoNum type="arabicPlain"/>
              <a:tabLst>
                <a:tab pos="604520" algn="l"/>
                <a:tab pos="605155" algn="l"/>
              </a:tabLst>
            </a:pPr>
            <a:r>
              <a:rPr dirty="0" sz="1800" spc="-55">
                <a:solidFill>
                  <a:srgbClr val="212121"/>
                </a:solidFill>
                <a:latin typeface="Microsoft Sans Serif"/>
                <a:cs typeface="Microsoft Sans Serif"/>
              </a:rPr>
              <a:t>Haíi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530146" y="1719441"/>
            <a:ext cx="6457315" cy="1236980"/>
            <a:chOff x="5530146" y="1719441"/>
            <a:chExt cx="6457315" cy="1236980"/>
          </a:xfrm>
        </p:grpSpPr>
        <p:sp>
          <p:nvSpPr>
            <p:cNvPr id="30" name="object 30"/>
            <p:cNvSpPr/>
            <p:nvPr/>
          </p:nvSpPr>
          <p:spPr>
            <a:xfrm>
              <a:off x="5536496" y="1725791"/>
              <a:ext cx="6444615" cy="1224280"/>
            </a:xfrm>
            <a:custGeom>
              <a:avLst/>
              <a:gdLst/>
              <a:ahLst/>
              <a:cxnLst/>
              <a:rect l="l" t="t" r="r" b="b"/>
              <a:pathLst>
                <a:path w="6444615" h="1224280">
                  <a:moveTo>
                    <a:pt x="6397462" y="1223999"/>
                  </a:moveTo>
                  <a:lnTo>
                    <a:pt x="46536" y="1223999"/>
                  </a:lnTo>
                  <a:lnTo>
                    <a:pt x="28422" y="1220342"/>
                  </a:lnTo>
                  <a:lnTo>
                    <a:pt x="13630" y="1210369"/>
                  </a:lnTo>
                  <a:lnTo>
                    <a:pt x="3657" y="1195577"/>
                  </a:lnTo>
                  <a:lnTo>
                    <a:pt x="0" y="1177463"/>
                  </a:lnTo>
                  <a:lnTo>
                    <a:pt x="0" y="46536"/>
                  </a:lnTo>
                  <a:lnTo>
                    <a:pt x="3657" y="28422"/>
                  </a:lnTo>
                  <a:lnTo>
                    <a:pt x="13630" y="13630"/>
                  </a:lnTo>
                  <a:lnTo>
                    <a:pt x="28422" y="3657"/>
                  </a:lnTo>
                  <a:lnTo>
                    <a:pt x="46536" y="0"/>
                  </a:lnTo>
                  <a:lnTo>
                    <a:pt x="6397462" y="0"/>
                  </a:lnTo>
                  <a:lnTo>
                    <a:pt x="6436181" y="20718"/>
                  </a:lnTo>
                  <a:lnTo>
                    <a:pt x="6443999" y="46536"/>
                  </a:lnTo>
                  <a:lnTo>
                    <a:pt x="6443999" y="1177463"/>
                  </a:lnTo>
                  <a:lnTo>
                    <a:pt x="6440342" y="1195577"/>
                  </a:lnTo>
                  <a:lnTo>
                    <a:pt x="6430369" y="1210369"/>
                  </a:lnTo>
                  <a:lnTo>
                    <a:pt x="6415577" y="1220342"/>
                  </a:lnTo>
                  <a:lnTo>
                    <a:pt x="6397462" y="122399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536496" y="1725791"/>
              <a:ext cx="6444615" cy="1224280"/>
            </a:xfrm>
            <a:custGeom>
              <a:avLst/>
              <a:gdLst/>
              <a:ahLst/>
              <a:cxnLst/>
              <a:rect l="l" t="t" r="r" b="b"/>
              <a:pathLst>
                <a:path w="6444615" h="1224280">
                  <a:moveTo>
                    <a:pt x="0" y="46536"/>
                  </a:moveTo>
                  <a:lnTo>
                    <a:pt x="3657" y="28422"/>
                  </a:lnTo>
                  <a:lnTo>
                    <a:pt x="13630" y="13630"/>
                  </a:lnTo>
                  <a:lnTo>
                    <a:pt x="28422" y="3657"/>
                  </a:lnTo>
                  <a:lnTo>
                    <a:pt x="46536" y="0"/>
                  </a:lnTo>
                  <a:lnTo>
                    <a:pt x="6397462" y="0"/>
                  </a:lnTo>
                  <a:lnTo>
                    <a:pt x="6436181" y="20718"/>
                  </a:lnTo>
                  <a:lnTo>
                    <a:pt x="6443999" y="46536"/>
                  </a:lnTo>
                  <a:lnTo>
                    <a:pt x="6443999" y="1177463"/>
                  </a:lnTo>
                  <a:lnTo>
                    <a:pt x="6440342" y="1195577"/>
                  </a:lnTo>
                  <a:lnTo>
                    <a:pt x="6430369" y="1210369"/>
                  </a:lnTo>
                  <a:lnTo>
                    <a:pt x="6415577" y="1220342"/>
                  </a:lnTo>
                  <a:lnTo>
                    <a:pt x="6397462" y="1223999"/>
                  </a:lnTo>
                  <a:lnTo>
                    <a:pt x="46536" y="1223999"/>
                  </a:lnTo>
                  <a:lnTo>
                    <a:pt x="28422" y="1220342"/>
                  </a:lnTo>
                  <a:lnTo>
                    <a:pt x="13630" y="1210369"/>
                  </a:lnTo>
                  <a:lnTo>
                    <a:pt x="3657" y="1195577"/>
                  </a:lnTo>
                  <a:lnTo>
                    <a:pt x="0" y="1177463"/>
                  </a:lnTo>
                  <a:lnTo>
                    <a:pt x="0" y="46536"/>
                  </a:lnTo>
                  <a:close/>
                </a:path>
              </a:pathLst>
            </a:custGeom>
            <a:ln w="12699">
              <a:solidFill>
                <a:srgbClr val="E3B3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786349" y="1764260"/>
            <a:ext cx="59309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0160">
              <a:lnSpc>
                <a:spcPct val="100000"/>
              </a:lnSpc>
              <a:spcBef>
                <a:spcPts val="100"/>
              </a:spcBef>
            </a:pP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updaľ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maly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exisľ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whe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12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60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e 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ec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(instance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duplicate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dat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updated,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bu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al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972735" y="3144566"/>
            <a:ext cx="3084830" cy="622300"/>
            <a:chOff x="4972735" y="3144566"/>
            <a:chExt cx="3084830" cy="622300"/>
          </a:xfrm>
        </p:grpSpPr>
        <p:sp>
          <p:nvSpPr>
            <p:cNvPr id="34" name="object 34"/>
            <p:cNvSpPr/>
            <p:nvPr/>
          </p:nvSpPr>
          <p:spPr>
            <a:xfrm>
              <a:off x="4979085" y="3150916"/>
              <a:ext cx="3072130" cy="609600"/>
            </a:xfrm>
            <a:custGeom>
              <a:avLst/>
              <a:gdLst/>
              <a:ahLst/>
              <a:cxnLst/>
              <a:rect l="l" t="t" r="r" b="b"/>
              <a:pathLst>
                <a:path w="3072129" h="609600">
                  <a:moveTo>
                    <a:pt x="3072011" y="101599"/>
                  </a:moveTo>
                  <a:lnTo>
                    <a:pt x="557411" y="101599"/>
                  </a:lnTo>
                  <a:lnTo>
                    <a:pt x="565395" y="62052"/>
                  </a:lnTo>
                  <a:lnTo>
                    <a:pt x="587169" y="29757"/>
                  </a:lnTo>
                  <a:lnTo>
                    <a:pt x="619464" y="7984"/>
                  </a:lnTo>
                  <a:lnTo>
                    <a:pt x="659011" y="0"/>
                  </a:lnTo>
                  <a:lnTo>
                    <a:pt x="2970411" y="0"/>
                  </a:lnTo>
                  <a:lnTo>
                    <a:pt x="3009291" y="7733"/>
                  </a:lnTo>
                  <a:lnTo>
                    <a:pt x="3042253" y="29757"/>
                  </a:lnTo>
                  <a:lnTo>
                    <a:pt x="3064277" y="62719"/>
                  </a:lnTo>
                  <a:lnTo>
                    <a:pt x="3072011" y="101599"/>
                  </a:lnTo>
                  <a:close/>
                </a:path>
                <a:path w="3072129" h="609600">
                  <a:moveTo>
                    <a:pt x="2970411" y="609600"/>
                  </a:moveTo>
                  <a:lnTo>
                    <a:pt x="659011" y="609600"/>
                  </a:lnTo>
                  <a:lnTo>
                    <a:pt x="619464" y="601615"/>
                  </a:lnTo>
                  <a:lnTo>
                    <a:pt x="587169" y="579842"/>
                  </a:lnTo>
                  <a:lnTo>
                    <a:pt x="565395" y="547547"/>
                  </a:lnTo>
                  <a:lnTo>
                    <a:pt x="557411" y="508000"/>
                  </a:lnTo>
                  <a:lnTo>
                    <a:pt x="557411" y="254000"/>
                  </a:lnTo>
                  <a:lnTo>
                    <a:pt x="0" y="52577"/>
                  </a:lnTo>
                  <a:lnTo>
                    <a:pt x="557411" y="101599"/>
                  </a:lnTo>
                  <a:lnTo>
                    <a:pt x="3072011" y="101599"/>
                  </a:lnTo>
                  <a:lnTo>
                    <a:pt x="3072011" y="508000"/>
                  </a:lnTo>
                  <a:lnTo>
                    <a:pt x="3064027" y="547547"/>
                  </a:lnTo>
                  <a:lnTo>
                    <a:pt x="3042253" y="579842"/>
                  </a:lnTo>
                  <a:lnTo>
                    <a:pt x="3009958" y="601615"/>
                  </a:lnTo>
                  <a:lnTo>
                    <a:pt x="2970411" y="60960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979085" y="3150916"/>
              <a:ext cx="3072130" cy="609600"/>
            </a:xfrm>
            <a:custGeom>
              <a:avLst/>
              <a:gdLst/>
              <a:ahLst/>
              <a:cxnLst/>
              <a:rect l="l" t="t" r="r" b="b"/>
              <a:pathLst>
                <a:path w="3072129" h="609600">
                  <a:moveTo>
                    <a:pt x="557411" y="101599"/>
                  </a:moveTo>
                  <a:lnTo>
                    <a:pt x="565395" y="62052"/>
                  </a:lnTo>
                  <a:lnTo>
                    <a:pt x="587169" y="29757"/>
                  </a:lnTo>
                  <a:lnTo>
                    <a:pt x="619464" y="7984"/>
                  </a:lnTo>
                  <a:lnTo>
                    <a:pt x="659011" y="0"/>
                  </a:lnTo>
                  <a:lnTo>
                    <a:pt x="976511" y="0"/>
                  </a:lnTo>
                  <a:lnTo>
                    <a:pt x="1605161" y="0"/>
                  </a:lnTo>
                  <a:lnTo>
                    <a:pt x="2970411" y="0"/>
                  </a:lnTo>
                  <a:lnTo>
                    <a:pt x="2990325" y="1970"/>
                  </a:lnTo>
                  <a:lnTo>
                    <a:pt x="3026779" y="17070"/>
                  </a:lnTo>
                  <a:lnTo>
                    <a:pt x="3054941" y="45232"/>
                  </a:lnTo>
                  <a:lnTo>
                    <a:pt x="3070041" y="81686"/>
                  </a:lnTo>
                  <a:lnTo>
                    <a:pt x="3072011" y="101599"/>
                  </a:lnTo>
                  <a:lnTo>
                    <a:pt x="3072011" y="254000"/>
                  </a:lnTo>
                  <a:lnTo>
                    <a:pt x="3072011" y="508000"/>
                  </a:lnTo>
                  <a:lnTo>
                    <a:pt x="3064027" y="547547"/>
                  </a:lnTo>
                  <a:lnTo>
                    <a:pt x="3042253" y="579842"/>
                  </a:lnTo>
                  <a:lnTo>
                    <a:pt x="3009958" y="601615"/>
                  </a:lnTo>
                  <a:lnTo>
                    <a:pt x="2970411" y="609600"/>
                  </a:lnTo>
                  <a:lnTo>
                    <a:pt x="1605161" y="609600"/>
                  </a:lnTo>
                  <a:lnTo>
                    <a:pt x="976511" y="609600"/>
                  </a:lnTo>
                  <a:lnTo>
                    <a:pt x="659011" y="609600"/>
                  </a:lnTo>
                  <a:lnTo>
                    <a:pt x="619464" y="601615"/>
                  </a:lnTo>
                  <a:lnTo>
                    <a:pt x="587169" y="579842"/>
                  </a:lnTo>
                  <a:lnTo>
                    <a:pt x="565395" y="547547"/>
                  </a:lnTo>
                  <a:lnTo>
                    <a:pt x="557411" y="508000"/>
                  </a:lnTo>
                  <a:lnTo>
                    <a:pt x="557411" y="254000"/>
                  </a:lnTo>
                  <a:lnTo>
                    <a:pt x="0" y="52577"/>
                  </a:lnTo>
                  <a:lnTo>
                    <a:pt x="557411" y="101599"/>
                  </a:lnTo>
                  <a:close/>
                </a:path>
              </a:pathLst>
            </a:custGeom>
            <a:ln w="12699">
              <a:solidFill>
                <a:srgbClr val="D48E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676996" y="3159553"/>
            <a:ext cx="2228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7025" marR="5080" indent="-314960">
              <a:lnSpc>
                <a:spcPct val="100000"/>
              </a:lnSpc>
              <a:spcBef>
                <a:spcPts val="100"/>
              </a:spcBef>
            </a:pPr>
            <a:r>
              <a:rPr dirty="0" sz="1800" spc="-36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1800" spc="-90">
                <a:solidFill>
                  <a:srgbClr val="212121"/>
                </a:solidFill>
                <a:latin typeface="Microsoft Sans Serif"/>
                <a:cs typeface="Microsoft Sans Serif"/>
              </a:rPr>
              <a:t>anľ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18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0">
                <a:solidFill>
                  <a:srgbClr val="212121"/>
                </a:solidFill>
                <a:latin typeface="Microsoft Sans Serif"/>
                <a:cs typeface="Microsoft Sans Serif"/>
              </a:rPr>
              <a:t>updaľ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manageí 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1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2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212121"/>
                </a:solidFill>
                <a:latin typeface="Microsoft Sans Serif"/>
                <a:cs typeface="Microsoft Sans Serif"/>
              </a:rPr>
              <a:t>depa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90">
                <a:solidFill>
                  <a:srgbClr val="212121"/>
                </a:solidFill>
                <a:latin typeface="Microsoft Sans Serif"/>
                <a:cs typeface="Microsoft Sans Serif"/>
              </a:rPr>
              <a:t>ľmenľ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3874" y="2130008"/>
            <a:ext cx="4586605" cy="1232535"/>
          </a:xfrm>
          <a:custGeom>
            <a:avLst/>
            <a:gdLst/>
            <a:ahLst/>
            <a:cxnLst/>
            <a:rect l="l" t="t" r="r" b="b"/>
            <a:pathLst>
              <a:path w="4586605" h="1232535">
                <a:moveTo>
                  <a:pt x="0" y="205421"/>
                </a:moveTo>
                <a:lnTo>
                  <a:pt x="5425" y="158320"/>
                </a:lnTo>
                <a:lnTo>
                  <a:pt x="20879" y="115082"/>
                </a:lnTo>
                <a:lnTo>
                  <a:pt x="45128" y="76940"/>
                </a:lnTo>
                <a:lnTo>
                  <a:pt x="76940" y="45128"/>
                </a:lnTo>
                <a:lnTo>
                  <a:pt x="115082" y="20879"/>
                </a:lnTo>
                <a:lnTo>
                  <a:pt x="158320" y="5425"/>
                </a:lnTo>
                <a:lnTo>
                  <a:pt x="205421" y="0"/>
                </a:lnTo>
                <a:lnTo>
                  <a:pt x="4380866" y="0"/>
                </a:lnTo>
                <a:lnTo>
                  <a:pt x="4421129" y="3983"/>
                </a:lnTo>
                <a:lnTo>
                  <a:pt x="4459477" y="15636"/>
                </a:lnTo>
                <a:lnTo>
                  <a:pt x="4494834" y="34513"/>
                </a:lnTo>
                <a:lnTo>
                  <a:pt x="4526121" y="60166"/>
                </a:lnTo>
                <a:lnTo>
                  <a:pt x="4551774" y="91453"/>
                </a:lnTo>
                <a:lnTo>
                  <a:pt x="4570651" y="126810"/>
                </a:lnTo>
                <a:lnTo>
                  <a:pt x="4582304" y="165158"/>
                </a:lnTo>
                <a:lnTo>
                  <a:pt x="4586287" y="205421"/>
                </a:lnTo>
                <a:lnTo>
                  <a:pt x="4586287" y="1027083"/>
                </a:lnTo>
                <a:lnTo>
                  <a:pt x="4580862" y="1074184"/>
                </a:lnTo>
                <a:lnTo>
                  <a:pt x="4565408" y="1117422"/>
                </a:lnTo>
                <a:lnTo>
                  <a:pt x="4541159" y="1155564"/>
                </a:lnTo>
                <a:lnTo>
                  <a:pt x="4509347" y="1187376"/>
                </a:lnTo>
                <a:lnTo>
                  <a:pt x="4471205" y="1211625"/>
                </a:lnTo>
                <a:lnTo>
                  <a:pt x="4427967" y="1227079"/>
                </a:lnTo>
                <a:lnTo>
                  <a:pt x="4380866" y="1232504"/>
                </a:lnTo>
                <a:lnTo>
                  <a:pt x="205421" y="1232504"/>
                </a:lnTo>
                <a:lnTo>
                  <a:pt x="158320" y="1227079"/>
                </a:lnTo>
                <a:lnTo>
                  <a:pt x="115082" y="1211625"/>
                </a:lnTo>
                <a:lnTo>
                  <a:pt x="76940" y="1187376"/>
                </a:lnTo>
                <a:lnTo>
                  <a:pt x="45128" y="1155564"/>
                </a:lnTo>
                <a:lnTo>
                  <a:pt x="20879" y="1117422"/>
                </a:lnTo>
                <a:lnTo>
                  <a:pt x="5425" y="1074184"/>
                </a:lnTo>
                <a:lnTo>
                  <a:pt x="0" y="1027083"/>
                </a:lnTo>
                <a:lnTo>
                  <a:pt x="0" y="205421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33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88163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305"/>
              <a:t>dea</a:t>
            </a:r>
            <a:r>
              <a:rPr dirty="0" spc="-145"/>
              <a:t>l</a:t>
            </a:r>
            <a:r>
              <a:rPr dirty="0" spc="-170"/>
              <a:t> </a:t>
            </a:r>
            <a:r>
              <a:rPr dirty="0" spc="-254"/>
              <a:t>wit</a:t>
            </a:r>
            <a:r>
              <a:rPr dirty="0" spc="-330"/>
              <a:t>h</a:t>
            </a:r>
            <a:r>
              <a:rPr dirty="0" spc="-165"/>
              <a:t> </a:t>
            </a:r>
            <a:r>
              <a:rPr dirty="0" spc="-210"/>
              <a:t>inse</a:t>
            </a:r>
            <a:r>
              <a:rPr dirty="0" spc="-40"/>
              <a:t>í</a:t>
            </a:r>
            <a:r>
              <a:rPr dirty="0" spc="-120"/>
              <a:t>t</a:t>
            </a:r>
            <a:r>
              <a:rPr dirty="0" spc="-95"/>
              <a:t>,</a:t>
            </a:r>
            <a:r>
              <a:rPr dirty="0" spc="-170"/>
              <a:t> </a:t>
            </a:r>
            <a:r>
              <a:rPr dirty="0" spc="-225"/>
              <a:t>delet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spc="-365"/>
              <a:t>an</a:t>
            </a:r>
            <a:r>
              <a:rPr dirty="0" spc="-375"/>
              <a:t>d</a:t>
            </a:r>
            <a:r>
              <a:rPr dirty="0" spc="-165"/>
              <a:t> </a:t>
            </a:r>
            <a:r>
              <a:rPr dirty="0" spc="-310"/>
              <a:t>updat</a:t>
            </a:r>
            <a:r>
              <a:rPr dirty="0" spc="-315"/>
              <a:t>e</a:t>
            </a:r>
            <a:r>
              <a:rPr dirty="0" spc="-170"/>
              <a:t> </a:t>
            </a:r>
            <a:r>
              <a:rPr dirty="0" spc="-355"/>
              <a:t>an</a:t>
            </a:r>
            <a:r>
              <a:rPr dirty="0" cap="small" spc="-415"/>
              <a:t>o</a:t>
            </a:r>
            <a:r>
              <a:rPr dirty="0" spc="-320"/>
              <a:t>maly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5690" y="858681"/>
          <a:ext cx="5028565" cy="243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/>
                <a:gridCol w="400050"/>
                <a:gridCol w="448309"/>
                <a:gridCol w="989330"/>
                <a:gridCol w="554355"/>
                <a:gridCol w="864234"/>
                <a:gridCol w="1036955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u="heavy" sz="1800" spc="-21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Manageí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8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1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C.E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400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Ba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40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0">
                          <a:solidFill>
                            <a:srgbClr val="8F8F8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0">
                          <a:solidFill>
                            <a:srgbClr val="8F8F8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0">
                          <a:solidFill>
                            <a:srgbClr val="8F8F8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0">
                          <a:solidFill>
                            <a:srgbClr val="8F8F8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1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379435" y="858681"/>
          <a:ext cx="2469515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102870"/>
                <a:gridCol w="761365"/>
                <a:gridCol w="1036955"/>
              </a:tblGrid>
              <a:tr h="364294">
                <a:tc grid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7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u="heavy" sz="1800" spc="-20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DID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Manageí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25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302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984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2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984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984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92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920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920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00">
                          <a:solidFill>
                            <a:srgbClr val="8F8F8F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920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09442" y="858681"/>
          <a:ext cx="2832100" cy="2017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480"/>
                <a:gridCol w="92075"/>
                <a:gridCol w="756284"/>
                <a:gridCol w="876935"/>
                <a:gridCol w="554355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u="heavy" sz="1800" spc="-21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960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Ba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87083" y="2826679"/>
            <a:ext cx="397510" cy="508634"/>
            <a:chOff x="587083" y="2826679"/>
            <a:chExt cx="397510" cy="508634"/>
          </a:xfrm>
        </p:grpSpPr>
        <p:sp>
          <p:nvSpPr>
            <p:cNvPr id="8" name="object 8"/>
            <p:cNvSpPr/>
            <p:nvPr/>
          </p:nvSpPr>
          <p:spPr>
            <a:xfrm>
              <a:off x="593433" y="2833029"/>
              <a:ext cx="384810" cy="495934"/>
            </a:xfrm>
            <a:custGeom>
              <a:avLst/>
              <a:gdLst/>
              <a:ahLst/>
              <a:cxnLst/>
              <a:rect l="l" t="t" r="r" b="b"/>
              <a:pathLst>
                <a:path w="384809" h="495935">
                  <a:moveTo>
                    <a:pt x="278778" y="495721"/>
                  </a:moveTo>
                  <a:lnTo>
                    <a:pt x="192205" y="363210"/>
                  </a:lnTo>
                  <a:lnTo>
                    <a:pt x="105632" y="495721"/>
                  </a:lnTo>
                  <a:lnTo>
                    <a:pt x="0" y="426709"/>
                  </a:lnTo>
                  <a:lnTo>
                    <a:pt x="116845" y="247860"/>
                  </a:lnTo>
                  <a:lnTo>
                    <a:pt x="0" y="69012"/>
                  </a:lnTo>
                  <a:lnTo>
                    <a:pt x="105632" y="0"/>
                  </a:lnTo>
                  <a:lnTo>
                    <a:pt x="192205" y="132511"/>
                  </a:lnTo>
                  <a:lnTo>
                    <a:pt x="278778" y="0"/>
                  </a:lnTo>
                  <a:lnTo>
                    <a:pt x="384411" y="69012"/>
                  </a:lnTo>
                  <a:lnTo>
                    <a:pt x="267565" y="247860"/>
                  </a:lnTo>
                  <a:lnTo>
                    <a:pt x="384411" y="426709"/>
                  </a:lnTo>
                  <a:lnTo>
                    <a:pt x="278778" y="495721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3433" y="2833029"/>
              <a:ext cx="384810" cy="495934"/>
            </a:xfrm>
            <a:custGeom>
              <a:avLst/>
              <a:gdLst/>
              <a:ahLst/>
              <a:cxnLst/>
              <a:rect l="l" t="t" r="r" b="b"/>
              <a:pathLst>
                <a:path w="384809" h="495935">
                  <a:moveTo>
                    <a:pt x="0" y="69012"/>
                  </a:moveTo>
                  <a:lnTo>
                    <a:pt x="105632" y="0"/>
                  </a:lnTo>
                  <a:lnTo>
                    <a:pt x="192205" y="132511"/>
                  </a:lnTo>
                  <a:lnTo>
                    <a:pt x="278778" y="0"/>
                  </a:lnTo>
                  <a:lnTo>
                    <a:pt x="384411" y="69012"/>
                  </a:lnTo>
                  <a:lnTo>
                    <a:pt x="267565" y="247860"/>
                  </a:lnTo>
                  <a:lnTo>
                    <a:pt x="384411" y="426709"/>
                  </a:lnTo>
                  <a:lnTo>
                    <a:pt x="278778" y="495721"/>
                  </a:lnTo>
                  <a:lnTo>
                    <a:pt x="192205" y="363210"/>
                  </a:lnTo>
                  <a:lnTo>
                    <a:pt x="105632" y="495721"/>
                  </a:lnTo>
                  <a:lnTo>
                    <a:pt x="0" y="426709"/>
                  </a:lnTo>
                  <a:lnTo>
                    <a:pt x="116845" y="247860"/>
                  </a:lnTo>
                  <a:lnTo>
                    <a:pt x="0" y="69012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70452" y="2459612"/>
            <a:ext cx="5013960" cy="419100"/>
          </a:xfrm>
          <a:custGeom>
            <a:avLst/>
            <a:gdLst/>
            <a:ahLst/>
            <a:cxnLst/>
            <a:rect l="l" t="t" r="r" b="b"/>
            <a:pathLst>
              <a:path w="5013960" h="419100">
                <a:moveTo>
                  <a:pt x="0" y="69750"/>
                </a:moveTo>
                <a:lnTo>
                  <a:pt x="5481" y="42600"/>
                </a:lnTo>
                <a:lnTo>
                  <a:pt x="20429" y="20429"/>
                </a:lnTo>
                <a:lnTo>
                  <a:pt x="42600" y="5481"/>
                </a:lnTo>
                <a:lnTo>
                  <a:pt x="69750" y="0"/>
                </a:lnTo>
                <a:lnTo>
                  <a:pt x="4943893" y="0"/>
                </a:lnTo>
                <a:lnTo>
                  <a:pt x="4982591" y="11718"/>
                </a:lnTo>
                <a:lnTo>
                  <a:pt x="5008334" y="43058"/>
                </a:lnTo>
                <a:lnTo>
                  <a:pt x="5013643" y="69750"/>
                </a:lnTo>
                <a:lnTo>
                  <a:pt x="5013643" y="348743"/>
                </a:lnTo>
                <a:lnTo>
                  <a:pt x="5008162" y="375893"/>
                </a:lnTo>
                <a:lnTo>
                  <a:pt x="4993214" y="398064"/>
                </a:lnTo>
                <a:lnTo>
                  <a:pt x="4971043" y="413012"/>
                </a:lnTo>
                <a:lnTo>
                  <a:pt x="4943893" y="418493"/>
                </a:lnTo>
                <a:lnTo>
                  <a:pt x="69750" y="418493"/>
                </a:lnTo>
                <a:lnTo>
                  <a:pt x="42600" y="413012"/>
                </a:lnTo>
                <a:lnTo>
                  <a:pt x="20429" y="398064"/>
                </a:lnTo>
                <a:lnTo>
                  <a:pt x="5481" y="375893"/>
                </a:lnTo>
                <a:lnTo>
                  <a:pt x="0" y="348743"/>
                </a:lnTo>
                <a:lnTo>
                  <a:pt x="0" y="69750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84197" y="1634088"/>
            <a:ext cx="2455545" cy="419100"/>
          </a:xfrm>
          <a:custGeom>
            <a:avLst/>
            <a:gdLst/>
            <a:ahLst/>
            <a:cxnLst/>
            <a:rect l="l" t="t" r="r" b="b"/>
            <a:pathLst>
              <a:path w="2455545" h="419100">
                <a:moveTo>
                  <a:pt x="0" y="69750"/>
                </a:moveTo>
                <a:lnTo>
                  <a:pt x="5481" y="42600"/>
                </a:lnTo>
                <a:lnTo>
                  <a:pt x="20429" y="20429"/>
                </a:lnTo>
                <a:lnTo>
                  <a:pt x="42600" y="5481"/>
                </a:lnTo>
                <a:lnTo>
                  <a:pt x="69750" y="0"/>
                </a:lnTo>
                <a:lnTo>
                  <a:pt x="2385478" y="0"/>
                </a:lnTo>
                <a:lnTo>
                  <a:pt x="2424175" y="11718"/>
                </a:lnTo>
                <a:lnTo>
                  <a:pt x="2449919" y="43058"/>
                </a:lnTo>
                <a:lnTo>
                  <a:pt x="2455228" y="69750"/>
                </a:lnTo>
                <a:lnTo>
                  <a:pt x="2455228" y="348743"/>
                </a:lnTo>
                <a:lnTo>
                  <a:pt x="2449746" y="375893"/>
                </a:lnTo>
                <a:lnTo>
                  <a:pt x="2434798" y="398064"/>
                </a:lnTo>
                <a:lnTo>
                  <a:pt x="2412628" y="413012"/>
                </a:lnTo>
                <a:lnTo>
                  <a:pt x="2385478" y="418493"/>
                </a:lnTo>
                <a:lnTo>
                  <a:pt x="69750" y="418493"/>
                </a:lnTo>
                <a:lnTo>
                  <a:pt x="42600" y="413012"/>
                </a:lnTo>
                <a:lnTo>
                  <a:pt x="20429" y="398064"/>
                </a:lnTo>
                <a:lnTo>
                  <a:pt x="5481" y="375893"/>
                </a:lnTo>
                <a:lnTo>
                  <a:pt x="0" y="348743"/>
                </a:lnTo>
                <a:lnTo>
                  <a:pt x="0" y="69750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55164" y="721144"/>
            <a:ext cx="11482070" cy="3687445"/>
            <a:chOff x="355164" y="721144"/>
            <a:chExt cx="11482070" cy="3687445"/>
          </a:xfrm>
        </p:grpSpPr>
        <p:sp>
          <p:nvSpPr>
            <p:cNvPr id="13" name="object 13"/>
            <p:cNvSpPr/>
            <p:nvPr/>
          </p:nvSpPr>
          <p:spPr>
            <a:xfrm>
              <a:off x="5806764" y="721144"/>
              <a:ext cx="0" cy="2664460"/>
            </a:xfrm>
            <a:custGeom>
              <a:avLst/>
              <a:gdLst/>
              <a:ahLst/>
              <a:cxnLst/>
              <a:rect l="l" t="t" r="r" b="b"/>
              <a:pathLst>
                <a:path w="0" h="2664460">
                  <a:moveTo>
                    <a:pt x="0" y="0"/>
                  </a:moveTo>
                  <a:lnTo>
                    <a:pt x="0" y="2663999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1514" y="3683000"/>
              <a:ext cx="11469370" cy="718820"/>
            </a:xfrm>
            <a:custGeom>
              <a:avLst/>
              <a:gdLst/>
              <a:ahLst/>
              <a:cxnLst/>
              <a:rect l="l" t="t" r="r" b="b"/>
              <a:pathLst>
                <a:path w="11469370" h="718820">
                  <a:moveTo>
                    <a:pt x="0" y="0"/>
                  </a:moveTo>
                  <a:lnTo>
                    <a:pt x="11468972" y="0"/>
                  </a:lnTo>
                  <a:lnTo>
                    <a:pt x="11468972" y="718820"/>
                  </a:lnTo>
                  <a:lnTo>
                    <a:pt x="0" y="718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1514" y="3682195"/>
              <a:ext cx="11469370" cy="720090"/>
            </a:xfrm>
            <a:custGeom>
              <a:avLst/>
              <a:gdLst/>
              <a:ahLst/>
              <a:cxnLst/>
              <a:rect l="l" t="t" r="r" b="b"/>
              <a:pathLst>
                <a:path w="11469370" h="720089">
                  <a:moveTo>
                    <a:pt x="0" y="972"/>
                  </a:moveTo>
                  <a:lnTo>
                    <a:pt x="0" y="434"/>
                  </a:lnTo>
                  <a:lnTo>
                    <a:pt x="435" y="0"/>
                  </a:lnTo>
                  <a:lnTo>
                    <a:pt x="971" y="0"/>
                  </a:lnTo>
                  <a:lnTo>
                    <a:pt x="11468000" y="0"/>
                  </a:lnTo>
                  <a:lnTo>
                    <a:pt x="11468258" y="0"/>
                  </a:lnTo>
                  <a:lnTo>
                    <a:pt x="11468505" y="102"/>
                  </a:lnTo>
                  <a:lnTo>
                    <a:pt x="11468688" y="284"/>
                  </a:lnTo>
                  <a:lnTo>
                    <a:pt x="11468870" y="466"/>
                  </a:lnTo>
                  <a:lnTo>
                    <a:pt x="11468972" y="714"/>
                  </a:lnTo>
                  <a:lnTo>
                    <a:pt x="11468972" y="972"/>
                  </a:lnTo>
                  <a:lnTo>
                    <a:pt x="11468972" y="719027"/>
                  </a:lnTo>
                  <a:lnTo>
                    <a:pt x="11468972" y="719564"/>
                  </a:lnTo>
                  <a:lnTo>
                    <a:pt x="11468537" y="719999"/>
                  </a:lnTo>
                  <a:lnTo>
                    <a:pt x="11468000" y="719999"/>
                  </a:lnTo>
                  <a:lnTo>
                    <a:pt x="971" y="719999"/>
                  </a:lnTo>
                  <a:lnTo>
                    <a:pt x="435" y="719999"/>
                  </a:lnTo>
                  <a:lnTo>
                    <a:pt x="0" y="719564"/>
                  </a:lnTo>
                  <a:lnTo>
                    <a:pt x="0" y="719027"/>
                  </a:lnTo>
                  <a:lnTo>
                    <a:pt x="0" y="972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61514" y="3681729"/>
            <a:ext cx="11469370" cy="72009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52095">
              <a:lnSpc>
                <a:spcPct val="100000"/>
              </a:lnSpc>
              <a:spcBef>
                <a:spcPts val="1080"/>
              </a:spcBef>
            </a:pPr>
            <a:r>
              <a:rPr dirty="0" sz="2600" spc="-225">
                <a:solidFill>
                  <a:srgbClr val="212121"/>
                </a:solidFill>
                <a:latin typeface="Microsoft Sans Serif"/>
                <a:cs typeface="Microsoft Sans Serif"/>
              </a:rPr>
              <a:t>Suc</a:t>
            </a:r>
            <a:r>
              <a:rPr dirty="0" sz="2600" spc="-21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ľyp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600" spc="-3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cap="small" sz="2600" spc="-3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5">
                <a:solidFill>
                  <a:srgbClr val="212121"/>
                </a:solidFill>
                <a:latin typeface="Microsoft Sans Serif"/>
                <a:cs typeface="Microsoft Sans Serif"/>
              </a:rPr>
              <a:t>malies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600" spc="-16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daľabas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desig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212121"/>
                </a:solidFill>
                <a:latin typeface="Microsoft Sans Serif"/>
                <a:cs typeface="Microsoft Sans Serif"/>
              </a:rPr>
              <a:t>ca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600" spc="-3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2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212121"/>
                </a:solidFill>
                <a:latin typeface="Microsoft Sans Serif"/>
                <a:cs typeface="Microsoft Sans Serif"/>
              </a:rPr>
              <a:t>usin</a:t>
            </a:r>
            <a:r>
              <a:rPr dirty="0" sz="2600" spc="-15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600" spc="-3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45" b="1">
                <a:solidFill>
                  <a:srgbClr val="B84742"/>
                </a:solidFill>
                <a:latin typeface="Arial"/>
                <a:cs typeface="Arial"/>
              </a:rPr>
              <a:t>ímalifiati</a:t>
            </a:r>
            <a:r>
              <a:rPr dirty="0" cap="small" sz="2600" spc="-3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45" b="1">
                <a:solidFill>
                  <a:srgbClr val="B84742"/>
                </a:solidFill>
                <a:latin typeface="Arial"/>
                <a:cs typeface="Arial"/>
              </a:rPr>
              <a:t>n.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33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39687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Wha</a:t>
            </a:r>
            <a:r>
              <a:rPr dirty="0" spc="-200"/>
              <a:t>t</a:t>
            </a:r>
            <a:r>
              <a:rPr dirty="0" spc="-170"/>
              <a:t> </a:t>
            </a:r>
            <a:r>
              <a:rPr dirty="0" spc="-155"/>
              <a:t>i</a:t>
            </a:r>
            <a:r>
              <a:rPr dirty="0" spc="-295"/>
              <a:t>s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185"/>
              <a:t>ímalifiati</a:t>
            </a:r>
            <a:r>
              <a:rPr dirty="0" cap="small" spc="-415"/>
              <a:t>o</a:t>
            </a:r>
            <a:r>
              <a:rPr dirty="0" spc="-484"/>
              <a:t>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33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57527" y="840482"/>
            <a:ext cx="11504930" cy="39700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ímalizaľi</a:t>
            </a:r>
            <a:r>
              <a:rPr dirty="0" cap="small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pí</a:t>
            </a:r>
            <a:r>
              <a:rPr dirty="0" cap="small" sz="2800" spc="-250" b="1">
                <a:solidFill>
                  <a:srgbClr val="B84742"/>
                </a:solidFill>
                <a:latin typeface="Arial"/>
                <a:cs typeface="Arial"/>
              </a:rPr>
              <a:t>oc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ess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íem</a:t>
            </a:r>
            <a:r>
              <a:rPr dirty="0" cap="small" sz="2800" spc="-2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ving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íedundant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data</a:t>
            </a:r>
            <a:r>
              <a:rPr dirty="0" sz="28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fí</a:t>
            </a:r>
            <a:r>
              <a:rPr dirty="0" cap="small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ľables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800" spc="-24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21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mpí</a:t>
            </a:r>
            <a:r>
              <a:rPr dirty="0" cap="small" sz="28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ve </a:t>
            </a:r>
            <a:r>
              <a:rPr dirty="0" sz="2800" spc="-7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dat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integíit</a:t>
            </a:r>
            <a:r>
              <a:rPr dirty="0" sz="2800" spc="-54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9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scalabilit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800" spc="-31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ag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4" b="1">
                <a:solidFill>
                  <a:srgbClr val="B84742"/>
                </a:solidFill>
                <a:latin typeface="Arial"/>
                <a:cs typeface="Arial"/>
              </a:rPr>
              <a:t>eﬃcienc</a:t>
            </a:r>
            <a:r>
              <a:rPr dirty="0" sz="2800" spc="-18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daľa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inľegíiľy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(c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mpleľeness,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accuíacy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nsisľency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daľa)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scalabiliľy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(abiliľy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sysľem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co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nľinue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well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in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gí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wing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am</a:t>
            </a:r>
            <a:r>
              <a:rPr dirty="0" cap="small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unľ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w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ík)</a:t>
            </a:r>
            <a:endParaRPr sz="2400">
              <a:latin typeface="Microsoft Sans Serif"/>
              <a:cs typeface="Microsoft Sans Serif"/>
            </a:endParaRPr>
          </a:p>
          <a:p>
            <a:pPr lvl="1" marL="645160" marR="468630" indent="-183515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sľ</a:t>
            </a:r>
            <a:r>
              <a:rPr dirty="0" cap="small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íage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eﬃciency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(abiliľy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sľ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manage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daľa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ľhaľ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nsumes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leasľ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am</a:t>
            </a:r>
            <a:r>
              <a:rPr dirty="0" cap="small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unľ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space)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12121"/>
              </a:buClr>
              <a:buFont typeface="Arial MT"/>
              <a:buChar char="•"/>
            </a:pPr>
            <a:endParaRPr sz="325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Wha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1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ímalizaľi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n?</a:t>
            </a:r>
            <a:endParaRPr sz="2800">
              <a:latin typeface="Microsoft Sans Serif"/>
              <a:cs typeface="Microsoft Sans Serif"/>
            </a:endParaRPr>
          </a:p>
          <a:p>
            <a:pPr lvl="1" marL="645160" marR="186055" indent="-183515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ímalizaľi</a:t>
            </a:r>
            <a:r>
              <a:rPr dirty="0" cap="small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geneíally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inv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lves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splitting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existing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int</a:t>
            </a:r>
            <a:r>
              <a:rPr dirty="0" cap="small" sz="24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multiple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(m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íe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0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ne) </a:t>
            </a:r>
            <a:r>
              <a:rPr dirty="0" sz="2400" spc="-6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tables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íe-j</a:t>
            </a:r>
            <a:r>
              <a:rPr dirty="0" cap="small" sz="2400" spc="-125" b="1">
                <a:solidFill>
                  <a:srgbClr val="B84742"/>
                </a:solidFill>
                <a:latin typeface="Arial"/>
                <a:cs typeface="Arial"/>
              </a:rPr>
              <a:t>oi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ned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linfied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each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ľime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queíy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issued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(execuľed).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0515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420"/>
              <a:t>man</a:t>
            </a:r>
            <a:r>
              <a:rPr dirty="0" spc="-335"/>
              <a:t>y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25"/>
              <a:t>f</a:t>
            </a:r>
            <a:r>
              <a:rPr dirty="0" cap="small" spc="-415"/>
              <a:t>o</a:t>
            </a:r>
            <a:r>
              <a:rPr dirty="0" spc="-235"/>
              <a:t>ím</a:t>
            </a:r>
            <a:r>
              <a:rPr dirty="0" spc="-220"/>
              <a:t>s</a:t>
            </a:r>
            <a:r>
              <a:rPr dirty="0" spc="-170"/>
              <a:t> </a:t>
            </a:r>
            <a:r>
              <a:rPr dirty="0" spc="-80"/>
              <a:t>a</a:t>
            </a:r>
            <a:r>
              <a:rPr dirty="0" spc="-75"/>
              <a:t>í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spc="-170"/>
              <a:t>the</a:t>
            </a:r>
            <a:r>
              <a:rPr dirty="0" spc="-125"/>
              <a:t>í</a:t>
            </a:r>
            <a:r>
              <a:rPr dirty="0" spc="-415"/>
              <a:t>e?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5164" y="3675845"/>
            <a:ext cx="11482070" cy="1452880"/>
            <a:chOff x="355164" y="3675845"/>
            <a:chExt cx="11482070" cy="1452880"/>
          </a:xfrm>
        </p:grpSpPr>
        <p:sp>
          <p:nvSpPr>
            <p:cNvPr id="5" name="object 5"/>
            <p:cNvSpPr/>
            <p:nvPr/>
          </p:nvSpPr>
          <p:spPr>
            <a:xfrm>
              <a:off x="361514" y="3682195"/>
              <a:ext cx="11469370" cy="1440180"/>
            </a:xfrm>
            <a:custGeom>
              <a:avLst/>
              <a:gdLst/>
              <a:ahLst/>
              <a:cxnLst/>
              <a:rect l="l" t="t" r="r" b="b"/>
              <a:pathLst>
                <a:path w="11469370" h="1440179">
                  <a:moveTo>
                    <a:pt x="11468102" y="1439999"/>
                  </a:moveTo>
                  <a:lnTo>
                    <a:pt x="870" y="1439999"/>
                  </a:lnTo>
                  <a:lnTo>
                    <a:pt x="0" y="1439129"/>
                  </a:lnTo>
                  <a:lnTo>
                    <a:pt x="0" y="1943"/>
                  </a:lnTo>
                  <a:lnTo>
                    <a:pt x="0" y="870"/>
                  </a:lnTo>
                  <a:lnTo>
                    <a:pt x="870" y="0"/>
                  </a:lnTo>
                  <a:lnTo>
                    <a:pt x="11467544" y="0"/>
                  </a:lnTo>
                  <a:lnTo>
                    <a:pt x="11468038" y="204"/>
                  </a:lnTo>
                  <a:lnTo>
                    <a:pt x="11468403" y="569"/>
                  </a:lnTo>
                  <a:lnTo>
                    <a:pt x="11468767" y="933"/>
                  </a:lnTo>
                  <a:lnTo>
                    <a:pt x="11468972" y="1428"/>
                  </a:lnTo>
                  <a:lnTo>
                    <a:pt x="11468972" y="1439129"/>
                  </a:lnTo>
                  <a:lnTo>
                    <a:pt x="11468102" y="143999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1514" y="3682195"/>
              <a:ext cx="11469370" cy="1440180"/>
            </a:xfrm>
            <a:custGeom>
              <a:avLst/>
              <a:gdLst/>
              <a:ahLst/>
              <a:cxnLst/>
              <a:rect l="l" t="t" r="r" b="b"/>
              <a:pathLst>
                <a:path w="11469370" h="1440179">
                  <a:moveTo>
                    <a:pt x="0" y="1943"/>
                  </a:moveTo>
                  <a:lnTo>
                    <a:pt x="0" y="870"/>
                  </a:lnTo>
                  <a:lnTo>
                    <a:pt x="870" y="0"/>
                  </a:lnTo>
                  <a:lnTo>
                    <a:pt x="1943" y="0"/>
                  </a:lnTo>
                  <a:lnTo>
                    <a:pt x="11467028" y="0"/>
                  </a:lnTo>
                  <a:lnTo>
                    <a:pt x="11467544" y="0"/>
                  </a:lnTo>
                  <a:lnTo>
                    <a:pt x="11468038" y="204"/>
                  </a:lnTo>
                  <a:lnTo>
                    <a:pt x="11468403" y="569"/>
                  </a:lnTo>
                  <a:lnTo>
                    <a:pt x="11468767" y="933"/>
                  </a:lnTo>
                  <a:lnTo>
                    <a:pt x="11468972" y="1428"/>
                  </a:lnTo>
                  <a:lnTo>
                    <a:pt x="11468972" y="1943"/>
                  </a:lnTo>
                  <a:lnTo>
                    <a:pt x="11468972" y="1438056"/>
                  </a:lnTo>
                  <a:lnTo>
                    <a:pt x="11468972" y="1439129"/>
                  </a:lnTo>
                  <a:lnTo>
                    <a:pt x="11468102" y="1439999"/>
                  </a:lnTo>
                  <a:lnTo>
                    <a:pt x="11467028" y="1439999"/>
                  </a:lnTo>
                  <a:lnTo>
                    <a:pt x="1943" y="1439999"/>
                  </a:lnTo>
                  <a:lnTo>
                    <a:pt x="870" y="1439999"/>
                  </a:lnTo>
                  <a:lnTo>
                    <a:pt x="0" y="1439129"/>
                  </a:lnTo>
                  <a:lnTo>
                    <a:pt x="0" y="1438056"/>
                  </a:lnTo>
                  <a:lnTo>
                    <a:pt x="0" y="1943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7527" y="808122"/>
            <a:ext cx="10925810" cy="39585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8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íms: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1N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(Fiís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ím)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2N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(Sec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ím)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3N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(Thi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ím)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325">
                <a:solidFill>
                  <a:srgbClr val="212121"/>
                </a:solidFill>
                <a:latin typeface="Microsoft Sans Serif"/>
                <a:cs typeface="Microsoft Sans Serif"/>
              </a:rPr>
              <a:t>BCN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(B</a:t>
            </a:r>
            <a:r>
              <a:rPr dirty="0" cap="small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0">
                <a:solidFill>
                  <a:srgbClr val="212121"/>
                </a:solidFill>
                <a:latin typeface="Microsoft Sans Serif"/>
                <a:cs typeface="Microsoft Sans Serif"/>
              </a:rPr>
              <a:t>ce–C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ím)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4N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2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ím)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5N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(Fifľ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ím)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Microsoft Sans Serif"/>
              <a:cs typeface="Microsoft Sans Serif"/>
            </a:endParaRPr>
          </a:p>
          <a:p>
            <a:pPr algn="ctr" marL="861694">
              <a:lnSpc>
                <a:spcPts val="2965"/>
              </a:lnSpc>
            </a:pPr>
            <a:r>
              <a:rPr dirty="0" sz="2600" spc="-20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0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1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cap="small" sz="26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5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1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600" spc="-3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5">
                <a:solidFill>
                  <a:srgbClr val="212121"/>
                </a:solidFill>
                <a:latin typeface="Microsoft Sans Serif"/>
                <a:cs typeface="Microsoft Sans Serif"/>
              </a:rPr>
              <a:t>1N</a:t>
            </a:r>
            <a:r>
              <a:rPr dirty="0" sz="2600" spc="-2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600" spc="-3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5">
                <a:solidFill>
                  <a:srgbClr val="212121"/>
                </a:solidFill>
                <a:latin typeface="Microsoft Sans Serif"/>
                <a:cs typeface="Microsoft Sans Serif"/>
              </a:rPr>
              <a:t>5N</a:t>
            </a:r>
            <a:r>
              <a:rPr dirty="0" sz="2600" spc="-2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0" b="1">
                <a:solidFill>
                  <a:srgbClr val="B84742"/>
                </a:solidFill>
                <a:latin typeface="Arial"/>
                <a:cs typeface="Arial"/>
              </a:rPr>
              <a:t>numbe</a:t>
            </a:r>
            <a:r>
              <a:rPr dirty="0" sz="2600" spc="-11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600" spc="-3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90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600" spc="-22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8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600" spc="-3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210" b="1">
                <a:solidFill>
                  <a:srgbClr val="B84742"/>
                </a:solidFill>
                <a:latin typeface="Arial"/>
                <a:cs typeface="Arial"/>
              </a:rPr>
              <a:t>mplexit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45" b="1">
                <a:solidFill>
                  <a:srgbClr val="B84742"/>
                </a:solidFill>
                <a:latin typeface="Arial"/>
                <a:cs typeface="Arial"/>
              </a:rPr>
              <a:t>inc</a:t>
            </a:r>
            <a:r>
              <a:rPr dirty="0" sz="2600" spc="-11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600" spc="-240" b="1">
                <a:solidFill>
                  <a:srgbClr val="B84742"/>
                </a:solidFill>
                <a:latin typeface="Arial"/>
                <a:cs typeface="Arial"/>
              </a:rPr>
              <a:t>ease</a:t>
            </a:r>
            <a:r>
              <a:rPr dirty="0" sz="2600" spc="-23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20">
                <a:solidFill>
                  <a:srgbClr val="212121"/>
                </a:solidFill>
                <a:latin typeface="Microsoft Sans Serif"/>
                <a:cs typeface="Microsoft Sans Serif"/>
              </a:rPr>
              <a:t>buľ</a:t>
            </a:r>
            <a:endParaRPr sz="2600">
              <a:latin typeface="Microsoft Sans Serif"/>
              <a:cs typeface="Microsoft Sans Serif"/>
            </a:endParaRPr>
          </a:p>
          <a:p>
            <a:pPr algn="ctr" marL="862330">
              <a:lnSpc>
                <a:spcPts val="2965"/>
              </a:lnSpc>
            </a:pPr>
            <a:r>
              <a:rPr dirty="0" sz="2600" spc="11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edundanc</a:t>
            </a:r>
            <a:r>
              <a:rPr dirty="0" sz="2600" spc="-26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85" b="1">
                <a:solidFill>
                  <a:srgbClr val="B84742"/>
                </a:solidFill>
                <a:latin typeface="Arial"/>
                <a:cs typeface="Arial"/>
              </a:rPr>
              <a:t>dec</a:t>
            </a:r>
            <a:r>
              <a:rPr dirty="0" sz="2600" spc="-114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600" spc="-240" b="1">
                <a:solidFill>
                  <a:srgbClr val="B84742"/>
                </a:solidFill>
                <a:latin typeface="Arial"/>
                <a:cs typeface="Arial"/>
              </a:rPr>
              <a:t>ease</a:t>
            </a:r>
            <a:r>
              <a:rPr dirty="0" sz="2600" spc="-21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33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2062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1N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50"/>
              <a:t>(Fiís</a:t>
            </a:r>
            <a:r>
              <a:rPr dirty="0" spc="-120"/>
              <a:t>t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527" y="2884674"/>
            <a:ext cx="10907395" cy="22428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1270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15">
                <a:solidFill>
                  <a:srgbClr val="212121"/>
                </a:solidFill>
                <a:latin typeface="Microsoft Sans Serif"/>
                <a:cs typeface="Microsoft Sans Serif"/>
              </a:rPr>
              <a:t>ﬁísľ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ímal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ím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(1NF)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nly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8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cap="small" sz="2800" spc="-30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es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800" spc="-2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6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ntain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any </a:t>
            </a:r>
            <a:r>
              <a:rPr dirty="0" sz="2800" spc="-7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2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mp</a:t>
            </a:r>
            <a:r>
              <a:rPr dirty="0" cap="small" sz="2800" spc="-2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site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1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multi-valued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1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theií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24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mbinati</a:t>
            </a:r>
            <a:r>
              <a:rPr dirty="0" cap="small" sz="2800" spc="-24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ns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algn="ctr" marL="769620">
              <a:lnSpc>
                <a:spcPct val="100000"/>
              </a:lnSpc>
              <a:spcBef>
                <a:spcPts val="625"/>
              </a:spcBef>
            </a:pPr>
            <a:r>
              <a:rPr dirty="0" sz="2800" spc="-525">
                <a:solidFill>
                  <a:srgbClr val="212121"/>
                </a:solidFill>
                <a:latin typeface="Microsoft Sans Serif"/>
                <a:cs typeface="Microsoft Sans Serif"/>
              </a:rPr>
              <a:t>OR</a:t>
            </a:r>
            <a:endParaRPr sz="2800">
              <a:latin typeface="Microsoft Sans Serif"/>
              <a:cs typeface="Microsoft Sans Serif"/>
            </a:endParaRPr>
          </a:p>
          <a:p>
            <a:pPr marL="187960" marR="5080" indent="-17589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in </a:t>
            </a:r>
            <a:r>
              <a:rPr dirty="0" sz="2800" spc="15">
                <a:solidFill>
                  <a:srgbClr val="212121"/>
                </a:solidFill>
                <a:latin typeface="Microsoft Sans Serif"/>
                <a:cs typeface="Microsoft Sans Serif"/>
              </a:rPr>
              <a:t>ﬁísľ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ímal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ím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(1NF)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nly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all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undeílying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cap="small" sz="2800" spc="-2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mains </a:t>
            </a:r>
            <a:r>
              <a:rPr dirty="0" sz="2800" spc="-7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3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ntai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mi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30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alue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nl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054" y="1336315"/>
            <a:ext cx="6960870" cy="732790"/>
            <a:chOff x="497054" y="1336315"/>
            <a:chExt cx="6960870" cy="732790"/>
          </a:xfrm>
        </p:grpSpPr>
        <p:sp>
          <p:nvSpPr>
            <p:cNvPr id="6" name="object 6"/>
            <p:cNvSpPr/>
            <p:nvPr/>
          </p:nvSpPr>
          <p:spPr>
            <a:xfrm>
              <a:off x="503402" y="1342402"/>
              <a:ext cx="6948170" cy="720090"/>
            </a:xfrm>
            <a:custGeom>
              <a:avLst/>
              <a:gdLst/>
              <a:ahLst/>
              <a:cxnLst/>
              <a:rect l="l" t="t" r="r" b="b"/>
              <a:pathLst>
                <a:path w="6948170" h="720089">
                  <a:moveTo>
                    <a:pt x="6947992" y="1270"/>
                  </a:moveTo>
                  <a:lnTo>
                    <a:pt x="6947789" y="1270"/>
                  </a:lnTo>
                  <a:lnTo>
                    <a:pt x="6947789" y="0"/>
                  </a:lnTo>
                  <a:lnTo>
                    <a:pt x="76" y="0"/>
                  </a:lnTo>
                  <a:lnTo>
                    <a:pt x="76" y="1270"/>
                  </a:lnTo>
                  <a:lnTo>
                    <a:pt x="0" y="720090"/>
                  </a:lnTo>
                  <a:lnTo>
                    <a:pt x="6947992" y="720090"/>
                  </a:lnTo>
                  <a:lnTo>
                    <a:pt x="6947992" y="127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3404" y="1342665"/>
              <a:ext cx="6948170" cy="720090"/>
            </a:xfrm>
            <a:custGeom>
              <a:avLst/>
              <a:gdLst/>
              <a:ahLst/>
              <a:cxnLst/>
              <a:rect l="l" t="t" r="r" b="b"/>
              <a:pathLst>
                <a:path w="6948170" h="720089">
                  <a:moveTo>
                    <a:pt x="0" y="971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971" y="0"/>
                  </a:lnTo>
                  <a:lnTo>
                    <a:pt x="6947027" y="0"/>
                  </a:lnTo>
                  <a:lnTo>
                    <a:pt x="6947285" y="0"/>
                  </a:lnTo>
                  <a:lnTo>
                    <a:pt x="6947533" y="102"/>
                  </a:lnTo>
                  <a:lnTo>
                    <a:pt x="6947714" y="284"/>
                  </a:lnTo>
                  <a:lnTo>
                    <a:pt x="6947897" y="466"/>
                  </a:lnTo>
                  <a:lnTo>
                    <a:pt x="6947999" y="714"/>
                  </a:lnTo>
                  <a:lnTo>
                    <a:pt x="6947999" y="971"/>
                  </a:lnTo>
                  <a:lnTo>
                    <a:pt x="6947999" y="719027"/>
                  </a:lnTo>
                  <a:lnTo>
                    <a:pt x="6947999" y="719564"/>
                  </a:lnTo>
                  <a:lnTo>
                    <a:pt x="6947564" y="719999"/>
                  </a:lnTo>
                  <a:lnTo>
                    <a:pt x="6947027" y="719999"/>
                  </a:lnTo>
                  <a:lnTo>
                    <a:pt x="971" y="719999"/>
                  </a:lnTo>
                  <a:lnTo>
                    <a:pt x="435" y="719999"/>
                  </a:lnTo>
                  <a:lnTo>
                    <a:pt x="0" y="719564"/>
                  </a:lnTo>
                  <a:lnTo>
                    <a:pt x="0" y="719027"/>
                  </a:lnTo>
                  <a:lnTo>
                    <a:pt x="0" y="971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57527" y="625585"/>
            <a:ext cx="7113905" cy="1263015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789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ndiľi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212121"/>
                </a:solidFill>
                <a:latin typeface="Microsoft Sans Serif"/>
                <a:cs typeface="Microsoft Sans Serif"/>
              </a:rPr>
              <a:t>1NF</a:t>
            </a:r>
            <a:endParaRPr sz="2800">
              <a:latin typeface="Microsoft Sans Serif"/>
              <a:cs typeface="Microsoft Sans Serif"/>
            </a:endParaRPr>
          </a:p>
          <a:p>
            <a:pPr marL="449580">
              <a:lnSpc>
                <a:spcPct val="100000"/>
              </a:lnSpc>
              <a:spcBef>
                <a:spcPts val="1570"/>
              </a:spcBef>
            </a:pPr>
            <a:r>
              <a:rPr dirty="0" sz="2600" spc="-240">
                <a:solidFill>
                  <a:srgbClr val="212121"/>
                </a:solidFill>
                <a:latin typeface="Microsoft Sans Serif"/>
                <a:cs typeface="Microsoft Sans Serif"/>
              </a:rPr>
              <a:t>Eac</a:t>
            </a:r>
            <a:r>
              <a:rPr dirty="0" sz="2600" spc="-229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 b="1">
                <a:solidFill>
                  <a:srgbClr val="B84742"/>
                </a:solidFill>
                <a:latin typeface="Arial"/>
                <a:cs typeface="Arial"/>
              </a:rPr>
              <a:t>cell</a:t>
            </a:r>
            <a:r>
              <a:rPr dirty="0" sz="2600" spc="-21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600" spc="-3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7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600" spc="-204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95" b="1">
                <a:solidFill>
                  <a:srgbClr val="B84742"/>
                </a:solidFill>
                <a:latin typeface="Arial"/>
                <a:cs typeface="Arial"/>
              </a:rPr>
              <a:t>sh</a:t>
            </a:r>
            <a:r>
              <a:rPr dirty="0" cap="small" sz="2600" spc="-3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210" b="1">
                <a:solidFill>
                  <a:srgbClr val="B84742"/>
                </a:solidFill>
                <a:latin typeface="Arial"/>
                <a:cs typeface="Arial"/>
              </a:rPr>
              <a:t>ul</a:t>
            </a:r>
            <a:r>
              <a:rPr dirty="0" sz="2600" spc="-2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6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600" spc="-3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90" b="1">
                <a:solidFill>
                  <a:srgbClr val="B84742"/>
                </a:solidFill>
                <a:latin typeface="Arial"/>
                <a:cs typeface="Arial"/>
              </a:rPr>
              <a:t>ntai</a:t>
            </a:r>
            <a:r>
              <a:rPr dirty="0" sz="26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00" b="1">
                <a:solidFill>
                  <a:srgbClr val="B84742"/>
                </a:solidFill>
                <a:latin typeface="Arial"/>
                <a:cs typeface="Arial"/>
              </a:rPr>
              <a:t>singl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30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600" spc="-200" b="1">
                <a:solidFill>
                  <a:srgbClr val="B84742"/>
                </a:solidFill>
                <a:latin typeface="Arial"/>
                <a:cs typeface="Arial"/>
              </a:rPr>
              <a:t>alu</a:t>
            </a:r>
            <a:r>
              <a:rPr dirty="0" sz="2600" spc="-14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8129" y="0"/>
            <a:ext cx="28575" cy="6858000"/>
          </a:xfrm>
          <a:custGeom>
            <a:avLst/>
            <a:gdLst/>
            <a:ahLst/>
            <a:cxnLst/>
            <a:rect l="l" t="t" r="r" b="b"/>
            <a:pathLst>
              <a:path w="28575" h="6858000">
                <a:moveTo>
                  <a:pt x="0" y="0"/>
                </a:moveTo>
                <a:lnTo>
                  <a:pt x="28574" y="0"/>
                </a:lnTo>
                <a:lnTo>
                  <a:pt x="28574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33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595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1200" spc="-7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1200" spc="-16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1200" spc="30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945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1076" y="6621326"/>
            <a:ext cx="449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01CĽ0407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(DBMS)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1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3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Functional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dependencies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and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65">
                <a:solidFill>
                  <a:srgbClr val="363636"/>
                </a:solidFill>
                <a:latin typeface="Roboto Lt"/>
                <a:cs typeface="Roboto Lt"/>
              </a:rPr>
              <a:t>Noímalization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3tı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612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996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41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977836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1N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50"/>
              <a:t>(Fiís</a:t>
            </a:r>
            <a:r>
              <a:rPr dirty="0" spc="-120"/>
              <a:t>t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pc="-350">
                <a:solidFill>
                  <a:srgbClr val="8F8F8F"/>
                </a:solidFill>
              </a:rPr>
              <a:t>[Exampl</a:t>
            </a:r>
            <a:r>
              <a:rPr dirty="0" spc="-345">
                <a:solidFill>
                  <a:srgbClr val="8F8F8F"/>
                </a:solidFill>
              </a:rPr>
              <a:t>e</a:t>
            </a:r>
            <a:r>
              <a:rPr dirty="0" spc="-170">
                <a:solidFill>
                  <a:srgbClr val="8F8F8F"/>
                </a:solidFill>
              </a:rPr>
              <a:t> </a:t>
            </a:r>
            <a:r>
              <a:rPr dirty="0" spc="90">
                <a:solidFill>
                  <a:srgbClr val="8F8F8F"/>
                </a:solidFill>
              </a:rPr>
              <a:t>-</a:t>
            </a:r>
            <a:r>
              <a:rPr dirty="0" spc="-170">
                <a:solidFill>
                  <a:srgbClr val="8F8F8F"/>
                </a:solidFill>
              </a:rPr>
              <a:t> </a:t>
            </a:r>
            <a:r>
              <a:rPr dirty="0" spc="-530">
                <a:solidFill>
                  <a:srgbClr val="8F8F8F"/>
                </a:solidFill>
              </a:rPr>
              <a:t>C</a:t>
            </a:r>
            <a:r>
              <a:rPr dirty="0" cap="small" spc="-420">
                <a:solidFill>
                  <a:srgbClr val="8F8F8F"/>
                </a:solidFill>
              </a:rPr>
              <a:t>o</a:t>
            </a:r>
            <a:r>
              <a:rPr dirty="0" spc="-459">
                <a:solidFill>
                  <a:srgbClr val="8F8F8F"/>
                </a:solidFill>
              </a:rPr>
              <a:t>mp</a:t>
            </a:r>
            <a:r>
              <a:rPr dirty="0" cap="small" spc="-420">
                <a:solidFill>
                  <a:srgbClr val="8F8F8F"/>
                </a:solidFill>
              </a:rPr>
              <a:t>o</a:t>
            </a:r>
            <a:r>
              <a:rPr dirty="0" spc="-190">
                <a:solidFill>
                  <a:srgbClr val="8F8F8F"/>
                </a:solidFill>
              </a:rPr>
              <a:t>sit</a:t>
            </a:r>
            <a:r>
              <a:rPr dirty="0" spc="-254">
                <a:solidFill>
                  <a:srgbClr val="8F8F8F"/>
                </a:solidFill>
              </a:rPr>
              <a:t>e</a:t>
            </a:r>
            <a:r>
              <a:rPr dirty="0" spc="-170">
                <a:solidFill>
                  <a:srgbClr val="8F8F8F"/>
                </a:solidFill>
              </a:rPr>
              <a:t> </a:t>
            </a:r>
            <a:r>
              <a:rPr dirty="0" spc="-185">
                <a:solidFill>
                  <a:srgbClr val="8F8F8F"/>
                </a:solidFill>
              </a:rPr>
              <a:t>attíibute]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9539" y="967147"/>
          <a:ext cx="3776345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/>
                <a:gridCol w="529590"/>
                <a:gridCol w="328930"/>
                <a:gridCol w="2313940"/>
              </a:tblGrid>
              <a:tr h="36631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98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20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Addíess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Raju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Jamnaga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Miľesh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Nehí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Jamnagaí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C.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Ahmedabad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528375" y="919746"/>
            <a:ext cx="0" cy="2340610"/>
          </a:xfrm>
          <a:custGeom>
            <a:avLst/>
            <a:gdLst/>
            <a:ahLst/>
            <a:cxnLst/>
            <a:rect l="l" t="t" r="r" b="b"/>
            <a:pathLst>
              <a:path w="0" h="2340610">
                <a:moveTo>
                  <a:pt x="0" y="2339999"/>
                </a:moveTo>
                <a:lnTo>
                  <a:pt x="0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3695" y="1691127"/>
            <a:ext cx="11795760" cy="464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26305" marR="508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26305" algn="l"/>
                <a:tab pos="4726940" algn="l"/>
              </a:tabLst>
            </a:pP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cusľ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meí</a:t>
            </a:r>
            <a:r>
              <a:rPr dirty="0" sz="2400" spc="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addíess</a:t>
            </a:r>
            <a:r>
              <a:rPr dirty="0" sz="2400" spc="-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400" spc="-229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mp</a:t>
            </a:r>
            <a:r>
              <a:rPr dirty="0" cap="small" sz="2400" spc="-229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site</a:t>
            </a:r>
            <a:r>
              <a:rPr dirty="0" sz="2400" spc="-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which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Microsoft Sans Serif"/>
                <a:cs typeface="Microsoft Sans Serif"/>
              </a:rPr>
              <a:t>fuíľheí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divided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inľ</a:t>
            </a:r>
            <a:r>
              <a:rPr dirty="0" cap="small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sub-aľľíibuľes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“R</a:t>
            </a:r>
            <a:r>
              <a:rPr dirty="0" cap="small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ad”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“Ciľy”.</a:t>
            </a:r>
            <a:endParaRPr sz="2400">
              <a:latin typeface="Microsoft Sans Serif"/>
              <a:cs typeface="Microsoft Sans Serif"/>
            </a:endParaRPr>
          </a:p>
          <a:p>
            <a:pPr marL="4726305" indent="-240665">
              <a:lnSpc>
                <a:spcPct val="100000"/>
              </a:lnSpc>
              <a:buFont typeface="Arial MT"/>
              <a:buChar char="•"/>
              <a:tabLst>
                <a:tab pos="4726305" algn="l"/>
                <a:tab pos="4726940" algn="l"/>
              </a:tabLst>
            </a:pP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7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us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me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1N</a:t>
            </a:r>
            <a:r>
              <a:rPr dirty="0" sz="2400" spc="-5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307975" marR="19685" indent="-295910">
              <a:lnSpc>
                <a:spcPts val="2590"/>
              </a:lnSpc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85" b="1">
                <a:solidFill>
                  <a:srgbClr val="212121"/>
                </a:solidFill>
                <a:latin typeface="Arial"/>
                <a:cs typeface="Arial"/>
              </a:rPr>
              <a:t>Pí</a:t>
            </a:r>
            <a:r>
              <a:rPr dirty="0" cap="small" sz="2400" spc="-185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400" spc="-185" b="1">
                <a:solidFill>
                  <a:srgbClr val="212121"/>
                </a:solidFill>
                <a:latin typeface="Arial"/>
                <a:cs typeface="Arial"/>
              </a:rPr>
              <a:t>blem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Iľ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diﬃcult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4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íetíieve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 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list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cust</a:t>
            </a:r>
            <a:r>
              <a:rPr dirty="0" cap="small" sz="2400" spc="-20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meís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living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’Jamnagaí’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city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fí</a:t>
            </a:r>
            <a:r>
              <a:rPr dirty="0" cap="small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m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cusľ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meí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ľable.</a:t>
            </a:r>
            <a:endParaRPr sz="2400">
              <a:latin typeface="Microsoft Sans Serif"/>
              <a:cs typeface="Microsoft Sans Serif"/>
            </a:endParaRPr>
          </a:p>
          <a:p>
            <a:pPr marL="307975" marR="14604" indent="-29591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íeas</a:t>
            </a:r>
            <a:r>
              <a:rPr dirty="0" cap="small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ľhaľ</a:t>
            </a:r>
            <a:r>
              <a:rPr dirty="0" sz="2400" spc="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addíess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400" spc="-229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mp</a:t>
            </a:r>
            <a:r>
              <a:rPr dirty="0" cap="small" sz="2400" spc="-229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site</a:t>
            </a:r>
            <a:r>
              <a:rPr dirty="0" sz="2400" spc="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400" spc="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4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ntains</a:t>
            </a:r>
            <a:r>
              <a:rPr dirty="0" sz="2400" spc="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cap="small" sz="2400" spc="-1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ad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name</a:t>
            </a:r>
            <a:r>
              <a:rPr dirty="0" sz="2400" spc="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as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well </a:t>
            </a:r>
            <a:r>
              <a:rPr dirty="0" sz="2400" spc="-6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as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city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name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single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cell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67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cap="small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ssible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ľhaľ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city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name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w</a:t>
            </a:r>
            <a:r>
              <a:rPr dirty="0" cap="small" sz="2400" spc="-20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íd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als</a:t>
            </a:r>
            <a:r>
              <a:rPr dirty="0" cap="small" sz="2400" spc="-20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theíe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cap="small" sz="2400" spc="-1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ad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name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07975" marR="21590" indent="-29591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uí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example,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’Jamnagaí’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íd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occ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uís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cap="small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íec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íds,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ﬁísľ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íec</a:t>
            </a:r>
            <a:r>
              <a:rPr dirty="0" cap="small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íd</a:t>
            </a:r>
            <a:r>
              <a:rPr dirty="0" sz="2400" spc="-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paíľ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ad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name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in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sec</a:t>
            </a:r>
            <a:r>
              <a:rPr dirty="0" cap="small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name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 ciľy.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78129" y="0"/>
            <a:ext cx="28575" cy="6858000"/>
          </a:xfrm>
          <a:custGeom>
            <a:avLst/>
            <a:gdLst/>
            <a:ahLst/>
            <a:cxnLst/>
            <a:rect l="l" t="t" r="r" b="b"/>
            <a:pathLst>
              <a:path w="28575" h="6858000">
                <a:moveTo>
                  <a:pt x="0" y="0"/>
                </a:moveTo>
                <a:lnTo>
                  <a:pt x="28574" y="0"/>
                </a:lnTo>
                <a:lnTo>
                  <a:pt x="28574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0426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Diag</a:t>
            </a:r>
            <a:r>
              <a:rPr dirty="0" spc="-180"/>
              <a:t>í</a:t>
            </a:r>
            <a:r>
              <a:rPr dirty="0" spc="-305"/>
              <a:t>ammati</a:t>
            </a:r>
            <a:r>
              <a:rPr dirty="0" spc="-290"/>
              <a:t>c</a:t>
            </a:r>
            <a:r>
              <a:rPr dirty="0" spc="-165"/>
              <a:t> </a:t>
            </a:r>
            <a:r>
              <a:rPr dirty="0" spc="145"/>
              <a:t>í</a:t>
            </a:r>
            <a:r>
              <a:rPr dirty="0" spc="-200"/>
              <a:t>ep</a:t>
            </a:r>
            <a:r>
              <a:rPr dirty="0" spc="-130"/>
              <a:t>í</a:t>
            </a:r>
            <a:r>
              <a:rPr dirty="0" spc="-265"/>
              <a:t>esentatio</a:t>
            </a:r>
            <a:r>
              <a:rPr dirty="0" spc="-325"/>
              <a:t>n</a:t>
            </a:r>
            <a:r>
              <a:rPr dirty="0" spc="-170"/>
              <a:t> </a:t>
            </a:r>
            <a:r>
              <a:rPr dirty="0" spc="-270"/>
              <a:t>o</a:t>
            </a:r>
            <a:r>
              <a:rPr dirty="0" spc="-145"/>
              <a:t>f</a:t>
            </a:r>
            <a:r>
              <a:rPr dirty="0" spc="-170"/>
              <a:t> </a:t>
            </a:r>
            <a:r>
              <a:rPr dirty="0" spc="-505"/>
              <a:t>FD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527" y="2800346"/>
            <a:ext cx="10989310" cy="258064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Example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Conside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elaľio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Accounľ(accounľ_no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balance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anch).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75">
                <a:solidFill>
                  <a:srgbClr val="1C6FA9"/>
                </a:solidFill>
                <a:latin typeface="Microsoft Sans Serif"/>
                <a:cs typeface="Microsoft Sans Serif"/>
              </a:rPr>
              <a:t>accounľ_no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1C6FA9"/>
                </a:solidFill>
                <a:latin typeface="Microsoft Sans Serif"/>
                <a:cs typeface="Microsoft Sans Serif"/>
              </a:rPr>
              <a:t>deľeímine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1C6FA9"/>
                </a:solidFill>
                <a:latin typeface="Microsoft Sans Serif"/>
                <a:cs typeface="Microsoft Sans Serif"/>
              </a:rPr>
              <a:t>balance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1C6FA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1C6FA9"/>
                </a:solidFill>
                <a:latin typeface="Microsoft Sans Serif"/>
                <a:cs typeface="Microsoft Sans Serif"/>
              </a:rPr>
              <a:t>bíanch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70">
                <a:solidFill>
                  <a:srgbClr val="212121"/>
                </a:solidFill>
                <a:latin typeface="Microsoft Sans Serif"/>
                <a:cs typeface="Microsoft Sans Serif"/>
              </a:rPr>
              <a:t>So,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ľheíe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funcľional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212121"/>
                </a:solidFill>
                <a:latin typeface="Microsoft Sans Serif"/>
                <a:cs typeface="Microsoft Sans Serif"/>
              </a:rPr>
              <a:t>fíom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1C6FA9"/>
                </a:solidFill>
                <a:latin typeface="Microsoft Sans Serif"/>
                <a:cs typeface="Microsoft Sans Serif"/>
              </a:rPr>
              <a:t>accounľ_no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1C6FA9"/>
                </a:solidFill>
                <a:latin typeface="Microsoft Sans Serif"/>
                <a:cs typeface="Microsoft Sans Serif"/>
              </a:rPr>
              <a:t>ľo</a:t>
            </a:r>
            <a:r>
              <a:rPr dirty="0" sz="2800" spc="-11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1C6FA9"/>
                </a:solidFill>
                <a:latin typeface="Microsoft Sans Serif"/>
                <a:cs typeface="Microsoft Sans Serif"/>
              </a:rPr>
              <a:t>balance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1C6FA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1C6FA9"/>
                </a:solidFill>
                <a:latin typeface="Microsoft Sans Serif"/>
                <a:cs typeface="Microsoft Sans Serif"/>
              </a:rPr>
              <a:t>bíanch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This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denoľed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by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1C6FA9"/>
                </a:solidFill>
                <a:latin typeface="Microsoft Sans Serif"/>
                <a:cs typeface="Microsoft Sans Serif"/>
              </a:rPr>
              <a:t>accounľ_no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C6FA9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1C6FA9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1C6FA9"/>
                </a:solidFill>
                <a:latin typeface="Microsoft Sans Serif"/>
                <a:cs typeface="Microsoft Sans Serif"/>
              </a:rPr>
              <a:t>{balance,</a:t>
            </a:r>
            <a:r>
              <a:rPr dirty="0" sz="2800" spc="-11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bíanch}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435387"/>
            <a:ext cx="762000" cy="584835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3200" spc="-375">
                <a:solidFill>
                  <a:srgbClr val="212121"/>
                </a:solidFill>
                <a:latin typeface="Microsoft Sans Serif"/>
                <a:cs typeface="Microsoft Sans Serif"/>
              </a:rPr>
              <a:t>X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1435387"/>
            <a:ext cx="762000" cy="584835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3200" spc="-45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04912" y="1998663"/>
            <a:ext cx="838200" cy="358775"/>
            <a:chOff x="1204912" y="1998663"/>
            <a:chExt cx="838200" cy="358775"/>
          </a:xfrm>
        </p:grpSpPr>
        <p:sp>
          <p:nvSpPr>
            <p:cNvPr id="8" name="object 8"/>
            <p:cNvSpPr/>
            <p:nvPr/>
          </p:nvSpPr>
          <p:spPr>
            <a:xfrm>
              <a:off x="1219200" y="2012950"/>
              <a:ext cx="762000" cy="330200"/>
            </a:xfrm>
            <a:custGeom>
              <a:avLst/>
              <a:gdLst/>
              <a:ahLst/>
              <a:cxnLst/>
              <a:rect l="l" t="t" r="r" b="b"/>
              <a:pathLst>
                <a:path w="762000" h="330200">
                  <a:moveTo>
                    <a:pt x="0" y="0"/>
                  </a:moveTo>
                  <a:lnTo>
                    <a:pt x="0" y="329623"/>
                  </a:lnTo>
                </a:path>
                <a:path w="762000" h="330200">
                  <a:moveTo>
                    <a:pt x="0" y="316318"/>
                  </a:moveTo>
                  <a:lnTo>
                    <a:pt x="761999" y="316318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9714" y="2040436"/>
              <a:ext cx="122971" cy="30213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124200" y="1435387"/>
            <a:ext cx="762000" cy="584835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70"/>
              </a:spcBef>
            </a:pPr>
            <a:r>
              <a:rPr dirty="0" sz="3200" spc="-295">
                <a:solidFill>
                  <a:srgbClr val="212121"/>
                </a:solidFill>
                <a:latin typeface="Microsoft Sans Serif"/>
                <a:cs typeface="Microsoft Sans Serif"/>
              </a:rPr>
              <a:t>X1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6200" y="1435387"/>
            <a:ext cx="762000" cy="584835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70"/>
              </a:spcBef>
            </a:pPr>
            <a:r>
              <a:rPr dirty="0" sz="3200" spc="-295">
                <a:solidFill>
                  <a:srgbClr val="212121"/>
                </a:solidFill>
                <a:latin typeface="Microsoft Sans Serif"/>
                <a:cs typeface="Microsoft Sans Serif"/>
              </a:rPr>
              <a:t>X2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90912" y="2018287"/>
            <a:ext cx="1600200" cy="655320"/>
            <a:chOff x="3490912" y="2018287"/>
            <a:chExt cx="1600200" cy="655320"/>
          </a:xfrm>
        </p:grpSpPr>
        <p:sp>
          <p:nvSpPr>
            <p:cNvPr id="13" name="object 13"/>
            <p:cNvSpPr/>
            <p:nvPr/>
          </p:nvSpPr>
          <p:spPr>
            <a:xfrm>
              <a:off x="3505200" y="2032574"/>
              <a:ext cx="1524000" cy="626745"/>
            </a:xfrm>
            <a:custGeom>
              <a:avLst/>
              <a:gdLst/>
              <a:ahLst/>
              <a:cxnLst/>
              <a:rect l="l" t="t" r="r" b="b"/>
              <a:pathLst>
                <a:path w="1524000" h="626744">
                  <a:moveTo>
                    <a:pt x="0" y="0"/>
                  </a:moveTo>
                  <a:lnTo>
                    <a:pt x="0" y="329623"/>
                  </a:lnTo>
                </a:path>
                <a:path w="1524000" h="626744">
                  <a:moveTo>
                    <a:pt x="0" y="321974"/>
                  </a:moveTo>
                  <a:lnTo>
                    <a:pt x="761999" y="317211"/>
                  </a:lnTo>
                </a:path>
                <a:path w="1524000" h="626744">
                  <a:moveTo>
                    <a:pt x="1523999" y="626318"/>
                  </a:moveTo>
                  <a:lnTo>
                    <a:pt x="1523999" y="17145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7714" y="2060062"/>
              <a:ext cx="122971" cy="1582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67200" y="2032574"/>
              <a:ext cx="0" cy="330200"/>
            </a:xfrm>
            <a:custGeom>
              <a:avLst/>
              <a:gdLst/>
              <a:ahLst/>
              <a:cxnLst/>
              <a:rect l="l" t="t" r="r" b="b"/>
              <a:pathLst>
                <a:path w="0" h="330200">
                  <a:moveTo>
                    <a:pt x="0" y="0"/>
                  </a:moveTo>
                  <a:lnTo>
                    <a:pt x="0" y="329623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648200" y="1435387"/>
            <a:ext cx="762000" cy="584835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3200" spc="-45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2200" y="1435387"/>
            <a:ext cx="762000" cy="584835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3200" spc="-375">
                <a:solidFill>
                  <a:srgbClr val="212121"/>
                </a:solidFill>
                <a:latin typeface="Microsoft Sans Serif"/>
                <a:cs typeface="Microsoft Sans Serif"/>
              </a:rPr>
              <a:t>X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4200" y="1435387"/>
            <a:ext cx="762000" cy="584835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170"/>
              </a:spcBef>
            </a:pPr>
            <a:r>
              <a:rPr dirty="0" sz="3200" spc="-335">
                <a:solidFill>
                  <a:srgbClr val="212121"/>
                </a:solidFill>
                <a:latin typeface="Microsoft Sans Serif"/>
                <a:cs typeface="Microsoft Sans Serif"/>
              </a:rPr>
              <a:t>Y1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00800" y="2015489"/>
            <a:ext cx="929005" cy="640080"/>
          </a:xfrm>
          <a:custGeom>
            <a:avLst/>
            <a:gdLst/>
            <a:ahLst/>
            <a:cxnLst/>
            <a:rect l="l" t="t" r="r" b="b"/>
            <a:pathLst>
              <a:path w="929004" h="640080">
                <a:moveTo>
                  <a:pt x="0" y="0"/>
                </a:moveTo>
                <a:lnTo>
                  <a:pt x="0" y="640079"/>
                </a:lnTo>
              </a:path>
              <a:path w="929004" h="640080">
                <a:moveTo>
                  <a:pt x="297656" y="334296"/>
                </a:moveTo>
                <a:lnTo>
                  <a:pt x="928592" y="327084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696200" y="1435387"/>
            <a:ext cx="762000" cy="584835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170"/>
              </a:spcBef>
            </a:pPr>
            <a:r>
              <a:rPr dirty="0" sz="3200" spc="-335">
                <a:solidFill>
                  <a:srgbClr val="212121"/>
                </a:solidFill>
                <a:latin typeface="Microsoft Sans Serif"/>
                <a:cs typeface="Microsoft Sans Serif"/>
              </a:rPr>
              <a:t>Y2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60007" y="2032574"/>
            <a:ext cx="4279265" cy="638810"/>
            <a:chOff x="3860007" y="2032574"/>
            <a:chExt cx="4279265" cy="638810"/>
          </a:xfrm>
        </p:grpSpPr>
        <p:sp>
          <p:nvSpPr>
            <p:cNvPr id="22" name="object 22"/>
            <p:cNvSpPr/>
            <p:nvPr/>
          </p:nvSpPr>
          <p:spPr>
            <a:xfrm>
              <a:off x="8077200" y="2186940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w="0" h="468630">
                  <a:moveTo>
                    <a:pt x="0" y="46862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5713" y="2042977"/>
              <a:ext cx="122971" cy="1582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3713" y="2047648"/>
              <a:ext cx="122971" cy="3021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74294" y="2032574"/>
              <a:ext cx="4203065" cy="628650"/>
            </a:xfrm>
            <a:custGeom>
              <a:avLst/>
              <a:gdLst/>
              <a:ahLst/>
              <a:cxnLst/>
              <a:rect l="l" t="t" r="r" b="b"/>
              <a:pathLst>
                <a:path w="4203065" h="628650">
                  <a:moveTo>
                    <a:pt x="11904" y="308599"/>
                  </a:moveTo>
                  <a:lnTo>
                    <a:pt x="11904" y="628639"/>
                  </a:lnTo>
                </a:path>
                <a:path w="4203065" h="628650">
                  <a:moveTo>
                    <a:pt x="0" y="620222"/>
                  </a:moveTo>
                  <a:lnTo>
                    <a:pt x="1161287" y="623937"/>
                  </a:lnTo>
                </a:path>
                <a:path w="4203065" h="628650">
                  <a:moveTo>
                    <a:pt x="2831304" y="0"/>
                  </a:moveTo>
                  <a:lnTo>
                    <a:pt x="2831304" y="329623"/>
                  </a:lnTo>
                </a:path>
                <a:path w="4203065" h="628650">
                  <a:moveTo>
                    <a:pt x="2526504" y="608792"/>
                  </a:moveTo>
                  <a:lnTo>
                    <a:pt x="4202904" y="608792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326796" y="994112"/>
            <a:ext cx="35782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4090" algn="l"/>
              </a:tabLst>
            </a:pP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5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0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baseline="1388" sz="3000" spc="-254" b="1">
                <a:solidFill>
                  <a:srgbClr val="B84742"/>
                </a:solidFill>
                <a:latin typeface="Arial"/>
                <a:cs typeface="Arial"/>
              </a:rPr>
              <a:t>{X1</a:t>
            </a:r>
            <a:r>
              <a:rPr dirty="0" baseline="1388" sz="3000" spc="-127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baseline="1388" sz="3000" spc="-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baseline="1388" sz="3000" spc="-292" b="1">
                <a:solidFill>
                  <a:srgbClr val="B84742"/>
                </a:solidFill>
                <a:latin typeface="Arial"/>
                <a:cs typeface="Arial"/>
              </a:rPr>
              <a:t>X2</a:t>
            </a:r>
            <a:r>
              <a:rPr dirty="0" baseline="1388" sz="3000" spc="-187" b="1">
                <a:solidFill>
                  <a:srgbClr val="B84742"/>
                </a:solidFill>
                <a:latin typeface="Arial"/>
                <a:cs typeface="Arial"/>
              </a:rPr>
              <a:t>}</a:t>
            </a:r>
            <a:r>
              <a:rPr dirty="0" baseline="1388" sz="30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baseline="1388" sz="3000" spc="-157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baseline="1388" sz="3000" spc="-37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endParaRPr baseline="1388" sz="3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85079" y="992154"/>
            <a:ext cx="13411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{Y1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Y2}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128712" y="5450654"/>
          <a:ext cx="6139180" cy="983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03960"/>
                <a:gridCol w="1524000"/>
                <a:gridCol w="755650"/>
                <a:gridCol w="1165225"/>
              </a:tblGrid>
              <a:tr h="584774">
                <a:tc gridSpan="2"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u="heavy" sz="3200" spc="-20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accounľ_no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1590">
                    <a:lnL w="28575">
                      <a:solidFill>
                        <a:srgbClr val="0070C0"/>
                      </a:solidFill>
                      <a:prstDash val="solid"/>
                    </a:lnL>
                    <a:lnR w="28575">
                      <a:solidFill>
                        <a:srgbClr val="0070C0"/>
                      </a:solidFill>
                      <a:prstDash val="solid"/>
                    </a:lnR>
                    <a:lnT w="28575">
                      <a:solidFill>
                        <a:srgbClr val="0070C0"/>
                      </a:solidFill>
                      <a:prstDash val="solid"/>
                    </a:lnT>
                    <a:lnB w="28575">
                      <a:solidFill>
                        <a:srgbClr val="007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19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balance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1590">
                    <a:lnL w="28575">
                      <a:solidFill>
                        <a:srgbClr val="0070C0"/>
                      </a:solidFill>
                      <a:prstDash val="solid"/>
                    </a:lnL>
                    <a:lnR w="28575">
                      <a:solidFill>
                        <a:srgbClr val="0070C0"/>
                      </a:solidFill>
                      <a:prstDash val="solid"/>
                    </a:lnR>
                    <a:lnT w="28575">
                      <a:solidFill>
                        <a:srgbClr val="0070C0"/>
                      </a:solidFill>
                      <a:prstDash val="solid"/>
                    </a:lnT>
                    <a:lnB w="28575">
                      <a:solidFill>
                        <a:srgbClr val="0070C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14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bíanch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1590">
                    <a:lnL w="28575">
                      <a:solidFill>
                        <a:srgbClr val="0070C0"/>
                      </a:solidFill>
                      <a:prstDash val="solid"/>
                    </a:lnL>
                    <a:lnR w="28575">
                      <a:solidFill>
                        <a:srgbClr val="0070C0"/>
                      </a:solidFill>
                      <a:prstDash val="solid"/>
                    </a:lnR>
                    <a:lnT w="28575">
                      <a:solidFill>
                        <a:srgbClr val="0070C0"/>
                      </a:solidFill>
                      <a:prstDash val="solid"/>
                    </a:lnT>
                    <a:lnB w="28575">
                      <a:solidFill>
                        <a:srgbClr val="007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909090"/>
                      </a:solidFill>
                      <a:prstDash val="solid"/>
                    </a:lnR>
                    <a:lnT w="28575">
                      <a:solidFill>
                        <a:srgbClr val="0070C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09090"/>
                      </a:solidFill>
                      <a:prstDash val="solid"/>
                    </a:lnL>
                    <a:lnT w="28575">
                      <a:solidFill>
                        <a:srgbClr val="0070C0"/>
                      </a:solidFill>
                      <a:prstDash val="solid"/>
                    </a:lnT>
                    <a:lnB w="28575">
                      <a:solidFill>
                        <a:srgbClr val="90909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7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1008" y="6090745"/>
            <a:ext cx="163961" cy="32911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0417" y="6090745"/>
            <a:ext cx="163961" cy="329111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881316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1N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50"/>
              <a:t>(Fiís</a:t>
            </a:r>
            <a:r>
              <a:rPr dirty="0" spc="-120"/>
              <a:t>t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z="2800" spc="-290">
                <a:solidFill>
                  <a:srgbClr val="8F8F8F"/>
                </a:solidFill>
              </a:rPr>
              <a:t>[Exampl</a:t>
            </a:r>
            <a:r>
              <a:rPr dirty="0" sz="2800" spc="-285">
                <a:solidFill>
                  <a:srgbClr val="8F8F8F"/>
                </a:solidFill>
              </a:rPr>
              <a:t>e</a:t>
            </a:r>
            <a:r>
              <a:rPr dirty="0" sz="2800" spc="-140">
                <a:solidFill>
                  <a:srgbClr val="8F8F8F"/>
                </a:solidFill>
              </a:rPr>
              <a:t> </a:t>
            </a:r>
            <a:r>
              <a:rPr dirty="0" sz="2800" spc="75">
                <a:solidFill>
                  <a:srgbClr val="8F8F8F"/>
                </a:solidFill>
              </a:rPr>
              <a:t>-</a:t>
            </a:r>
            <a:r>
              <a:rPr dirty="0" sz="2800" spc="-140">
                <a:solidFill>
                  <a:srgbClr val="8F8F8F"/>
                </a:solidFill>
              </a:rPr>
              <a:t> </a:t>
            </a:r>
            <a:r>
              <a:rPr dirty="0" sz="2800" spc="-434">
                <a:solidFill>
                  <a:srgbClr val="8F8F8F"/>
                </a:solidFill>
              </a:rPr>
              <a:t>C</a:t>
            </a:r>
            <a:r>
              <a:rPr dirty="0" cap="small" sz="2800" spc="-365">
                <a:solidFill>
                  <a:srgbClr val="8F8F8F"/>
                </a:solidFill>
              </a:rPr>
              <a:t>o</a:t>
            </a:r>
            <a:r>
              <a:rPr dirty="0" sz="2800" spc="-375">
                <a:solidFill>
                  <a:srgbClr val="8F8F8F"/>
                </a:solidFill>
              </a:rPr>
              <a:t>mp</a:t>
            </a:r>
            <a:r>
              <a:rPr dirty="0" cap="small" sz="2800" spc="-365">
                <a:solidFill>
                  <a:srgbClr val="8F8F8F"/>
                </a:solidFill>
              </a:rPr>
              <a:t>o</a:t>
            </a:r>
            <a:r>
              <a:rPr dirty="0" sz="2800" spc="-155">
                <a:solidFill>
                  <a:srgbClr val="8F8F8F"/>
                </a:solidFill>
              </a:rPr>
              <a:t>sit</a:t>
            </a:r>
            <a:r>
              <a:rPr dirty="0" sz="2800" spc="-210">
                <a:solidFill>
                  <a:srgbClr val="8F8F8F"/>
                </a:solidFill>
              </a:rPr>
              <a:t>e</a:t>
            </a:r>
            <a:r>
              <a:rPr dirty="0" sz="2800" spc="-140">
                <a:solidFill>
                  <a:srgbClr val="8F8F8F"/>
                </a:solidFill>
              </a:rPr>
              <a:t> </a:t>
            </a:r>
            <a:r>
              <a:rPr dirty="0" sz="2800" spc="-155">
                <a:solidFill>
                  <a:srgbClr val="8F8F8F"/>
                </a:solidFill>
              </a:rPr>
              <a:t>attíibute]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33610" y="0"/>
            <a:ext cx="9392920" cy="6858000"/>
            <a:chOff x="533610" y="0"/>
            <a:chExt cx="9392920" cy="6858000"/>
          </a:xfrm>
        </p:grpSpPr>
        <p:sp>
          <p:nvSpPr>
            <p:cNvPr id="5" name="object 5"/>
            <p:cNvSpPr/>
            <p:nvPr/>
          </p:nvSpPr>
          <p:spPr>
            <a:xfrm>
              <a:off x="544302" y="1338738"/>
              <a:ext cx="3762375" cy="1645920"/>
            </a:xfrm>
            <a:custGeom>
              <a:avLst/>
              <a:gdLst/>
              <a:ahLst/>
              <a:cxnLst/>
              <a:rect l="l" t="t" r="r" b="b"/>
              <a:pathLst>
                <a:path w="3762375" h="1645920">
                  <a:moveTo>
                    <a:pt x="3761749" y="1645899"/>
                  </a:moveTo>
                  <a:lnTo>
                    <a:pt x="0" y="1645899"/>
                  </a:lnTo>
                  <a:lnTo>
                    <a:pt x="0" y="0"/>
                  </a:lnTo>
                  <a:lnTo>
                    <a:pt x="3761749" y="0"/>
                  </a:lnTo>
                  <a:lnTo>
                    <a:pt x="3761749" y="1645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4296" y="1338744"/>
              <a:ext cx="3762375" cy="411480"/>
            </a:xfrm>
            <a:custGeom>
              <a:avLst/>
              <a:gdLst/>
              <a:ahLst/>
              <a:cxnLst/>
              <a:rect l="l" t="t" r="r" b="b"/>
              <a:pathLst>
                <a:path w="3762375" h="411480">
                  <a:moveTo>
                    <a:pt x="3761752" y="0"/>
                  </a:moveTo>
                  <a:lnTo>
                    <a:pt x="1448447" y="0"/>
                  </a:lnTo>
                  <a:lnTo>
                    <a:pt x="590880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590880" y="411480"/>
                  </a:lnTo>
                  <a:lnTo>
                    <a:pt x="1448447" y="411480"/>
                  </a:lnTo>
                  <a:lnTo>
                    <a:pt x="3761752" y="411480"/>
                  </a:lnTo>
                  <a:lnTo>
                    <a:pt x="376175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4302" y="1333988"/>
              <a:ext cx="3762375" cy="1655445"/>
            </a:xfrm>
            <a:custGeom>
              <a:avLst/>
              <a:gdLst/>
              <a:ahLst/>
              <a:cxnLst/>
              <a:rect l="l" t="t" r="r" b="b"/>
              <a:pathLst>
                <a:path w="3762375" h="1655445">
                  <a:moveTo>
                    <a:pt x="0" y="0"/>
                  </a:moveTo>
                  <a:lnTo>
                    <a:pt x="0" y="1655399"/>
                  </a:lnTo>
                </a:path>
                <a:path w="3762375" h="1655445">
                  <a:moveTo>
                    <a:pt x="590874" y="0"/>
                  </a:moveTo>
                  <a:lnTo>
                    <a:pt x="590874" y="1655399"/>
                  </a:lnTo>
                </a:path>
                <a:path w="3762375" h="1655445">
                  <a:moveTo>
                    <a:pt x="1448449" y="0"/>
                  </a:moveTo>
                  <a:lnTo>
                    <a:pt x="1448449" y="1655399"/>
                  </a:lnTo>
                </a:path>
                <a:path w="3762375" h="1655445">
                  <a:moveTo>
                    <a:pt x="3761749" y="0"/>
                  </a:moveTo>
                  <a:lnTo>
                    <a:pt x="3761749" y="16553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1337" y="1333976"/>
              <a:ext cx="3769995" cy="3810"/>
            </a:xfrm>
            <a:custGeom>
              <a:avLst/>
              <a:gdLst/>
              <a:ahLst/>
              <a:cxnLst/>
              <a:rect l="l" t="t" r="r" b="b"/>
              <a:pathLst>
                <a:path w="3769995" h="3809">
                  <a:moveTo>
                    <a:pt x="0" y="0"/>
                  </a:moveTo>
                  <a:lnTo>
                    <a:pt x="0" y="3683"/>
                  </a:lnTo>
                </a:path>
                <a:path w="3769995" h="3809">
                  <a:moveTo>
                    <a:pt x="1122885" y="1841"/>
                  </a:moveTo>
                  <a:lnTo>
                    <a:pt x="3769464" y="1841"/>
                  </a:lnTo>
                </a:path>
              </a:pathLst>
            </a:custGeom>
            <a:ln w="357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9552" y="1340580"/>
              <a:ext cx="3771265" cy="0"/>
            </a:xfrm>
            <a:custGeom>
              <a:avLst/>
              <a:gdLst/>
              <a:ahLst/>
              <a:cxnLst/>
              <a:rect l="l" t="t" r="r" b="b"/>
              <a:pathLst>
                <a:path w="3771265" h="0">
                  <a:moveTo>
                    <a:pt x="0" y="0"/>
                  </a:moveTo>
                  <a:lnTo>
                    <a:pt x="3771249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9552" y="1750214"/>
              <a:ext cx="3771265" cy="1234440"/>
            </a:xfrm>
            <a:custGeom>
              <a:avLst/>
              <a:gdLst/>
              <a:ahLst/>
              <a:cxnLst/>
              <a:rect l="l" t="t" r="r" b="b"/>
              <a:pathLst>
                <a:path w="3771265" h="1234439">
                  <a:moveTo>
                    <a:pt x="0" y="0"/>
                  </a:moveTo>
                  <a:lnTo>
                    <a:pt x="3771249" y="0"/>
                  </a:lnTo>
                </a:path>
                <a:path w="3771265" h="1234439">
                  <a:moveTo>
                    <a:pt x="0" y="411474"/>
                  </a:moveTo>
                  <a:lnTo>
                    <a:pt x="3771249" y="411474"/>
                  </a:lnTo>
                </a:path>
                <a:path w="3771265" h="1234439">
                  <a:moveTo>
                    <a:pt x="0" y="822949"/>
                  </a:moveTo>
                  <a:lnTo>
                    <a:pt x="3771249" y="822949"/>
                  </a:lnTo>
                </a:path>
                <a:path w="3771265" h="1234439">
                  <a:moveTo>
                    <a:pt x="0" y="1234424"/>
                  </a:moveTo>
                  <a:lnTo>
                    <a:pt x="3771249" y="123442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3123" y="971909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10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8373" y="967159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5" h="375284">
                  <a:moveTo>
                    <a:pt x="4749" y="0"/>
                  </a:moveTo>
                  <a:lnTo>
                    <a:pt x="4749" y="375249"/>
                  </a:lnTo>
                </a:path>
                <a:path w="1130935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5" h="375284">
                  <a:moveTo>
                    <a:pt x="0" y="4749"/>
                  </a:moveTo>
                  <a:lnTo>
                    <a:pt x="1130599" y="4749"/>
                  </a:lnTo>
                </a:path>
                <a:path w="1130935" h="375284">
                  <a:moveTo>
                    <a:pt x="0" y="370499"/>
                  </a:moveTo>
                  <a:lnTo>
                    <a:pt x="1130599" y="3704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78118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28575" y="4942903"/>
                  </a:moveTo>
                  <a:lnTo>
                    <a:pt x="0" y="4942903"/>
                  </a:lnTo>
                  <a:lnTo>
                    <a:pt x="0" y="6858000"/>
                  </a:lnTo>
                  <a:lnTo>
                    <a:pt x="28575" y="6858000"/>
                  </a:lnTo>
                  <a:lnTo>
                    <a:pt x="28575" y="4942903"/>
                  </a:lnTo>
                  <a:close/>
                </a:path>
                <a:path w="28575" h="6858000">
                  <a:moveTo>
                    <a:pt x="28575" y="2984639"/>
                  </a:moveTo>
                  <a:lnTo>
                    <a:pt x="0" y="2984639"/>
                  </a:lnTo>
                  <a:lnTo>
                    <a:pt x="0" y="4546689"/>
                  </a:lnTo>
                  <a:lnTo>
                    <a:pt x="28575" y="4546689"/>
                  </a:lnTo>
                  <a:lnTo>
                    <a:pt x="28575" y="2984639"/>
                  </a:lnTo>
                  <a:close/>
                </a:path>
                <a:path w="28575" h="6858000">
                  <a:moveTo>
                    <a:pt x="28575" y="1337665"/>
                  </a:moveTo>
                  <a:lnTo>
                    <a:pt x="0" y="1337665"/>
                  </a:lnTo>
                  <a:lnTo>
                    <a:pt x="0" y="1338745"/>
                  </a:lnTo>
                  <a:lnTo>
                    <a:pt x="28575" y="1338745"/>
                  </a:lnTo>
                  <a:lnTo>
                    <a:pt x="28575" y="1337665"/>
                  </a:lnTo>
                  <a:close/>
                </a:path>
                <a:path w="28575" h="6858000">
                  <a:moveTo>
                    <a:pt x="28575" y="0"/>
                  </a:moveTo>
                  <a:lnTo>
                    <a:pt x="0" y="0"/>
                  </a:lnTo>
                  <a:lnTo>
                    <a:pt x="0" y="971918"/>
                  </a:lnTo>
                  <a:lnTo>
                    <a:pt x="28575" y="971918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55957" y="1943137"/>
              <a:ext cx="754380" cy="437515"/>
            </a:xfrm>
            <a:custGeom>
              <a:avLst/>
              <a:gdLst/>
              <a:ahLst/>
              <a:cxnLst/>
              <a:rect l="l" t="t" r="r" b="b"/>
              <a:pathLst>
                <a:path w="754379" h="437514">
                  <a:moveTo>
                    <a:pt x="535418" y="437121"/>
                  </a:moveTo>
                  <a:lnTo>
                    <a:pt x="535418" y="327841"/>
                  </a:lnTo>
                  <a:lnTo>
                    <a:pt x="0" y="327841"/>
                  </a:lnTo>
                  <a:lnTo>
                    <a:pt x="0" y="109280"/>
                  </a:lnTo>
                  <a:lnTo>
                    <a:pt x="535418" y="109280"/>
                  </a:lnTo>
                  <a:lnTo>
                    <a:pt x="535418" y="0"/>
                  </a:lnTo>
                  <a:lnTo>
                    <a:pt x="753979" y="218560"/>
                  </a:lnTo>
                  <a:lnTo>
                    <a:pt x="535418" y="437121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11751" y="1338738"/>
              <a:ext cx="4404995" cy="1645920"/>
            </a:xfrm>
            <a:custGeom>
              <a:avLst/>
              <a:gdLst/>
              <a:ahLst/>
              <a:cxnLst/>
              <a:rect l="l" t="t" r="r" b="b"/>
              <a:pathLst>
                <a:path w="4404995" h="1645920">
                  <a:moveTo>
                    <a:pt x="4404999" y="1645899"/>
                  </a:moveTo>
                  <a:lnTo>
                    <a:pt x="0" y="1645899"/>
                  </a:lnTo>
                  <a:lnTo>
                    <a:pt x="0" y="0"/>
                  </a:lnTo>
                  <a:lnTo>
                    <a:pt x="4404999" y="0"/>
                  </a:lnTo>
                  <a:lnTo>
                    <a:pt x="4404999" y="1645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11749" y="1338744"/>
              <a:ext cx="4404995" cy="411480"/>
            </a:xfrm>
            <a:custGeom>
              <a:avLst/>
              <a:gdLst/>
              <a:ahLst/>
              <a:cxnLst/>
              <a:rect l="l" t="t" r="r" b="b"/>
              <a:pathLst>
                <a:path w="4404995" h="411480">
                  <a:moveTo>
                    <a:pt x="4404995" y="0"/>
                  </a:moveTo>
                  <a:lnTo>
                    <a:pt x="3091815" y="0"/>
                  </a:lnTo>
                  <a:lnTo>
                    <a:pt x="1442097" y="0"/>
                  </a:lnTo>
                  <a:lnTo>
                    <a:pt x="590867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590867" y="411480"/>
                  </a:lnTo>
                  <a:lnTo>
                    <a:pt x="1442097" y="411480"/>
                  </a:lnTo>
                  <a:lnTo>
                    <a:pt x="3091815" y="411480"/>
                  </a:lnTo>
                  <a:lnTo>
                    <a:pt x="4404995" y="411480"/>
                  </a:lnTo>
                  <a:lnTo>
                    <a:pt x="440499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11751" y="1333988"/>
              <a:ext cx="4404995" cy="1655445"/>
            </a:xfrm>
            <a:custGeom>
              <a:avLst/>
              <a:gdLst/>
              <a:ahLst/>
              <a:cxnLst/>
              <a:rect l="l" t="t" r="r" b="b"/>
              <a:pathLst>
                <a:path w="4404995" h="1655445">
                  <a:moveTo>
                    <a:pt x="0" y="0"/>
                  </a:moveTo>
                  <a:lnTo>
                    <a:pt x="0" y="1655399"/>
                  </a:lnTo>
                </a:path>
                <a:path w="4404995" h="1655445">
                  <a:moveTo>
                    <a:pt x="590874" y="0"/>
                  </a:moveTo>
                  <a:lnTo>
                    <a:pt x="590874" y="1655399"/>
                  </a:lnTo>
                </a:path>
                <a:path w="4404995" h="1655445">
                  <a:moveTo>
                    <a:pt x="1442099" y="0"/>
                  </a:moveTo>
                  <a:lnTo>
                    <a:pt x="1442099" y="1655399"/>
                  </a:lnTo>
                </a:path>
                <a:path w="4404995" h="1655445">
                  <a:moveTo>
                    <a:pt x="3091824" y="0"/>
                  </a:moveTo>
                  <a:lnTo>
                    <a:pt x="3091824" y="1655399"/>
                  </a:lnTo>
                </a:path>
                <a:path w="4404995" h="1655445">
                  <a:moveTo>
                    <a:pt x="4404999" y="0"/>
                  </a:moveTo>
                  <a:lnTo>
                    <a:pt x="4404999" y="16553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08786" y="1333976"/>
              <a:ext cx="4413250" cy="3810"/>
            </a:xfrm>
            <a:custGeom>
              <a:avLst/>
              <a:gdLst/>
              <a:ahLst/>
              <a:cxnLst/>
              <a:rect l="l" t="t" r="r" b="b"/>
              <a:pathLst>
                <a:path w="4413250" h="3809">
                  <a:moveTo>
                    <a:pt x="0" y="0"/>
                  </a:moveTo>
                  <a:lnTo>
                    <a:pt x="0" y="3683"/>
                  </a:lnTo>
                </a:path>
                <a:path w="4413250" h="3809">
                  <a:moveTo>
                    <a:pt x="1122885" y="1841"/>
                  </a:moveTo>
                  <a:lnTo>
                    <a:pt x="4412714" y="1841"/>
                  </a:lnTo>
                </a:path>
              </a:pathLst>
            </a:custGeom>
            <a:ln w="357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07001" y="1340580"/>
              <a:ext cx="4414520" cy="0"/>
            </a:xfrm>
            <a:custGeom>
              <a:avLst/>
              <a:gdLst/>
              <a:ahLst/>
              <a:cxnLst/>
              <a:rect l="l" t="t" r="r" b="b"/>
              <a:pathLst>
                <a:path w="4414520" h="0">
                  <a:moveTo>
                    <a:pt x="0" y="0"/>
                  </a:moveTo>
                  <a:lnTo>
                    <a:pt x="4414499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07001" y="1750214"/>
              <a:ext cx="4414520" cy="1234440"/>
            </a:xfrm>
            <a:custGeom>
              <a:avLst/>
              <a:gdLst/>
              <a:ahLst/>
              <a:cxnLst/>
              <a:rect l="l" t="t" r="r" b="b"/>
              <a:pathLst>
                <a:path w="4414520" h="1234439">
                  <a:moveTo>
                    <a:pt x="0" y="0"/>
                  </a:moveTo>
                  <a:lnTo>
                    <a:pt x="4414499" y="0"/>
                  </a:lnTo>
                </a:path>
                <a:path w="4414520" h="1234439">
                  <a:moveTo>
                    <a:pt x="0" y="411474"/>
                  </a:moveTo>
                  <a:lnTo>
                    <a:pt x="4414499" y="411474"/>
                  </a:lnTo>
                </a:path>
                <a:path w="4414520" h="1234439">
                  <a:moveTo>
                    <a:pt x="0" y="822949"/>
                  </a:moveTo>
                  <a:lnTo>
                    <a:pt x="4414499" y="822949"/>
                  </a:lnTo>
                </a:path>
                <a:path w="4414520" h="1234439">
                  <a:moveTo>
                    <a:pt x="0" y="1234424"/>
                  </a:moveTo>
                  <a:lnTo>
                    <a:pt x="4414499" y="123442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10571" y="971909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09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05822" y="967159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4" h="375284">
                  <a:moveTo>
                    <a:pt x="4749" y="0"/>
                  </a:moveTo>
                  <a:lnTo>
                    <a:pt x="4749" y="375249"/>
                  </a:lnTo>
                </a:path>
                <a:path w="1130934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4" h="375284">
                  <a:moveTo>
                    <a:pt x="0" y="4749"/>
                  </a:moveTo>
                  <a:lnTo>
                    <a:pt x="1130599" y="4749"/>
                  </a:lnTo>
                </a:path>
                <a:path w="1130934" h="375284">
                  <a:moveTo>
                    <a:pt x="0" y="370499"/>
                  </a:moveTo>
                  <a:lnTo>
                    <a:pt x="1130599" y="3704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16148" y="880409"/>
            <a:ext cx="9164955" cy="2009139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979670" algn="l"/>
              </a:tabLst>
            </a:pPr>
            <a:r>
              <a:rPr dirty="0" sz="1800" spc="-210" b="1">
                <a:solidFill>
                  <a:srgbClr val="212121"/>
                </a:solidFill>
                <a:latin typeface="Arial"/>
                <a:cs typeface="Arial"/>
              </a:rPr>
              <a:t>Cus</a:t>
            </a:r>
            <a:r>
              <a:rPr dirty="0" sz="1800" spc="-140" b="1">
                <a:solidFill>
                  <a:srgbClr val="212121"/>
                </a:solidFill>
                <a:latin typeface="Arial"/>
                <a:cs typeface="Arial"/>
              </a:rPr>
              <a:t>t</a:t>
            </a:r>
            <a:r>
              <a:rPr dirty="0" cap="small" sz="1800" spc="-24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1800" spc="-135" b="1">
                <a:solidFill>
                  <a:srgbClr val="212121"/>
                </a:solidFill>
                <a:latin typeface="Arial"/>
                <a:cs typeface="Arial"/>
              </a:rPr>
              <a:t>me</a:t>
            </a:r>
            <a:r>
              <a:rPr dirty="0" sz="1800" spc="-50" b="1">
                <a:solidFill>
                  <a:srgbClr val="212121"/>
                </a:solidFill>
                <a:latin typeface="Arial"/>
                <a:cs typeface="Arial"/>
              </a:rPr>
              <a:t>í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210" b="1">
                <a:solidFill>
                  <a:srgbClr val="212121"/>
                </a:solidFill>
                <a:latin typeface="Arial"/>
                <a:cs typeface="Arial"/>
              </a:rPr>
              <a:t>Cus</a:t>
            </a:r>
            <a:r>
              <a:rPr dirty="0" sz="1800" spc="-140" b="1">
                <a:solidFill>
                  <a:srgbClr val="212121"/>
                </a:solidFill>
                <a:latin typeface="Arial"/>
                <a:cs typeface="Arial"/>
              </a:rPr>
              <a:t>t</a:t>
            </a:r>
            <a:r>
              <a:rPr dirty="0" cap="small" sz="1800" spc="-24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1800" spc="-110" b="1">
                <a:solidFill>
                  <a:srgbClr val="212121"/>
                </a:solidFill>
                <a:latin typeface="Arial"/>
                <a:cs typeface="Arial"/>
              </a:rPr>
              <a:t>meí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910"/>
              </a:spcBef>
              <a:tabLst>
                <a:tab pos="604520" algn="l"/>
                <a:tab pos="1461770" algn="l"/>
                <a:tab pos="4980940" algn="l"/>
                <a:tab pos="5572125" algn="l"/>
                <a:tab pos="6423025" algn="l"/>
                <a:tab pos="8072755" algn="l"/>
              </a:tabLst>
            </a:pPr>
            <a:r>
              <a:rPr dirty="0" u="heavy" sz="1800" spc="-17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CI</a:t>
            </a:r>
            <a:r>
              <a:rPr dirty="0" u="heavy" sz="1800" spc="-24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D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210" b="1">
                <a:solidFill>
                  <a:srgbClr val="212121"/>
                </a:solidFill>
                <a:latin typeface="Arial"/>
                <a:cs typeface="Arial"/>
              </a:rPr>
              <a:t>Nam</a:t>
            </a:r>
            <a:r>
              <a:rPr dirty="0" sz="1800" spc="-155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165" b="1">
                <a:solidFill>
                  <a:srgbClr val="212121"/>
                </a:solidFill>
                <a:latin typeface="Arial"/>
                <a:cs typeface="Arial"/>
              </a:rPr>
              <a:t>Add</a:t>
            </a:r>
            <a:r>
              <a:rPr dirty="0" sz="1800" spc="-90" b="1">
                <a:solidFill>
                  <a:srgbClr val="212121"/>
                </a:solidFill>
                <a:latin typeface="Arial"/>
                <a:cs typeface="Arial"/>
              </a:rPr>
              <a:t>í</a:t>
            </a:r>
            <a:r>
              <a:rPr dirty="0" sz="1800" spc="-175" b="1">
                <a:solidFill>
                  <a:srgbClr val="212121"/>
                </a:solidFill>
                <a:latin typeface="Arial"/>
                <a:cs typeface="Arial"/>
              </a:rPr>
              <a:t>es</a:t>
            </a:r>
            <a:r>
              <a:rPr dirty="0" sz="1800" spc="-170" b="1">
                <a:solidFill>
                  <a:srgbClr val="212121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u="heavy" sz="1800" spc="-17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CI</a:t>
            </a:r>
            <a:r>
              <a:rPr dirty="0" u="heavy" sz="1800" spc="-24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D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210" b="1">
                <a:solidFill>
                  <a:srgbClr val="212121"/>
                </a:solidFill>
                <a:latin typeface="Arial"/>
                <a:cs typeface="Arial"/>
              </a:rPr>
              <a:t>Nam</a:t>
            </a:r>
            <a:r>
              <a:rPr dirty="0" sz="1800" spc="-155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310" b="1">
                <a:solidFill>
                  <a:srgbClr val="212121"/>
                </a:solidFill>
                <a:latin typeface="Arial"/>
                <a:cs typeface="Arial"/>
              </a:rPr>
              <a:t>R</a:t>
            </a:r>
            <a:r>
              <a:rPr dirty="0" cap="small" sz="1800" spc="-24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1800" spc="-180" b="1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dirty="0" sz="1800" spc="-190" b="1">
                <a:solidFill>
                  <a:srgbClr val="212121"/>
                </a:solidFill>
                <a:latin typeface="Arial"/>
                <a:cs typeface="Arial"/>
              </a:rPr>
              <a:t>d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150" b="1">
                <a:solidFill>
                  <a:srgbClr val="212121"/>
                </a:solidFill>
                <a:latin typeface="Arial"/>
                <a:cs typeface="Arial"/>
              </a:rPr>
              <a:t>City</a:t>
            </a:r>
            <a:endParaRPr sz="1800">
              <a:latin typeface="Arial"/>
              <a:cs typeface="Arial"/>
            </a:endParaRPr>
          </a:p>
          <a:p>
            <a:pPr marL="13335" marR="179705">
              <a:lnSpc>
                <a:spcPts val="3240"/>
              </a:lnSpc>
              <a:spcBef>
                <a:spcPts val="50"/>
              </a:spcBef>
              <a:tabLst>
                <a:tab pos="604520" algn="l"/>
                <a:tab pos="1461770" algn="l"/>
                <a:tab pos="4980940" algn="l"/>
                <a:tab pos="5572125" algn="l"/>
                <a:tab pos="6423025" algn="l"/>
                <a:tab pos="8072755" algn="l"/>
              </a:tabLst>
            </a:pPr>
            <a:r>
              <a:rPr dirty="0" sz="1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C0</a:t>
            </a:r>
            <a:r>
              <a:rPr dirty="0" sz="1800" spc="-155">
                <a:solidFill>
                  <a:srgbClr val="212121"/>
                </a:solidFill>
                <a:latin typeface="Microsoft Sans Serif"/>
                <a:cs typeface="Microsoft Sans Serif"/>
              </a:rPr>
              <a:t>1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60">
                <a:solidFill>
                  <a:srgbClr val="212121"/>
                </a:solidFill>
                <a:latin typeface="Microsoft Sans Serif"/>
                <a:cs typeface="Microsoft Sans Serif"/>
              </a:rPr>
              <a:t>Raj</a:t>
            </a:r>
            <a:r>
              <a:rPr dirty="0" sz="1800" spc="-170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Jamnaga</a:t>
            </a:r>
            <a:r>
              <a:rPr dirty="0" sz="1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65">
                <a:solidFill>
                  <a:srgbClr val="212121"/>
                </a:solidFill>
                <a:latin typeface="Microsoft Sans Serif"/>
                <a:cs typeface="Microsoft Sans Serif"/>
              </a:rPr>
              <a:t>ad</a:t>
            </a:r>
            <a:r>
              <a:rPr dirty="0" sz="1800" spc="-8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0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C0</a:t>
            </a:r>
            <a:r>
              <a:rPr dirty="0" sz="1800" spc="-155">
                <a:solidFill>
                  <a:srgbClr val="212121"/>
                </a:solidFill>
                <a:latin typeface="Microsoft Sans Serif"/>
                <a:cs typeface="Microsoft Sans Serif"/>
              </a:rPr>
              <a:t>1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60">
                <a:solidFill>
                  <a:srgbClr val="212121"/>
                </a:solidFill>
                <a:latin typeface="Microsoft Sans Serif"/>
                <a:cs typeface="Microsoft Sans Serif"/>
              </a:rPr>
              <a:t>Raj</a:t>
            </a:r>
            <a:r>
              <a:rPr dirty="0" sz="1800" spc="-170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Jamnaga</a:t>
            </a:r>
            <a:r>
              <a:rPr dirty="0" sz="1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2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50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ľ </a:t>
            </a:r>
            <a:r>
              <a:rPr dirty="0" sz="1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C0</a:t>
            </a:r>
            <a:r>
              <a:rPr dirty="0" sz="1800" spc="-155">
                <a:solidFill>
                  <a:srgbClr val="212121"/>
                </a:solidFill>
                <a:latin typeface="Microsoft Sans Serif"/>
                <a:cs typeface="Microsoft Sans Serif"/>
              </a:rPr>
              <a:t>2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90">
                <a:solidFill>
                  <a:srgbClr val="212121"/>
                </a:solidFill>
                <a:latin typeface="Microsoft Sans Serif"/>
                <a:cs typeface="Microsoft Sans Serif"/>
              </a:rPr>
              <a:t>Miľes</a:t>
            </a:r>
            <a:r>
              <a:rPr dirty="0" sz="1800" spc="-9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Nehí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65">
                <a:solidFill>
                  <a:srgbClr val="212121"/>
                </a:solidFill>
                <a:latin typeface="Microsoft Sans Serif"/>
                <a:cs typeface="Microsoft Sans Serif"/>
              </a:rPr>
              <a:t>ad</a:t>
            </a:r>
            <a:r>
              <a:rPr dirty="0" sz="1800" spc="-8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Jamnaga</a:t>
            </a:r>
            <a:r>
              <a:rPr dirty="0" sz="1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C0</a:t>
            </a:r>
            <a:r>
              <a:rPr dirty="0" sz="1800" spc="-155">
                <a:solidFill>
                  <a:srgbClr val="212121"/>
                </a:solidFill>
                <a:latin typeface="Microsoft Sans Serif"/>
                <a:cs typeface="Microsoft Sans Serif"/>
              </a:rPr>
              <a:t>2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90">
                <a:solidFill>
                  <a:srgbClr val="212121"/>
                </a:solidFill>
                <a:latin typeface="Microsoft Sans Serif"/>
                <a:cs typeface="Microsoft Sans Serif"/>
              </a:rPr>
              <a:t>Miľes</a:t>
            </a:r>
            <a:r>
              <a:rPr dirty="0" sz="1800" spc="-9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Nehí</a:t>
            </a:r>
            <a:r>
              <a:rPr dirty="0" sz="1800" spc="-100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2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95">
                <a:solidFill>
                  <a:srgbClr val="212121"/>
                </a:solidFill>
                <a:latin typeface="Microsoft Sans Serif"/>
                <a:cs typeface="Microsoft Sans Serif"/>
              </a:rPr>
              <a:t>Jamnagaí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790"/>
              </a:spcBef>
              <a:tabLst>
                <a:tab pos="604520" algn="l"/>
                <a:tab pos="1461770" algn="l"/>
                <a:tab pos="4980940" algn="l"/>
                <a:tab pos="5572125" algn="l"/>
                <a:tab pos="6423025" algn="l"/>
                <a:tab pos="8072755" algn="l"/>
              </a:tabLst>
            </a:pPr>
            <a:r>
              <a:rPr dirty="0" sz="1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C0</a:t>
            </a:r>
            <a:r>
              <a:rPr dirty="0" sz="1800" spc="-155">
                <a:solidFill>
                  <a:srgbClr val="212121"/>
                </a:solidFill>
                <a:latin typeface="Microsoft Sans Serif"/>
                <a:cs typeface="Microsoft Sans Serif"/>
              </a:rPr>
              <a:t>3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J</a:t>
            </a:r>
            <a:r>
              <a:rPr dirty="0" sz="1800" spc="-10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5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90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r>
              <a:rPr dirty="0" sz="1800" spc="-28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65">
                <a:solidFill>
                  <a:srgbClr val="212121"/>
                </a:solidFill>
                <a:latin typeface="Microsoft Sans Serif"/>
                <a:cs typeface="Microsoft Sans Serif"/>
              </a:rPr>
              <a:t>ad</a:t>
            </a:r>
            <a:r>
              <a:rPr dirty="0" sz="1800" spc="-8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40">
                <a:solidFill>
                  <a:srgbClr val="212121"/>
                </a:solidFill>
                <a:latin typeface="Microsoft Sans Serif"/>
                <a:cs typeface="Microsoft Sans Serif"/>
              </a:rPr>
              <a:t>Ahmedaba</a:t>
            </a:r>
            <a:r>
              <a:rPr dirty="0" sz="1800" spc="-12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C0</a:t>
            </a:r>
            <a:r>
              <a:rPr dirty="0" sz="1800" spc="-155">
                <a:solidFill>
                  <a:srgbClr val="212121"/>
                </a:solidFill>
                <a:latin typeface="Microsoft Sans Serif"/>
                <a:cs typeface="Microsoft Sans Serif"/>
              </a:rPr>
              <a:t>3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J</a:t>
            </a:r>
            <a:r>
              <a:rPr dirty="0" sz="1800" spc="-10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5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90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r>
              <a:rPr dirty="0" sz="1800" spc="-28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2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40">
                <a:solidFill>
                  <a:srgbClr val="212121"/>
                </a:solidFill>
                <a:latin typeface="Microsoft Sans Serif"/>
                <a:cs typeface="Microsoft Sans Serif"/>
              </a:rPr>
              <a:t>Ahmedabad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405" y="4555564"/>
            <a:ext cx="6423660" cy="414655"/>
            <a:chOff x="517405" y="4555564"/>
            <a:chExt cx="6423660" cy="414655"/>
          </a:xfrm>
        </p:grpSpPr>
        <p:sp>
          <p:nvSpPr>
            <p:cNvPr id="25" name="object 25"/>
            <p:cNvSpPr/>
            <p:nvPr/>
          </p:nvSpPr>
          <p:spPr>
            <a:xfrm>
              <a:off x="528835" y="4936082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8835" y="4941714"/>
              <a:ext cx="6400800" cy="6985"/>
            </a:xfrm>
            <a:custGeom>
              <a:avLst/>
              <a:gdLst/>
              <a:ahLst/>
              <a:cxnLst/>
              <a:rect l="l" t="t" r="r" b="b"/>
              <a:pathLst>
                <a:path w="6400800" h="6985">
                  <a:moveTo>
                    <a:pt x="0" y="0"/>
                  </a:moveTo>
                  <a:lnTo>
                    <a:pt x="6400574" y="0"/>
                  </a:lnTo>
                </a:path>
                <a:path w="6400800" h="6985">
                  <a:moveTo>
                    <a:pt x="0" y="6819"/>
                  </a:moveTo>
                  <a:lnTo>
                    <a:pt x="64005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28835" y="4958725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 h="0">
                  <a:moveTo>
                    <a:pt x="0" y="0"/>
                  </a:moveTo>
                  <a:lnTo>
                    <a:pt x="64005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3122" y="4555564"/>
              <a:ext cx="1100455" cy="396240"/>
            </a:xfrm>
            <a:custGeom>
              <a:avLst/>
              <a:gdLst/>
              <a:ahLst/>
              <a:cxnLst/>
              <a:rect l="l" t="t" r="r" b="b"/>
              <a:pathLst>
                <a:path w="1100455" h="396239">
                  <a:moveTo>
                    <a:pt x="1100449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100449" y="0"/>
                  </a:lnTo>
                  <a:lnTo>
                    <a:pt x="1100449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7527" y="3395722"/>
            <a:ext cx="11214100" cy="15132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Char char="•"/>
              <a:tabLst>
                <a:tab pos="188595" algn="l"/>
              </a:tabLst>
            </a:pPr>
            <a:r>
              <a:rPr dirty="0" sz="2800" spc="-235" b="1">
                <a:solidFill>
                  <a:srgbClr val="212121"/>
                </a:solidFill>
                <a:latin typeface="Arial"/>
                <a:cs typeface="Arial"/>
              </a:rPr>
              <a:t>S</a:t>
            </a:r>
            <a:r>
              <a:rPr dirty="0" cap="small" sz="2800" spc="-235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800" spc="-235" b="1">
                <a:solidFill>
                  <a:srgbClr val="212121"/>
                </a:solidFill>
                <a:latin typeface="Arial"/>
                <a:cs typeface="Arial"/>
              </a:rPr>
              <a:t>luti</a:t>
            </a:r>
            <a:r>
              <a:rPr dirty="0" cap="small" sz="2800" spc="-235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800" spc="-235" b="1">
                <a:solidFill>
                  <a:srgbClr val="212121"/>
                </a:solidFill>
                <a:latin typeface="Arial"/>
                <a:cs typeface="Arial"/>
              </a:rPr>
              <a:t>n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Divide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2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mp</a:t>
            </a:r>
            <a:r>
              <a:rPr dirty="0" cap="small" sz="2800" spc="-2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site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800" spc="-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inľ</a:t>
            </a:r>
            <a:r>
              <a:rPr dirty="0" cap="small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numbeí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0" b="1">
                <a:solidFill>
                  <a:srgbClr val="B84742"/>
                </a:solidFill>
                <a:latin typeface="Arial"/>
                <a:cs typeface="Arial"/>
              </a:rPr>
              <a:t>sub-attíibutes</a:t>
            </a:r>
            <a:r>
              <a:rPr dirty="0" sz="28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212121"/>
                </a:solidFill>
                <a:latin typeface="Microsoft Sans Serif"/>
                <a:cs typeface="Microsoft Sans Serif"/>
              </a:rPr>
              <a:t>inseíľ </a:t>
            </a:r>
            <a:r>
              <a:rPr dirty="0" sz="2800" spc="-7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alue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pe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sub-aľľíibuľe.</a:t>
            </a:r>
            <a:endParaRPr sz="2800">
              <a:latin typeface="Microsoft Sans Serif"/>
              <a:cs typeface="Microsoft Sans Serif"/>
            </a:endParaRPr>
          </a:p>
          <a:p>
            <a:pPr marL="370840">
              <a:lnSpc>
                <a:spcPct val="100000"/>
              </a:lnSpc>
              <a:spcBef>
                <a:spcPts val="289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42051" y="4546677"/>
            <a:ext cx="5429885" cy="396240"/>
          </a:xfrm>
          <a:custGeom>
            <a:avLst/>
            <a:gdLst/>
            <a:ahLst/>
            <a:cxnLst/>
            <a:rect l="l" t="t" r="r" b="b"/>
            <a:pathLst>
              <a:path w="5429884" h="396239">
                <a:moveTo>
                  <a:pt x="5429575" y="396224"/>
                </a:moveTo>
                <a:lnTo>
                  <a:pt x="0" y="396224"/>
                </a:lnTo>
                <a:lnTo>
                  <a:pt x="0" y="0"/>
                </a:lnTo>
                <a:lnTo>
                  <a:pt x="5429575" y="0"/>
                </a:lnTo>
                <a:lnTo>
                  <a:pt x="5429575" y="3962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26250" y="5175254"/>
          <a:ext cx="3704590" cy="11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/>
                <a:gridCol w="289559"/>
                <a:gridCol w="2008505"/>
                <a:gridCol w="802639"/>
              </a:tblGrid>
              <a:tr h="36631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eís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98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16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PID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Full_Name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Maheshbha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4496863"/>
            <a:ext cx="11779885" cy="1506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8890" indent="-29591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85" b="1">
                <a:solidFill>
                  <a:srgbClr val="212121"/>
                </a:solidFill>
                <a:latin typeface="Arial"/>
                <a:cs typeface="Arial"/>
              </a:rPr>
              <a:t>Pí</a:t>
            </a:r>
            <a:r>
              <a:rPr dirty="0" cap="small" sz="2400" spc="-185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400" spc="-185" b="1">
                <a:solidFill>
                  <a:srgbClr val="212121"/>
                </a:solidFill>
                <a:latin typeface="Arial"/>
                <a:cs typeface="Arial"/>
              </a:rPr>
              <a:t>blem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diﬃculľ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íeľíieve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list</a:t>
            </a:r>
            <a:r>
              <a:rPr dirty="0" sz="2400" spc="-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students</a:t>
            </a:r>
            <a:r>
              <a:rPr dirty="0" sz="2400" spc="-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failed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’DBMS’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as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well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as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’DS’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but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 </a:t>
            </a:r>
            <a:r>
              <a:rPr dirty="0" sz="2400" spc="-6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1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theí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subjects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fí</a:t>
            </a:r>
            <a:r>
              <a:rPr dirty="0" cap="small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sľudenľ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ľable.</a:t>
            </a:r>
            <a:endParaRPr sz="2400">
              <a:latin typeface="Microsoft Sans Serif"/>
              <a:cs typeface="Microsoft Sans Serif"/>
            </a:endParaRPr>
          </a:p>
          <a:p>
            <a:pPr marL="307975" marR="5080" indent="-29591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íeas</a:t>
            </a:r>
            <a:r>
              <a:rPr dirty="0" cap="small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ľhaľ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FailedinSubjecľs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mulľi-valued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nľains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cap="small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ľhan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value.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87928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1N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50"/>
              <a:t>(Fiís</a:t>
            </a:r>
            <a:r>
              <a:rPr dirty="0" spc="-120"/>
              <a:t>t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z="2700" spc="-280">
                <a:solidFill>
                  <a:srgbClr val="8F8F8F"/>
                </a:solidFill>
              </a:rPr>
              <a:t>[Exampl</a:t>
            </a:r>
            <a:r>
              <a:rPr dirty="0" sz="2700" spc="-275">
                <a:solidFill>
                  <a:srgbClr val="8F8F8F"/>
                </a:solidFill>
              </a:rPr>
              <a:t>e</a:t>
            </a:r>
            <a:r>
              <a:rPr dirty="0" sz="2700" spc="-135">
                <a:solidFill>
                  <a:srgbClr val="8F8F8F"/>
                </a:solidFill>
              </a:rPr>
              <a:t> </a:t>
            </a:r>
            <a:r>
              <a:rPr dirty="0" sz="2700" spc="75">
                <a:solidFill>
                  <a:srgbClr val="8F8F8F"/>
                </a:solidFill>
              </a:rPr>
              <a:t>-</a:t>
            </a:r>
            <a:r>
              <a:rPr dirty="0" sz="2700" spc="-135">
                <a:solidFill>
                  <a:srgbClr val="8F8F8F"/>
                </a:solidFill>
              </a:rPr>
              <a:t> </a:t>
            </a:r>
            <a:r>
              <a:rPr dirty="0" sz="2700" spc="-175">
                <a:solidFill>
                  <a:srgbClr val="8F8F8F"/>
                </a:solidFill>
              </a:rPr>
              <a:t>Multi</a:t>
            </a:r>
            <a:r>
              <a:rPr dirty="0" sz="2700" spc="-220">
                <a:solidFill>
                  <a:srgbClr val="8F8F8F"/>
                </a:solidFill>
              </a:rPr>
              <a:t>v</a:t>
            </a:r>
            <a:r>
              <a:rPr dirty="0" sz="2700" spc="-225">
                <a:solidFill>
                  <a:srgbClr val="8F8F8F"/>
                </a:solidFill>
              </a:rPr>
              <a:t>alue</a:t>
            </a:r>
            <a:r>
              <a:rPr dirty="0" sz="2700" spc="-270">
                <a:solidFill>
                  <a:srgbClr val="8F8F8F"/>
                </a:solidFill>
              </a:rPr>
              <a:t>d</a:t>
            </a:r>
            <a:r>
              <a:rPr dirty="0" sz="2700" spc="-135">
                <a:solidFill>
                  <a:srgbClr val="8F8F8F"/>
                </a:solidFill>
              </a:rPr>
              <a:t> </a:t>
            </a:r>
            <a:r>
              <a:rPr dirty="0" sz="2700" spc="-145">
                <a:solidFill>
                  <a:srgbClr val="8F8F8F"/>
                </a:solidFill>
              </a:rPr>
              <a:t>attíibute]</a:t>
            </a:r>
            <a:endParaRPr sz="27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9539" y="967147"/>
          <a:ext cx="3776345" cy="325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/>
                <a:gridCol w="354965"/>
                <a:gridCol w="503555"/>
                <a:gridCol w="2313940"/>
              </a:tblGrid>
              <a:tr h="36631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98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FailedinSubjects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Raju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Miľesh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Haísh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Neel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28375" y="919745"/>
            <a:ext cx="0" cy="3492500"/>
          </a:xfrm>
          <a:custGeom>
            <a:avLst/>
            <a:gdLst/>
            <a:ahLst/>
            <a:cxnLst/>
            <a:rect l="l" t="t" r="r" b="b"/>
            <a:pathLst>
              <a:path w="0" h="3492500">
                <a:moveTo>
                  <a:pt x="0" y="3491999"/>
                </a:moveTo>
                <a:lnTo>
                  <a:pt x="0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47659" y="1508247"/>
            <a:ext cx="727329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2729" marR="508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3365" algn="l"/>
              </a:tabLst>
            </a:pP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sľudenľ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45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FailedinSubjects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multi-valued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sľ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cap="small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ľhan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ne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values.</a:t>
            </a:r>
            <a:endParaRPr sz="24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1N</a:t>
            </a:r>
            <a:r>
              <a:rPr dirty="0" sz="2400" spc="-5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8129" y="0"/>
            <a:ext cx="28575" cy="6858000"/>
          </a:xfrm>
          <a:custGeom>
            <a:avLst/>
            <a:gdLst/>
            <a:ahLst/>
            <a:cxnLst/>
            <a:rect l="l" t="t" r="r" b="b"/>
            <a:pathLst>
              <a:path w="28575" h="6858000">
                <a:moveTo>
                  <a:pt x="0" y="0"/>
                </a:moveTo>
                <a:lnTo>
                  <a:pt x="28574" y="0"/>
                </a:lnTo>
                <a:lnTo>
                  <a:pt x="28574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87928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1N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50"/>
              <a:t>(Fiís</a:t>
            </a:r>
            <a:r>
              <a:rPr dirty="0" spc="-120"/>
              <a:t>t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z="2700" spc="-280">
                <a:solidFill>
                  <a:srgbClr val="8F8F8F"/>
                </a:solidFill>
              </a:rPr>
              <a:t>[Exampl</a:t>
            </a:r>
            <a:r>
              <a:rPr dirty="0" sz="2700" spc="-275">
                <a:solidFill>
                  <a:srgbClr val="8F8F8F"/>
                </a:solidFill>
              </a:rPr>
              <a:t>e</a:t>
            </a:r>
            <a:r>
              <a:rPr dirty="0" sz="2700" spc="-135">
                <a:solidFill>
                  <a:srgbClr val="8F8F8F"/>
                </a:solidFill>
              </a:rPr>
              <a:t> </a:t>
            </a:r>
            <a:r>
              <a:rPr dirty="0" sz="2700" spc="75">
                <a:solidFill>
                  <a:srgbClr val="8F8F8F"/>
                </a:solidFill>
              </a:rPr>
              <a:t>-</a:t>
            </a:r>
            <a:r>
              <a:rPr dirty="0" sz="2700" spc="-135">
                <a:solidFill>
                  <a:srgbClr val="8F8F8F"/>
                </a:solidFill>
              </a:rPr>
              <a:t> </a:t>
            </a:r>
            <a:r>
              <a:rPr dirty="0" sz="2700" spc="-175">
                <a:solidFill>
                  <a:srgbClr val="8F8F8F"/>
                </a:solidFill>
              </a:rPr>
              <a:t>Multi</a:t>
            </a:r>
            <a:r>
              <a:rPr dirty="0" sz="2700" spc="-220">
                <a:solidFill>
                  <a:srgbClr val="8F8F8F"/>
                </a:solidFill>
              </a:rPr>
              <a:t>v</a:t>
            </a:r>
            <a:r>
              <a:rPr dirty="0" sz="2700" spc="-225">
                <a:solidFill>
                  <a:srgbClr val="8F8F8F"/>
                </a:solidFill>
              </a:rPr>
              <a:t>alue</a:t>
            </a:r>
            <a:r>
              <a:rPr dirty="0" sz="2700" spc="-270">
                <a:solidFill>
                  <a:srgbClr val="8F8F8F"/>
                </a:solidFill>
              </a:rPr>
              <a:t>d</a:t>
            </a:r>
            <a:r>
              <a:rPr dirty="0" sz="2700" spc="-135">
                <a:solidFill>
                  <a:srgbClr val="8F8F8F"/>
                </a:solidFill>
              </a:rPr>
              <a:t> </a:t>
            </a:r>
            <a:r>
              <a:rPr dirty="0" sz="2700" spc="-145">
                <a:solidFill>
                  <a:srgbClr val="8F8F8F"/>
                </a:solidFill>
              </a:rPr>
              <a:t>attíibute]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257527" y="4553352"/>
            <a:ext cx="11384280" cy="181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ts val="3320"/>
              </a:lnSpc>
              <a:spcBef>
                <a:spcPts val="100"/>
              </a:spcBef>
              <a:buChar char="•"/>
              <a:tabLst>
                <a:tab pos="188595" algn="l"/>
              </a:tabLst>
            </a:pPr>
            <a:r>
              <a:rPr dirty="0" sz="2800" spc="-365" b="1">
                <a:solidFill>
                  <a:srgbClr val="212121"/>
                </a:solidFill>
                <a:latin typeface="Arial"/>
                <a:cs typeface="Arial"/>
              </a:rPr>
              <a:t>S</a:t>
            </a:r>
            <a:r>
              <a:rPr dirty="0" cap="small" sz="2800" spc="-365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800" spc="-145" b="1">
                <a:solidFill>
                  <a:srgbClr val="212121"/>
                </a:solidFill>
                <a:latin typeface="Arial"/>
                <a:cs typeface="Arial"/>
              </a:rPr>
              <a:t>luti</a:t>
            </a:r>
            <a:r>
              <a:rPr dirty="0" cap="small" sz="2800" spc="-365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800" spc="-330" b="1">
                <a:solidFill>
                  <a:srgbClr val="212121"/>
                </a:solidFill>
                <a:latin typeface="Arial"/>
                <a:cs typeface="Arial"/>
              </a:rPr>
              <a:t>n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Spli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ľabl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ľw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ľable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suc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ľhaľ</a:t>
            </a:r>
            <a:endParaRPr sz="2800">
              <a:latin typeface="Microsoft Sans Serif"/>
              <a:cs typeface="Microsoft Sans Serif"/>
            </a:endParaRPr>
          </a:p>
          <a:p>
            <a:pPr lvl="1" marL="645160" marR="5080" indent="-183515">
              <a:lnSpc>
                <a:spcPts val="2300"/>
              </a:lnSpc>
              <a:spcBef>
                <a:spcPts val="52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 b="1">
                <a:solidFill>
                  <a:srgbClr val="B84742"/>
                </a:solidFill>
                <a:latin typeface="Arial"/>
                <a:cs typeface="Arial"/>
              </a:rPr>
              <a:t>ﬁíst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4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ntains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all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except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multi-valued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same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píimaíy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key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645160" indent="-184150">
              <a:lnSpc>
                <a:spcPts val="2790"/>
              </a:lnSpc>
              <a:buChar char="•"/>
              <a:tabLst>
                <a:tab pos="645795" algn="l"/>
              </a:tabLst>
            </a:pP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sec</a:t>
            </a:r>
            <a:r>
              <a:rPr dirty="0" cap="small" sz="2400" spc="-2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nd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4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ntains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multi-valued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place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iľ.</a:t>
            </a:r>
            <a:endParaRPr sz="2400">
              <a:latin typeface="Microsoft Sans Serif"/>
              <a:cs typeface="Microsoft Sans Serif"/>
            </a:endParaRPr>
          </a:p>
          <a:p>
            <a:pPr marL="645160" indent="-184150">
              <a:lnSpc>
                <a:spcPts val="2840"/>
              </a:lnSpc>
              <a:buChar char="•"/>
              <a:tabLst>
                <a:tab pos="645795" algn="l"/>
              </a:tabLst>
            </a:pP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inseít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90" b="1">
                <a:solidFill>
                  <a:srgbClr val="B84742"/>
                </a:solidFill>
                <a:latin typeface="Arial"/>
                <a:cs typeface="Arial"/>
              </a:rPr>
              <a:t>ﬁíst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sec</a:t>
            </a:r>
            <a:r>
              <a:rPr dirty="0" cap="small" sz="2400" spc="-2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nd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cap="small" sz="2400" spc="-14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íeign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610" y="962397"/>
            <a:ext cx="3782060" cy="3266440"/>
            <a:chOff x="533610" y="962397"/>
            <a:chExt cx="3782060" cy="3266440"/>
          </a:xfrm>
        </p:grpSpPr>
        <p:sp>
          <p:nvSpPr>
            <p:cNvPr id="6" name="object 6"/>
            <p:cNvSpPr/>
            <p:nvPr/>
          </p:nvSpPr>
          <p:spPr>
            <a:xfrm>
              <a:off x="544302" y="1338738"/>
              <a:ext cx="3762375" cy="2880360"/>
            </a:xfrm>
            <a:custGeom>
              <a:avLst/>
              <a:gdLst/>
              <a:ahLst/>
              <a:cxnLst/>
              <a:rect l="l" t="t" r="r" b="b"/>
              <a:pathLst>
                <a:path w="3762375" h="2880360">
                  <a:moveTo>
                    <a:pt x="3761749" y="2880324"/>
                  </a:moveTo>
                  <a:lnTo>
                    <a:pt x="0" y="2880324"/>
                  </a:lnTo>
                  <a:lnTo>
                    <a:pt x="0" y="0"/>
                  </a:lnTo>
                  <a:lnTo>
                    <a:pt x="3761749" y="0"/>
                  </a:lnTo>
                  <a:lnTo>
                    <a:pt x="3761749" y="2880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4302" y="1333988"/>
              <a:ext cx="3762375" cy="2889885"/>
            </a:xfrm>
            <a:custGeom>
              <a:avLst/>
              <a:gdLst/>
              <a:ahLst/>
              <a:cxnLst/>
              <a:rect l="l" t="t" r="r" b="b"/>
              <a:pathLst>
                <a:path w="3762375" h="2889885">
                  <a:moveTo>
                    <a:pt x="0" y="0"/>
                  </a:moveTo>
                  <a:lnTo>
                    <a:pt x="0" y="2889824"/>
                  </a:lnTo>
                </a:path>
                <a:path w="3762375" h="2889885">
                  <a:moveTo>
                    <a:pt x="590874" y="0"/>
                  </a:moveTo>
                  <a:lnTo>
                    <a:pt x="590874" y="2889824"/>
                  </a:lnTo>
                </a:path>
                <a:path w="3762375" h="2889885">
                  <a:moveTo>
                    <a:pt x="1448449" y="0"/>
                  </a:moveTo>
                  <a:lnTo>
                    <a:pt x="1448449" y="2889824"/>
                  </a:lnTo>
                </a:path>
                <a:path w="3762375" h="2889885">
                  <a:moveTo>
                    <a:pt x="3761749" y="0"/>
                  </a:moveTo>
                  <a:lnTo>
                    <a:pt x="3761749" y="288982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1337" y="1333976"/>
              <a:ext cx="3769995" cy="3810"/>
            </a:xfrm>
            <a:custGeom>
              <a:avLst/>
              <a:gdLst/>
              <a:ahLst/>
              <a:cxnLst/>
              <a:rect l="l" t="t" r="r" b="b"/>
              <a:pathLst>
                <a:path w="3769995" h="3809">
                  <a:moveTo>
                    <a:pt x="0" y="0"/>
                  </a:moveTo>
                  <a:lnTo>
                    <a:pt x="0" y="3683"/>
                  </a:lnTo>
                </a:path>
                <a:path w="3769995" h="3809">
                  <a:moveTo>
                    <a:pt x="948260" y="1841"/>
                  </a:moveTo>
                  <a:lnTo>
                    <a:pt x="3769464" y="1841"/>
                  </a:lnTo>
                </a:path>
              </a:pathLst>
            </a:custGeom>
            <a:ln w="357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9552" y="1340580"/>
              <a:ext cx="3771265" cy="0"/>
            </a:xfrm>
            <a:custGeom>
              <a:avLst/>
              <a:gdLst/>
              <a:ahLst/>
              <a:cxnLst/>
              <a:rect l="l" t="t" r="r" b="b"/>
              <a:pathLst>
                <a:path w="3771265" h="0">
                  <a:moveTo>
                    <a:pt x="0" y="0"/>
                  </a:moveTo>
                  <a:lnTo>
                    <a:pt x="3771249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9552" y="4219063"/>
              <a:ext cx="3771265" cy="0"/>
            </a:xfrm>
            <a:custGeom>
              <a:avLst/>
              <a:gdLst/>
              <a:ahLst/>
              <a:cxnLst/>
              <a:rect l="l" t="t" r="r" b="b"/>
              <a:pathLst>
                <a:path w="3771265" h="0">
                  <a:moveTo>
                    <a:pt x="0" y="0"/>
                  </a:moveTo>
                  <a:lnTo>
                    <a:pt x="3771249" y="0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3123" y="971909"/>
              <a:ext cx="946785" cy="365760"/>
            </a:xfrm>
            <a:custGeom>
              <a:avLst/>
              <a:gdLst/>
              <a:ahLst/>
              <a:cxnLst/>
              <a:rect l="l" t="t" r="r" b="b"/>
              <a:pathLst>
                <a:path w="946785" h="365759">
                  <a:moveTo>
                    <a:pt x="946474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946474" y="0"/>
                  </a:lnTo>
                  <a:lnTo>
                    <a:pt x="946474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8373" y="967159"/>
              <a:ext cx="956310" cy="375285"/>
            </a:xfrm>
            <a:custGeom>
              <a:avLst/>
              <a:gdLst/>
              <a:ahLst/>
              <a:cxnLst/>
              <a:rect l="l" t="t" r="r" b="b"/>
              <a:pathLst>
                <a:path w="956310" h="375284">
                  <a:moveTo>
                    <a:pt x="4749" y="0"/>
                  </a:moveTo>
                  <a:lnTo>
                    <a:pt x="4749" y="375249"/>
                  </a:lnTo>
                </a:path>
                <a:path w="956310" h="375284">
                  <a:moveTo>
                    <a:pt x="951224" y="0"/>
                  </a:moveTo>
                  <a:lnTo>
                    <a:pt x="951224" y="375249"/>
                  </a:lnTo>
                </a:path>
                <a:path w="956310" h="375284">
                  <a:moveTo>
                    <a:pt x="0" y="4749"/>
                  </a:moveTo>
                  <a:lnTo>
                    <a:pt x="955974" y="47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538373" y="133766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 h="0">
                <a:moveTo>
                  <a:pt x="0" y="0"/>
                </a:moveTo>
                <a:lnTo>
                  <a:pt x="955974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6148" y="995781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212121"/>
                </a:solidFill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4597" y="2577101"/>
            <a:ext cx="754380" cy="437515"/>
          </a:xfrm>
          <a:custGeom>
            <a:avLst/>
            <a:gdLst/>
            <a:ahLst/>
            <a:cxnLst/>
            <a:rect l="l" t="t" r="r" b="b"/>
            <a:pathLst>
              <a:path w="754379" h="437514">
                <a:moveTo>
                  <a:pt x="535417" y="437121"/>
                </a:moveTo>
                <a:lnTo>
                  <a:pt x="535417" y="327841"/>
                </a:lnTo>
                <a:lnTo>
                  <a:pt x="0" y="327841"/>
                </a:lnTo>
                <a:lnTo>
                  <a:pt x="0" y="109280"/>
                </a:lnTo>
                <a:lnTo>
                  <a:pt x="535417" y="109280"/>
                </a:lnTo>
                <a:lnTo>
                  <a:pt x="535417" y="0"/>
                </a:lnTo>
                <a:lnTo>
                  <a:pt x="753978" y="218560"/>
                </a:lnTo>
                <a:lnTo>
                  <a:pt x="535417" y="437121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5549160" y="0"/>
            <a:ext cx="1468755" cy="6858000"/>
            <a:chOff x="5549160" y="0"/>
            <a:chExt cx="1468755" cy="6858000"/>
          </a:xfrm>
        </p:grpSpPr>
        <p:sp>
          <p:nvSpPr>
            <p:cNvPr id="17" name="object 17"/>
            <p:cNvSpPr/>
            <p:nvPr/>
          </p:nvSpPr>
          <p:spPr>
            <a:xfrm>
              <a:off x="6078118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28575" y="4252696"/>
                  </a:moveTo>
                  <a:lnTo>
                    <a:pt x="0" y="4252696"/>
                  </a:lnTo>
                  <a:lnTo>
                    <a:pt x="0" y="6858000"/>
                  </a:lnTo>
                  <a:lnTo>
                    <a:pt x="28575" y="6858000"/>
                  </a:lnTo>
                  <a:lnTo>
                    <a:pt x="28575" y="4252696"/>
                  </a:lnTo>
                  <a:close/>
                </a:path>
                <a:path w="28575" h="6858000">
                  <a:moveTo>
                    <a:pt x="28575" y="1371295"/>
                  </a:moveTo>
                  <a:lnTo>
                    <a:pt x="0" y="1371295"/>
                  </a:lnTo>
                  <a:lnTo>
                    <a:pt x="0" y="1372374"/>
                  </a:lnTo>
                  <a:lnTo>
                    <a:pt x="28575" y="1372374"/>
                  </a:lnTo>
                  <a:lnTo>
                    <a:pt x="28575" y="1371295"/>
                  </a:lnTo>
                  <a:close/>
                </a:path>
                <a:path w="28575" h="6858000">
                  <a:moveTo>
                    <a:pt x="28575" y="0"/>
                  </a:moveTo>
                  <a:lnTo>
                    <a:pt x="0" y="0"/>
                  </a:lnTo>
                  <a:lnTo>
                    <a:pt x="0" y="1005547"/>
                  </a:lnTo>
                  <a:lnTo>
                    <a:pt x="28575" y="1005547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59852" y="1372370"/>
              <a:ext cx="1449070" cy="2880360"/>
            </a:xfrm>
            <a:custGeom>
              <a:avLst/>
              <a:gdLst/>
              <a:ahLst/>
              <a:cxnLst/>
              <a:rect l="l" t="t" r="r" b="b"/>
              <a:pathLst>
                <a:path w="1449070" h="2880360">
                  <a:moveTo>
                    <a:pt x="1448450" y="2880324"/>
                  </a:moveTo>
                  <a:lnTo>
                    <a:pt x="0" y="2880324"/>
                  </a:lnTo>
                  <a:lnTo>
                    <a:pt x="0" y="0"/>
                  </a:lnTo>
                  <a:lnTo>
                    <a:pt x="1448450" y="0"/>
                  </a:lnTo>
                  <a:lnTo>
                    <a:pt x="1448450" y="2880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55102" y="1367620"/>
              <a:ext cx="1457960" cy="2889885"/>
            </a:xfrm>
            <a:custGeom>
              <a:avLst/>
              <a:gdLst/>
              <a:ahLst/>
              <a:cxnLst/>
              <a:rect l="l" t="t" r="r" b="b"/>
              <a:pathLst>
                <a:path w="1457959" h="2889885">
                  <a:moveTo>
                    <a:pt x="4749" y="0"/>
                  </a:moveTo>
                  <a:lnTo>
                    <a:pt x="4749" y="2889824"/>
                  </a:lnTo>
                </a:path>
                <a:path w="1457959" h="2889885">
                  <a:moveTo>
                    <a:pt x="595624" y="0"/>
                  </a:moveTo>
                  <a:lnTo>
                    <a:pt x="595624" y="2889824"/>
                  </a:lnTo>
                </a:path>
                <a:path w="1457959" h="2889885">
                  <a:moveTo>
                    <a:pt x="1453200" y="0"/>
                  </a:moveTo>
                  <a:lnTo>
                    <a:pt x="1453200" y="2889824"/>
                  </a:lnTo>
                </a:path>
                <a:path w="1457959" h="2889885">
                  <a:moveTo>
                    <a:pt x="0" y="2885074"/>
                  </a:moveTo>
                  <a:lnTo>
                    <a:pt x="1457950" y="288507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56887" y="1367607"/>
              <a:ext cx="1456690" cy="3810"/>
            </a:xfrm>
            <a:custGeom>
              <a:avLst/>
              <a:gdLst/>
              <a:ahLst/>
              <a:cxnLst/>
              <a:rect l="l" t="t" r="r" b="b"/>
              <a:pathLst>
                <a:path w="1456690" h="3809">
                  <a:moveTo>
                    <a:pt x="0" y="0"/>
                  </a:moveTo>
                  <a:lnTo>
                    <a:pt x="0" y="3683"/>
                  </a:lnTo>
                </a:path>
                <a:path w="1456690" h="3809">
                  <a:moveTo>
                    <a:pt x="948260" y="1841"/>
                  </a:moveTo>
                  <a:lnTo>
                    <a:pt x="1456164" y="1841"/>
                  </a:lnTo>
                </a:path>
              </a:pathLst>
            </a:custGeom>
            <a:ln w="357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55102" y="1374211"/>
              <a:ext cx="1457960" cy="0"/>
            </a:xfrm>
            <a:custGeom>
              <a:avLst/>
              <a:gdLst/>
              <a:ahLst/>
              <a:cxnLst/>
              <a:rect l="l" t="t" r="r" b="b"/>
              <a:pathLst>
                <a:path w="1457959" h="0">
                  <a:moveTo>
                    <a:pt x="0" y="0"/>
                  </a:moveTo>
                  <a:lnTo>
                    <a:pt x="1457950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58673" y="1005540"/>
              <a:ext cx="946785" cy="365760"/>
            </a:xfrm>
            <a:custGeom>
              <a:avLst/>
              <a:gdLst/>
              <a:ahLst/>
              <a:cxnLst/>
              <a:rect l="l" t="t" r="r" b="b"/>
              <a:pathLst>
                <a:path w="946784" h="365759">
                  <a:moveTo>
                    <a:pt x="946474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946474" y="0"/>
                  </a:lnTo>
                  <a:lnTo>
                    <a:pt x="946474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53923" y="1000790"/>
              <a:ext cx="956310" cy="375285"/>
            </a:xfrm>
            <a:custGeom>
              <a:avLst/>
              <a:gdLst/>
              <a:ahLst/>
              <a:cxnLst/>
              <a:rect l="l" t="t" r="r" b="b"/>
              <a:pathLst>
                <a:path w="956309" h="375284">
                  <a:moveTo>
                    <a:pt x="4749" y="0"/>
                  </a:moveTo>
                  <a:lnTo>
                    <a:pt x="4749" y="375249"/>
                  </a:lnTo>
                </a:path>
                <a:path w="956309" h="375284">
                  <a:moveTo>
                    <a:pt x="951224" y="0"/>
                  </a:moveTo>
                  <a:lnTo>
                    <a:pt x="951224" y="375249"/>
                  </a:lnTo>
                </a:path>
                <a:path w="956309" h="375284">
                  <a:moveTo>
                    <a:pt x="0" y="4749"/>
                  </a:moveTo>
                  <a:lnTo>
                    <a:pt x="955974" y="47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5553923" y="1371291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 h="0">
                <a:moveTo>
                  <a:pt x="0" y="0"/>
                </a:moveTo>
                <a:lnTo>
                  <a:pt x="955974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631698" y="1029411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212121"/>
                </a:solidFill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39579" y="1355043"/>
          <a:ext cx="9062085" cy="2863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/>
                <a:gridCol w="857884"/>
                <a:gridCol w="2318385"/>
                <a:gridCol w="1249679"/>
                <a:gridCol w="545464"/>
                <a:gridCol w="909319"/>
                <a:gridCol w="641350"/>
                <a:gridCol w="553720"/>
                <a:gridCol w="589915"/>
                <a:gridCol w="807084"/>
              </a:tblGrid>
              <a:tr h="3951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FailedinSubjects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u="heavy" sz="1800" spc="-21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solidFill>
                      <a:srgbClr val="E7E7E7"/>
                    </a:solidFill>
                  </a:tcPr>
                </a:tc>
              </a:tr>
              <a:tr h="3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</a:tr>
              <a:tr h="377843">
                <a:tc>
                  <a:txBody>
                    <a:bodyPr/>
                    <a:lstStyle/>
                    <a:p>
                      <a:pPr marL="90170">
                        <a:lnSpc>
                          <a:spcPts val="2125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Raju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Raju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3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7843">
                <a:tc>
                  <a:txBody>
                    <a:bodyPr/>
                    <a:lstStyle/>
                    <a:p>
                      <a:pPr marL="90170">
                        <a:lnSpc>
                          <a:spcPts val="2125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Miľesh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Miľesh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3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7843">
                <a:tc>
                  <a:txBody>
                    <a:bodyPr/>
                    <a:lstStyle/>
                    <a:p>
                      <a:pPr marL="90170">
                        <a:lnSpc>
                          <a:spcPts val="2125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3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7843">
                <a:tc>
                  <a:txBody>
                    <a:bodyPr/>
                    <a:lstStyle/>
                    <a:p>
                      <a:pPr marL="90170">
                        <a:lnSpc>
                          <a:spcPts val="2125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3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7843">
                <a:tc>
                  <a:txBody>
                    <a:bodyPr/>
                    <a:lstStyle/>
                    <a:p>
                      <a:pPr marL="90170">
                        <a:lnSpc>
                          <a:spcPts val="2125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Haísh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Haísh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3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6866">
                <a:tc>
                  <a:txBody>
                    <a:bodyPr/>
                    <a:lstStyle/>
                    <a:p>
                      <a:pPr marL="90170">
                        <a:lnSpc>
                          <a:spcPts val="2125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Neel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25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Neel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…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…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…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7643581" y="1362857"/>
            <a:ext cx="2085339" cy="2899410"/>
            <a:chOff x="7643581" y="1362857"/>
            <a:chExt cx="2085339" cy="2899410"/>
          </a:xfrm>
        </p:grpSpPr>
        <p:sp>
          <p:nvSpPr>
            <p:cNvPr id="28" name="object 28"/>
            <p:cNvSpPr/>
            <p:nvPr/>
          </p:nvSpPr>
          <p:spPr>
            <a:xfrm>
              <a:off x="7653094" y="1372370"/>
              <a:ext cx="2066925" cy="2880360"/>
            </a:xfrm>
            <a:custGeom>
              <a:avLst/>
              <a:gdLst/>
              <a:ahLst/>
              <a:cxnLst/>
              <a:rect l="l" t="t" r="r" b="b"/>
              <a:pathLst>
                <a:path w="2066925" h="2880360">
                  <a:moveTo>
                    <a:pt x="2066299" y="2880324"/>
                  </a:moveTo>
                  <a:lnTo>
                    <a:pt x="0" y="2880324"/>
                  </a:lnTo>
                  <a:lnTo>
                    <a:pt x="0" y="0"/>
                  </a:lnTo>
                  <a:lnTo>
                    <a:pt x="2066299" y="0"/>
                  </a:lnTo>
                  <a:lnTo>
                    <a:pt x="2066299" y="2880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53084" y="1372374"/>
              <a:ext cx="2066925" cy="411480"/>
            </a:xfrm>
            <a:custGeom>
              <a:avLst/>
              <a:gdLst/>
              <a:ahLst/>
              <a:cxnLst/>
              <a:rect l="l" t="t" r="r" b="b"/>
              <a:pathLst>
                <a:path w="2066925" h="411480">
                  <a:moveTo>
                    <a:pt x="2066302" y="0"/>
                  </a:moveTo>
                  <a:lnTo>
                    <a:pt x="1142060" y="0"/>
                  </a:lnTo>
                  <a:lnTo>
                    <a:pt x="552780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552780" y="411480"/>
                  </a:lnTo>
                  <a:lnTo>
                    <a:pt x="1142060" y="411480"/>
                  </a:lnTo>
                  <a:lnTo>
                    <a:pt x="2066302" y="411480"/>
                  </a:lnTo>
                  <a:lnTo>
                    <a:pt x="206630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653094" y="1367620"/>
              <a:ext cx="2066925" cy="2889885"/>
            </a:xfrm>
            <a:custGeom>
              <a:avLst/>
              <a:gdLst/>
              <a:ahLst/>
              <a:cxnLst/>
              <a:rect l="l" t="t" r="r" b="b"/>
              <a:pathLst>
                <a:path w="2066925" h="2889885">
                  <a:moveTo>
                    <a:pt x="0" y="0"/>
                  </a:moveTo>
                  <a:lnTo>
                    <a:pt x="0" y="2889824"/>
                  </a:lnTo>
                </a:path>
                <a:path w="2066925" h="2889885">
                  <a:moveTo>
                    <a:pt x="552774" y="0"/>
                  </a:moveTo>
                  <a:lnTo>
                    <a:pt x="552774" y="2889824"/>
                  </a:lnTo>
                </a:path>
                <a:path w="2066925" h="2889885">
                  <a:moveTo>
                    <a:pt x="1142049" y="0"/>
                  </a:moveTo>
                  <a:lnTo>
                    <a:pt x="1142049" y="2889824"/>
                  </a:lnTo>
                </a:path>
                <a:path w="2066925" h="2889885">
                  <a:moveTo>
                    <a:pt x="2066299" y="0"/>
                  </a:moveTo>
                  <a:lnTo>
                    <a:pt x="2066299" y="288982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50129" y="1367607"/>
              <a:ext cx="2074545" cy="3810"/>
            </a:xfrm>
            <a:custGeom>
              <a:avLst/>
              <a:gdLst/>
              <a:ahLst/>
              <a:cxnLst/>
              <a:rect l="l" t="t" r="r" b="b"/>
              <a:pathLst>
                <a:path w="2074545" h="3809">
                  <a:moveTo>
                    <a:pt x="948260" y="1841"/>
                  </a:moveTo>
                  <a:lnTo>
                    <a:pt x="2074014" y="1841"/>
                  </a:lnTo>
                </a:path>
                <a:path w="2074545" h="3809">
                  <a:moveTo>
                    <a:pt x="0" y="0"/>
                  </a:moveTo>
                  <a:lnTo>
                    <a:pt x="0" y="3683"/>
                  </a:lnTo>
                </a:path>
              </a:pathLst>
            </a:custGeom>
            <a:ln w="357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648344" y="1374211"/>
              <a:ext cx="2075814" cy="0"/>
            </a:xfrm>
            <a:custGeom>
              <a:avLst/>
              <a:gdLst/>
              <a:ahLst/>
              <a:cxnLst/>
              <a:rect l="l" t="t" r="r" b="b"/>
              <a:pathLst>
                <a:path w="2075815" h="0">
                  <a:moveTo>
                    <a:pt x="0" y="0"/>
                  </a:moveTo>
                  <a:lnTo>
                    <a:pt x="2075799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648344" y="1783844"/>
              <a:ext cx="2075814" cy="2468880"/>
            </a:xfrm>
            <a:custGeom>
              <a:avLst/>
              <a:gdLst/>
              <a:ahLst/>
              <a:cxnLst/>
              <a:rect l="l" t="t" r="r" b="b"/>
              <a:pathLst>
                <a:path w="2075815" h="2468879">
                  <a:moveTo>
                    <a:pt x="0" y="0"/>
                  </a:moveTo>
                  <a:lnTo>
                    <a:pt x="2075799" y="0"/>
                  </a:lnTo>
                </a:path>
                <a:path w="2075815" h="2468879">
                  <a:moveTo>
                    <a:pt x="0" y="411474"/>
                  </a:moveTo>
                  <a:lnTo>
                    <a:pt x="2075799" y="411474"/>
                  </a:lnTo>
                </a:path>
                <a:path w="2075815" h="2468879">
                  <a:moveTo>
                    <a:pt x="0" y="822949"/>
                  </a:moveTo>
                  <a:lnTo>
                    <a:pt x="2075799" y="822949"/>
                  </a:lnTo>
                </a:path>
                <a:path w="2075815" h="2468879">
                  <a:moveTo>
                    <a:pt x="0" y="1234424"/>
                  </a:moveTo>
                  <a:lnTo>
                    <a:pt x="2075799" y="1234424"/>
                  </a:lnTo>
                </a:path>
                <a:path w="2075815" h="2468879">
                  <a:moveTo>
                    <a:pt x="0" y="1645899"/>
                  </a:moveTo>
                  <a:lnTo>
                    <a:pt x="2075799" y="1645899"/>
                  </a:lnTo>
                </a:path>
                <a:path w="2075815" h="2468879">
                  <a:moveTo>
                    <a:pt x="0" y="2057374"/>
                  </a:moveTo>
                  <a:lnTo>
                    <a:pt x="2075799" y="2057374"/>
                  </a:lnTo>
                </a:path>
                <a:path w="2075815" h="2468879">
                  <a:moveTo>
                    <a:pt x="0" y="2468849"/>
                  </a:moveTo>
                  <a:lnTo>
                    <a:pt x="2075799" y="24688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7647152" y="1000778"/>
            <a:ext cx="956310" cy="375285"/>
            <a:chOff x="7647152" y="1000778"/>
            <a:chExt cx="956310" cy="375285"/>
          </a:xfrm>
        </p:grpSpPr>
        <p:sp>
          <p:nvSpPr>
            <p:cNvPr id="35" name="object 35"/>
            <p:cNvSpPr/>
            <p:nvPr/>
          </p:nvSpPr>
          <p:spPr>
            <a:xfrm>
              <a:off x="7651915" y="1005540"/>
              <a:ext cx="946785" cy="365760"/>
            </a:xfrm>
            <a:custGeom>
              <a:avLst/>
              <a:gdLst/>
              <a:ahLst/>
              <a:cxnLst/>
              <a:rect l="l" t="t" r="r" b="b"/>
              <a:pathLst>
                <a:path w="946784" h="365759">
                  <a:moveTo>
                    <a:pt x="946474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946474" y="0"/>
                  </a:lnTo>
                  <a:lnTo>
                    <a:pt x="946474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647165" y="1000790"/>
              <a:ext cx="956310" cy="375285"/>
            </a:xfrm>
            <a:custGeom>
              <a:avLst/>
              <a:gdLst/>
              <a:ahLst/>
              <a:cxnLst/>
              <a:rect l="l" t="t" r="r" b="b"/>
              <a:pathLst>
                <a:path w="956309" h="375284">
                  <a:moveTo>
                    <a:pt x="4749" y="0"/>
                  </a:moveTo>
                  <a:lnTo>
                    <a:pt x="4749" y="375249"/>
                  </a:lnTo>
                </a:path>
                <a:path w="956309" h="375284">
                  <a:moveTo>
                    <a:pt x="951224" y="0"/>
                  </a:moveTo>
                  <a:lnTo>
                    <a:pt x="951224" y="375249"/>
                  </a:lnTo>
                </a:path>
                <a:path w="956309" h="375284">
                  <a:moveTo>
                    <a:pt x="0" y="4749"/>
                  </a:moveTo>
                  <a:lnTo>
                    <a:pt x="955974" y="47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7647165" y="1371291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 h="0">
                <a:moveTo>
                  <a:pt x="0" y="0"/>
                </a:moveTo>
                <a:lnTo>
                  <a:pt x="955974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724940" y="1029411"/>
            <a:ext cx="605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212121"/>
                </a:solidFill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36828"/>
            <a:ext cx="6094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1N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50"/>
              <a:t>(Fiís</a:t>
            </a:r>
            <a:r>
              <a:rPr dirty="0" spc="-120"/>
              <a:t>t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z="3600" spc="-355">
                <a:solidFill>
                  <a:srgbClr val="8F8F8F"/>
                </a:solidFill>
              </a:rPr>
              <a:t>[Example]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1786" y="964927"/>
            <a:ext cx="3987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mbria Math"/>
                <a:cs typeface="Cambria Math"/>
              </a:rPr>
              <a:t>Convert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below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relation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NF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12441" y="2013341"/>
          <a:ext cx="3646804" cy="280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517525"/>
                <a:gridCol w="490855"/>
                <a:gridCol w="1602740"/>
              </a:tblGrid>
              <a:tr h="411430"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F1F1F1"/>
                          </a:solidFill>
                          <a:latin typeface="Cambria Math"/>
                          <a:cs typeface="Cambria Math"/>
                        </a:rPr>
                        <a:t>Student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86868"/>
                      </a:solidFill>
                      <a:prstDash val="solid"/>
                    </a:lnL>
                    <a:lnR w="12700">
                      <a:solidFill>
                        <a:srgbClr val="686868"/>
                      </a:solidFill>
                      <a:prstDash val="solid"/>
                    </a:lnR>
                    <a:lnT w="12700">
                      <a:solidFill>
                        <a:srgbClr val="686868"/>
                      </a:solidFill>
                      <a:prstDash val="solid"/>
                    </a:lnT>
                    <a:lnB w="28575">
                      <a:solidFill>
                        <a:srgbClr val="686868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686868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224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u="heavy" sz="2000" spc="-1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Roll_No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86868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Name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686868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Failed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2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Priya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PPS,</a:t>
                      </a:r>
                      <a:r>
                        <a:rPr dirty="0" sz="2000" spc="-4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EEE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2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Pranav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EME,PPS,EG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Romil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PPS,EG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Akshar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EG,EME,EEE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Nirali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EG,PPS,EME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102724" y="2935663"/>
            <a:ext cx="384810" cy="1873250"/>
          </a:xfrm>
          <a:custGeom>
            <a:avLst/>
            <a:gdLst/>
            <a:ahLst/>
            <a:cxnLst/>
            <a:rect l="l" t="t" r="r" b="b"/>
            <a:pathLst>
              <a:path w="384809" h="1873250">
                <a:moveTo>
                  <a:pt x="0" y="0"/>
                </a:moveTo>
                <a:lnTo>
                  <a:pt x="74862" y="2518"/>
                </a:lnTo>
                <a:lnTo>
                  <a:pt x="135996" y="9388"/>
                </a:lnTo>
                <a:lnTo>
                  <a:pt x="177213" y="19576"/>
                </a:lnTo>
                <a:lnTo>
                  <a:pt x="192327" y="32053"/>
                </a:lnTo>
                <a:lnTo>
                  <a:pt x="192327" y="904396"/>
                </a:lnTo>
                <a:lnTo>
                  <a:pt x="207441" y="916872"/>
                </a:lnTo>
                <a:lnTo>
                  <a:pt x="248658" y="927061"/>
                </a:lnTo>
                <a:lnTo>
                  <a:pt x="309791" y="933930"/>
                </a:lnTo>
                <a:lnTo>
                  <a:pt x="384653" y="936449"/>
                </a:lnTo>
                <a:lnTo>
                  <a:pt x="309791" y="938968"/>
                </a:lnTo>
                <a:lnTo>
                  <a:pt x="248658" y="945837"/>
                </a:lnTo>
                <a:lnTo>
                  <a:pt x="207441" y="956026"/>
                </a:lnTo>
                <a:lnTo>
                  <a:pt x="192327" y="968502"/>
                </a:lnTo>
                <a:lnTo>
                  <a:pt x="192327" y="1840845"/>
                </a:lnTo>
                <a:lnTo>
                  <a:pt x="177213" y="1853322"/>
                </a:lnTo>
                <a:lnTo>
                  <a:pt x="135996" y="1863510"/>
                </a:lnTo>
                <a:lnTo>
                  <a:pt x="74862" y="1870380"/>
                </a:lnTo>
                <a:lnTo>
                  <a:pt x="0" y="1872898"/>
                </a:lnTo>
              </a:path>
            </a:pathLst>
          </a:custGeom>
          <a:ln w="952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01162" y="3450814"/>
            <a:ext cx="1268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Multi</a:t>
            </a:r>
            <a:r>
              <a:rPr dirty="0" sz="1800" spc="-80">
                <a:solidFill>
                  <a:srgbClr val="FF0000"/>
                </a:solidFill>
                <a:latin typeface="Cambria Math"/>
                <a:cs typeface="Cambria Math"/>
              </a:rPr>
              <a:t>-</a:t>
            </a:r>
            <a:r>
              <a:rPr dirty="0" sz="1800" spc="-110">
                <a:solidFill>
                  <a:srgbClr val="FF0000"/>
                </a:solidFill>
                <a:latin typeface="Cambria Math"/>
                <a:cs typeface="Cambria Math"/>
              </a:rPr>
              <a:t>V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alued 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Attribute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05270" y="4950521"/>
            <a:ext cx="10068560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7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above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relation</a:t>
            </a:r>
            <a:r>
              <a:rPr dirty="0" sz="2400" spc="-5">
                <a:latin typeface="Cambria Math"/>
                <a:cs typeface="Cambria Math"/>
              </a:rPr>
              <a:t> contains </a:t>
            </a:r>
            <a:r>
              <a:rPr dirty="0" sz="2400" spc="-25">
                <a:latin typeface="Cambria Math"/>
                <a:cs typeface="Cambria Math"/>
              </a:rPr>
              <a:t>Multi-Valued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attribute,</a:t>
            </a:r>
            <a:r>
              <a:rPr dirty="0" sz="2400" spc="-5">
                <a:latin typeface="Cambria Math"/>
                <a:cs typeface="Cambria Math"/>
              </a:rPr>
              <a:t> it is not in 1NF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It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is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quite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difficult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to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find out the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students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who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failed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in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either PPS and EEE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36828"/>
            <a:ext cx="6094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1N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50"/>
              <a:t>(Fiís</a:t>
            </a:r>
            <a:r>
              <a:rPr dirty="0" spc="-120"/>
              <a:t>t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z="3600" spc="-355">
                <a:solidFill>
                  <a:srgbClr val="8F8F8F"/>
                </a:solidFill>
              </a:rPr>
              <a:t>[Example]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4136937" y="3700936"/>
            <a:ext cx="2314575" cy="2795905"/>
            <a:chOff x="4136937" y="3700936"/>
            <a:chExt cx="2314575" cy="2795905"/>
          </a:xfrm>
        </p:grpSpPr>
        <p:sp>
          <p:nvSpPr>
            <p:cNvPr id="5" name="object 5"/>
            <p:cNvSpPr/>
            <p:nvPr/>
          </p:nvSpPr>
          <p:spPr>
            <a:xfrm>
              <a:off x="4160737" y="3712036"/>
              <a:ext cx="2266950" cy="2773680"/>
            </a:xfrm>
            <a:custGeom>
              <a:avLst/>
              <a:gdLst/>
              <a:ahLst/>
              <a:cxnLst/>
              <a:rect l="l" t="t" r="r" b="b"/>
              <a:pathLst>
                <a:path w="2266950" h="2773679">
                  <a:moveTo>
                    <a:pt x="2266349" y="2773649"/>
                  </a:moveTo>
                  <a:lnTo>
                    <a:pt x="0" y="2773649"/>
                  </a:lnTo>
                  <a:lnTo>
                    <a:pt x="0" y="0"/>
                  </a:lnTo>
                  <a:lnTo>
                    <a:pt x="2266349" y="0"/>
                  </a:lnTo>
                  <a:lnTo>
                    <a:pt x="2266349" y="277364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60735" y="3712044"/>
              <a:ext cx="2266950" cy="462280"/>
            </a:xfrm>
            <a:custGeom>
              <a:avLst/>
              <a:gdLst/>
              <a:ahLst/>
              <a:cxnLst/>
              <a:rect l="l" t="t" r="r" b="b"/>
              <a:pathLst>
                <a:path w="2266950" h="462279">
                  <a:moveTo>
                    <a:pt x="2266340" y="0"/>
                  </a:moveTo>
                  <a:lnTo>
                    <a:pt x="1137424" y="0"/>
                  </a:lnTo>
                  <a:lnTo>
                    <a:pt x="0" y="0"/>
                  </a:lnTo>
                  <a:lnTo>
                    <a:pt x="0" y="462267"/>
                  </a:lnTo>
                  <a:lnTo>
                    <a:pt x="1137424" y="462267"/>
                  </a:lnTo>
                  <a:lnTo>
                    <a:pt x="2266340" y="462267"/>
                  </a:lnTo>
                  <a:lnTo>
                    <a:pt x="226634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60735" y="4174312"/>
              <a:ext cx="2266950" cy="2311400"/>
            </a:xfrm>
            <a:custGeom>
              <a:avLst/>
              <a:gdLst/>
              <a:ahLst/>
              <a:cxnLst/>
              <a:rect l="l" t="t" r="r" b="b"/>
              <a:pathLst>
                <a:path w="2266950" h="2311400">
                  <a:moveTo>
                    <a:pt x="2266340" y="1849107"/>
                  </a:moveTo>
                  <a:lnTo>
                    <a:pt x="1137424" y="1849107"/>
                  </a:lnTo>
                  <a:lnTo>
                    <a:pt x="0" y="1849107"/>
                  </a:lnTo>
                  <a:lnTo>
                    <a:pt x="0" y="2311374"/>
                  </a:lnTo>
                  <a:lnTo>
                    <a:pt x="1137424" y="2311374"/>
                  </a:lnTo>
                  <a:lnTo>
                    <a:pt x="2266340" y="2311374"/>
                  </a:lnTo>
                  <a:lnTo>
                    <a:pt x="2266340" y="1849107"/>
                  </a:lnTo>
                  <a:close/>
                </a:path>
                <a:path w="2266950" h="2311400">
                  <a:moveTo>
                    <a:pt x="2266340" y="924560"/>
                  </a:moveTo>
                  <a:lnTo>
                    <a:pt x="1137424" y="924560"/>
                  </a:lnTo>
                  <a:lnTo>
                    <a:pt x="0" y="924560"/>
                  </a:lnTo>
                  <a:lnTo>
                    <a:pt x="0" y="1386827"/>
                  </a:lnTo>
                  <a:lnTo>
                    <a:pt x="1137424" y="1386827"/>
                  </a:lnTo>
                  <a:lnTo>
                    <a:pt x="2266340" y="1386827"/>
                  </a:lnTo>
                  <a:lnTo>
                    <a:pt x="2266340" y="924560"/>
                  </a:lnTo>
                  <a:close/>
                </a:path>
                <a:path w="2266950" h="2311400">
                  <a:moveTo>
                    <a:pt x="2266340" y="0"/>
                  </a:moveTo>
                  <a:lnTo>
                    <a:pt x="1137424" y="0"/>
                  </a:lnTo>
                  <a:lnTo>
                    <a:pt x="0" y="0"/>
                  </a:lnTo>
                  <a:lnTo>
                    <a:pt x="0" y="462280"/>
                  </a:lnTo>
                  <a:lnTo>
                    <a:pt x="1137424" y="462280"/>
                  </a:lnTo>
                  <a:lnTo>
                    <a:pt x="2266340" y="462280"/>
                  </a:lnTo>
                  <a:lnTo>
                    <a:pt x="226634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55987" y="3707286"/>
              <a:ext cx="2276475" cy="2783205"/>
            </a:xfrm>
            <a:custGeom>
              <a:avLst/>
              <a:gdLst/>
              <a:ahLst/>
              <a:cxnLst/>
              <a:rect l="l" t="t" r="r" b="b"/>
              <a:pathLst>
                <a:path w="2276475" h="2783204">
                  <a:moveTo>
                    <a:pt x="4749" y="0"/>
                  </a:moveTo>
                  <a:lnTo>
                    <a:pt x="4749" y="2783149"/>
                  </a:lnTo>
                </a:path>
                <a:path w="2276475" h="2783204">
                  <a:moveTo>
                    <a:pt x="1142174" y="0"/>
                  </a:moveTo>
                  <a:lnTo>
                    <a:pt x="1142174" y="2783149"/>
                  </a:lnTo>
                </a:path>
                <a:path w="2276475" h="2783204">
                  <a:moveTo>
                    <a:pt x="2271099" y="0"/>
                  </a:moveTo>
                  <a:lnTo>
                    <a:pt x="2271099" y="2783149"/>
                  </a:lnTo>
                </a:path>
                <a:path w="2276475" h="2783204">
                  <a:moveTo>
                    <a:pt x="0" y="4749"/>
                  </a:moveTo>
                  <a:lnTo>
                    <a:pt x="2275849" y="4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55987" y="4174311"/>
              <a:ext cx="2276475" cy="0"/>
            </a:xfrm>
            <a:custGeom>
              <a:avLst/>
              <a:gdLst/>
              <a:ahLst/>
              <a:cxnLst/>
              <a:rect l="l" t="t" r="r" b="b"/>
              <a:pathLst>
                <a:path w="2276475" h="0">
                  <a:moveTo>
                    <a:pt x="0" y="0"/>
                  </a:moveTo>
                  <a:lnTo>
                    <a:pt x="2275849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55987" y="4636586"/>
              <a:ext cx="2276475" cy="1849120"/>
            </a:xfrm>
            <a:custGeom>
              <a:avLst/>
              <a:gdLst/>
              <a:ahLst/>
              <a:cxnLst/>
              <a:rect l="l" t="t" r="r" b="b"/>
              <a:pathLst>
                <a:path w="2276475" h="1849120">
                  <a:moveTo>
                    <a:pt x="0" y="0"/>
                  </a:moveTo>
                  <a:lnTo>
                    <a:pt x="2275849" y="0"/>
                  </a:lnTo>
                </a:path>
                <a:path w="2276475" h="1849120">
                  <a:moveTo>
                    <a:pt x="0" y="462274"/>
                  </a:moveTo>
                  <a:lnTo>
                    <a:pt x="2275849" y="462274"/>
                  </a:lnTo>
                </a:path>
                <a:path w="2276475" h="1849120">
                  <a:moveTo>
                    <a:pt x="0" y="924549"/>
                  </a:moveTo>
                  <a:lnTo>
                    <a:pt x="2275849" y="924549"/>
                  </a:lnTo>
                </a:path>
                <a:path w="2276475" h="1849120">
                  <a:moveTo>
                    <a:pt x="0" y="1386824"/>
                  </a:moveTo>
                  <a:lnTo>
                    <a:pt x="2275849" y="1386824"/>
                  </a:lnTo>
                </a:path>
                <a:path w="2276475" h="1849120">
                  <a:moveTo>
                    <a:pt x="0" y="1849099"/>
                  </a:moveTo>
                  <a:lnTo>
                    <a:pt x="2275849" y="184909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303047" y="3569801"/>
            <a:ext cx="1887855" cy="94996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1243330" algn="l"/>
              </a:tabLst>
            </a:pPr>
            <a:r>
              <a:rPr dirty="0" u="heavy" sz="2000" spc="-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R</a:t>
            </a: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oll_N</a:t>
            </a:r>
            <a:r>
              <a:rPr dirty="0" u="heavy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o</a:t>
            </a: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Cambria Math"/>
                <a:cs typeface="Cambria Math"/>
              </a:rPr>
              <a:t>Name</a:t>
            </a:r>
            <a:endParaRPr sz="2000">
              <a:latin typeface="Cambria Math"/>
              <a:cs typeface="Cambria Math"/>
            </a:endParaRPr>
          </a:p>
          <a:p>
            <a:pPr marL="355600">
              <a:lnSpc>
                <a:spcPct val="100000"/>
              </a:lnSpc>
              <a:spcBef>
                <a:spcPts val="1240"/>
              </a:spcBef>
              <a:tabLst>
                <a:tab pos="1278890" algn="l"/>
              </a:tabLst>
            </a:pPr>
            <a:r>
              <a:rPr dirty="0" sz="2000">
                <a:solidFill>
                  <a:srgbClr val="212121"/>
                </a:solidFill>
                <a:latin typeface="Cambria Math"/>
                <a:cs typeface="Cambria Math"/>
              </a:rPr>
              <a:t>1	</a:t>
            </a:r>
            <a:r>
              <a:rPr dirty="0" sz="2000" spc="-20">
                <a:solidFill>
                  <a:srgbClr val="212121"/>
                </a:solidFill>
                <a:latin typeface="Cambria Math"/>
                <a:cs typeface="Cambria Math"/>
              </a:rPr>
              <a:t>Priya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6456" y="4494350"/>
            <a:ext cx="1607820" cy="94996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836930" indent="-824865">
              <a:lnSpc>
                <a:spcPct val="100000"/>
              </a:lnSpc>
              <a:spcBef>
                <a:spcPts val="1340"/>
              </a:spcBef>
              <a:buAutoNum type="arabicPlain" startAt="2"/>
              <a:tabLst>
                <a:tab pos="836930" algn="l"/>
                <a:tab pos="837565" algn="l"/>
              </a:tabLst>
            </a:pPr>
            <a:r>
              <a:rPr dirty="0" sz="2000" spc="-20">
                <a:solidFill>
                  <a:srgbClr val="212121"/>
                </a:solidFill>
                <a:latin typeface="Cambria Math"/>
                <a:cs typeface="Cambria Math"/>
              </a:rPr>
              <a:t>Pranav</a:t>
            </a:r>
            <a:endParaRPr sz="2000">
              <a:latin typeface="Cambria Math"/>
              <a:cs typeface="Cambria Math"/>
            </a:endParaRPr>
          </a:p>
          <a:p>
            <a:pPr marL="896619" indent="-884555">
              <a:lnSpc>
                <a:spcPct val="100000"/>
              </a:lnSpc>
              <a:spcBef>
                <a:spcPts val="1240"/>
              </a:spcBef>
              <a:buAutoNum type="arabicPlain" startAt="2"/>
              <a:tabLst>
                <a:tab pos="896619" algn="l"/>
                <a:tab pos="897255" algn="l"/>
              </a:tabLst>
            </a:pPr>
            <a:r>
              <a:rPr dirty="0" sz="2000" spc="-15">
                <a:solidFill>
                  <a:srgbClr val="212121"/>
                </a:solidFill>
                <a:latin typeface="Cambria Math"/>
                <a:cs typeface="Cambria Math"/>
              </a:rPr>
              <a:t>Romil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6456" y="5418901"/>
            <a:ext cx="1612900" cy="94996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831850" indent="-819785">
              <a:lnSpc>
                <a:spcPct val="100000"/>
              </a:lnSpc>
              <a:spcBef>
                <a:spcPts val="1340"/>
              </a:spcBef>
              <a:buAutoNum type="arabicPlain" startAt="4"/>
              <a:tabLst>
                <a:tab pos="831850" algn="l"/>
                <a:tab pos="832485" algn="l"/>
              </a:tabLst>
            </a:pPr>
            <a:r>
              <a:rPr dirty="0" sz="2000" spc="-10">
                <a:solidFill>
                  <a:srgbClr val="212121"/>
                </a:solidFill>
                <a:latin typeface="Cambria Math"/>
                <a:cs typeface="Cambria Math"/>
              </a:rPr>
              <a:t>Akshar</a:t>
            </a:r>
            <a:endParaRPr sz="2000">
              <a:latin typeface="Cambria Math"/>
              <a:cs typeface="Cambria Math"/>
            </a:endParaRPr>
          </a:p>
          <a:p>
            <a:pPr marL="911860" indent="-899794">
              <a:lnSpc>
                <a:spcPct val="100000"/>
              </a:lnSpc>
              <a:spcBef>
                <a:spcPts val="1240"/>
              </a:spcBef>
              <a:buAutoNum type="arabicPlain" startAt="4"/>
              <a:tabLst>
                <a:tab pos="911860" algn="l"/>
                <a:tab pos="912494" algn="l"/>
              </a:tabLst>
            </a:pPr>
            <a:r>
              <a:rPr dirty="0" sz="2000" spc="-15">
                <a:solidFill>
                  <a:srgbClr val="212121"/>
                </a:solidFill>
                <a:latin typeface="Cambria Math"/>
                <a:cs typeface="Cambria Math"/>
              </a:rPr>
              <a:t>Nirali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0739" y="3207815"/>
            <a:ext cx="1524000" cy="400685"/>
          </a:xfrm>
          <a:prstGeom prst="rect">
            <a:avLst/>
          </a:prstGeom>
          <a:solidFill>
            <a:srgbClr val="909090"/>
          </a:solidFill>
          <a:ln w="12699">
            <a:solidFill>
              <a:srgbClr val="686868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dirty="0" sz="2000" spc="-5">
                <a:solidFill>
                  <a:srgbClr val="F1F1F1"/>
                </a:solidFill>
                <a:latin typeface="Cambria Math"/>
                <a:cs typeface="Cambria Math"/>
              </a:rPr>
              <a:t>Student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128124" y="3732658"/>
          <a:ext cx="2818765" cy="275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/>
                <a:gridCol w="1169034"/>
                <a:gridCol w="933450"/>
              </a:tblGrid>
              <a:tr h="37560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u="heavy" sz="20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R_Id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6985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Roll_No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6985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Failed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6985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PPS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EEE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PPS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…….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…….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………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7121700" y="3700936"/>
            <a:ext cx="2835910" cy="2795905"/>
            <a:chOff x="7121700" y="3700936"/>
            <a:chExt cx="2835910" cy="2795905"/>
          </a:xfrm>
        </p:grpSpPr>
        <p:sp>
          <p:nvSpPr>
            <p:cNvPr id="17" name="object 17"/>
            <p:cNvSpPr/>
            <p:nvPr/>
          </p:nvSpPr>
          <p:spPr>
            <a:xfrm>
              <a:off x="7132800" y="3712036"/>
              <a:ext cx="2813685" cy="2773680"/>
            </a:xfrm>
            <a:custGeom>
              <a:avLst/>
              <a:gdLst/>
              <a:ahLst/>
              <a:cxnLst/>
              <a:rect l="l" t="t" r="r" b="b"/>
              <a:pathLst>
                <a:path w="2813684" h="2773679">
                  <a:moveTo>
                    <a:pt x="2813624" y="2773574"/>
                  </a:moveTo>
                  <a:lnTo>
                    <a:pt x="0" y="2773574"/>
                  </a:lnTo>
                  <a:lnTo>
                    <a:pt x="0" y="0"/>
                  </a:lnTo>
                  <a:lnTo>
                    <a:pt x="2813624" y="0"/>
                  </a:lnTo>
                  <a:lnTo>
                    <a:pt x="2813624" y="277357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28050" y="3707286"/>
              <a:ext cx="2823210" cy="2783205"/>
            </a:xfrm>
            <a:custGeom>
              <a:avLst/>
              <a:gdLst/>
              <a:ahLst/>
              <a:cxnLst/>
              <a:rect l="l" t="t" r="r" b="b"/>
              <a:pathLst>
                <a:path w="2823209" h="2783204">
                  <a:moveTo>
                    <a:pt x="4749" y="0"/>
                  </a:moveTo>
                  <a:lnTo>
                    <a:pt x="4749" y="2783074"/>
                  </a:lnTo>
                </a:path>
                <a:path w="2823209" h="2783204">
                  <a:moveTo>
                    <a:pt x="716199" y="0"/>
                  </a:moveTo>
                  <a:lnTo>
                    <a:pt x="716199" y="2783074"/>
                  </a:lnTo>
                </a:path>
                <a:path w="2823209" h="2783204">
                  <a:moveTo>
                    <a:pt x="1885174" y="0"/>
                  </a:moveTo>
                  <a:lnTo>
                    <a:pt x="1885174" y="2783074"/>
                  </a:lnTo>
                </a:path>
                <a:path w="2823209" h="2783204">
                  <a:moveTo>
                    <a:pt x="2818374" y="0"/>
                  </a:moveTo>
                  <a:lnTo>
                    <a:pt x="2818374" y="2783074"/>
                  </a:lnTo>
                </a:path>
                <a:path w="2823209" h="2783204">
                  <a:moveTo>
                    <a:pt x="0" y="4749"/>
                  </a:moveTo>
                  <a:lnTo>
                    <a:pt x="2823124" y="4749"/>
                  </a:lnTo>
                </a:path>
                <a:path w="2823209" h="2783204">
                  <a:moveTo>
                    <a:pt x="0" y="2778324"/>
                  </a:moveTo>
                  <a:lnTo>
                    <a:pt x="2823124" y="2778324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132801" y="3207815"/>
            <a:ext cx="1524000" cy="400685"/>
          </a:xfrm>
          <a:prstGeom prst="rect">
            <a:avLst/>
          </a:prstGeom>
          <a:solidFill>
            <a:srgbClr val="909090"/>
          </a:solidFill>
          <a:ln w="12699">
            <a:solidFill>
              <a:srgbClr val="686868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dirty="0" sz="2000" spc="-15">
                <a:solidFill>
                  <a:srgbClr val="F1F1F1"/>
                </a:solidFill>
                <a:latin typeface="Cambria Math"/>
                <a:cs typeface="Cambria Math"/>
              </a:rPr>
              <a:t>Result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51306" y="2977769"/>
            <a:ext cx="6408420" cy="3576320"/>
            <a:chOff x="3851306" y="2977769"/>
            <a:chExt cx="6408420" cy="3576320"/>
          </a:xfrm>
        </p:grpSpPr>
        <p:sp>
          <p:nvSpPr>
            <p:cNvPr id="21" name="object 21"/>
            <p:cNvSpPr/>
            <p:nvPr/>
          </p:nvSpPr>
          <p:spPr>
            <a:xfrm>
              <a:off x="9869763" y="3270878"/>
              <a:ext cx="384810" cy="3278504"/>
            </a:xfrm>
            <a:custGeom>
              <a:avLst/>
              <a:gdLst/>
              <a:ahLst/>
              <a:cxnLst/>
              <a:rect l="l" t="t" r="r" b="b"/>
              <a:pathLst>
                <a:path w="384809" h="3278504">
                  <a:moveTo>
                    <a:pt x="0" y="0"/>
                  </a:moveTo>
                  <a:lnTo>
                    <a:pt x="74862" y="2518"/>
                  </a:lnTo>
                  <a:lnTo>
                    <a:pt x="135995" y="9388"/>
                  </a:lnTo>
                  <a:lnTo>
                    <a:pt x="177212" y="19576"/>
                  </a:lnTo>
                  <a:lnTo>
                    <a:pt x="192326" y="32052"/>
                  </a:lnTo>
                  <a:lnTo>
                    <a:pt x="192326" y="1606897"/>
                  </a:lnTo>
                  <a:lnTo>
                    <a:pt x="207440" y="1619373"/>
                  </a:lnTo>
                  <a:lnTo>
                    <a:pt x="248657" y="1629562"/>
                  </a:lnTo>
                  <a:lnTo>
                    <a:pt x="309791" y="1636431"/>
                  </a:lnTo>
                  <a:lnTo>
                    <a:pt x="384654" y="1638950"/>
                  </a:lnTo>
                  <a:lnTo>
                    <a:pt x="309791" y="1641469"/>
                  </a:lnTo>
                  <a:lnTo>
                    <a:pt x="248657" y="1648338"/>
                  </a:lnTo>
                  <a:lnTo>
                    <a:pt x="207440" y="1658527"/>
                  </a:lnTo>
                  <a:lnTo>
                    <a:pt x="192326" y="1671003"/>
                  </a:lnTo>
                  <a:lnTo>
                    <a:pt x="192326" y="3245847"/>
                  </a:lnTo>
                  <a:lnTo>
                    <a:pt x="177212" y="3258324"/>
                  </a:lnTo>
                  <a:lnTo>
                    <a:pt x="135995" y="3268512"/>
                  </a:lnTo>
                  <a:lnTo>
                    <a:pt x="74862" y="3275382"/>
                  </a:lnTo>
                  <a:lnTo>
                    <a:pt x="0" y="3277900"/>
                  </a:lnTo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56069" y="2982531"/>
              <a:ext cx="4949825" cy="986790"/>
            </a:xfrm>
            <a:custGeom>
              <a:avLst/>
              <a:gdLst/>
              <a:ahLst/>
              <a:cxnLst/>
              <a:rect l="l" t="t" r="r" b="b"/>
              <a:pathLst>
                <a:path w="4949825" h="986789">
                  <a:moveTo>
                    <a:pt x="4949713" y="729503"/>
                  </a:moveTo>
                  <a:lnTo>
                    <a:pt x="4949713" y="0"/>
                  </a:lnTo>
                </a:path>
                <a:path w="4949825" h="986789">
                  <a:moveTo>
                    <a:pt x="0" y="0"/>
                  </a:moveTo>
                  <a:lnTo>
                    <a:pt x="4949713" y="0"/>
                  </a:lnTo>
                </a:path>
                <a:path w="4949825" h="986789">
                  <a:moveTo>
                    <a:pt x="0" y="977056"/>
                  </a:moveTo>
                  <a:lnTo>
                    <a:pt x="0" y="0"/>
                  </a:lnTo>
                </a:path>
                <a:path w="4949825" h="986789">
                  <a:moveTo>
                    <a:pt x="0" y="986483"/>
                  </a:moveTo>
                  <a:lnTo>
                    <a:pt x="247518" y="986483"/>
                  </a:lnTo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03588" y="395328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03588" y="395328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81982" y="3112747"/>
              <a:ext cx="346710" cy="519430"/>
            </a:xfrm>
            <a:custGeom>
              <a:avLst/>
              <a:gdLst/>
              <a:ahLst/>
              <a:cxnLst/>
              <a:rect l="l" t="t" r="r" b="b"/>
              <a:pathLst>
                <a:path w="346709" h="519429">
                  <a:moveTo>
                    <a:pt x="346281" y="0"/>
                  </a:moveTo>
                  <a:lnTo>
                    <a:pt x="0" y="518995"/>
                  </a:lnTo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957991" y="3623011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5" h="45085">
                  <a:moveTo>
                    <a:pt x="0" y="44688"/>
                  </a:moveTo>
                  <a:lnTo>
                    <a:pt x="10903" y="0"/>
                  </a:lnTo>
                  <a:lnTo>
                    <a:pt x="37077" y="17463"/>
                  </a:lnTo>
                  <a:lnTo>
                    <a:pt x="0" y="44688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957991" y="3623011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5" h="45085">
                  <a:moveTo>
                    <a:pt x="10903" y="0"/>
                  </a:moveTo>
                  <a:lnTo>
                    <a:pt x="0" y="44688"/>
                  </a:lnTo>
                  <a:lnTo>
                    <a:pt x="37077" y="17463"/>
                  </a:lnTo>
                  <a:lnTo>
                    <a:pt x="10903" y="0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728141" y="4468801"/>
            <a:ext cx="11671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Splitting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a 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Cambria Math"/>
                <a:cs typeface="Cambria Math"/>
              </a:rPr>
              <a:t>Table</a:t>
            </a:r>
            <a:r>
              <a:rPr dirty="0" sz="1800" spc="-4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into</a:t>
            </a:r>
            <a:r>
              <a:rPr dirty="0" sz="1800" spc="-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2 </a:t>
            </a:r>
            <a:r>
              <a:rPr dirty="0" sz="1800" spc="-38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Cambria Math"/>
                <a:cs typeface="Cambria Math"/>
              </a:rPr>
              <a:t>Tables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6267" y="820873"/>
            <a:ext cx="11780520" cy="238887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382905" algn="l"/>
              </a:tabLst>
            </a:pPr>
            <a:r>
              <a:rPr dirty="0" sz="2200" spc="-575">
                <a:solidFill>
                  <a:srgbClr val="B84742"/>
                </a:solidFill>
                <a:latin typeface="Segoe UI Symbol"/>
                <a:cs typeface="Segoe UI Symbol"/>
              </a:rPr>
              <a:t>□	</a:t>
            </a:r>
            <a:r>
              <a:rPr dirty="0" sz="2200" spc="-5">
                <a:latin typeface="Cambria Math"/>
                <a:cs typeface="Cambria Math"/>
              </a:rPr>
              <a:t>The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solution </a:t>
            </a:r>
            <a:r>
              <a:rPr dirty="0" sz="2200" spc="-10">
                <a:latin typeface="Cambria Math"/>
                <a:cs typeface="Cambria Math"/>
              </a:rPr>
              <a:t>to</a:t>
            </a:r>
            <a:r>
              <a:rPr dirty="0" sz="2200" spc="-5">
                <a:latin typeface="Cambria Math"/>
                <a:cs typeface="Cambria Math"/>
              </a:rPr>
              <a:t> this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is </a:t>
            </a:r>
            <a:r>
              <a:rPr dirty="0" sz="2200" spc="-10">
                <a:latin typeface="Cambria Math"/>
                <a:cs typeface="Cambria Math"/>
              </a:rPr>
              <a:t>to</a:t>
            </a:r>
            <a:r>
              <a:rPr dirty="0" sz="2200" spc="-5">
                <a:latin typeface="Cambria Math"/>
                <a:cs typeface="Cambria Math"/>
              </a:rPr>
              <a:t> split the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table </a:t>
            </a:r>
            <a:r>
              <a:rPr dirty="0" sz="2200" spc="-10">
                <a:latin typeface="Cambria Math"/>
                <a:cs typeface="Cambria Math"/>
              </a:rPr>
              <a:t>into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two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tables as </a:t>
            </a:r>
            <a:r>
              <a:rPr dirty="0" sz="2200" spc="-10">
                <a:latin typeface="Cambria Math"/>
                <a:cs typeface="Cambria Math"/>
              </a:rPr>
              <a:t>following:</a:t>
            </a:r>
            <a:endParaRPr sz="2200">
              <a:latin typeface="Cambria Math"/>
              <a:cs typeface="Cambria Math"/>
            </a:endParaRPr>
          </a:p>
          <a:p>
            <a:pPr marL="840105" marR="36195" indent="-463550">
              <a:lnSpc>
                <a:spcPts val="2380"/>
              </a:lnSpc>
              <a:spcBef>
                <a:spcPts val="530"/>
              </a:spcBef>
              <a:tabLst>
                <a:tab pos="840105" algn="l"/>
              </a:tabLst>
            </a:pPr>
            <a:r>
              <a:rPr dirty="0" sz="2200" spc="280">
                <a:solidFill>
                  <a:srgbClr val="B84742"/>
                </a:solidFill>
                <a:latin typeface="Segoe UI Symbol"/>
                <a:cs typeface="Segoe UI Symbol"/>
              </a:rPr>
              <a:t>✔	</a:t>
            </a:r>
            <a:r>
              <a:rPr dirty="0" sz="2200" spc="-5">
                <a:latin typeface="Cambria Math"/>
                <a:cs typeface="Cambria Math"/>
              </a:rPr>
              <a:t>One</a:t>
            </a:r>
            <a:r>
              <a:rPr dirty="0" sz="2200" spc="8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table</a:t>
            </a:r>
            <a:r>
              <a:rPr dirty="0" sz="2200" spc="8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contains</a:t>
            </a:r>
            <a:r>
              <a:rPr dirty="0" sz="2200" spc="8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all</a:t>
            </a:r>
            <a:r>
              <a:rPr dirty="0" sz="2200" spc="85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attributes</a:t>
            </a:r>
            <a:r>
              <a:rPr dirty="0" sz="2200" spc="8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other</a:t>
            </a:r>
            <a:r>
              <a:rPr dirty="0" sz="2200" spc="7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than</a:t>
            </a:r>
            <a:r>
              <a:rPr dirty="0" sz="2200" spc="85">
                <a:latin typeface="Cambria Math"/>
                <a:cs typeface="Cambria Math"/>
              </a:rPr>
              <a:t> </a:t>
            </a:r>
            <a:r>
              <a:rPr dirty="0" sz="2200" spc="-25">
                <a:latin typeface="Cambria Math"/>
                <a:cs typeface="Cambria Math"/>
              </a:rPr>
              <a:t>Multi-Valued</a:t>
            </a:r>
            <a:r>
              <a:rPr dirty="0" sz="2200" spc="85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attributes</a:t>
            </a:r>
            <a:r>
              <a:rPr dirty="0" sz="2200" spc="8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along</a:t>
            </a:r>
            <a:r>
              <a:rPr dirty="0" sz="2200" spc="8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with</a:t>
            </a:r>
            <a:r>
              <a:rPr dirty="0" sz="2200" spc="8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Primary</a:t>
            </a:r>
            <a:r>
              <a:rPr dirty="0" sz="2200" spc="80">
                <a:latin typeface="Cambria Math"/>
                <a:cs typeface="Cambria Math"/>
              </a:rPr>
              <a:t> </a:t>
            </a:r>
            <a:r>
              <a:rPr dirty="0" sz="2200" spc="-25">
                <a:latin typeface="Cambria Math"/>
                <a:cs typeface="Cambria Math"/>
              </a:rPr>
              <a:t>Key </a:t>
            </a:r>
            <a:r>
              <a:rPr dirty="0" sz="2200" spc="-470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attribute</a:t>
            </a:r>
            <a:endParaRPr sz="2200">
              <a:latin typeface="Cambria Math"/>
              <a:cs typeface="Cambria Math"/>
            </a:endParaRPr>
          </a:p>
          <a:p>
            <a:pPr marL="840105" marR="5080" indent="-463550">
              <a:lnSpc>
                <a:spcPts val="2380"/>
              </a:lnSpc>
              <a:spcBef>
                <a:spcPts val="495"/>
              </a:spcBef>
              <a:tabLst>
                <a:tab pos="840105" algn="l"/>
                <a:tab pos="1827530" algn="l"/>
                <a:tab pos="2553335" algn="l"/>
                <a:tab pos="3691890" algn="l"/>
                <a:tab pos="5341620" algn="l"/>
                <a:tab pos="6525259" algn="l"/>
                <a:tab pos="7310120" algn="l"/>
                <a:tab pos="7981950" algn="l"/>
                <a:tab pos="9085580" algn="l"/>
                <a:tab pos="9631680" algn="l"/>
                <a:tab pos="10815955" algn="l"/>
                <a:tab pos="11511280" algn="l"/>
              </a:tabLst>
            </a:pPr>
            <a:r>
              <a:rPr dirty="0" sz="2200" spc="280">
                <a:solidFill>
                  <a:srgbClr val="B84742"/>
                </a:solidFill>
                <a:latin typeface="Segoe UI Symbol"/>
                <a:cs typeface="Segoe UI Symbol"/>
              </a:rPr>
              <a:t>✔</a:t>
            </a:r>
            <a:r>
              <a:rPr dirty="0" sz="2200" spc="280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200" spc="-5">
                <a:latin typeface="Cambria Math"/>
                <a:cs typeface="Cambria Math"/>
              </a:rPr>
              <a:t>Secon</a:t>
            </a:r>
            <a:r>
              <a:rPr dirty="0" sz="2200">
                <a:latin typeface="Cambria Math"/>
                <a:cs typeface="Cambria Math"/>
              </a:rPr>
              <a:t>d	</a:t>
            </a:r>
            <a:r>
              <a:rPr dirty="0" sz="2200" spc="-5">
                <a:latin typeface="Cambria Math"/>
                <a:cs typeface="Cambria Math"/>
              </a:rPr>
              <a:t>tabl</a:t>
            </a:r>
            <a:r>
              <a:rPr dirty="0" sz="2200">
                <a:latin typeface="Cambria Math"/>
                <a:cs typeface="Cambria Math"/>
              </a:rPr>
              <a:t>e	</a:t>
            </a:r>
            <a:r>
              <a:rPr dirty="0" sz="2200" spc="-5">
                <a:latin typeface="Cambria Math"/>
                <a:cs typeface="Cambria Math"/>
              </a:rPr>
              <a:t>contain</a:t>
            </a:r>
            <a:r>
              <a:rPr dirty="0" sz="2200">
                <a:latin typeface="Cambria Math"/>
                <a:cs typeface="Cambria Math"/>
              </a:rPr>
              <a:t>s	</a:t>
            </a:r>
            <a:r>
              <a:rPr dirty="0" sz="2200" spc="-5">
                <a:latin typeface="Cambria Math"/>
                <a:cs typeface="Cambria Math"/>
              </a:rPr>
              <a:t>multi-</a:t>
            </a:r>
            <a:r>
              <a:rPr dirty="0" sz="2200" spc="-50">
                <a:latin typeface="Cambria Math"/>
                <a:cs typeface="Cambria Math"/>
              </a:rPr>
              <a:t>v</a:t>
            </a:r>
            <a:r>
              <a:rPr dirty="0" sz="2200" spc="-5">
                <a:latin typeface="Cambria Math"/>
                <a:cs typeface="Cambria Math"/>
              </a:rPr>
              <a:t>alue</a:t>
            </a:r>
            <a:r>
              <a:rPr dirty="0" sz="2200">
                <a:latin typeface="Cambria Math"/>
                <a:cs typeface="Cambria Math"/>
              </a:rPr>
              <a:t>d	</a:t>
            </a:r>
            <a:r>
              <a:rPr dirty="0" sz="2200" spc="-5">
                <a:latin typeface="Cambria Math"/>
                <a:cs typeface="Cambria Math"/>
              </a:rPr>
              <a:t>attribu</a:t>
            </a:r>
            <a:r>
              <a:rPr dirty="0" sz="2200" spc="-20">
                <a:latin typeface="Cambria Math"/>
                <a:cs typeface="Cambria Math"/>
              </a:rPr>
              <a:t>t</a:t>
            </a:r>
            <a:r>
              <a:rPr dirty="0" sz="2200">
                <a:latin typeface="Cambria Math"/>
                <a:cs typeface="Cambria Math"/>
              </a:rPr>
              <a:t>e	</a:t>
            </a:r>
            <a:r>
              <a:rPr dirty="0" sz="2200" spc="-5">
                <a:latin typeface="Cambria Math"/>
                <a:cs typeface="Cambria Math"/>
              </a:rPr>
              <a:t>alon</a:t>
            </a:r>
            <a:r>
              <a:rPr dirty="0" sz="2200">
                <a:latin typeface="Cambria Math"/>
                <a:cs typeface="Cambria Math"/>
              </a:rPr>
              <a:t>g	</a:t>
            </a:r>
            <a:r>
              <a:rPr dirty="0" sz="2200" spc="-5">
                <a:latin typeface="Cambria Math"/>
                <a:cs typeface="Cambria Math"/>
              </a:rPr>
              <a:t>wit</a:t>
            </a:r>
            <a:r>
              <a:rPr dirty="0" sz="2200">
                <a:latin typeface="Cambria Math"/>
                <a:cs typeface="Cambria Math"/>
              </a:rPr>
              <a:t>h	</a:t>
            </a:r>
            <a:r>
              <a:rPr dirty="0" sz="2200" spc="-5">
                <a:latin typeface="Cambria Math"/>
                <a:cs typeface="Cambria Math"/>
              </a:rPr>
              <a:t>primar</a:t>
            </a:r>
            <a:r>
              <a:rPr dirty="0" sz="2200">
                <a:latin typeface="Cambria Math"/>
                <a:cs typeface="Cambria Math"/>
              </a:rPr>
              <a:t>y	</a:t>
            </a:r>
            <a:r>
              <a:rPr dirty="0" sz="2200" spc="-40">
                <a:latin typeface="Cambria Math"/>
                <a:cs typeface="Cambria Math"/>
              </a:rPr>
              <a:t>k</a:t>
            </a:r>
            <a:r>
              <a:rPr dirty="0" sz="2200" spc="-25">
                <a:latin typeface="Cambria Math"/>
                <a:cs typeface="Cambria Math"/>
              </a:rPr>
              <a:t>e</a:t>
            </a:r>
            <a:r>
              <a:rPr dirty="0" sz="2200">
                <a:latin typeface="Cambria Math"/>
                <a:cs typeface="Cambria Math"/>
              </a:rPr>
              <a:t>y	</a:t>
            </a:r>
            <a:r>
              <a:rPr dirty="0" sz="2200" spc="-5">
                <a:latin typeface="Cambria Math"/>
                <a:cs typeface="Cambria Math"/>
              </a:rPr>
              <a:t>attribu</a:t>
            </a:r>
            <a:r>
              <a:rPr dirty="0" sz="2200" spc="-20">
                <a:latin typeface="Cambria Math"/>
                <a:cs typeface="Cambria Math"/>
              </a:rPr>
              <a:t>t</a:t>
            </a:r>
            <a:r>
              <a:rPr dirty="0" sz="2200">
                <a:latin typeface="Cambria Math"/>
                <a:cs typeface="Cambria Math"/>
              </a:rPr>
              <a:t>e	</a:t>
            </a:r>
            <a:r>
              <a:rPr dirty="0" sz="2200" spc="-5">
                <a:latin typeface="Cambria Math"/>
                <a:cs typeface="Cambria Math"/>
              </a:rPr>
              <a:t>use</a:t>
            </a:r>
            <a:r>
              <a:rPr dirty="0" sz="2200">
                <a:latin typeface="Cambria Math"/>
                <a:cs typeface="Cambria Math"/>
              </a:rPr>
              <a:t>d	</a:t>
            </a:r>
            <a:r>
              <a:rPr dirty="0" sz="2200" spc="-5">
                <a:latin typeface="Cambria Math"/>
                <a:cs typeface="Cambria Math"/>
              </a:rPr>
              <a:t>as  </a:t>
            </a:r>
            <a:r>
              <a:rPr dirty="0" sz="2200" spc="-25">
                <a:latin typeface="Cambria Math"/>
                <a:cs typeface="Cambria Math"/>
              </a:rPr>
              <a:t>Foreign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65">
                <a:latin typeface="Cambria Math"/>
                <a:cs typeface="Cambria Math"/>
              </a:rPr>
              <a:t>Key.</a:t>
            </a:r>
            <a:endParaRPr sz="2200">
              <a:latin typeface="Cambria Math"/>
              <a:cs typeface="Cambria Math"/>
            </a:endParaRPr>
          </a:p>
          <a:p>
            <a:pPr marL="377190">
              <a:lnSpc>
                <a:spcPct val="100000"/>
              </a:lnSpc>
              <a:spcBef>
                <a:spcPts val="195"/>
              </a:spcBef>
              <a:tabLst>
                <a:tab pos="840105" algn="l"/>
              </a:tabLst>
            </a:pPr>
            <a:r>
              <a:rPr dirty="0" sz="2200" spc="280">
                <a:solidFill>
                  <a:srgbClr val="B84742"/>
                </a:solidFill>
                <a:latin typeface="Segoe UI Symbol"/>
                <a:cs typeface="Segoe UI Symbol"/>
              </a:rPr>
              <a:t>✔	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In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this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table, 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Roll_No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is </a:t>
            </a:r>
            <a:r>
              <a:rPr dirty="0" sz="220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primary </a:t>
            </a:r>
            <a:r>
              <a:rPr dirty="0" sz="2200" spc="-25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attribute.</a:t>
            </a:r>
            <a:endParaRPr sz="2200">
              <a:latin typeface="Cambria Math"/>
              <a:cs typeface="Cambria Math"/>
            </a:endParaRPr>
          </a:p>
          <a:p>
            <a:pPr algn="r" marR="1417955">
              <a:lnSpc>
                <a:spcPct val="100000"/>
              </a:lnSpc>
              <a:spcBef>
                <a:spcPts val="195"/>
              </a:spcBef>
            </a:pP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Foreign</a:t>
            </a:r>
            <a:r>
              <a:rPr dirty="0" sz="1800" spc="-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09038" y="3539611"/>
            <a:ext cx="360680" cy="335915"/>
            <a:chOff x="6709038" y="3539611"/>
            <a:chExt cx="360680" cy="335915"/>
          </a:xfrm>
        </p:grpSpPr>
        <p:sp>
          <p:nvSpPr>
            <p:cNvPr id="31" name="object 31"/>
            <p:cNvSpPr/>
            <p:nvPr/>
          </p:nvSpPr>
          <p:spPr>
            <a:xfrm>
              <a:off x="6713801" y="3544373"/>
              <a:ext cx="319405" cy="296545"/>
            </a:xfrm>
            <a:custGeom>
              <a:avLst/>
              <a:gdLst/>
              <a:ahLst/>
              <a:cxnLst/>
              <a:rect l="l" t="t" r="r" b="b"/>
              <a:pathLst>
                <a:path w="319404" h="296545">
                  <a:moveTo>
                    <a:pt x="0" y="0"/>
                  </a:moveTo>
                  <a:lnTo>
                    <a:pt x="319391" y="296444"/>
                  </a:lnTo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22489" y="3829286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42384" y="40937"/>
                  </a:moveTo>
                  <a:lnTo>
                    <a:pt x="0" y="23062"/>
                  </a:lnTo>
                  <a:lnTo>
                    <a:pt x="21405" y="0"/>
                  </a:lnTo>
                  <a:lnTo>
                    <a:pt x="42384" y="40937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22489" y="3829286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23062"/>
                  </a:moveTo>
                  <a:lnTo>
                    <a:pt x="42384" y="40937"/>
                  </a:lnTo>
                  <a:lnTo>
                    <a:pt x="21405" y="0"/>
                  </a:lnTo>
                  <a:lnTo>
                    <a:pt x="0" y="23062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781460" y="3216207"/>
            <a:ext cx="1236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Primary</a:t>
            </a:r>
            <a:r>
              <a:rPr dirty="0" sz="1800" spc="-8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69963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2N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270"/>
              <a:t>(Sec</a:t>
            </a:r>
            <a:r>
              <a:rPr dirty="0" cap="small" spc="-415"/>
              <a:t>o</a:t>
            </a:r>
            <a:r>
              <a:rPr dirty="0" spc="-405"/>
              <a:t>n</a:t>
            </a:r>
            <a:r>
              <a:rPr dirty="0" spc="-400"/>
              <a:t>d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7054" y="1336315"/>
            <a:ext cx="9192895" cy="732790"/>
            <a:chOff x="497054" y="1336315"/>
            <a:chExt cx="9192895" cy="732790"/>
          </a:xfrm>
        </p:grpSpPr>
        <p:sp>
          <p:nvSpPr>
            <p:cNvPr id="5" name="object 5"/>
            <p:cNvSpPr/>
            <p:nvPr/>
          </p:nvSpPr>
          <p:spPr>
            <a:xfrm>
              <a:off x="503402" y="1342402"/>
              <a:ext cx="9180195" cy="720090"/>
            </a:xfrm>
            <a:custGeom>
              <a:avLst/>
              <a:gdLst/>
              <a:ahLst/>
              <a:cxnLst/>
              <a:rect l="l" t="t" r="r" b="b"/>
              <a:pathLst>
                <a:path w="9180195" h="720089">
                  <a:moveTo>
                    <a:pt x="9179992" y="1270"/>
                  </a:moveTo>
                  <a:lnTo>
                    <a:pt x="9179789" y="1270"/>
                  </a:lnTo>
                  <a:lnTo>
                    <a:pt x="9179789" y="0"/>
                  </a:lnTo>
                  <a:lnTo>
                    <a:pt x="76" y="0"/>
                  </a:lnTo>
                  <a:lnTo>
                    <a:pt x="76" y="1270"/>
                  </a:lnTo>
                  <a:lnTo>
                    <a:pt x="0" y="720090"/>
                  </a:lnTo>
                  <a:lnTo>
                    <a:pt x="9179992" y="720090"/>
                  </a:lnTo>
                  <a:lnTo>
                    <a:pt x="9179992" y="127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3404" y="1342665"/>
              <a:ext cx="9180195" cy="720090"/>
            </a:xfrm>
            <a:custGeom>
              <a:avLst/>
              <a:gdLst/>
              <a:ahLst/>
              <a:cxnLst/>
              <a:rect l="l" t="t" r="r" b="b"/>
              <a:pathLst>
                <a:path w="9180195" h="720089">
                  <a:moveTo>
                    <a:pt x="0" y="971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971" y="0"/>
                  </a:lnTo>
                  <a:lnTo>
                    <a:pt x="9179027" y="0"/>
                  </a:lnTo>
                  <a:lnTo>
                    <a:pt x="9179285" y="0"/>
                  </a:lnTo>
                  <a:lnTo>
                    <a:pt x="9179533" y="102"/>
                  </a:lnTo>
                  <a:lnTo>
                    <a:pt x="9179714" y="284"/>
                  </a:lnTo>
                  <a:lnTo>
                    <a:pt x="9179897" y="466"/>
                  </a:lnTo>
                  <a:lnTo>
                    <a:pt x="9179999" y="714"/>
                  </a:lnTo>
                  <a:lnTo>
                    <a:pt x="9179999" y="971"/>
                  </a:lnTo>
                  <a:lnTo>
                    <a:pt x="9179999" y="719027"/>
                  </a:lnTo>
                  <a:lnTo>
                    <a:pt x="9179999" y="719564"/>
                  </a:lnTo>
                  <a:lnTo>
                    <a:pt x="9179564" y="719999"/>
                  </a:lnTo>
                  <a:lnTo>
                    <a:pt x="9179027" y="719999"/>
                  </a:lnTo>
                  <a:lnTo>
                    <a:pt x="971" y="719999"/>
                  </a:lnTo>
                  <a:lnTo>
                    <a:pt x="435" y="719999"/>
                  </a:lnTo>
                  <a:lnTo>
                    <a:pt x="0" y="719564"/>
                  </a:lnTo>
                  <a:lnTo>
                    <a:pt x="0" y="719027"/>
                  </a:lnTo>
                  <a:lnTo>
                    <a:pt x="0" y="971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7527" y="658105"/>
            <a:ext cx="9674860" cy="527240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ndiľi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212121"/>
                </a:solidFill>
                <a:latin typeface="Microsoft Sans Serif"/>
                <a:cs typeface="Microsoft Sans Serif"/>
              </a:rPr>
              <a:t>2NF</a:t>
            </a:r>
            <a:endParaRPr sz="2800">
              <a:latin typeface="Microsoft Sans Serif"/>
              <a:cs typeface="Microsoft Sans Serif"/>
            </a:endParaRPr>
          </a:p>
          <a:p>
            <a:pPr marL="455295">
              <a:lnSpc>
                <a:spcPct val="100000"/>
              </a:lnSpc>
              <a:spcBef>
                <a:spcPts val="1435"/>
              </a:spcBef>
            </a:pP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1N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eac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sh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ul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3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ntai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singl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5" b="1">
                <a:solidFill>
                  <a:srgbClr val="B84742"/>
                </a:solidFill>
                <a:latin typeface="Arial"/>
                <a:cs typeface="Arial"/>
              </a:rPr>
              <a:t>píima</a:t>
            </a:r>
            <a:r>
              <a:rPr dirty="0" sz="2800" spc="-5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sec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8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(2NF)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1N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645160" indent="-184150">
              <a:lnSpc>
                <a:spcPct val="100000"/>
              </a:lnSpc>
              <a:spcBef>
                <a:spcPts val="215"/>
              </a:spcBef>
              <a:buChar char="•"/>
              <a:tabLst>
                <a:tab pos="645795" algn="l"/>
              </a:tabLst>
            </a:pP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eveíy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1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n-píimaíy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fully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dependent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endParaRPr sz="2400">
              <a:latin typeface="Arial"/>
              <a:cs typeface="Arial"/>
            </a:endParaRPr>
          </a:p>
          <a:p>
            <a:pPr algn="ctr" marL="2002155">
              <a:lnSpc>
                <a:spcPct val="100000"/>
              </a:lnSpc>
              <a:spcBef>
                <a:spcPts val="655"/>
              </a:spcBef>
            </a:pPr>
            <a:r>
              <a:rPr dirty="0" sz="2800" spc="-525">
                <a:solidFill>
                  <a:srgbClr val="212121"/>
                </a:solidFill>
                <a:latin typeface="Microsoft Sans Serif"/>
                <a:cs typeface="Microsoft Sans Serif"/>
              </a:rPr>
              <a:t>OR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sec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8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(2NF)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1N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645160" indent="-184150">
              <a:lnSpc>
                <a:spcPct val="100000"/>
              </a:lnSpc>
              <a:spcBef>
                <a:spcPts val="210"/>
              </a:spcBef>
              <a:buChar char="•"/>
              <a:tabLst>
                <a:tab pos="645795" algn="l"/>
              </a:tabLst>
            </a:pP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any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1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n-píimaíy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paítially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dependent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8129" y="0"/>
            <a:ext cx="28575" cy="6858000"/>
          </a:xfrm>
          <a:custGeom>
            <a:avLst/>
            <a:gdLst/>
            <a:ahLst/>
            <a:cxnLst/>
            <a:rect l="l" t="t" r="r" b="b"/>
            <a:pathLst>
              <a:path w="28575" h="6858000">
                <a:moveTo>
                  <a:pt x="0" y="0"/>
                </a:moveTo>
                <a:lnTo>
                  <a:pt x="28574" y="0"/>
                </a:lnTo>
                <a:lnTo>
                  <a:pt x="28574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89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2N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270"/>
              <a:t>(Sec</a:t>
            </a:r>
            <a:r>
              <a:rPr dirty="0" cap="small" spc="-415"/>
              <a:t>o</a:t>
            </a:r>
            <a:r>
              <a:rPr dirty="0" spc="-405"/>
              <a:t>n</a:t>
            </a:r>
            <a:r>
              <a:rPr dirty="0" spc="-400"/>
              <a:t>d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1014" y="1329226"/>
            <a:ext cx="5251450" cy="2076450"/>
            <a:chOff x="271014" y="1329226"/>
            <a:chExt cx="5251450" cy="2076450"/>
          </a:xfrm>
        </p:grpSpPr>
        <p:sp>
          <p:nvSpPr>
            <p:cNvPr id="5" name="object 5"/>
            <p:cNvSpPr/>
            <p:nvPr/>
          </p:nvSpPr>
          <p:spPr>
            <a:xfrm>
              <a:off x="280526" y="1338739"/>
              <a:ext cx="5232400" cy="2057400"/>
            </a:xfrm>
            <a:custGeom>
              <a:avLst/>
              <a:gdLst/>
              <a:ahLst/>
              <a:cxnLst/>
              <a:rect l="l" t="t" r="r" b="b"/>
              <a:pathLst>
                <a:path w="5232400" h="2057400">
                  <a:moveTo>
                    <a:pt x="5232399" y="2057374"/>
                  </a:moveTo>
                  <a:lnTo>
                    <a:pt x="0" y="2057374"/>
                  </a:lnTo>
                  <a:lnTo>
                    <a:pt x="0" y="0"/>
                  </a:lnTo>
                  <a:lnTo>
                    <a:pt x="5232399" y="0"/>
                  </a:lnTo>
                  <a:lnTo>
                    <a:pt x="5232399" y="2057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0517" y="1338744"/>
              <a:ext cx="5232400" cy="411480"/>
            </a:xfrm>
            <a:custGeom>
              <a:avLst/>
              <a:gdLst/>
              <a:ahLst/>
              <a:cxnLst/>
              <a:rect l="l" t="t" r="r" b="b"/>
              <a:pathLst>
                <a:path w="5232400" h="411480">
                  <a:moveTo>
                    <a:pt x="5232400" y="0"/>
                  </a:moveTo>
                  <a:lnTo>
                    <a:pt x="5232400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5232400" y="411480"/>
                  </a:lnTo>
                  <a:lnTo>
                    <a:pt x="52324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0526" y="1333989"/>
              <a:ext cx="5232400" cy="2066925"/>
            </a:xfrm>
            <a:custGeom>
              <a:avLst/>
              <a:gdLst/>
              <a:ahLst/>
              <a:cxnLst/>
              <a:rect l="l" t="t" r="r" b="b"/>
              <a:pathLst>
                <a:path w="5232400" h="2066925">
                  <a:moveTo>
                    <a:pt x="0" y="0"/>
                  </a:moveTo>
                  <a:lnTo>
                    <a:pt x="0" y="2066874"/>
                  </a:lnTo>
                </a:path>
                <a:path w="5232400" h="2066925">
                  <a:moveTo>
                    <a:pt x="590874" y="0"/>
                  </a:moveTo>
                  <a:lnTo>
                    <a:pt x="590874" y="2066874"/>
                  </a:lnTo>
                </a:path>
                <a:path w="5232400" h="2066925">
                  <a:moveTo>
                    <a:pt x="1442099" y="0"/>
                  </a:moveTo>
                  <a:lnTo>
                    <a:pt x="1442099" y="2066874"/>
                  </a:lnTo>
                </a:path>
                <a:path w="5232400" h="2066925">
                  <a:moveTo>
                    <a:pt x="2755274" y="0"/>
                  </a:moveTo>
                  <a:lnTo>
                    <a:pt x="2755274" y="2066874"/>
                  </a:lnTo>
                </a:path>
                <a:path w="5232400" h="2066925">
                  <a:moveTo>
                    <a:pt x="3827149" y="0"/>
                  </a:moveTo>
                  <a:lnTo>
                    <a:pt x="3827149" y="2066874"/>
                  </a:lnTo>
                </a:path>
                <a:path w="5232400" h="2066925">
                  <a:moveTo>
                    <a:pt x="5232399" y="0"/>
                  </a:moveTo>
                  <a:lnTo>
                    <a:pt x="5232399" y="206687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7562" y="1333976"/>
              <a:ext cx="5240655" cy="3810"/>
            </a:xfrm>
            <a:custGeom>
              <a:avLst/>
              <a:gdLst/>
              <a:ahLst/>
              <a:cxnLst/>
              <a:rect l="l" t="t" r="r" b="b"/>
              <a:pathLst>
                <a:path w="5240655" h="3809">
                  <a:moveTo>
                    <a:pt x="1122885" y="1841"/>
                  </a:moveTo>
                  <a:lnTo>
                    <a:pt x="5240114" y="1841"/>
                  </a:lnTo>
                </a:path>
                <a:path w="5240655" h="3809">
                  <a:moveTo>
                    <a:pt x="0" y="0"/>
                  </a:moveTo>
                  <a:lnTo>
                    <a:pt x="0" y="3683"/>
                  </a:lnTo>
                </a:path>
              </a:pathLst>
            </a:custGeom>
            <a:ln w="357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5776" y="1340580"/>
              <a:ext cx="5241925" cy="0"/>
            </a:xfrm>
            <a:custGeom>
              <a:avLst/>
              <a:gdLst/>
              <a:ahLst/>
              <a:cxnLst/>
              <a:rect l="l" t="t" r="r" b="b"/>
              <a:pathLst>
                <a:path w="5241925" h="0">
                  <a:moveTo>
                    <a:pt x="0" y="0"/>
                  </a:moveTo>
                  <a:lnTo>
                    <a:pt x="5241899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5776" y="1750214"/>
              <a:ext cx="5241925" cy="1645920"/>
            </a:xfrm>
            <a:custGeom>
              <a:avLst/>
              <a:gdLst/>
              <a:ahLst/>
              <a:cxnLst/>
              <a:rect l="l" t="t" r="r" b="b"/>
              <a:pathLst>
                <a:path w="5241925" h="1645920">
                  <a:moveTo>
                    <a:pt x="0" y="0"/>
                  </a:moveTo>
                  <a:lnTo>
                    <a:pt x="5241899" y="0"/>
                  </a:lnTo>
                </a:path>
                <a:path w="5241925" h="1645920">
                  <a:moveTo>
                    <a:pt x="0" y="411474"/>
                  </a:moveTo>
                  <a:lnTo>
                    <a:pt x="5241899" y="411474"/>
                  </a:lnTo>
                </a:path>
                <a:path w="5241925" h="1645920">
                  <a:moveTo>
                    <a:pt x="0" y="822949"/>
                  </a:moveTo>
                  <a:lnTo>
                    <a:pt x="5241899" y="822949"/>
                  </a:lnTo>
                </a:path>
                <a:path w="5241925" h="1645920">
                  <a:moveTo>
                    <a:pt x="0" y="1234424"/>
                  </a:moveTo>
                  <a:lnTo>
                    <a:pt x="5241899" y="1234424"/>
                  </a:lnTo>
                </a:path>
                <a:path w="5241925" h="1645920">
                  <a:moveTo>
                    <a:pt x="0" y="1645899"/>
                  </a:moveTo>
                  <a:lnTo>
                    <a:pt x="5241899" y="16458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5888" y="1338227"/>
          <a:ext cx="5114290" cy="196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/>
                <a:gridCol w="851534"/>
                <a:gridCol w="1313180"/>
                <a:gridCol w="1071880"/>
                <a:gridCol w="1282064"/>
              </a:tblGrid>
              <a:tr h="41198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20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254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ANO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AccessDate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01-01-2017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4114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01-03-2017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4114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01-05-2017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313366">
                <a:tc>
                  <a:txBody>
                    <a:bodyPr/>
                    <a:lstStyle/>
                    <a:p>
                      <a:pPr marL="90170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01-07-2017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69835" y="962397"/>
            <a:ext cx="1140460" cy="384810"/>
            <a:chOff x="269835" y="962397"/>
            <a:chExt cx="1140460" cy="384810"/>
          </a:xfrm>
        </p:grpSpPr>
        <p:sp>
          <p:nvSpPr>
            <p:cNvPr id="13" name="object 13"/>
            <p:cNvSpPr/>
            <p:nvPr/>
          </p:nvSpPr>
          <p:spPr>
            <a:xfrm>
              <a:off x="279347" y="971909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10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4597" y="967159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5" h="375284">
                  <a:moveTo>
                    <a:pt x="4749" y="0"/>
                  </a:moveTo>
                  <a:lnTo>
                    <a:pt x="4749" y="375249"/>
                  </a:lnTo>
                </a:path>
                <a:path w="1130935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5" h="375284">
                  <a:moveTo>
                    <a:pt x="0" y="4749"/>
                  </a:moveTo>
                  <a:lnTo>
                    <a:pt x="1130599" y="47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274597" y="1337660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5" h="0">
                <a:moveTo>
                  <a:pt x="0" y="0"/>
                </a:moveTo>
                <a:lnTo>
                  <a:pt x="1130599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2372" y="995781"/>
            <a:ext cx="9061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solidFill>
                  <a:srgbClr val="212121"/>
                </a:solidFill>
                <a:latin typeface="Arial"/>
                <a:cs typeface="Arial"/>
              </a:rPr>
              <a:t>Cus</a:t>
            </a:r>
            <a:r>
              <a:rPr dirty="0" sz="1800" spc="-140" b="1">
                <a:solidFill>
                  <a:srgbClr val="212121"/>
                </a:solidFill>
                <a:latin typeface="Arial"/>
                <a:cs typeface="Arial"/>
              </a:rPr>
              <a:t>t</a:t>
            </a:r>
            <a:r>
              <a:rPr dirty="0" cap="small" sz="1800" spc="-24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1800" spc="-110" b="1">
                <a:solidFill>
                  <a:srgbClr val="212121"/>
                </a:solidFill>
                <a:latin typeface="Arial"/>
                <a:cs typeface="Arial"/>
              </a:rPr>
              <a:t>meí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69265" y="0"/>
            <a:ext cx="6335395" cy="6858000"/>
            <a:chOff x="5669265" y="0"/>
            <a:chExt cx="6335395" cy="6858000"/>
          </a:xfrm>
        </p:grpSpPr>
        <p:sp>
          <p:nvSpPr>
            <p:cNvPr id="18" name="object 18"/>
            <p:cNvSpPr/>
            <p:nvPr/>
          </p:nvSpPr>
          <p:spPr>
            <a:xfrm>
              <a:off x="5683553" y="919746"/>
              <a:ext cx="0" cy="2880360"/>
            </a:xfrm>
            <a:custGeom>
              <a:avLst/>
              <a:gdLst/>
              <a:ahLst/>
              <a:cxnLst/>
              <a:rect l="l" t="t" r="r" b="b"/>
              <a:pathLst>
                <a:path w="0" h="2880360">
                  <a:moveTo>
                    <a:pt x="0" y="28799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78129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0" y="0"/>
                  </a:moveTo>
                  <a:lnTo>
                    <a:pt x="28574" y="0"/>
                  </a:lnTo>
                  <a:lnTo>
                    <a:pt x="28574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53715" y="1933872"/>
              <a:ext cx="3673475" cy="462280"/>
            </a:xfrm>
            <a:custGeom>
              <a:avLst/>
              <a:gdLst/>
              <a:ahLst/>
              <a:cxnLst/>
              <a:rect l="l" t="t" r="r" b="b"/>
              <a:pathLst>
                <a:path w="3673475" h="462280">
                  <a:moveTo>
                    <a:pt x="0" y="0"/>
                  </a:moveTo>
                  <a:lnTo>
                    <a:pt x="755999" y="0"/>
                  </a:lnTo>
                  <a:lnTo>
                    <a:pt x="755999" y="460799"/>
                  </a:lnTo>
                  <a:lnTo>
                    <a:pt x="0" y="460799"/>
                  </a:lnTo>
                  <a:lnTo>
                    <a:pt x="0" y="0"/>
                  </a:lnTo>
                  <a:close/>
                </a:path>
                <a:path w="3673475" h="462280">
                  <a:moveTo>
                    <a:pt x="757120" y="0"/>
                  </a:moveTo>
                  <a:lnTo>
                    <a:pt x="2521120" y="0"/>
                  </a:lnTo>
                  <a:lnTo>
                    <a:pt x="2521120" y="460799"/>
                  </a:lnTo>
                  <a:lnTo>
                    <a:pt x="757120" y="460799"/>
                  </a:lnTo>
                  <a:lnTo>
                    <a:pt x="757120" y="0"/>
                  </a:lnTo>
                  <a:close/>
                </a:path>
                <a:path w="3673475" h="462280">
                  <a:moveTo>
                    <a:pt x="2521249" y="0"/>
                  </a:moveTo>
                  <a:lnTo>
                    <a:pt x="3673249" y="0"/>
                  </a:lnTo>
                  <a:lnTo>
                    <a:pt x="3673249" y="461664"/>
                  </a:lnTo>
                  <a:lnTo>
                    <a:pt x="2521249" y="461664"/>
                  </a:lnTo>
                  <a:lnTo>
                    <a:pt x="2521249" y="0"/>
                  </a:lnTo>
                  <a:close/>
                </a:path>
              </a:pathLst>
            </a:custGeom>
            <a:ln w="28574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31715" y="2394672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0855" y="2423196"/>
              <a:ext cx="163962" cy="3291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8984" y="2423196"/>
              <a:ext cx="163962" cy="32911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86754" y="2752307"/>
              <a:ext cx="4932045" cy="0"/>
            </a:xfrm>
            <a:custGeom>
              <a:avLst/>
              <a:gdLst/>
              <a:ahLst/>
              <a:cxnLst/>
              <a:rect l="l" t="t" r="r" b="b"/>
              <a:pathLst>
                <a:path w="4932045" h="0">
                  <a:moveTo>
                    <a:pt x="0" y="0"/>
                  </a:moveTo>
                  <a:lnTo>
                    <a:pt x="4931999" y="0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36010" y="1933872"/>
              <a:ext cx="6154420" cy="462280"/>
            </a:xfrm>
            <a:custGeom>
              <a:avLst/>
              <a:gdLst/>
              <a:ahLst/>
              <a:cxnLst/>
              <a:rect l="l" t="t" r="r" b="b"/>
              <a:pathLst>
                <a:path w="6154420" h="462280">
                  <a:moveTo>
                    <a:pt x="4389975" y="0"/>
                  </a:moveTo>
                  <a:lnTo>
                    <a:pt x="6153975" y="0"/>
                  </a:lnTo>
                  <a:lnTo>
                    <a:pt x="6153975" y="461664"/>
                  </a:lnTo>
                  <a:lnTo>
                    <a:pt x="4389975" y="461664"/>
                  </a:lnTo>
                  <a:lnTo>
                    <a:pt x="4389975" y="0"/>
                  </a:lnTo>
                  <a:close/>
                </a:path>
                <a:path w="6154420" h="462280">
                  <a:moveTo>
                    <a:pt x="0" y="0"/>
                  </a:moveTo>
                  <a:lnTo>
                    <a:pt x="719999" y="0"/>
                  </a:lnTo>
                  <a:lnTo>
                    <a:pt x="719999" y="460799"/>
                  </a:lnTo>
                  <a:lnTo>
                    <a:pt x="0" y="460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984525" y="2284393"/>
              <a:ext cx="423545" cy="27940"/>
            </a:xfrm>
            <a:custGeom>
              <a:avLst/>
              <a:gdLst/>
              <a:ahLst/>
              <a:cxnLst/>
              <a:rect l="l" t="t" r="r" b="b"/>
              <a:pathLst>
                <a:path w="423545" h="27939">
                  <a:moveTo>
                    <a:pt x="422969" y="27431"/>
                  </a:moveTo>
                  <a:lnTo>
                    <a:pt x="0" y="27431"/>
                  </a:lnTo>
                  <a:lnTo>
                    <a:pt x="0" y="0"/>
                  </a:lnTo>
                  <a:lnTo>
                    <a:pt x="422969" y="0"/>
                  </a:lnTo>
                  <a:lnTo>
                    <a:pt x="422969" y="27431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96010" y="2394672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6004" y="2423196"/>
              <a:ext cx="163962" cy="32911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931715" y="1557528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36575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8984" y="1557528"/>
              <a:ext cx="163962" cy="32911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921178" y="1569573"/>
              <a:ext cx="4176395" cy="0"/>
            </a:xfrm>
            <a:custGeom>
              <a:avLst/>
              <a:gdLst/>
              <a:ahLst/>
              <a:cxnLst/>
              <a:rect l="l" t="t" r="r" b="b"/>
              <a:pathLst>
                <a:path w="4176395" h="0">
                  <a:moveTo>
                    <a:pt x="0" y="0"/>
                  </a:moveTo>
                  <a:lnTo>
                    <a:pt x="4175999" y="0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6004" y="1557528"/>
              <a:ext cx="163962" cy="32911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57527" y="1947081"/>
            <a:ext cx="11634470" cy="3818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26430">
              <a:lnSpc>
                <a:spcPct val="100000"/>
              </a:lnSpc>
              <a:spcBef>
                <a:spcPts val="100"/>
              </a:spcBef>
              <a:tabLst>
                <a:tab pos="6400165" algn="l"/>
                <a:tab pos="7150100" algn="l"/>
                <a:tab pos="8913495" algn="l"/>
                <a:tab pos="10078720" algn="l"/>
              </a:tabLst>
            </a:pP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CID	</a:t>
            </a:r>
            <a:r>
              <a:rPr dirty="0" u="heavy" sz="2400" spc="-30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Microsoft Sans Serif"/>
                <a:cs typeface="Microsoft Sans Serif"/>
              </a:rPr>
              <a:t>ANO</a:t>
            </a:r>
            <a:r>
              <a:rPr dirty="0" sz="2400" spc="-3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AccesssDaľe	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Balance	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BíanchName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Microsoft Sans Serif"/>
              <a:cs typeface="Microsoft Sans Serif"/>
            </a:endParaRPr>
          </a:p>
          <a:p>
            <a:pPr algn="ctr" marL="969010">
              <a:lnSpc>
                <a:spcPct val="100000"/>
              </a:lnSpc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dirty="0" sz="2800" spc="-325" b="1">
                <a:solidFill>
                  <a:srgbClr val="212121"/>
                </a:solidFill>
                <a:latin typeface="Arial"/>
                <a:cs typeface="Arial"/>
              </a:rPr>
              <a:t>FD1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{CI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0">
                <a:solidFill>
                  <a:srgbClr val="212121"/>
                </a:solidFill>
                <a:latin typeface="Microsoft Sans Serif"/>
                <a:cs typeface="Microsoft Sans Serif"/>
              </a:rPr>
              <a:t>ANO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}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{AccesssDaľe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Balance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anchName}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Char char="•"/>
              <a:tabLst>
                <a:tab pos="188595" algn="l"/>
              </a:tabLst>
            </a:pPr>
            <a:r>
              <a:rPr dirty="0" sz="2800" spc="-325" b="1">
                <a:solidFill>
                  <a:srgbClr val="212121"/>
                </a:solidFill>
                <a:latin typeface="Arial"/>
                <a:cs typeface="Arial"/>
              </a:rPr>
              <a:t>FD2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800" spc="-3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{Balance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anchName}</a:t>
            </a:r>
            <a:endParaRPr sz="2800">
              <a:latin typeface="Microsoft Sans Serif"/>
              <a:cs typeface="Microsoft Sans Serif"/>
            </a:endParaRPr>
          </a:p>
          <a:p>
            <a:pPr marL="187960" marR="179070" indent="-175895">
              <a:lnSpc>
                <a:spcPts val="3020"/>
              </a:lnSpc>
              <a:spcBef>
                <a:spcPts val="1045"/>
              </a:spcBef>
              <a:buChar char="•"/>
              <a:tabLst>
                <a:tab pos="188595" algn="l"/>
              </a:tabLst>
            </a:pP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Balance </a:t>
            </a:r>
            <a:r>
              <a:rPr dirty="0" sz="2800" spc="-305" b="1">
                <a:solidFill>
                  <a:srgbClr val="B84742"/>
                </a:solidFill>
                <a:latin typeface="Arial"/>
                <a:cs typeface="Arial"/>
              </a:rPr>
              <a:t>and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BíanchName 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aíe </a:t>
            </a:r>
            <a:r>
              <a:rPr dirty="0" sz="2800" spc="-120" b="1">
                <a:solidFill>
                  <a:srgbClr val="B84742"/>
                </a:solidFill>
                <a:latin typeface="Arial"/>
                <a:cs typeface="Arial"/>
              </a:rPr>
              <a:t>paítial 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dependent </a:t>
            </a:r>
            <a:r>
              <a:rPr dirty="0" cap="small" sz="28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3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B84742"/>
                </a:solidFill>
                <a:latin typeface="Arial"/>
                <a:cs typeface="Arial"/>
              </a:rPr>
              <a:t>píimaíy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fiey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(CID </a:t>
            </a:r>
            <a:r>
              <a:rPr dirty="0" sz="2800" spc="-305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ANO)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. </a:t>
            </a:r>
            <a:r>
              <a:rPr dirty="0" sz="2800" spc="-39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390">
                <a:solidFill>
                  <a:srgbClr val="212121"/>
                </a:solidFill>
                <a:latin typeface="Microsoft Sans Serif"/>
                <a:cs typeface="Microsoft Sans Serif"/>
              </a:rPr>
              <a:t>o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cus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me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2N</a:t>
            </a:r>
            <a:r>
              <a:rPr dirty="0" sz="2800" spc="-6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  <p:sp>
        <p:nvSpPr>
          <p:cNvPr id="34" name="object 34"/>
          <p:cNvSpPr txBox="1"/>
          <p:nvPr/>
        </p:nvSpPr>
        <p:spPr>
          <a:xfrm>
            <a:off x="7082195" y="1122300"/>
            <a:ext cx="497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89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2N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270"/>
              <a:t>(Sec</a:t>
            </a:r>
            <a:r>
              <a:rPr dirty="0" cap="small" spc="-415"/>
              <a:t>o</a:t>
            </a:r>
            <a:r>
              <a:rPr dirty="0" spc="-405"/>
              <a:t>n</a:t>
            </a:r>
            <a:r>
              <a:rPr dirty="0" spc="-400"/>
              <a:t>d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527" y="4084976"/>
            <a:ext cx="11675110" cy="19450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87960" marR="1194435" indent="-175895">
              <a:lnSpc>
                <a:spcPts val="2690"/>
              </a:lnSpc>
              <a:spcBef>
                <a:spcPts val="745"/>
              </a:spcBef>
              <a:buChar char="•"/>
              <a:tabLst>
                <a:tab pos="188595" algn="l"/>
              </a:tabLst>
            </a:pPr>
            <a:r>
              <a:rPr dirty="0" sz="2800" spc="-220" b="1">
                <a:solidFill>
                  <a:srgbClr val="212121"/>
                </a:solidFill>
                <a:latin typeface="Arial"/>
                <a:cs typeface="Arial"/>
              </a:rPr>
              <a:t>Pí</a:t>
            </a:r>
            <a:r>
              <a:rPr dirty="0" cap="small" sz="2800" spc="-22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800" spc="-220" b="1">
                <a:solidFill>
                  <a:srgbClr val="212121"/>
                </a:solidFill>
                <a:latin typeface="Arial"/>
                <a:cs typeface="Arial"/>
              </a:rPr>
              <a:t>blem:</a:t>
            </a:r>
            <a:r>
              <a:rPr dirty="0" sz="2800" spc="-1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example,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in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case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j</a:t>
            </a:r>
            <a:r>
              <a:rPr dirty="0" cap="small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oi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nľ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acc</a:t>
            </a:r>
            <a:r>
              <a:rPr dirty="0" cap="small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unľ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mulľiple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(m</a:t>
            </a:r>
            <a:r>
              <a:rPr dirty="0" cap="small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ľhan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ne)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cus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meí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mm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acc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unľs.</a:t>
            </a:r>
            <a:endParaRPr sz="2800">
              <a:latin typeface="Microsoft Sans Serif"/>
              <a:cs typeface="Microsoft Sans Serif"/>
            </a:endParaRPr>
          </a:p>
          <a:p>
            <a:pPr marL="187960" marR="5080" indent="-175895">
              <a:lnSpc>
                <a:spcPct val="80000"/>
              </a:lnSpc>
              <a:spcBef>
                <a:spcPts val="1019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15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acc</a:t>
            </a:r>
            <a:r>
              <a:rPr dirty="0" cap="small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unľ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’A01’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2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peíated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70" b="1">
                <a:solidFill>
                  <a:srgbClr val="B84742"/>
                </a:solidFill>
                <a:latin typeface="Arial"/>
                <a:cs typeface="Arial"/>
              </a:rPr>
              <a:t>j</a:t>
            </a:r>
            <a:r>
              <a:rPr dirty="0" cap="small" sz="2800" spc="-170" b="1">
                <a:solidFill>
                  <a:srgbClr val="B84742"/>
                </a:solidFill>
                <a:latin typeface="Arial"/>
                <a:cs typeface="Arial"/>
              </a:rPr>
              <a:t>oi</a:t>
            </a:r>
            <a:r>
              <a:rPr dirty="0" sz="2800" spc="-170" b="1">
                <a:solidFill>
                  <a:srgbClr val="B84742"/>
                </a:solidFill>
                <a:latin typeface="Arial"/>
                <a:cs typeface="Arial"/>
              </a:rPr>
              <a:t>ntly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25" b="1">
                <a:solidFill>
                  <a:srgbClr val="B84742"/>
                </a:solidFill>
                <a:latin typeface="Arial"/>
                <a:cs typeface="Arial"/>
              </a:rPr>
              <a:t>by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tw</a:t>
            </a:r>
            <a:r>
              <a:rPr dirty="0" cap="small" sz="2800" spc="-2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25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ust</a:t>
            </a:r>
            <a:r>
              <a:rPr dirty="0" cap="small" sz="28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meís</a:t>
            </a:r>
            <a:r>
              <a:rPr dirty="0" sz="28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says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’C01’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5" b="1">
                <a:solidFill>
                  <a:srgbClr val="B84742"/>
                </a:solidFill>
                <a:latin typeface="Arial"/>
                <a:cs typeface="Arial"/>
              </a:rPr>
              <a:t>and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’C02’</a:t>
            </a:r>
            <a:r>
              <a:rPr dirty="0" sz="28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ľhen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data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values 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í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 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Balance </a:t>
            </a:r>
            <a:r>
              <a:rPr dirty="0" sz="2800" spc="-305" b="1">
                <a:solidFill>
                  <a:srgbClr val="B84742"/>
                </a:solidFill>
                <a:latin typeface="Arial"/>
                <a:cs typeface="Arial"/>
              </a:rPr>
              <a:t>and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BíanchName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will 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be 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duplicated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in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tw</a:t>
            </a:r>
            <a:r>
              <a:rPr dirty="0" cap="small" sz="2800" spc="-285" b="1">
                <a:solidFill>
                  <a:srgbClr val="B84742"/>
                </a:solidFill>
                <a:latin typeface="Arial"/>
                <a:cs typeface="Arial"/>
              </a:rPr>
              <a:t>o 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diffeíent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800" spc="-114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cusľ</a:t>
            </a:r>
            <a:r>
              <a:rPr dirty="0" cap="small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meís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’C01’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’C02’.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1014" y="1329226"/>
            <a:ext cx="5251450" cy="2076450"/>
            <a:chOff x="271014" y="1329226"/>
            <a:chExt cx="5251450" cy="2076450"/>
          </a:xfrm>
        </p:grpSpPr>
        <p:sp>
          <p:nvSpPr>
            <p:cNvPr id="6" name="object 6"/>
            <p:cNvSpPr/>
            <p:nvPr/>
          </p:nvSpPr>
          <p:spPr>
            <a:xfrm>
              <a:off x="280526" y="1338739"/>
              <a:ext cx="5232400" cy="2057400"/>
            </a:xfrm>
            <a:custGeom>
              <a:avLst/>
              <a:gdLst/>
              <a:ahLst/>
              <a:cxnLst/>
              <a:rect l="l" t="t" r="r" b="b"/>
              <a:pathLst>
                <a:path w="5232400" h="2057400">
                  <a:moveTo>
                    <a:pt x="5232399" y="2057374"/>
                  </a:moveTo>
                  <a:lnTo>
                    <a:pt x="0" y="2057374"/>
                  </a:lnTo>
                  <a:lnTo>
                    <a:pt x="0" y="0"/>
                  </a:lnTo>
                  <a:lnTo>
                    <a:pt x="5232399" y="0"/>
                  </a:lnTo>
                  <a:lnTo>
                    <a:pt x="5232399" y="2057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0517" y="1338744"/>
              <a:ext cx="5232400" cy="411480"/>
            </a:xfrm>
            <a:custGeom>
              <a:avLst/>
              <a:gdLst/>
              <a:ahLst/>
              <a:cxnLst/>
              <a:rect l="l" t="t" r="r" b="b"/>
              <a:pathLst>
                <a:path w="5232400" h="411480">
                  <a:moveTo>
                    <a:pt x="5232400" y="0"/>
                  </a:moveTo>
                  <a:lnTo>
                    <a:pt x="5232400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5232400" y="411480"/>
                  </a:lnTo>
                  <a:lnTo>
                    <a:pt x="52324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0526" y="1333989"/>
              <a:ext cx="5232400" cy="2066925"/>
            </a:xfrm>
            <a:custGeom>
              <a:avLst/>
              <a:gdLst/>
              <a:ahLst/>
              <a:cxnLst/>
              <a:rect l="l" t="t" r="r" b="b"/>
              <a:pathLst>
                <a:path w="5232400" h="2066925">
                  <a:moveTo>
                    <a:pt x="0" y="0"/>
                  </a:moveTo>
                  <a:lnTo>
                    <a:pt x="0" y="2066874"/>
                  </a:lnTo>
                </a:path>
                <a:path w="5232400" h="2066925">
                  <a:moveTo>
                    <a:pt x="590874" y="0"/>
                  </a:moveTo>
                  <a:lnTo>
                    <a:pt x="590874" y="2066874"/>
                  </a:lnTo>
                </a:path>
                <a:path w="5232400" h="2066925">
                  <a:moveTo>
                    <a:pt x="1442099" y="0"/>
                  </a:moveTo>
                  <a:lnTo>
                    <a:pt x="1442099" y="2066874"/>
                  </a:lnTo>
                </a:path>
                <a:path w="5232400" h="2066925">
                  <a:moveTo>
                    <a:pt x="2755274" y="0"/>
                  </a:moveTo>
                  <a:lnTo>
                    <a:pt x="2755274" y="2066874"/>
                  </a:lnTo>
                </a:path>
                <a:path w="5232400" h="2066925">
                  <a:moveTo>
                    <a:pt x="3827149" y="0"/>
                  </a:moveTo>
                  <a:lnTo>
                    <a:pt x="3827149" y="2066874"/>
                  </a:lnTo>
                </a:path>
                <a:path w="5232400" h="2066925">
                  <a:moveTo>
                    <a:pt x="5232399" y="0"/>
                  </a:moveTo>
                  <a:lnTo>
                    <a:pt x="5232399" y="206687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7562" y="1333976"/>
              <a:ext cx="5240655" cy="3810"/>
            </a:xfrm>
            <a:custGeom>
              <a:avLst/>
              <a:gdLst/>
              <a:ahLst/>
              <a:cxnLst/>
              <a:rect l="l" t="t" r="r" b="b"/>
              <a:pathLst>
                <a:path w="5240655" h="3809">
                  <a:moveTo>
                    <a:pt x="1122885" y="1841"/>
                  </a:moveTo>
                  <a:lnTo>
                    <a:pt x="5240114" y="1841"/>
                  </a:lnTo>
                </a:path>
                <a:path w="5240655" h="3809">
                  <a:moveTo>
                    <a:pt x="0" y="0"/>
                  </a:moveTo>
                  <a:lnTo>
                    <a:pt x="0" y="3683"/>
                  </a:lnTo>
                </a:path>
              </a:pathLst>
            </a:custGeom>
            <a:ln w="357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5776" y="1340580"/>
              <a:ext cx="5241925" cy="0"/>
            </a:xfrm>
            <a:custGeom>
              <a:avLst/>
              <a:gdLst/>
              <a:ahLst/>
              <a:cxnLst/>
              <a:rect l="l" t="t" r="r" b="b"/>
              <a:pathLst>
                <a:path w="5241925" h="0">
                  <a:moveTo>
                    <a:pt x="0" y="0"/>
                  </a:moveTo>
                  <a:lnTo>
                    <a:pt x="5241899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5776" y="1750214"/>
              <a:ext cx="5241925" cy="1645920"/>
            </a:xfrm>
            <a:custGeom>
              <a:avLst/>
              <a:gdLst/>
              <a:ahLst/>
              <a:cxnLst/>
              <a:rect l="l" t="t" r="r" b="b"/>
              <a:pathLst>
                <a:path w="5241925" h="1645920">
                  <a:moveTo>
                    <a:pt x="0" y="0"/>
                  </a:moveTo>
                  <a:lnTo>
                    <a:pt x="5241899" y="0"/>
                  </a:lnTo>
                </a:path>
                <a:path w="5241925" h="1645920">
                  <a:moveTo>
                    <a:pt x="0" y="411474"/>
                  </a:moveTo>
                  <a:lnTo>
                    <a:pt x="5241899" y="411474"/>
                  </a:lnTo>
                </a:path>
                <a:path w="5241925" h="1645920">
                  <a:moveTo>
                    <a:pt x="0" y="822949"/>
                  </a:moveTo>
                  <a:lnTo>
                    <a:pt x="5241899" y="822949"/>
                  </a:lnTo>
                </a:path>
                <a:path w="5241925" h="1645920">
                  <a:moveTo>
                    <a:pt x="0" y="1234424"/>
                  </a:moveTo>
                  <a:lnTo>
                    <a:pt x="5241899" y="1234424"/>
                  </a:lnTo>
                </a:path>
                <a:path w="5241925" h="1645920">
                  <a:moveTo>
                    <a:pt x="0" y="1645899"/>
                  </a:moveTo>
                  <a:lnTo>
                    <a:pt x="5241899" y="16458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6073" y="1351192"/>
          <a:ext cx="5114290" cy="194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/>
                <a:gridCol w="851534"/>
                <a:gridCol w="1313180"/>
                <a:gridCol w="1071880"/>
                <a:gridCol w="1282064"/>
              </a:tblGrid>
              <a:tr h="39902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u="heavy" sz="1800" spc="-20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u="heavy" sz="1800" spc="-254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ANO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AccessDate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01-01-2017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4114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01-03-2017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4114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01-05-2017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  <a:tr h="313366">
                <a:tc>
                  <a:txBody>
                    <a:bodyPr/>
                    <a:lstStyle/>
                    <a:p>
                      <a:pPr marL="90170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01-07-2017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/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269835" y="962397"/>
            <a:ext cx="1140460" cy="384810"/>
            <a:chOff x="269835" y="962397"/>
            <a:chExt cx="1140460" cy="384810"/>
          </a:xfrm>
        </p:grpSpPr>
        <p:sp>
          <p:nvSpPr>
            <p:cNvPr id="14" name="object 14"/>
            <p:cNvSpPr/>
            <p:nvPr/>
          </p:nvSpPr>
          <p:spPr>
            <a:xfrm>
              <a:off x="279347" y="971909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10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4597" y="967159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5" h="375284">
                  <a:moveTo>
                    <a:pt x="4749" y="0"/>
                  </a:moveTo>
                  <a:lnTo>
                    <a:pt x="4749" y="375249"/>
                  </a:lnTo>
                </a:path>
                <a:path w="1130935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5" h="375284">
                  <a:moveTo>
                    <a:pt x="0" y="4749"/>
                  </a:moveTo>
                  <a:lnTo>
                    <a:pt x="1130599" y="47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74597" y="1337660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5" h="0">
                <a:moveTo>
                  <a:pt x="0" y="0"/>
                </a:moveTo>
                <a:lnTo>
                  <a:pt x="1130599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2372" y="995781"/>
            <a:ext cx="9061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solidFill>
                  <a:srgbClr val="212121"/>
                </a:solidFill>
                <a:latin typeface="Arial"/>
                <a:cs typeface="Arial"/>
              </a:rPr>
              <a:t>Cus</a:t>
            </a:r>
            <a:r>
              <a:rPr dirty="0" sz="1800" spc="-140" b="1">
                <a:solidFill>
                  <a:srgbClr val="212121"/>
                </a:solidFill>
                <a:latin typeface="Arial"/>
                <a:cs typeface="Arial"/>
              </a:rPr>
              <a:t>t</a:t>
            </a:r>
            <a:r>
              <a:rPr dirty="0" cap="small" sz="1800" spc="-24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1800" spc="-110" b="1">
                <a:solidFill>
                  <a:srgbClr val="212121"/>
                </a:solidFill>
                <a:latin typeface="Arial"/>
                <a:cs typeface="Arial"/>
              </a:rPr>
              <a:t>meí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69265" y="0"/>
            <a:ext cx="6335395" cy="6858000"/>
            <a:chOff x="5669265" y="0"/>
            <a:chExt cx="6335395" cy="6858000"/>
          </a:xfrm>
        </p:grpSpPr>
        <p:sp>
          <p:nvSpPr>
            <p:cNvPr id="19" name="object 19"/>
            <p:cNvSpPr/>
            <p:nvPr/>
          </p:nvSpPr>
          <p:spPr>
            <a:xfrm>
              <a:off x="5683553" y="919746"/>
              <a:ext cx="0" cy="2880360"/>
            </a:xfrm>
            <a:custGeom>
              <a:avLst/>
              <a:gdLst/>
              <a:ahLst/>
              <a:cxnLst/>
              <a:rect l="l" t="t" r="r" b="b"/>
              <a:pathLst>
                <a:path w="0" h="2880360">
                  <a:moveTo>
                    <a:pt x="0" y="28799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78129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0" y="0"/>
                  </a:moveTo>
                  <a:lnTo>
                    <a:pt x="28574" y="0"/>
                  </a:lnTo>
                  <a:lnTo>
                    <a:pt x="28574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53715" y="1933872"/>
              <a:ext cx="3673475" cy="462280"/>
            </a:xfrm>
            <a:custGeom>
              <a:avLst/>
              <a:gdLst/>
              <a:ahLst/>
              <a:cxnLst/>
              <a:rect l="l" t="t" r="r" b="b"/>
              <a:pathLst>
                <a:path w="3673475" h="462280">
                  <a:moveTo>
                    <a:pt x="0" y="0"/>
                  </a:moveTo>
                  <a:lnTo>
                    <a:pt x="755999" y="0"/>
                  </a:lnTo>
                  <a:lnTo>
                    <a:pt x="755999" y="460799"/>
                  </a:lnTo>
                  <a:lnTo>
                    <a:pt x="0" y="460799"/>
                  </a:lnTo>
                  <a:lnTo>
                    <a:pt x="0" y="0"/>
                  </a:lnTo>
                  <a:close/>
                </a:path>
                <a:path w="3673475" h="462280">
                  <a:moveTo>
                    <a:pt x="757120" y="0"/>
                  </a:moveTo>
                  <a:lnTo>
                    <a:pt x="2521120" y="0"/>
                  </a:lnTo>
                  <a:lnTo>
                    <a:pt x="2521120" y="460799"/>
                  </a:lnTo>
                  <a:lnTo>
                    <a:pt x="757120" y="460799"/>
                  </a:lnTo>
                  <a:lnTo>
                    <a:pt x="757120" y="0"/>
                  </a:lnTo>
                  <a:close/>
                </a:path>
                <a:path w="3673475" h="462280">
                  <a:moveTo>
                    <a:pt x="2521249" y="0"/>
                  </a:moveTo>
                  <a:lnTo>
                    <a:pt x="3673249" y="0"/>
                  </a:lnTo>
                  <a:lnTo>
                    <a:pt x="3673249" y="461664"/>
                  </a:lnTo>
                  <a:lnTo>
                    <a:pt x="2521249" y="461664"/>
                  </a:lnTo>
                  <a:lnTo>
                    <a:pt x="2521249" y="0"/>
                  </a:lnTo>
                  <a:close/>
                </a:path>
              </a:pathLst>
            </a:custGeom>
            <a:ln w="28574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31715" y="2394672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0855" y="2423196"/>
              <a:ext cx="163962" cy="3291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8984" y="2423196"/>
              <a:ext cx="163962" cy="3291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86754" y="2752307"/>
              <a:ext cx="4932045" cy="0"/>
            </a:xfrm>
            <a:custGeom>
              <a:avLst/>
              <a:gdLst/>
              <a:ahLst/>
              <a:cxnLst/>
              <a:rect l="l" t="t" r="r" b="b"/>
              <a:pathLst>
                <a:path w="4932045" h="0">
                  <a:moveTo>
                    <a:pt x="0" y="0"/>
                  </a:moveTo>
                  <a:lnTo>
                    <a:pt x="4931999" y="0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36010" y="1933872"/>
              <a:ext cx="6154420" cy="462280"/>
            </a:xfrm>
            <a:custGeom>
              <a:avLst/>
              <a:gdLst/>
              <a:ahLst/>
              <a:cxnLst/>
              <a:rect l="l" t="t" r="r" b="b"/>
              <a:pathLst>
                <a:path w="6154420" h="462280">
                  <a:moveTo>
                    <a:pt x="4389975" y="0"/>
                  </a:moveTo>
                  <a:lnTo>
                    <a:pt x="6153975" y="0"/>
                  </a:lnTo>
                  <a:lnTo>
                    <a:pt x="6153975" y="461664"/>
                  </a:lnTo>
                  <a:lnTo>
                    <a:pt x="4389975" y="461664"/>
                  </a:lnTo>
                  <a:lnTo>
                    <a:pt x="4389975" y="0"/>
                  </a:lnTo>
                  <a:close/>
                </a:path>
                <a:path w="6154420" h="462280">
                  <a:moveTo>
                    <a:pt x="0" y="0"/>
                  </a:moveTo>
                  <a:lnTo>
                    <a:pt x="719999" y="0"/>
                  </a:lnTo>
                  <a:lnTo>
                    <a:pt x="719999" y="460799"/>
                  </a:lnTo>
                  <a:lnTo>
                    <a:pt x="0" y="460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984525" y="2284393"/>
              <a:ext cx="423545" cy="27940"/>
            </a:xfrm>
            <a:custGeom>
              <a:avLst/>
              <a:gdLst/>
              <a:ahLst/>
              <a:cxnLst/>
              <a:rect l="l" t="t" r="r" b="b"/>
              <a:pathLst>
                <a:path w="423545" h="27939">
                  <a:moveTo>
                    <a:pt x="422969" y="27431"/>
                  </a:moveTo>
                  <a:lnTo>
                    <a:pt x="0" y="27431"/>
                  </a:lnTo>
                  <a:lnTo>
                    <a:pt x="0" y="0"/>
                  </a:lnTo>
                  <a:lnTo>
                    <a:pt x="422969" y="0"/>
                  </a:lnTo>
                  <a:lnTo>
                    <a:pt x="422969" y="27431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196010" y="2394672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6004" y="2423196"/>
              <a:ext cx="163962" cy="32911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931715" y="1557528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36575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8984" y="1557528"/>
              <a:ext cx="163962" cy="32911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921178" y="1569573"/>
              <a:ext cx="4176395" cy="0"/>
            </a:xfrm>
            <a:custGeom>
              <a:avLst/>
              <a:gdLst/>
              <a:ahLst/>
              <a:cxnLst/>
              <a:rect l="l" t="t" r="r" b="b"/>
              <a:pathLst>
                <a:path w="4176395" h="0">
                  <a:moveTo>
                    <a:pt x="0" y="0"/>
                  </a:moveTo>
                  <a:lnTo>
                    <a:pt x="4175999" y="0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6004" y="1557528"/>
              <a:ext cx="163962" cy="32911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971825" y="1947081"/>
            <a:ext cx="5920105" cy="124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  <a:tab pos="1435735" algn="l"/>
                <a:tab pos="3199130" algn="l"/>
                <a:tab pos="4364990" algn="l"/>
              </a:tabLst>
            </a:pP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CID	</a:t>
            </a:r>
            <a:r>
              <a:rPr dirty="0" u="heavy" sz="2400" spc="-30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Microsoft Sans Serif"/>
                <a:cs typeface="Microsoft Sans Serif"/>
              </a:rPr>
              <a:t>ANO</a:t>
            </a:r>
            <a:r>
              <a:rPr dirty="0" sz="2400" spc="-3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AccesssDaľe	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Balance	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BíanchName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Microsoft Sans Serif"/>
              <a:cs typeface="Microsoft Sans Serif"/>
            </a:endParaRPr>
          </a:p>
          <a:p>
            <a:pPr marL="351155">
              <a:lnSpc>
                <a:spcPct val="100000"/>
              </a:lnSpc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7082195" y="1122300"/>
            <a:ext cx="497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89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2N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270"/>
              <a:t>(Sec</a:t>
            </a:r>
            <a:r>
              <a:rPr dirty="0" cap="small" spc="-415"/>
              <a:t>o</a:t>
            </a:r>
            <a:r>
              <a:rPr dirty="0" spc="-405"/>
              <a:t>n</a:t>
            </a:r>
            <a:r>
              <a:rPr dirty="0" spc="-400"/>
              <a:t>d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519" y="3911942"/>
            <a:ext cx="11479530" cy="207263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91770" marR="374015" indent="-179705">
              <a:lnSpc>
                <a:spcPct val="79700"/>
              </a:lnSpc>
              <a:spcBef>
                <a:spcPts val="720"/>
              </a:spcBef>
              <a:buChar char="•"/>
              <a:tabLst>
                <a:tab pos="192405" algn="l"/>
              </a:tabLst>
            </a:pPr>
            <a:r>
              <a:rPr dirty="0" sz="2600" spc="-229" b="1">
                <a:solidFill>
                  <a:srgbClr val="212121"/>
                </a:solidFill>
                <a:latin typeface="Arial"/>
                <a:cs typeface="Arial"/>
              </a:rPr>
              <a:t>S</a:t>
            </a:r>
            <a:r>
              <a:rPr dirty="0" cap="small" sz="2600" spc="-229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600" spc="-229" b="1">
                <a:solidFill>
                  <a:srgbClr val="212121"/>
                </a:solidFill>
                <a:latin typeface="Arial"/>
                <a:cs typeface="Arial"/>
              </a:rPr>
              <a:t>luti</a:t>
            </a:r>
            <a:r>
              <a:rPr dirty="0" cap="small" sz="2600" spc="-229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600" spc="-229" b="1">
                <a:solidFill>
                  <a:srgbClr val="212121"/>
                </a:solidFill>
                <a:latin typeface="Arial"/>
                <a:cs typeface="Arial"/>
              </a:rPr>
              <a:t>n:</a:t>
            </a:r>
            <a:r>
              <a:rPr dirty="0" sz="2600" spc="-10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600" spc="-310" b="1">
                <a:solidFill>
                  <a:srgbClr val="B84742"/>
                </a:solidFill>
                <a:latin typeface="Arial"/>
                <a:cs typeface="Arial"/>
              </a:rPr>
              <a:t>Dec</a:t>
            </a:r>
            <a:r>
              <a:rPr dirty="0" cap="small" sz="2600" spc="-3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310" b="1">
                <a:solidFill>
                  <a:srgbClr val="B84742"/>
                </a:solidFill>
                <a:latin typeface="Arial"/>
                <a:cs typeface="Arial"/>
              </a:rPr>
              <a:t>mp</a:t>
            </a:r>
            <a:r>
              <a:rPr dirty="0" cap="small" sz="2600" spc="-3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310" b="1">
                <a:solidFill>
                  <a:srgbClr val="B84742"/>
                </a:solidFill>
                <a:latin typeface="Arial"/>
                <a:cs typeface="Arial"/>
              </a:rPr>
              <a:t>se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55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6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5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6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such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212121"/>
                </a:solidFill>
                <a:latin typeface="Microsoft Sans Serif"/>
                <a:cs typeface="Microsoft Sans Serif"/>
              </a:rPr>
              <a:t>way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ľhaľ</a:t>
            </a:r>
            <a:r>
              <a:rPr dirty="0" sz="26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 b="1">
                <a:solidFill>
                  <a:srgbClr val="B84742"/>
                </a:solidFill>
                <a:latin typeface="Arial"/>
                <a:cs typeface="Arial"/>
              </a:rPr>
              <a:t>íesultant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7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600" spc="-1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70" b="1">
                <a:solidFill>
                  <a:srgbClr val="B84742"/>
                </a:solidFill>
                <a:latin typeface="Arial"/>
                <a:cs typeface="Arial"/>
              </a:rPr>
              <a:t>ns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33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cap="small" sz="2600" spc="-33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6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25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70" b="1">
                <a:solidFill>
                  <a:srgbClr val="B84742"/>
                </a:solidFill>
                <a:latin typeface="Arial"/>
                <a:cs typeface="Arial"/>
              </a:rPr>
              <a:t>have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any </a:t>
            </a:r>
            <a:r>
              <a:rPr dirty="0" sz="2600" spc="-7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14" b="1">
                <a:solidFill>
                  <a:srgbClr val="B84742"/>
                </a:solidFill>
                <a:latin typeface="Arial"/>
                <a:cs typeface="Arial"/>
              </a:rPr>
              <a:t>paítial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70" b="1">
                <a:solidFill>
                  <a:srgbClr val="B84742"/>
                </a:solidFill>
                <a:latin typeface="Arial"/>
                <a:cs typeface="Arial"/>
              </a:rPr>
              <a:t>FD</a:t>
            </a:r>
            <a:r>
              <a:rPr dirty="0" sz="2600" spc="-27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lvl="1" marL="648970" indent="-187325">
              <a:lnSpc>
                <a:spcPts val="2620"/>
              </a:lnSpc>
              <a:buChar char="•"/>
              <a:tabLst>
                <a:tab pos="649605" algn="l"/>
              </a:tabLst>
            </a:pPr>
            <a:r>
              <a:rPr dirty="0" sz="2200" spc="-254" b="1">
                <a:solidFill>
                  <a:srgbClr val="B84742"/>
                </a:solidFill>
                <a:latin typeface="Arial"/>
                <a:cs typeface="Arial"/>
              </a:rPr>
              <a:t>Rem</a:t>
            </a:r>
            <a:r>
              <a:rPr dirty="0" cap="small" sz="22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254" b="1">
                <a:solidFill>
                  <a:srgbClr val="B84742"/>
                </a:solidFill>
                <a:latin typeface="Arial"/>
                <a:cs typeface="Arial"/>
              </a:rPr>
              <a:t>ve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90" b="1">
                <a:solidFill>
                  <a:srgbClr val="B84742"/>
                </a:solidFill>
                <a:latin typeface="Arial"/>
                <a:cs typeface="Arial"/>
              </a:rPr>
              <a:t>paítial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04" b="1">
                <a:solidFill>
                  <a:srgbClr val="B84742"/>
                </a:solidFill>
                <a:latin typeface="Arial"/>
                <a:cs typeface="Arial"/>
              </a:rPr>
              <a:t>dependent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200" spc="-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fí</a:t>
            </a:r>
            <a:r>
              <a:rPr dirty="0" cap="small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n ľhaľ </a:t>
            </a:r>
            <a:r>
              <a:rPr dirty="0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vi</a:t>
            </a:r>
            <a:r>
              <a:rPr dirty="0" cap="small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leľs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9">
                <a:solidFill>
                  <a:srgbClr val="212121"/>
                </a:solidFill>
                <a:latin typeface="Microsoft Sans Serif"/>
                <a:cs typeface="Microsoft Sans Serif"/>
              </a:rPr>
              <a:t>2NF.</a:t>
            </a:r>
            <a:endParaRPr sz="2200">
              <a:latin typeface="Microsoft Sans Serif"/>
              <a:cs typeface="Microsoft Sans Serif"/>
            </a:endParaRPr>
          </a:p>
          <a:p>
            <a:pPr lvl="1" marL="648970" indent="-187325">
              <a:lnSpc>
                <a:spcPts val="2630"/>
              </a:lnSpc>
              <a:buChar char="•"/>
              <a:tabLst>
                <a:tab pos="649605" algn="l"/>
              </a:tabLst>
            </a:pPr>
            <a:r>
              <a:rPr dirty="0" sz="2200" spc="-165" b="1">
                <a:solidFill>
                  <a:srgbClr val="B84742"/>
                </a:solidFill>
                <a:latin typeface="Arial"/>
                <a:cs typeface="Arial"/>
              </a:rPr>
              <a:t>Place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00" b="1">
                <a:solidFill>
                  <a:srgbClr val="B84742"/>
                </a:solidFill>
                <a:latin typeface="Arial"/>
                <a:cs typeface="Arial"/>
              </a:rPr>
              <a:t>them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55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5" b="1">
                <a:solidFill>
                  <a:srgbClr val="B84742"/>
                </a:solidFill>
                <a:latin typeface="Arial"/>
                <a:cs typeface="Arial"/>
              </a:rPr>
              <a:t>sepaíate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200" spc="-1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200" spc="-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0">
                <a:solidFill>
                  <a:srgbClr val="212121"/>
                </a:solidFill>
                <a:latin typeface="Microsoft Sans Serif"/>
                <a:cs typeface="Microsoft Sans Serif"/>
              </a:rPr>
              <a:t>al</a:t>
            </a:r>
            <a:r>
              <a:rPr dirty="0" cap="small" sz="2200" spc="-1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40">
                <a:solidFill>
                  <a:srgbClr val="212121"/>
                </a:solidFill>
                <a:latin typeface="Microsoft Sans Serif"/>
                <a:cs typeface="Microsoft Sans Serif"/>
              </a:rPr>
              <a:t>ng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wiľh</a:t>
            </a:r>
            <a:r>
              <a:rPr dirty="0" sz="22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 b="1">
                <a:solidFill>
                  <a:srgbClr val="B84742"/>
                </a:solidFill>
                <a:latin typeface="Arial"/>
                <a:cs typeface="Arial"/>
              </a:rPr>
              <a:t>píime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10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2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2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which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5" b="1">
                <a:solidFill>
                  <a:srgbClr val="B84742"/>
                </a:solidFill>
                <a:latin typeface="Arial"/>
                <a:cs typeface="Arial"/>
              </a:rPr>
              <a:t>they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85" b="1">
                <a:solidFill>
                  <a:srgbClr val="B84742"/>
                </a:solidFill>
                <a:latin typeface="Arial"/>
                <a:cs typeface="Arial"/>
              </a:rPr>
              <a:t>aíe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5" b="1">
                <a:solidFill>
                  <a:srgbClr val="B84742"/>
                </a:solidFill>
                <a:latin typeface="Arial"/>
                <a:cs typeface="Arial"/>
              </a:rPr>
              <a:t>fully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dependent</a:t>
            </a:r>
            <a:r>
              <a:rPr dirty="0" sz="2200" spc="-18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648970" indent="-187325">
              <a:lnSpc>
                <a:spcPts val="263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-18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1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3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45" b="1">
                <a:solidFill>
                  <a:srgbClr val="B84742"/>
                </a:solidFill>
                <a:latin typeface="Arial"/>
                <a:cs typeface="Arial"/>
              </a:rPr>
              <a:t>new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200" spc="-1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200" spc="-7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212121"/>
                </a:solidFill>
                <a:latin typeface="Microsoft Sans Serif"/>
                <a:cs typeface="Microsoft Sans Serif"/>
              </a:rPr>
              <a:t>will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2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2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which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55" b="1">
                <a:solidFill>
                  <a:srgbClr val="B84742"/>
                </a:solidFill>
                <a:latin typeface="Arial"/>
                <a:cs typeface="Arial"/>
              </a:rPr>
              <a:t>it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5" b="1">
                <a:solidFill>
                  <a:srgbClr val="B84742"/>
                </a:solidFill>
                <a:latin typeface="Arial"/>
                <a:cs typeface="Arial"/>
              </a:rPr>
              <a:t>fully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dependent</a:t>
            </a:r>
            <a:r>
              <a:rPr dirty="0" sz="2200" spc="-18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648970" indent="-187325">
              <a:lnSpc>
                <a:spcPts val="2635"/>
              </a:lnSpc>
              <a:buChar char="•"/>
              <a:tabLst>
                <a:tab pos="649605" algn="l"/>
              </a:tabLst>
            </a:pPr>
            <a:r>
              <a:rPr dirty="0" sz="2200" spc="-245" b="1">
                <a:solidFill>
                  <a:srgbClr val="B84742"/>
                </a:solidFill>
                <a:latin typeface="Arial"/>
                <a:cs typeface="Arial"/>
              </a:rPr>
              <a:t>Keep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12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25" b="1">
                <a:solidFill>
                  <a:srgbClr val="B84742"/>
                </a:solidFill>
                <a:latin typeface="Arial"/>
                <a:cs typeface="Arial"/>
              </a:rPr>
              <a:t>theí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same</a:t>
            </a:r>
            <a:r>
              <a:rPr dirty="0" sz="2200" spc="-7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5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ľhaľ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212121"/>
                </a:solidFill>
                <a:latin typeface="Microsoft Sans Serif"/>
                <a:cs typeface="Microsoft Sans Serif"/>
              </a:rPr>
              <a:t>ľable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200" spc="-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same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5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200" spc="-15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9835" y="0"/>
            <a:ext cx="8923655" cy="6858000"/>
            <a:chOff x="269835" y="0"/>
            <a:chExt cx="8923655" cy="6858000"/>
          </a:xfrm>
        </p:grpSpPr>
        <p:sp>
          <p:nvSpPr>
            <p:cNvPr id="6" name="object 6"/>
            <p:cNvSpPr/>
            <p:nvPr/>
          </p:nvSpPr>
          <p:spPr>
            <a:xfrm>
              <a:off x="280526" y="1338738"/>
              <a:ext cx="5232400" cy="2057400"/>
            </a:xfrm>
            <a:custGeom>
              <a:avLst/>
              <a:gdLst/>
              <a:ahLst/>
              <a:cxnLst/>
              <a:rect l="l" t="t" r="r" b="b"/>
              <a:pathLst>
                <a:path w="5232400" h="2057400">
                  <a:moveTo>
                    <a:pt x="5232399" y="2057374"/>
                  </a:moveTo>
                  <a:lnTo>
                    <a:pt x="0" y="2057374"/>
                  </a:lnTo>
                  <a:lnTo>
                    <a:pt x="0" y="0"/>
                  </a:lnTo>
                  <a:lnTo>
                    <a:pt x="5232399" y="0"/>
                  </a:lnTo>
                  <a:lnTo>
                    <a:pt x="5232399" y="2057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0517" y="1338744"/>
              <a:ext cx="5232400" cy="411480"/>
            </a:xfrm>
            <a:custGeom>
              <a:avLst/>
              <a:gdLst/>
              <a:ahLst/>
              <a:cxnLst/>
              <a:rect l="l" t="t" r="r" b="b"/>
              <a:pathLst>
                <a:path w="5232400" h="411480">
                  <a:moveTo>
                    <a:pt x="5232400" y="0"/>
                  </a:moveTo>
                  <a:lnTo>
                    <a:pt x="5232400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5232400" y="411480"/>
                  </a:lnTo>
                  <a:lnTo>
                    <a:pt x="52324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0526" y="1333988"/>
              <a:ext cx="5232400" cy="2066925"/>
            </a:xfrm>
            <a:custGeom>
              <a:avLst/>
              <a:gdLst/>
              <a:ahLst/>
              <a:cxnLst/>
              <a:rect l="l" t="t" r="r" b="b"/>
              <a:pathLst>
                <a:path w="5232400" h="2066925">
                  <a:moveTo>
                    <a:pt x="0" y="0"/>
                  </a:moveTo>
                  <a:lnTo>
                    <a:pt x="0" y="2066874"/>
                  </a:lnTo>
                </a:path>
                <a:path w="5232400" h="2066925">
                  <a:moveTo>
                    <a:pt x="590874" y="0"/>
                  </a:moveTo>
                  <a:lnTo>
                    <a:pt x="590874" y="2066874"/>
                  </a:lnTo>
                </a:path>
                <a:path w="5232400" h="2066925">
                  <a:moveTo>
                    <a:pt x="1442099" y="0"/>
                  </a:moveTo>
                  <a:lnTo>
                    <a:pt x="1442099" y="2066874"/>
                  </a:lnTo>
                </a:path>
                <a:path w="5232400" h="2066925">
                  <a:moveTo>
                    <a:pt x="2755274" y="0"/>
                  </a:moveTo>
                  <a:lnTo>
                    <a:pt x="2755274" y="2066874"/>
                  </a:lnTo>
                </a:path>
                <a:path w="5232400" h="2066925">
                  <a:moveTo>
                    <a:pt x="3827149" y="0"/>
                  </a:moveTo>
                  <a:lnTo>
                    <a:pt x="3827149" y="2066874"/>
                  </a:lnTo>
                </a:path>
                <a:path w="5232400" h="2066925">
                  <a:moveTo>
                    <a:pt x="5232399" y="0"/>
                  </a:moveTo>
                  <a:lnTo>
                    <a:pt x="5232399" y="206687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7562" y="1333976"/>
              <a:ext cx="5240655" cy="3810"/>
            </a:xfrm>
            <a:custGeom>
              <a:avLst/>
              <a:gdLst/>
              <a:ahLst/>
              <a:cxnLst/>
              <a:rect l="l" t="t" r="r" b="b"/>
              <a:pathLst>
                <a:path w="5240655" h="3809">
                  <a:moveTo>
                    <a:pt x="0" y="0"/>
                  </a:moveTo>
                  <a:lnTo>
                    <a:pt x="0" y="3683"/>
                  </a:lnTo>
                </a:path>
                <a:path w="5240655" h="3809">
                  <a:moveTo>
                    <a:pt x="1122885" y="1841"/>
                  </a:moveTo>
                  <a:lnTo>
                    <a:pt x="5240114" y="1841"/>
                  </a:lnTo>
                </a:path>
              </a:pathLst>
            </a:custGeom>
            <a:ln w="357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5776" y="1340580"/>
              <a:ext cx="5241925" cy="0"/>
            </a:xfrm>
            <a:custGeom>
              <a:avLst/>
              <a:gdLst/>
              <a:ahLst/>
              <a:cxnLst/>
              <a:rect l="l" t="t" r="r" b="b"/>
              <a:pathLst>
                <a:path w="5241925" h="0">
                  <a:moveTo>
                    <a:pt x="0" y="0"/>
                  </a:moveTo>
                  <a:lnTo>
                    <a:pt x="5241899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5776" y="1750214"/>
              <a:ext cx="5241925" cy="1645920"/>
            </a:xfrm>
            <a:custGeom>
              <a:avLst/>
              <a:gdLst/>
              <a:ahLst/>
              <a:cxnLst/>
              <a:rect l="l" t="t" r="r" b="b"/>
              <a:pathLst>
                <a:path w="5241925" h="1645920">
                  <a:moveTo>
                    <a:pt x="0" y="0"/>
                  </a:moveTo>
                  <a:lnTo>
                    <a:pt x="5241899" y="0"/>
                  </a:lnTo>
                </a:path>
                <a:path w="5241925" h="1645920">
                  <a:moveTo>
                    <a:pt x="0" y="411474"/>
                  </a:moveTo>
                  <a:lnTo>
                    <a:pt x="5241899" y="411474"/>
                  </a:lnTo>
                </a:path>
                <a:path w="5241925" h="1645920">
                  <a:moveTo>
                    <a:pt x="0" y="822949"/>
                  </a:moveTo>
                  <a:lnTo>
                    <a:pt x="5241899" y="822949"/>
                  </a:lnTo>
                </a:path>
                <a:path w="5241925" h="1645920">
                  <a:moveTo>
                    <a:pt x="0" y="1234424"/>
                  </a:moveTo>
                  <a:lnTo>
                    <a:pt x="5241899" y="1234424"/>
                  </a:lnTo>
                </a:path>
                <a:path w="5241925" h="1645920">
                  <a:moveTo>
                    <a:pt x="0" y="1645899"/>
                  </a:moveTo>
                  <a:lnTo>
                    <a:pt x="5241899" y="16458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9347" y="971909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10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4597" y="967159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5" h="375284">
                  <a:moveTo>
                    <a:pt x="4749" y="0"/>
                  </a:moveTo>
                  <a:lnTo>
                    <a:pt x="4749" y="375249"/>
                  </a:lnTo>
                </a:path>
                <a:path w="1130935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5" h="375284">
                  <a:moveTo>
                    <a:pt x="0" y="4749"/>
                  </a:moveTo>
                  <a:lnTo>
                    <a:pt x="1130599" y="4749"/>
                  </a:lnTo>
                </a:path>
                <a:path w="1130935" h="375284">
                  <a:moveTo>
                    <a:pt x="0" y="370499"/>
                  </a:moveTo>
                  <a:lnTo>
                    <a:pt x="1130599" y="3704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78118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28575" y="2578252"/>
                  </a:moveTo>
                  <a:lnTo>
                    <a:pt x="0" y="2578252"/>
                  </a:lnTo>
                  <a:lnTo>
                    <a:pt x="0" y="6858000"/>
                  </a:lnTo>
                  <a:lnTo>
                    <a:pt x="28575" y="6858000"/>
                  </a:lnTo>
                  <a:lnTo>
                    <a:pt x="28575" y="2578252"/>
                  </a:lnTo>
                  <a:close/>
                </a:path>
                <a:path w="28575" h="6858000">
                  <a:moveTo>
                    <a:pt x="28575" y="1342758"/>
                  </a:moveTo>
                  <a:lnTo>
                    <a:pt x="0" y="1342758"/>
                  </a:lnTo>
                  <a:lnTo>
                    <a:pt x="0" y="1343837"/>
                  </a:lnTo>
                  <a:lnTo>
                    <a:pt x="28575" y="1343837"/>
                  </a:lnTo>
                  <a:lnTo>
                    <a:pt x="28575" y="1342758"/>
                  </a:lnTo>
                  <a:close/>
                </a:path>
                <a:path w="28575" h="6858000">
                  <a:moveTo>
                    <a:pt x="28575" y="0"/>
                  </a:moveTo>
                  <a:lnTo>
                    <a:pt x="0" y="0"/>
                  </a:lnTo>
                  <a:lnTo>
                    <a:pt x="0" y="976998"/>
                  </a:lnTo>
                  <a:lnTo>
                    <a:pt x="28575" y="976998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55357" y="1343825"/>
              <a:ext cx="3328670" cy="1234440"/>
            </a:xfrm>
            <a:custGeom>
              <a:avLst/>
              <a:gdLst/>
              <a:ahLst/>
              <a:cxnLst/>
              <a:rect l="l" t="t" r="r" b="b"/>
              <a:pathLst>
                <a:path w="3328670" h="1234439">
                  <a:moveTo>
                    <a:pt x="3328349" y="1234424"/>
                  </a:moveTo>
                  <a:lnTo>
                    <a:pt x="0" y="1234424"/>
                  </a:lnTo>
                  <a:lnTo>
                    <a:pt x="0" y="0"/>
                  </a:lnTo>
                  <a:lnTo>
                    <a:pt x="3328349" y="0"/>
                  </a:lnTo>
                  <a:lnTo>
                    <a:pt x="3328349" y="123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55348" y="1343837"/>
              <a:ext cx="3328670" cy="411480"/>
            </a:xfrm>
            <a:custGeom>
              <a:avLst/>
              <a:gdLst/>
              <a:ahLst/>
              <a:cxnLst/>
              <a:rect l="l" t="t" r="r" b="b"/>
              <a:pathLst>
                <a:path w="3328670" h="411480">
                  <a:moveTo>
                    <a:pt x="3328352" y="0"/>
                  </a:moveTo>
                  <a:lnTo>
                    <a:pt x="1923097" y="0"/>
                  </a:lnTo>
                  <a:lnTo>
                    <a:pt x="851230" y="0"/>
                  </a:lnTo>
                  <a:lnTo>
                    <a:pt x="0" y="0"/>
                  </a:lnTo>
                  <a:lnTo>
                    <a:pt x="0" y="411467"/>
                  </a:lnTo>
                  <a:lnTo>
                    <a:pt x="851230" y="411467"/>
                  </a:lnTo>
                  <a:lnTo>
                    <a:pt x="1923097" y="411467"/>
                  </a:lnTo>
                  <a:lnTo>
                    <a:pt x="3328352" y="411467"/>
                  </a:lnTo>
                  <a:lnTo>
                    <a:pt x="332835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55357" y="1339075"/>
              <a:ext cx="3328670" cy="1243965"/>
            </a:xfrm>
            <a:custGeom>
              <a:avLst/>
              <a:gdLst/>
              <a:ahLst/>
              <a:cxnLst/>
              <a:rect l="l" t="t" r="r" b="b"/>
              <a:pathLst>
                <a:path w="3328670" h="1243964">
                  <a:moveTo>
                    <a:pt x="0" y="0"/>
                  </a:moveTo>
                  <a:lnTo>
                    <a:pt x="0" y="1243924"/>
                  </a:lnTo>
                </a:path>
                <a:path w="3328670" h="1243964">
                  <a:moveTo>
                    <a:pt x="851224" y="0"/>
                  </a:moveTo>
                  <a:lnTo>
                    <a:pt x="851224" y="1243924"/>
                  </a:lnTo>
                </a:path>
                <a:path w="3328670" h="1243964">
                  <a:moveTo>
                    <a:pt x="1923099" y="0"/>
                  </a:moveTo>
                  <a:lnTo>
                    <a:pt x="1923099" y="1243924"/>
                  </a:lnTo>
                </a:path>
                <a:path w="3328670" h="1243964">
                  <a:moveTo>
                    <a:pt x="3328349" y="0"/>
                  </a:moveTo>
                  <a:lnTo>
                    <a:pt x="3328349" y="124392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52393" y="1339063"/>
              <a:ext cx="3336290" cy="3810"/>
            </a:xfrm>
            <a:custGeom>
              <a:avLst/>
              <a:gdLst/>
              <a:ahLst/>
              <a:cxnLst/>
              <a:rect l="l" t="t" r="r" b="b"/>
              <a:pathLst>
                <a:path w="3336290" h="3809">
                  <a:moveTo>
                    <a:pt x="0" y="0"/>
                  </a:moveTo>
                  <a:lnTo>
                    <a:pt x="0" y="3683"/>
                  </a:lnTo>
                </a:path>
                <a:path w="3336290" h="3809">
                  <a:moveTo>
                    <a:pt x="1122885" y="1841"/>
                  </a:moveTo>
                  <a:lnTo>
                    <a:pt x="3336064" y="1841"/>
                  </a:lnTo>
                </a:path>
              </a:pathLst>
            </a:custGeom>
            <a:ln w="357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50607" y="1345667"/>
              <a:ext cx="3338195" cy="0"/>
            </a:xfrm>
            <a:custGeom>
              <a:avLst/>
              <a:gdLst/>
              <a:ahLst/>
              <a:cxnLst/>
              <a:rect l="l" t="t" r="r" b="b"/>
              <a:pathLst>
                <a:path w="3338195" h="0">
                  <a:moveTo>
                    <a:pt x="0" y="0"/>
                  </a:moveTo>
                  <a:lnTo>
                    <a:pt x="3337849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50607" y="1755300"/>
              <a:ext cx="3338195" cy="822960"/>
            </a:xfrm>
            <a:custGeom>
              <a:avLst/>
              <a:gdLst/>
              <a:ahLst/>
              <a:cxnLst/>
              <a:rect l="l" t="t" r="r" b="b"/>
              <a:pathLst>
                <a:path w="3338195" h="822960">
                  <a:moveTo>
                    <a:pt x="0" y="0"/>
                  </a:moveTo>
                  <a:lnTo>
                    <a:pt x="3337849" y="0"/>
                  </a:lnTo>
                </a:path>
                <a:path w="3338195" h="822960">
                  <a:moveTo>
                    <a:pt x="0" y="411474"/>
                  </a:moveTo>
                  <a:lnTo>
                    <a:pt x="3337849" y="411474"/>
                  </a:lnTo>
                </a:path>
                <a:path w="3338195" h="822960">
                  <a:moveTo>
                    <a:pt x="0" y="822949"/>
                  </a:moveTo>
                  <a:lnTo>
                    <a:pt x="3337849" y="8229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779607" y="1390559"/>
            <a:ext cx="753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212121"/>
                </a:solidFill>
                <a:latin typeface="Arial"/>
                <a:cs typeface="Arial"/>
              </a:rPr>
              <a:t>Balance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1482" y="1390559"/>
            <a:ext cx="1190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0" b="1">
                <a:solidFill>
                  <a:srgbClr val="212121"/>
                </a:solidFill>
                <a:latin typeface="Arial"/>
                <a:cs typeface="Arial"/>
              </a:rPr>
              <a:t>BíanchName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79607" y="1771556"/>
            <a:ext cx="589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50000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1482" y="1771556"/>
            <a:ext cx="592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9607" y="2183032"/>
            <a:ext cx="589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25000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51482" y="2183032"/>
            <a:ext cx="496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aľ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44666" y="967484"/>
            <a:ext cx="1140460" cy="384810"/>
            <a:chOff x="5844666" y="967484"/>
            <a:chExt cx="1140460" cy="384810"/>
          </a:xfrm>
        </p:grpSpPr>
        <p:sp>
          <p:nvSpPr>
            <p:cNvPr id="28" name="object 28"/>
            <p:cNvSpPr/>
            <p:nvPr/>
          </p:nvSpPr>
          <p:spPr>
            <a:xfrm>
              <a:off x="5854179" y="976996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09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49429" y="972246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4" h="375284">
                  <a:moveTo>
                    <a:pt x="4749" y="0"/>
                  </a:moveTo>
                  <a:lnTo>
                    <a:pt x="4749" y="375249"/>
                  </a:lnTo>
                </a:path>
                <a:path w="1130934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4" h="375284">
                  <a:moveTo>
                    <a:pt x="0" y="4749"/>
                  </a:moveTo>
                  <a:lnTo>
                    <a:pt x="1130599" y="4749"/>
                  </a:lnTo>
                </a:path>
                <a:path w="1130934" h="375284">
                  <a:moveTo>
                    <a:pt x="0" y="370499"/>
                  </a:moveTo>
                  <a:lnTo>
                    <a:pt x="1130599" y="3704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52372" y="885496"/>
            <a:ext cx="6291580" cy="241554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5587365" algn="l"/>
              </a:tabLst>
            </a:pPr>
            <a:r>
              <a:rPr dirty="0" baseline="1543" sz="2700" spc="-315" b="1">
                <a:solidFill>
                  <a:srgbClr val="212121"/>
                </a:solidFill>
                <a:latin typeface="Arial"/>
                <a:cs typeface="Arial"/>
              </a:rPr>
              <a:t>Cus</a:t>
            </a:r>
            <a:r>
              <a:rPr dirty="0" baseline="1543" sz="2700" spc="-209" b="1">
                <a:solidFill>
                  <a:srgbClr val="212121"/>
                </a:solidFill>
                <a:latin typeface="Arial"/>
                <a:cs typeface="Arial"/>
              </a:rPr>
              <a:t>t</a:t>
            </a:r>
            <a:r>
              <a:rPr dirty="0" cap="small" baseline="1543" sz="2700" spc="-359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baseline="1543" sz="2700" spc="-202" b="1">
                <a:solidFill>
                  <a:srgbClr val="212121"/>
                </a:solidFill>
                <a:latin typeface="Arial"/>
                <a:cs typeface="Arial"/>
              </a:rPr>
              <a:t>me</a:t>
            </a:r>
            <a:r>
              <a:rPr dirty="0" baseline="1543" sz="2700" spc="-75" b="1">
                <a:solidFill>
                  <a:srgbClr val="212121"/>
                </a:solidFill>
                <a:latin typeface="Arial"/>
                <a:cs typeface="Arial"/>
              </a:rPr>
              <a:t>í</a:t>
            </a:r>
            <a:r>
              <a:rPr dirty="0" baseline="1543" sz="27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275" b="1">
                <a:solidFill>
                  <a:srgbClr val="212121"/>
                </a:solidFill>
                <a:latin typeface="Arial"/>
                <a:cs typeface="Arial"/>
              </a:rPr>
              <a:t>T</a:t>
            </a:r>
            <a:r>
              <a:rPr dirty="0" sz="1800" spc="-105" b="1">
                <a:solidFill>
                  <a:srgbClr val="212121"/>
                </a:solidFill>
                <a:latin typeface="Arial"/>
                <a:cs typeface="Arial"/>
              </a:rPr>
              <a:t>able-1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910"/>
              </a:spcBef>
              <a:tabLst>
                <a:tab pos="604520" algn="l"/>
                <a:tab pos="1455420" algn="l"/>
                <a:tab pos="2768600" algn="l"/>
                <a:tab pos="3840479" algn="l"/>
                <a:tab pos="5588635" algn="l"/>
              </a:tabLst>
            </a:pPr>
            <a:r>
              <a:rPr dirty="0" u="heavy" baseline="1543" sz="2700" spc="-292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CID</a:t>
            </a:r>
            <a:r>
              <a:rPr dirty="0" baseline="1543" sz="2700" spc="-292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u="heavy" baseline="1543" sz="2700" spc="-37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ANO</a:t>
            </a:r>
            <a:r>
              <a:rPr dirty="0" baseline="1543" sz="2700" spc="-375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baseline="1543" sz="2700" spc="-262" b="1">
                <a:solidFill>
                  <a:srgbClr val="212121"/>
                </a:solidFill>
                <a:latin typeface="Arial"/>
                <a:cs typeface="Arial"/>
              </a:rPr>
              <a:t>AccessDate	Balance	</a:t>
            </a:r>
            <a:r>
              <a:rPr dirty="0" baseline="1543" sz="2700" spc="-270" b="1">
                <a:solidFill>
                  <a:srgbClr val="212121"/>
                </a:solidFill>
                <a:latin typeface="Arial"/>
                <a:cs typeface="Arial"/>
              </a:rPr>
              <a:t>BíanchName	</a:t>
            </a:r>
            <a:r>
              <a:rPr dirty="0" u="heavy" sz="1800" spc="-254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ANO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840"/>
              </a:spcBef>
              <a:tabLst>
                <a:tab pos="604520" algn="l"/>
                <a:tab pos="1455420" algn="l"/>
                <a:tab pos="2768600" algn="l"/>
                <a:tab pos="3840479" algn="l"/>
                <a:tab pos="5588635" algn="l"/>
              </a:tabLst>
            </a:pPr>
            <a:r>
              <a:rPr dirty="0" baseline="1543" sz="2700" spc="-277">
                <a:solidFill>
                  <a:srgbClr val="212121"/>
                </a:solidFill>
                <a:latin typeface="Microsoft Sans Serif"/>
                <a:cs typeface="Microsoft Sans Serif"/>
              </a:rPr>
              <a:t>C0</a:t>
            </a:r>
            <a:r>
              <a:rPr dirty="0" baseline="1543" sz="2700" spc="-232">
                <a:solidFill>
                  <a:srgbClr val="212121"/>
                </a:solidFill>
                <a:latin typeface="Microsoft Sans Serif"/>
                <a:cs typeface="Microsoft Sans Serif"/>
              </a:rPr>
              <a:t>1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209">
                <a:solidFill>
                  <a:srgbClr val="212121"/>
                </a:solidFill>
                <a:latin typeface="Microsoft Sans Serif"/>
                <a:cs typeface="Microsoft Sans Serif"/>
              </a:rPr>
              <a:t>A0</a:t>
            </a:r>
            <a:r>
              <a:rPr dirty="0" baseline="1543" sz="2700" spc="-187">
                <a:solidFill>
                  <a:srgbClr val="212121"/>
                </a:solidFill>
                <a:latin typeface="Microsoft Sans Serif"/>
                <a:cs typeface="Microsoft Sans Serif"/>
              </a:rPr>
              <a:t>1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187">
                <a:solidFill>
                  <a:srgbClr val="212121"/>
                </a:solidFill>
                <a:latin typeface="Microsoft Sans Serif"/>
                <a:cs typeface="Microsoft Sans Serif"/>
              </a:rPr>
              <a:t>01-01-201</a:t>
            </a:r>
            <a:r>
              <a:rPr dirty="0" baseline="1543" sz="2700" spc="-202">
                <a:solidFill>
                  <a:srgbClr val="212121"/>
                </a:solidFill>
                <a:latin typeface="Microsoft Sans Serif"/>
                <a:cs typeface="Microsoft Sans Serif"/>
              </a:rPr>
              <a:t>7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179">
                <a:solidFill>
                  <a:srgbClr val="212121"/>
                </a:solidFill>
                <a:latin typeface="Microsoft Sans Serif"/>
                <a:cs typeface="Microsoft Sans Serif"/>
              </a:rPr>
              <a:t>5000</a:t>
            </a:r>
            <a:r>
              <a:rPr dirty="0" baseline="1543" sz="2700" spc="-172">
                <a:solidFill>
                  <a:srgbClr val="212121"/>
                </a:solidFill>
                <a:latin typeface="Microsoft Sans Serif"/>
                <a:cs typeface="Microsoft Sans Serif"/>
              </a:rPr>
              <a:t>0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225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baseline="1543" sz="27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1543" sz="2700" spc="7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A01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  <a:tabLst>
                <a:tab pos="604520" algn="l"/>
                <a:tab pos="1455420" algn="l"/>
                <a:tab pos="2768600" algn="l"/>
                <a:tab pos="3840479" algn="l"/>
                <a:tab pos="5588635" algn="l"/>
              </a:tabLst>
            </a:pPr>
            <a:r>
              <a:rPr dirty="0" baseline="1543" sz="2700" spc="-277">
                <a:solidFill>
                  <a:srgbClr val="212121"/>
                </a:solidFill>
                <a:latin typeface="Microsoft Sans Serif"/>
                <a:cs typeface="Microsoft Sans Serif"/>
              </a:rPr>
              <a:t>C0</a:t>
            </a:r>
            <a:r>
              <a:rPr dirty="0" baseline="1543" sz="2700" spc="-232">
                <a:solidFill>
                  <a:srgbClr val="212121"/>
                </a:solidFill>
                <a:latin typeface="Microsoft Sans Serif"/>
                <a:cs typeface="Microsoft Sans Serif"/>
              </a:rPr>
              <a:t>2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209">
                <a:solidFill>
                  <a:srgbClr val="212121"/>
                </a:solidFill>
                <a:latin typeface="Microsoft Sans Serif"/>
                <a:cs typeface="Microsoft Sans Serif"/>
              </a:rPr>
              <a:t>A0</a:t>
            </a:r>
            <a:r>
              <a:rPr dirty="0" baseline="1543" sz="2700" spc="-187">
                <a:solidFill>
                  <a:srgbClr val="212121"/>
                </a:solidFill>
                <a:latin typeface="Microsoft Sans Serif"/>
                <a:cs typeface="Microsoft Sans Serif"/>
              </a:rPr>
              <a:t>1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187">
                <a:solidFill>
                  <a:srgbClr val="212121"/>
                </a:solidFill>
                <a:latin typeface="Microsoft Sans Serif"/>
                <a:cs typeface="Microsoft Sans Serif"/>
              </a:rPr>
              <a:t>01-03-201</a:t>
            </a:r>
            <a:r>
              <a:rPr dirty="0" baseline="1543" sz="2700" spc="-202">
                <a:solidFill>
                  <a:srgbClr val="212121"/>
                </a:solidFill>
                <a:latin typeface="Microsoft Sans Serif"/>
                <a:cs typeface="Microsoft Sans Serif"/>
              </a:rPr>
              <a:t>7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179">
                <a:solidFill>
                  <a:srgbClr val="212121"/>
                </a:solidFill>
                <a:latin typeface="Microsoft Sans Serif"/>
                <a:cs typeface="Microsoft Sans Serif"/>
              </a:rPr>
              <a:t>5000</a:t>
            </a:r>
            <a:r>
              <a:rPr dirty="0" baseline="1543" sz="2700" spc="-172">
                <a:solidFill>
                  <a:srgbClr val="212121"/>
                </a:solidFill>
                <a:latin typeface="Microsoft Sans Serif"/>
                <a:cs typeface="Microsoft Sans Serif"/>
              </a:rPr>
              <a:t>0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225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baseline="1543" sz="27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1543" sz="2700" spc="7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A02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40"/>
              </a:spcBef>
              <a:tabLst>
                <a:tab pos="604520" algn="l"/>
                <a:tab pos="1455420" algn="l"/>
                <a:tab pos="2768600" algn="l"/>
                <a:tab pos="3840479" algn="l"/>
              </a:tabLst>
            </a:pPr>
            <a:r>
              <a:rPr dirty="0" sz="1800" spc="-175">
                <a:solidFill>
                  <a:srgbClr val="212121"/>
                </a:solidFill>
                <a:latin typeface="Microsoft Sans Serif"/>
                <a:cs typeface="Microsoft Sans Serif"/>
              </a:rPr>
              <a:t>C01	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A02	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01-05-2017	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25000	</a:t>
            </a:r>
            <a:r>
              <a:rPr dirty="0" sz="1800" spc="-90">
                <a:solidFill>
                  <a:srgbClr val="212121"/>
                </a:solidFill>
                <a:latin typeface="Microsoft Sans Serif"/>
                <a:cs typeface="Microsoft Sans Serif"/>
              </a:rPr>
              <a:t>Suíaľ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  <a:tabLst>
                <a:tab pos="604520" algn="l"/>
                <a:tab pos="1455420" algn="l"/>
                <a:tab pos="2768600" algn="l"/>
                <a:tab pos="3840479" algn="l"/>
              </a:tabLst>
            </a:pPr>
            <a:r>
              <a:rPr dirty="0" sz="1800" spc="-175">
                <a:solidFill>
                  <a:srgbClr val="212121"/>
                </a:solidFill>
                <a:latin typeface="Microsoft Sans Serif"/>
                <a:cs typeface="Microsoft Sans Serif"/>
              </a:rPr>
              <a:t>C03	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A02	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01-07-2017	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25000	</a:t>
            </a:r>
            <a:r>
              <a:rPr dirty="0" sz="1800" spc="-90">
                <a:solidFill>
                  <a:srgbClr val="212121"/>
                </a:solidFill>
                <a:latin typeface="Microsoft Sans Serif"/>
                <a:cs typeface="Microsoft Sans Serif"/>
              </a:rPr>
              <a:t>Suíaľ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292838" y="1332433"/>
            <a:ext cx="2774315" cy="2076450"/>
            <a:chOff x="9292838" y="1332433"/>
            <a:chExt cx="2774315" cy="2076450"/>
          </a:xfrm>
        </p:grpSpPr>
        <p:sp>
          <p:nvSpPr>
            <p:cNvPr id="32" name="object 32"/>
            <p:cNvSpPr/>
            <p:nvPr/>
          </p:nvSpPr>
          <p:spPr>
            <a:xfrm>
              <a:off x="9302350" y="1341945"/>
              <a:ext cx="2755900" cy="2057400"/>
            </a:xfrm>
            <a:custGeom>
              <a:avLst/>
              <a:gdLst/>
              <a:ahLst/>
              <a:cxnLst/>
              <a:rect l="l" t="t" r="r" b="b"/>
              <a:pathLst>
                <a:path w="2755900" h="2057400">
                  <a:moveTo>
                    <a:pt x="2755274" y="2057374"/>
                  </a:moveTo>
                  <a:lnTo>
                    <a:pt x="0" y="2057374"/>
                  </a:lnTo>
                  <a:lnTo>
                    <a:pt x="0" y="0"/>
                  </a:lnTo>
                  <a:lnTo>
                    <a:pt x="2755274" y="0"/>
                  </a:lnTo>
                  <a:lnTo>
                    <a:pt x="2755274" y="2057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302344" y="1341957"/>
              <a:ext cx="2755900" cy="411480"/>
            </a:xfrm>
            <a:custGeom>
              <a:avLst/>
              <a:gdLst/>
              <a:ahLst/>
              <a:cxnLst/>
              <a:rect l="l" t="t" r="r" b="b"/>
              <a:pathLst>
                <a:path w="2755900" h="411480">
                  <a:moveTo>
                    <a:pt x="2755277" y="0"/>
                  </a:moveTo>
                  <a:lnTo>
                    <a:pt x="1442097" y="0"/>
                  </a:lnTo>
                  <a:lnTo>
                    <a:pt x="590880" y="0"/>
                  </a:lnTo>
                  <a:lnTo>
                    <a:pt x="0" y="0"/>
                  </a:lnTo>
                  <a:lnTo>
                    <a:pt x="0" y="411467"/>
                  </a:lnTo>
                  <a:lnTo>
                    <a:pt x="590880" y="411467"/>
                  </a:lnTo>
                  <a:lnTo>
                    <a:pt x="1442097" y="411467"/>
                  </a:lnTo>
                  <a:lnTo>
                    <a:pt x="2755277" y="411467"/>
                  </a:lnTo>
                  <a:lnTo>
                    <a:pt x="275527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302350" y="1337195"/>
              <a:ext cx="2755900" cy="2066925"/>
            </a:xfrm>
            <a:custGeom>
              <a:avLst/>
              <a:gdLst/>
              <a:ahLst/>
              <a:cxnLst/>
              <a:rect l="l" t="t" r="r" b="b"/>
              <a:pathLst>
                <a:path w="2755900" h="2066925">
                  <a:moveTo>
                    <a:pt x="0" y="0"/>
                  </a:moveTo>
                  <a:lnTo>
                    <a:pt x="0" y="2066874"/>
                  </a:lnTo>
                </a:path>
                <a:path w="2755900" h="2066925">
                  <a:moveTo>
                    <a:pt x="590874" y="0"/>
                  </a:moveTo>
                  <a:lnTo>
                    <a:pt x="590874" y="2066874"/>
                  </a:lnTo>
                </a:path>
                <a:path w="2755900" h="2066925">
                  <a:moveTo>
                    <a:pt x="1442099" y="0"/>
                  </a:moveTo>
                  <a:lnTo>
                    <a:pt x="1442099" y="2066874"/>
                  </a:lnTo>
                </a:path>
                <a:path w="2755900" h="2066925">
                  <a:moveTo>
                    <a:pt x="2755274" y="0"/>
                  </a:moveTo>
                  <a:lnTo>
                    <a:pt x="2755274" y="206687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299386" y="1337183"/>
              <a:ext cx="2763520" cy="3810"/>
            </a:xfrm>
            <a:custGeom>
              <a:avLst/>
              <a:gdLst/>
              <a:ahLst/>
              <a:cxnLst/>
              <a:rect l="l" t="t" r="r" b="b"/>
              <a:pathLst>
                <a:path w="2763520" h="3809">
                  <a:moveTo>
                    <a:pt x="0" y="0"/>
                  </a:moveTo>
                  <a:lnTo>
                    <a:pt x="0" y="3683"/>
                  </a:lnTo>
                </a:path>
                <a:path w="2763520" h="3809">
                  <a:moveTo>
                    <a:pt x="1122885" y="1841"/>
                  </a:moveTo>
                  <a:lnTo>
                    <a:pt x="2762989" y="1841"/>
                  </a:lnTo>
                </a:path>
              </a:pathLst>
            </a:custGeom>
            <a:ln w="357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297600" y="1343787"/>
              <a:ext cx="2764790" cy="0"/>
            </a:xfrm>
            <a:custGeom>
              <a:avLst/>
              <a:gdLst/>
              <a:ahLst/>
              <a:cxnLst/>
              <a:rect l="l" t="t" r="r" b="b"/>
              <a:pathLst>
                <a:path w="2764790" h="0">
                  <a:moveTo>
                    <a:pt x="0" y="0"/>
                  </a:moveTo>
                  <a:lnTo>
                    <a:pt x="2764774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297600" y="1753420"/>
              <a:ext cx="2764790" cy="1645920"/>
            </a:xfrm>
            <a:custGeom>
              <a:avLst/>
              <a:gdLst/>
              <a:ahLst/>
              <a:cxnLst/>
              <a:rect l="l" t="t" r="r" b="b"/>
              <a:pathLst>
                <a:path w="2764790" h="1645920">
                  <a:moveTo>
                    <a:pt x="0" y="0"/>
                  </a:moveTo>
                  <a:lnTo>
                    <a:pt x="2764774" y="0"/>
                  </a:lnTo>
                </a:path>
                <a:path w="2764790" h="1645920">
                  <a:moveTo>
                    <a:pt x="0" y="411474"/>
                  </a:moveTo>
                  <a:lnTo>
                    <a:pt x="2764774" y="411474"/>
                  </a:lnTo>
                </a:path>
                <a:path w="2764790" h="1645920">
                  <a:moveTo>
                    <a:pt x="0" y="822949"/>
                  </a:moveTo>
                  <a:lnTo>
                    <a:pt x="2764774" y="822949"/>
                  </a:lnTo>
                </a:path>
                <a:path w="2764790" h="1645920">
                  <a:moveTo>
                    <a:pt x="0" y="1234424"/>
                  </a:moveTo>
                  <a:lnTo>
                    <a:pt x="2764774" y="1234424"/>
                  </a:lnTo>
                </a:path>
                <a:path w="2764790" h="1645920">
                  <a:moveTo>
                    <a:pt x="0" y="1645899"/>
                  </a:moveTo>
                  <a:lnTo>
                    <a:pt x="2764774" y="16458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817476" y="1388679"/>
            <a:ext cx="1105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0" b="1">
                <a:solidFill>
                  <a:srgbClr val="212121"/>
                </a:solidFill>
                <a:latin typeface="Arial"/>
                <a:cs typeface="Arial"/>
              </a:rPr>
              <a:t>AccessDate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817476" y="1769677"/>
            <a:ext cx="1040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01-01-2017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817476" y="2181152"/>
            <a:ext cx="1040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01-03-2017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17476" y="2592627"/>
            <a:ext cx="1040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01-05-2017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17476" y="3004102"/>
            <a:ext cx="1040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01-07-2017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291659" y="965604"/>
            <a:ext cx="1140460" cy="384810"/>
            <a:chOff x="9291659" y="965604"/>
            <a:chExt cx="1140460" cy="384810"/>
          </a:xfrm>
        </p:grpSpPr>
        <p:sp>
          <p:nvSpPr>
            <p:cNvPr id="44" name="object 44"/>
            <p:cNvSpPr/>
            <p:nvPr/>
          </p:nvSpPr>
          <p:spPr>
            <a:xfrm>
              <a:off x="9301171" y="975117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09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296421" y="970367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4" h="375284">
                  <a:moveTo>
                    <a:pt x="4749" y="0"/>
                  </a:moveTo>
                  <a:lnTo>
                    <a:pt x="4749" y="375249"/>
                  </a:lnTo>
                </a:path>
                <a:path w="1130934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4" h="375284">
                  <a:moveTo>
                    <a:pt x="0" y="4749"/>
                  </a:moveTo>
                  <a:lnTo>
                    <a:pt x="1130599" y="4749"/>
                  </a:lnTo>
                </a:path>
                <a:path w="1130934" h="375284">
                  <a:moveTo>
                    <a:pt x="0" y="370499"/>
                  </a:moveTo>
                  <a:lnTo>
                    <a:pt x="1130599" y="3704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9374197" y="883616"/>
            <a:ext cx="1031875" cy="242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5080" indent="-1270">
              <a:lnSpc>
                <a:spcPct val="142100"/>
              </a:lnSpc>
              <a:spcBef>
                <a:spcPts val="100"/>
              </a:spcBef>
              <a:tabLst>
                <a:tab pos="604520" algn="l"/>
              </a:tabLst>
            </a:pPr>
            <a:r>
              <a:rPr dirty="0" sz="1800" spc="-130" b="1">
                <a:solidFill>
                  <a:srgbClr val="212121"/>
                </a:solidFill>
                <a:latin typeface="Arial"/>
                <a:cs typeface="Arial"/>
              </a:rPr>
              <a:t>Table-2 </a:t>
            </a:r>
            <a:r>
              <a:rPr dirty="0" sz="1800" spc="-1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u="heavy" sz="1800" spc="-17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CI</a:t>
            </a:r>
            <a:r>
              <a:rPr dirty="0" u="heavy" sz="1800" spc="-24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D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u="heavy" sz="1800" spc="-254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ANO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840"/>
              </a:spcBef>
              <a:tabLst>
                <a:tab pos="604520" algn="l"/>
              </a:tabLst>
            </a:pPr>
            <a:r>
              <a:rPr dirty="0" sz="1800" spc="-175">
                <a:solidFill>
                  <a:srgbClr val="212121"/>
                </a:solidFill>
                <a:latin typeface="Microsoft Sans Serif"/>
                <a:cs typeface="Microsoft Sans Serif"/>
              </a:rPr>
              <a:t>C01	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A01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  <a:tabLst>
                <a:tab pos="604520" algn="l"/>
              </a:tabLst>
            </a:pPr>
            <a:r>
              <a:rPr dirty="0" sz="1800" spc="-175">
                <a:solidFill>
                  <a:srgbClr val="212121"/>
                </a:solidFill>
                <a:latin typeface="Microsoft Sans Serif"/>
                <a:cs typeface="Microsoft Sans Serif"/>
              </a:rPr>
              <a:t>C02	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A01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75"/>
              </a:spcBef>
              <a:tabLst>
                <a:tab pos="604520" algn="l"/>
              </a:tabLst>
            </a:pPr>
            <a:r>
              <a:rPr dirty="0" sz="1800" spc="-175">
                <a:solidFill>
                  <a:srgbClr val="212121"/>
                </a:solidFill>
                <a:latin typeface="Microsoft Sans Serif"/>
                <a:cs typeface="Microsoft Sans Serif"/>
              </a:rPr>
              <a:t>C01	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A02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  <a:tabLst>
                <a:tab pos="604520" algn="l"/>
              </a:tabLst>
            </a:pPr>
            <a:r>
              <a:rPr dirty="0" sz="1800" spc="-175">
                <a:solidFill>
                  <a:srgbClr val="212121"/>
                </a:solidFill>
                <a:latin typeface="Microsoft Sans Serif"/>
                <a:cs typeface="Microsoft Sans Serif"/>
              </a:rPr>
              <a:t>C03	</a:t>
            </a: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98061" y="2577101"/>
            <a:ext cx="754380" cy="437515"/>
          </a:xfrm>
          <a:custGeom>
            <a:avLst/>
            <a:gdLst/>
            <a:ahLst/>
            <a:cxnLst/>
            <a:rect l="l" t="t" r="r" b="b"/>
            <a:pathLst>
              <a:path w="754379" h="437514">
                <a:moveTo>
                  <a:pt x="535417" y="437121"/>
                </a:moveTo>
                <a:lnTo>
                  <a:pt x="535417" y="327841"/>
                </a:lnTo>
                <a:lnTo>
                  <a:pt x="0" y="327841"/>
                </a:lnTo>
                <a:lnTo>
                  <a:pt x="0" y="109280"/>
                </a:lnTo>
                <a:lnTo>
                  <a:pt x="535417" y="109280"/>
                </a:lnTo>
                <a:lnTo>
                  <a:pt x="535417" y="0"/>
                </a:lnTo>
                <a:lnTo>
                  <a:pt x="753978" y="218560"/>
                </a:lnTo>
                <a:lnTo>
                  <a:pt x="535417" y="437121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595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1200" spc="-7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1200" spc="-16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1200" spc="30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945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1076" y="6621326"/>
            <a:ext cx="449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01CĽ0407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(DBMS)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1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3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Functional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dependencies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and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65">
                <a:solidFill>
                  <a:srgbClr val="363636"/>
                </a:solidFill>
                <a:latin typeface="Roboto Lt"/>
                <a:cs typeface="Roboto Lt"/>
              </a:rPr>
              <a:t>Noímalization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4tı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612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3695" y="847391"/>
            <a:ext cx="4137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Chec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bel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2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>
                <a:solidFill>
                  <a:srgbClr val="212121"/>
                </a:solidFill>
                <a:latin typeface="Microsoft Sans Serif"/>
                <a:cs typeface="Microsoft Sans Serif"/>
              </a:rPr>
              <a:t>NF?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89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2N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270"/>
              <a:t>(Sec</a:t>
            </a:r>
            <a:r>
              <a:rPr dirty="0" cap="small" spc="-415"/>
              <a:t>o</a:t>
            </a:r>
            <a:r>
              <a:rPr dirty="0" spc="-405"/>
              <a:t>n</a:t>
            </a:r>
            <a:r>
              <a:rPr dirty="0" spc="-400"/>
              <a:t>d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72982" y="2222805"/>
          <a:ext cx="6962775" cy="2496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575"/>
                <a:gridCol w="2314575"/>
                <a:gridCol w="2314575"/>
              </a:tblGrid>
              <a:tr h="38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9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ľeacheí_id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subjecľ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ľeacheí_age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111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Maľhs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111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Physics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333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Physics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333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Chemisľíy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622154" y="1747447"/>
            <a:ext cx="1524000" cy="400685"/>
          </a:xfrm>
          <a:prstGeom prst="rect">
            <a:avLst/>
          </a:prstGeom>
          <a:solidFill>
            <a:srgbClr val="FFFFFF"/>
          </a:solidFill>
          <a:ln w="12699">
            <a:solidFill>
              <a:srgbClr val="212121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dirty="0" sz="2000" spc="-5">
                <a:solidFill>
                  <a:srgbClr val="212121"/>
                </a:solidFill>
                <a:latin typeface="Cambria Math"/>
                <a:cs typeface="Cambria Math"/>
              </a:rPr>
              <a:t>School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4467860" cy="230632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ul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ľia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1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1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ansiľi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1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íivia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Non-</a:t>
            </a:r>
            <a:r>
              <a:rPr dirty="0" sz="2400" spc="-30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íivia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306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T</a:t>
            </a:r>
            <a:r>
              <a:rPr dirty="0" spc="-355"/>
              <a:t>ype</a:t>
            </a:r>
            <a:r>
              <a:rPr dirty="0" spc="-340"/>
              <a:t>s</a:t>
            </a:r>
            <a:r>
              <a:rPr dirty="0" spc="-165"/>
              <a:t> </a:t>
            </a:r>
            <a:r>
              <a:rPr dirty="0" spc="-270"/>
              <a:t>o</a:t>
            </a:r>
            <a:r>
              <a:rPr dirty="0" spc="-145"/>
              <a:t>f</a:t>
            </a:r>
            <a:r>
              <a:rPr dirty="0" spc="-170"/>
              <a:t> </a:t>
            </a:r>
            <a:r>
              <a:rPr dirty="0" spc="-495"/>
              <a:t>F</a:t>
            </a:r>
            <a:r>
              <a:rPr dirty="0" spc="-300"/>
              <a:t>unctiona</a:t>
            </a:r>
            <a:r>
              <a:rPr dirty="0" spc="-155"/>
              <a:t>l</a:t>
            </a:r>
            <a:r>
              <a:rPr dirty="0" spc="-170"/>
              <a:t> </a:t>
            </a:r>
            <a:r>
              <a:rPr dirty="0" spc="-375"/>
              <a:t>Dependenc</a:t>
            </a:r>
            <a:r>
              <a:rPr dirty="0" spc="-340"/>
              <a:t>y</a:t>
            </a:r>
            <a:r>
              <a:rPr dirty="0" spc="-170"/>
              <a:t> </a:t>
            </a:r>
            <a:r>
              <a:rPr dirty="0" spc="-270"/>
              <a:t>(FD)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847391"/>
            <a:ext cx="11769090" cy="138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Clr>
                <a:srgbClr val="B84742"/>
              </a:buClr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>
                <a:solidFill>
                  <a:srgbClr val="222426"/>
                </a:solidFill>
                <a:latin typeface="Cambria Math"/>
                <a:cs typeface="Cambria Math"/>
              </a:rPr>
              <a:t>A</a:t>
            </a:r>
            <a:r>
              <a:rPr dirty="0" sz="2400" spc="-5">
                <a:solidFill>
                  <a:srgbClr val="222426"/>
                </a:solidFill>
                <a:latin typeface="Cambria Math"/>
                <a:cs typeface="Cambria Math"/>
              </a:rPr>
              <a:t> table is in</a:t>
            </a:r>
            <a:r>
              <a:rPr dirty="0" sz="240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22426"/>
                </a:solidFill>
                <a:latin typeface="Cambria Math"/>
                <a:cs typeface="Cambria Math"/>
              </a:rPr>
              <a:t>1NF as all </a:t>
            </a:r>
            <a:r>
              <a:rPr dirty="0" sz="2400" spc="-10">
                <a:solidFill>
                  <a:srgbClr val="222426"/>
                </a:solidFill>
                <a:latin typeface="Cambria Math"/>
                <a:cs typeface="Cambria Math"/>
              </a:rPr>
              <a:t>attributes</a:t>
            </a:r>
            <a:r>
              <a:rPr dirty="0" sz="240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22426"/>
                </a:solidFill>
                <a:latin typeface="Cambria Math"/>
                <a:cs typeface="Cambria Math"/>
              </a:rPr>
              <a:t>has </a:t>
            </a:r>
            <a:r>
              <a:rPr dirty="0" sz="2400" spc="-10">
                <a:solidFill>
                  <a:srgbClr val="222426"/>
                </a:solidFill>
                <a:latin typeface="Cambria Math"/>
                <a:cs typeface="Cambria Math"/>
              </a:rPr>
              <a:t>single</a:t>
            </a:r>
            <a:r>
              <a:rPr dirty="0" sz="2400" spc="-5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22426"/>
                </a:solidFill>
                <a:latin typeface="Cambria Math"/>
                <a:cs typeface="Cambria Math"/>
              </a:rPr>
              <a:t>values.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ts val="2590"/>
              </a:lnSpc>
              <a:spcBef>
                <a:spcPts val="2685"/>
              </a:spcBef>
              <a:buClr>
                <a:srgbClr val="B84742"/>
              </a:buClr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2400" spc="19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solution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for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this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would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be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splitting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it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into</a:t>
            </a:r>
            <a:r>
              <a:rPr dirty="0" sz="2400" spc="19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more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than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one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table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such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that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it</a:t>
            </a:r>
            <a:r>
              <a:rPr dirty="0" sz="2400" spc="2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satisfy </a:t>
            </a:r>
            <a:r>
              <a:rPr dirty="0" sz="2400" spc="-51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condition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for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2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NF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89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2N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270"/>
              <a:t>(Sec</a:t>
            </a:r>
            <a:r>
              <a:rPr dirty="0" cap="small" spc="-415"/>
              <a:t>o</a:t>
            </a:r>
            <a:r>
              <a:rPr dirty="0" spc="-405"/>
              <a:t>n</a:t>
            </a:r>
            <a:r>
              <a:rPr dirty="0" spc="-400"/>
              <a:t>d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0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784036" y="2685974"/>
            <a:ext cx="1524000" cy="400685"/>
          </a:xfrm>
          <a:prstGeom prst="rect">
            <a:avLst/>
          </a:prstGeom>
          <a:solidFill>
            <a:srgbClr val="FFFFFF"/>
          </a:solidFill>
          <a:ln w="12699">
            <a:solidFill>
              <a:srgbClr val="21212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dirty="0" sz="2000" spc="-25">
                <a:solidFill>
                  <a:srgbClr val="212121"/>
                </a:solidFill>
                <a:latin typeface="Cambria Math"/>
                <a:cs typeface="Cambria Math"/>
              </a:rPr>
              <a:t>Teachers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77686" y="3205292"/>
          <a:ext cx="3014980" cy="168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/>
                <a:gridCol w="1497965"/>
              </a:tblGrid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ľeacheí_id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2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ľeacheí_age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111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333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94413" y="2685974"/>
            <a:ext cx="1524000" cy="400685"/>
          </a:xfrm>
          <a:prstGeom prst="rect">
            <a:avLst/>
          </a:prstGeom>
          <a:solidFill>
            <a:srgbClr val="FFFFFF"/>
          </a:solidFill>
          <a:ln w="12699">
            <a:solidFill>
              <a:srgbClr val="21212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dirty="0" sz="2000" spc="-5">
                <a:solidFill>
                  <a:srgbClr val="212121"/>
                </a:solidFill>
                <a:latin typeface="Cambria Math"/>
                <a:cs typeface="Cambria Math"/>
              </a:rPr>
              <a:t>Subjects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01650" y="3134316"/>
          <a:ext cx="3570604" cy="252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/>
                <a:gridCol w="1775460"/>
              </a:tblGrid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ľeacheí_id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9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subjecľ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111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Maľhs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111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Physics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333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Physics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333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Chemisľíy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3N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35"/>
              <a:t>(Thi</a:t>
            </a:r>
            <a:r>
              <a:rPr dirty="0" spc="-114"/>
              <a:t>í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7054" y="0"/>
            <a:ext cx="8112759" cy="6858000"/>
            <a:chOff x="497054" y="0"/>
            <a:chExt cx="8112759" cy="6858000"/>
          </a:xfrm>
        </p:grpSpPr>
        <p:sp>
          <p:nvSpPr>
            <p:cNvPr id="5" name="object 5"/>
            <p:cNvSpPr/>
            <p:nvPr/>
          </p:nvSpPr>
          <p:spPr>
            <a:xfrm>
              <a:off x="503402" y="1342402"/>
              <a:ext cx="7200265" cy="720090"/>
            </a:xfrm>
            <a:custGeom>
              <a:avLst/>
              <a:gdLst/>
              <a:ahLst/>
              <a:cxnLst/>
              <a:rect l="l" t="t" r="r" b="b"/>
              <a:pathLst>
                <a:path w="7200265" h="720089">
                  <a:moveTo>
                    <a:pt x="7199998" y="1270"/>
                  </a:moveTo>
                  <a:lnTo>
                    <a:pt x="7199782" y="1270"/>
                  </a:lnTo>
                  <a:lnTo>
                    <a:pt x="7199782" y="0"/>
                  </a:lnTo>
                  <a:lnTo>
                    <a:pt x="76" y="0"/>
                  </a:lnTo>
                  <a:lnTo>
                    <a:pt x="76" y="1270"/>
                  </a:lnTo>
                  <a:lnTo>
                    <a:pt x="0" y="720090"/>
                  </a:lnTo>
                  <a:lnTo>
                    <a:pt x="7199998" y="720090"/>
                  </a:lnTo>
                  <a:lnTo>
                    <a:pt x="7199998" y="127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3404" y="1342664"/>
              <a:ext cx="7200265" cy="720090"/>
            </a:xfrm>
            <a:custGeom>
              <a:avLst/>
              <a:gdLst/>
              <a:ahLst/>
              <a:cxnLst/>
              <a:rect l="l" t="t" r="r" b="b"/>
              <a:pathLst>
                <a:path w="7200265" h="720089">
                  <a:moveTo>
                    <a:pt x="0" y="971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971" y="0"/>
                  </a:lnTo>
                  <a:lnTo>
                    <a:pt x="7199027" y="0"/>
                  </a:lnTo>
                  <a:lnTo>
                    <a:pt x="7199285" y="0"/>
                  </a:lnTo>
                  <a:lnTo>
                    <a:pt x="7199533" y="102"/>
                  </a:lnTo>
                  <a:lnTo>
                    <a:pt x="7199714" y="284"/>
                  </a:lnTo>
                  <a:lnTo>
                    <a:pt x="7199897" y="466"/>
                  </a:lnTo>
                  <a:lnTo>
                    <a:pt x="7199999" y="714"/>
                  </a:lnTo>
                  <a:lnTo>
                    <a:pt x="7199999" y="971"/>
                  </a:lnTo>
                  <a:lnTo>
                    <a:pt x="7199999" y="719027"/>
                  </a:lnTo>
                  <a:lnTo>
                    <a:pt x="7199999" y="719564"/>
                  </a:lnTo>
                  <a:lnTo>
                    <a:pt x="7199564" y="719999"/>
                  </a:lnTo>
                  <a:lnTo>
                    <a:pt x="7199027" y="719999"/>
                  </a:lnTo>
                  <a:lnTo>
                    <a:pt x="971" y="719999"/>
                  </a:lnTo>
                  <a:lnTo>
                    <a:pt x="435" y="719999"/>
                  </a:lnTo>
                  <a:lnTo>
                    <a:pt x="0" y="719564"/>
                  </a:lnTo>
                  <a:lnTo>
                    <a:pt x="0" y="719027"/>
                  </a:lnTo>
                  <a:lnTo>
                    <a:pt x="0" y="971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78118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28575" y="3091180"/>
                  </a:moveTo>
                  <a:lnTo>
                    <a:pt x="0" y="3091180"/>
                  </a:lnTo>
                  <a:lnTo>
                    <a:pt x="0" y="6858000"/>
                  </a:lnTo>
                  <a:lnTo>
                    <a:pt x="28575" y="6858000"/>
                  </a:lnTo>
                  <a:lnTo>
                    <a:pt x="28575" y="3091180"/>
                  </a:lnTo>
                  <a:close/>
                </a:path>
                <a:path w="28575" h="6858000">
                  <a:moveTo>
                    <a:pt x="28575" y="0"/>
                  </a:moveTo>
                  <a:lnTo>
                    <a:pt x="0" y="0"/>
                  </a:lnTo>
                  <a:lnTo>
                    <a:pt x="0" y="2372360"/>
                  </a:lnTo>
                  <a:lnTo>
                    <a:pt x="28575" y="237236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3402" y="2371102"/>
              <a:ext cx="8100059" cy="720090"/>
            </a:xfrm>
            <a:custGeom>
              <a:avLst/>
              <a:gdLst/>
              <a:ahLst/>
              <a:cxnLst/>
              <a:rect l="l" t="t" r="r" b="b"/>
              <a:pathLst>
                <a:path w="8100059" h="720089">
                  <a:moveTo>
                    <a:pt x="8099996" y="1270"/>
                  </a:moveTo>
                  <a:lnTo>
                    <a:pt x="8099971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20090"/>
                  </a:lnTo>
                  <a:lnTo>
                    <a:pt x="8099996" y="720090"/>
                  </a:lnTo>
                  <a:lnTo>
                    <a:pt x="8099996" y="127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3404" y="2371078"/>
              <a:ext cx="8100059" cy="720090"/>
            </a:xfrm>
            <a:custGeom>
              <a:avLst/>
              <a:gdLst/>
              <a:ahLst/>
              <a:cxnLst/>
              <a:rect l="l" t="t" r="r" b="b"/>
              <a:pathLst>
                <a:path w="8100059" h="720089">
                  <a:moveTo>
                    <a:pt x="0" y="971"/>
                  </a:moveTo>
                  <a:lnTo>
                    <a:pt x="0" y="434"/>
                  </a:lnTo>
                  <a:lnTo>
                    <a:pt x="435" y="0"/>
                  </a:lnTo>
                  <a:lnTo>
                    <a:pt x="971" y="0"/>
                  </a:lnTo>
                  <a:lnTo>
                    <a:pt x="8099027" y="0"/>
                  </a:lnTo>
                  <a:lnTo>
                    <a:pt x="8099285" y="0"/>
                  </a:lnTo>
                  <a:lnTo>
                    <a:pt x="8099533" y="102"/>
                  </a:lnTo>
                  <a:lnTo>
                    <a:pt x="8099714" y="284"/>
                  </a:lnTo>
                  <a:lnTo>
                    <a:pt x="8099897" y="466"/>
                  </a:lnTo>
                  <a:lnTo>
                    <a:pt x="8099999" y="714"/>
                  </a:lnTo>
                  <a:lnTo>
                    <a:pt x="8099999" y="971"/>
                  </a:lnTo>
                  <a:lnTo>
                    <a:pt x="8099999" y="719027"/>
                  </a:lnTo>
                  <a:lnTo>
                    <a:pt x="8099999" y="719564"/>
                  </a:lnTo>
                  <a:lnTo>
                    <a:pt x="8099564" y="719999"/>
                  </a:lnTo>
                  <a:lnTo>
                    <a:pt x="8099027" y="719999"/>
                  </a:lnTo>
                  <a:lnTo>
                    <a:pt x="971" y="719999"/>
                  </a:lnTo>
                  <a:lnTo>
                    <a:pt x="435" y="719999"/>
                  </a:lnTo>
                  <a:lnTo>
                    <a:pt x="0" y="719564"/>
                  </a:lnTo>
                  <a:lnTo>
                    <a:pt x="0" y="719027"/>
                  </a:lnTo>
                  <a:lnTo>
                    <a:pt x="0" y="971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3519" y="588375"/>
            <a:ext cx="8794115" cy="5523230"/>
          </a:xfrm>
          <a:prstGeom prst="rect">
            <a:avLst/>
          </a:prstGeom>
        </p:spPr>
        <p:txBody>
          <a:bodyPr wrap="square" lIns="0" tIns="235585" rIns="0" bIns="0" rtlCol="0" vert="horz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8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4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ndiľi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212121"/>
                </a:solidFill>
                <a:latin typeface="Microsoft Sans Serif"/>
                <a:cs typeface="Microsoft Sans Serif"/>
              </a:rPr>
              <a:t>3NF</a:t>
            </a:r>
            <a:endParaRPr sz="2600">
              <a:latin typeface="Microsoft Sans Serif"/>
              <a:cs typeface="Microsoft Sans Serif"/>
            </a:endParaRPr>
          </a:p>
          <a:p>
            <a:pPr marL="457200">
              <a:lnSpc>
                <a:spcPct val="100000"/>
              </a:lnSpc>
              <a:spcBef>
                <a:spcPts val="1905"/>
              </a:spcBef>
            </a:pP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B84742"/>
                </a:solidFill>
                <a:latin typeface="Microsoft Sans Serif"/>
                <a:cs typeface="Microsoft Sans Serif"/>
              </a:rPr>
              <a:t>2N</a:t>
            </a:r>
            <a:r>
              <a:rPr dirty="0" sz="2800" spc="-270">
                <a:solidFill>
                  <a:srgbClr val="B84742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0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35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0">
                <a:solidFill>
                  <a:srgbClr val="B84742"/>
                </a:solidFill>
                <a:latin typeface="Microsoft Sans Serif"/>
                <a:cs typeface="Microsoft Sans Serif"/>
              </a:rPr>
              <a:t>ansiľi</a:t>
            </a:r>
            <a:r>
              <a:rPr dirty="0" sz="2800" spc="-150">
                <a:solidFill>
                  <a:srgbClr val="B84742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4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B84742"/>
                </a:solidFill>
                <a:latin typeface="Microsoft Sans Serif"/>
                <a:cs typeface="Microsoft Sans Serif"/>
              </a:rPr>
              <a:t>dependenc</a:t>
            </a:r>
            <a:r>
              <a:rPr dirty="0" sz="2800" spc="-175">
                <a:solidFill>
                  <a:srgbClr val="B84742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Microsoft Sans Serif"/>
              <a:cs typeface="Microsoft Sans Serif"/>
            </a:endParaRPr>
          </a:p>
          <a:p>
            <a:pPr marL="465455">
              <a:lnSpc>
                <a:spcPct val="100000"/>
              </a:lnSpc>
            </a:pP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ansiľi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dependency???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B84742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B84742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B84742"/>
                </a:solidFill>
                <a:latin typeface="Arial MT"/>
                <a:cs typeface="Arial MT"/>
              </a:rPr>
              <a:t> </a:t>
            </a:r>
            <a:r>
              <a:rPr dirty="0" sz="2800" spc="-340">
                <a:solidFill>
                  <a:srgbClr val="B84742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B84742"/>
                </a:solidFill>
                <a:latin typeface="Microsoft Sans Serif"/>
                <a:cs typeface="Microsoft Sans Serif"/>
              </a:rPr>
              <a:t>&amp;</a:t>
            </a:r>
            <a:r>
              <a:rPr dirty="0" sz="2800" spc="-11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B84742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B84742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B84742"/>
                </a:solidFill>
                <a:latin typeface="Arial MT"/>
                <a:cs typeface="Arial MT"/>
              </a:rPr>
              <a:t> </a:t>
            </a:r>
            <a:r>
              <a:rPr dirty="0" sz="2800" spc="-434">
                <a:solidFill>
                  <a:srgbClr val="B84742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B84742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B84742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B84742"/>
                </a:solidFill>
                <a:latin typeface="Arial MT"/>
                <a:cs typeface="Arial MT"/>
              </a:rPr>
              <a:t> </a:t>
            </a:r>
            <a:r>
              <a:rPr dirty="0" sz="2800" spc="-434">
                <a:solidFill>
                  <a:srgbClr val="B84742"/>
                </a:solidFill>
                <a:latin typeface="Microsoft Sans Serif"/>
                <a:cs typeface="Microsoft Sans Serif"/>
              </a:rPr>
              <a:t>C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Microsoft Sans Serif"/>
              <a:cs typeface="Microsoft Sans Serif"/>
            </a:endParaRPr>
          </a:p>
          <a:p>
            <a:pPr marL="191770" indent="-179705">
              <a:lnSpc>
                <a:spcPts val="3110"/>
              </a:lnSpc>
              <a:buFont typeface="Arial MT"/>
              <a:buChar char="•"/>
              <a:tabLst>
                <a:tab pos="192405" algn="l"/>
              </a:tabLst>
            </a:pP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212121"/>
                </a:solidFill>
                <a:latin typeface="Microsoft Sans Serif"/>
                <a:cs typeface="Microsoft Sans Serif"/>
              </a:rPr>
              <a:t>ľhi</a:t>
            </a:r>
            <a:r>
              <a:rPr dirty="0" sz="2600" spc="-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1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6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2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212121"/>
                </a:solidFill>
                <a:latin typeface="Microsoft Sans Serif"/>
                <a:cs typeface="Microsoft Sans Serif"/>
              </a:rPr>
              <a:t>(3NF)</a:t>
            </a:r>
            <a:endParaRPr sz="2600">
              <a:latin typeface="Microsoft Sans Serif"/>
              <a:cs typeface="Microsoft Sans Serif"/>
            </a:endParaRPr>
          </a:p>
          <a:p>
            <a:pPr lvl="1" marL="648970" indent="-187325">
              <a:lnSpc>
                <a:spcPts val="262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2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5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200" spc="-1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 b="1">
                <a:solidFill>
                  <a:srgbClr val="B84742"/>
                </a:solidFill>
                <a:latin typeface="Arial"/>
                <a:cs typeface="Arial"/>
              </a:rPr>
              <a:t>2N</a:t>
            </a:r>
            <a:r>
              <a:rPr dirty="0" sz="2200" spc="-20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200">
              <a:latin typeface="Microsoft Sans Serif"/>
              <a:cs typeface="Microsoft Sans Serif"/>
            </a:endParaRPr>
          </a:p>
          <a:p>
            <a:pPr marL="648970" indent="-187325">
              <a:lnSpc>
                <a:spcPts val="2635"/>
              </a:lnSpc>
              <a:buChar char="•"/>
              <a:tabLst>
                <a:tab pos="649605" algn="l"/>
              </a:tabLst>
            </a:pPr>
            <a:r>
              <a:rPr dirty="0" sz="2200" spc="-140" b="1">
                <a:solidFill>
                  <a:srgbClr val="B84742"/>
                </a:solidFill>
                <a:latin typeface="Arial"/>
                <a:cs typeface="Arial"/>
              </a:rPr>
              <a:t>eveíy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200" spc="-18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n-fiey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10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200" spc="-14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40" b="1">
                <a:solidFill>
                  <a:srgbClr val="B84742"/>
                </a:solidFill>
                <a:latin typeface="Arial"/>
                <a:cs typeface="Arial"/>
              </a:rPr>
              <a:t>n-tíansitively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04" b="1">
                <a:solidFill>
                  <a:srgbClr val="B84742"/>
                </a:solidFill>
                <a:latin typeface="Arial"/>
                <a:cs typeface="Arial"/>
              </a:rPr>
              <a:t>dependent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2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2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60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endParaRPr sz="2200">
              <a:latin typeface="Arial"/>
              <a:cs typeface="Arial"/>
            </a:endParaRPr>
          </a:p>
          <a:p>
            <a:pPr marL="5655945">
              <a:lnSpc>
                <a:spcPct val="100000"/>
              </a:lnSpc>
              <a:spcBef>
                <a:spcPts val="375"/>
              </a:spcBef>
            </a:pPr>
            <a:r>
              <a:rPr dirty="0" sz="2600" spc="-490">
                <a:solidFill>
                  <a:srgbClr val="212121"/>
                </a:solidFill>
                <a:latin typeface="Microsoft Sans Serif"/>
                <a:cs typeface="Microsoft Sans Serif"/>
              </a:rPr>
              <a:t>OR</a:t>
            </a:r>
            <a:endParaRPr sz="2600">
              <a:latin typeface="Microsoft Sans Serif"/>
              <a:cs typeface="Microsoft Sans Serif"/>
            </a:endParaRPr>
          </a:p>
          <a:p>
            <a:pPr marL="191770" indent="-179705">
              <a:lnSpc>
                <a:spcPts val="3110"/>
              </a:lnSpc>
              <a:spcBef>
                <a:spcPts val="36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212121"/>
                </a:solidFill>
                <a:latin typeface="Microsoft Sans Serif"/>
                <a:cs typeface="Microsoft Sans Serif"/>
              </a:rPr>
              <a:t>ľhi</a:t>
            </a:r>
            <a:r>
              <a:rPr dirty="0" sz="2600" spc="-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1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6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2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212121"/>
                </a:solidFill>
                <a:latin typeface="Microsoft Sans Serif"/>
                <a:cs typeface="Microsoft Sans Serif"/>
              </a:rPr>
              <a:t>(3NF)</a:t>
            </a:r>
            <a:endParaRPr sz="2600">
              <a:latin typeface="Microsoft Sans Serif"/>
              <a:cs typeface="Microsoft Sans Serif"/>
            </a:endParaRPr>
          </a:p>
          <a:p>
            <a:pPr lvl="1" marL="648970" indent="-187325">
              <a:lnSpc>
                <a:spcPts val="262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2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5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200" spc="-1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 b="1">
                <a:solidFill>
                  <a:srgbClr val="B84742"/>
                </a:solidFill>
                <a:latin typeface="Arial"/>
                <a:cs typeface="Arial"/>
              </a:rPr>
              <a:t>2N</a:t>
            </a:r>
            <a:r>
              <a:rPr dirty="0" sz="2200" spc="-20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200">
              <a:latin typeface="Microsoft Sans Serif"/>
              <a:cs typeface="Microsoft Sans Serif"/>
            </a:endParaRPr>
          </a:p>
          <a:p>
            <a:pPr marL="648970" indent="-187325">
              <a:lnSpc>
                <a:spcPts val="2635"/>
              </a:lnSpc>
              <a:buChar char="•"/>
              <a:tabLst>
                <a:tab pos="649605" algn="l"/>
              </a:tabLst>
            </a:pPr>
            <a:r>
              <a:rPr dirty="0" sz="2200" spc="-2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200" spc="-2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5" b="1">
                <a:solidFill>
                  <a:srgbClr val="B84742"/>
                </a:solidFill>
                <a:latin typeface="Arial"/>
                <a:cs typeface="Arial"/>
              </a:rPr>
              <a:t>any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200" spc="-18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n-fiey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10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5" b="1">
                <a:solidFill>
                  <a:srgbClr val="B84742"/>
                </a:solidFill>
                <a:latin typeface="Arial"/>
                <a:cs typeface="Arial"/>
              </a:rPr>
              <a:t>tíansitively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04" b="1">
                <a:solidFill>
                  <a:srgbClr val="B84742"/>
                </a:solidFill>
                <a:latin typeface="Arial"/>
                <a:cs typeface="Arial"/>
              </a:rPr>
              <a:t>dependent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2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2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60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1182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3N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35"/>
              <a:t>(Thi</a:t>
            </a:r>
            <a:r>
              <a:rPr dirty="0" spc="-114"/>
              <a:t>í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527" y="4043320"/>
            <a:ext cx="11463655" cy="22402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425"/>
              </a:spcBef>
              <a:buChar char="•"/>
              <a:tabLst>
                <a:tab pos="188595" algn="l"/>
              </a:tabLst>
            </a:pPr>
            <a:r>
              <a:rPr dirty="0" sz="2800" spc="-325" b="1">
                <a:solidFill>
                  <a:srgbClr val="212121"/>
                </a:solidFill>
                <a:latin typeface="Arial"/>
                <a:cs typeface="Arial"/>
              </a:rPr>
              <a:t>FD1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800" spc="-3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{Balance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anchName,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anchAdd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ess}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330"/>
              </a:spcBef>
              <a:buChar char="•"/>
              <a:tabLst>
                <a:tab pos="188595" algn="l"/>
              </a:tabLst>
            </a:pPr>
            <a:r>
              <a:rPr dirty="0" sz="2800" spc="-325" b="1">
                <a:solidFill>
                  <a:srgbClr val="212121"/>
                </a:solidFill>
                <a:latin typeface="Arial"/>
                <a:cs typeface="Arial"/>
              </a:rPr>
              <a:t>FD2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anchName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anchAdd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ess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Acc</a:t>
            </a:r>
            <a:r>
              <a:rPr dirty="0" cap="small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unľNO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BíanchAddíess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(Using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1C6FA9"/>
                </a:solidFill>
                <a:latin typeface="Microsoft Sans Serif"/>
                <a:cs typeface="Microsoft Sans Serif"/>
              </a:rPr>
              <a:t>Tíansiľiviľy </a:t>
            </a:r>
            <a:r>
              <a:rPr dirty="0" sz="2800" spc="-60">
                <a:solidFill>
                  <a:srgbClr val="1C6FA9"/>
                </a:solidFill>
                <a:latin typeface="Microsoft Sans Serif"/>
                <a:cs typeface="Microsoft Sans Serif"/>
              </a:rPr>
              <a:t>íule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187960" marR="5080" indent="-175895">
              <a:lnSpc>
                <a:spcPct val="80000"/>
              </a:lnSpc>
              <a:spcBef>
                <a:spcPts val="1000"/>
              </a:spcBef>
              <a:buChar char="•"/>
              <a:tabLst>
                <a:tab pos="188595" algn="l"/>
              </a:tabLst>
            </a:pP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BíanchAddíess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is </a:t>
            </a:r>
            <a:r>
              <a:rPr dirty="0" sz="2800" spc="-165" b="1">
                <a:solidFill>
                  <a:srgbClr val="B84742"/>
                </a:solidFill>
                <a:latin typeface="Arial"/>
                <a:cs typeface="Arial"/>
              </a:rPr>
              <a:t>tíansitive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depend</a:t>
            </a:r>
            <a:r>
              <a:rPr dirty="0" sz="2800" spc="-2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3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B84742"/>
                </a:solidFill>
                <a:latin typeface="Arial"/>
                <a:cs typeface="Arial"/>
              </a:rPr>
              <a:t>píimaíy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fiey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(ANO)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. </a:t>
            </a: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usľ</a:t>
            </a:r>
            <a:r>
              <a:rPr dirty="0" cap="small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meí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in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5">
                <a:solidFill>
                  <a:srgbClr val="212121"/>
                </a:solidFill>
                <a:latin typeface="Microsoft Sans Serif"/>
                <a:cs typeface="Microsoft Sans Serif"/>
              </a:rPr>
              <a:t>3NF.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5764" y="967147"/>
          <a:ext cx="4665345" cy="243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94030"/>
                <a:gridCol w="1405890"/>
                <a:gridCol w="1633219"/>
              </a:tblGrid>
              <a:tr h="36631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98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254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ANO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BíanchAddíess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Kalawa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Kalawa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C.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C.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573013" y="0"/>
            <a:ext cx="534035" cy="6858000"/>
            <a:chOff x="5573013" y="0"/>
            <a:chExt cx="534035" cy="6858000"/>
          </a:xfrm>
        </p:grpSpPr>
        <p:sp>
          <p:nvSpPr>
            <p:cNvPr id="7" name="object 7"/>
            <p:cNvSpPr/>
            <p:nvPr/>
          </p:nvSpPr>
          <p:spPr>
            <a:xfrm>
              <a:off x="5587301" y="919746"/>
              <a:ext cx="0" cy="2880360"/>
            </a:xfrm>
            <a:custGeom>
              <a:avLst/>
              <a:gdLst/>
              <a:ahLst/>
              <a:cxnLst/>
              <a:rect l="l" t="t" r="r" b="b"/>
              <a:pathLst>
                <a:path w="0" h="2880360">
                  <a:moveTo>
                    <a:pt x="0" y="28799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78129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0" y="0"/>
                  </a:moveTo>
                  <a:lnTo>
                    <a:pt x="28574" y="0"/>
                  </a:lnTo>
                  <a:lnTo>
                    <a:pt x="28574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181419" y="1933873"/>
            <a:ext cx="756920" cy="461009"/>
          </a:xfrm>
          <a:prstGeom prst="rect">
            <a:avLst/>
          </a:prstGeom>
          <a:ln w="29694">
            <a:solidFill>
              <a:srgbClr val="0070C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204"/>
              </a:spcBef>
            </a:pPr>
            <a:r>
              <a:rPr dirty="0" u="heavy" sz="2400" spc="-30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Microsoft Sans Serif"/>
                <a:cs typeface="Microsoft Sans Serif"/>
              </a:rPr>
              <a:t>ANO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540" y="1933873"/>
            <a:ext cx="1152525" cy="461009"/>
          </a:xfrm>
          <a:custGeom>
            <a:avLst/>
            <a:gdLst/>
            <a:ahLst/>
            <a:cxnLst/>
            <a:rect l="l" t="t" r="r" b="b"/>
            <a:pathLst>
              <a:path w="1152525" h="461010">
                <a:moveTo>
                  <a:pt x="0" y="0"/>
                </a:moveTo>
                <a:lnTo>
                  <a:pt x="1151999" y="0"/>
                </a:lnTo>
                <a:lnTo>
                  <a:pt x="1151999" y="460799"/>
                </a:lnTo>
                <a:lnTo>
                  <a:pt x="0" y="460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52827" y="1947081"/>
            <a:ext cx="1120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Balance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9173" y="1933873"/>
            <a:ext cx="1764030" cy="461009"/>
          </a:xfrm>
          <a:prstGeom prst="rect">
            <a:avLst/>
          </a:prstGeom>
          <a:ln w="30456">
            <a:solidFill>
              <a:srgbClr val="0070C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204"/>
              </a:spcBef>
            </a:pP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BíanchName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25866" y="2375623"/>
            <a:ext cx="4369435" cy="403860"/>
            <a:chOff x="6525866" y="2375623"/>
            <a:chExt cx="4369435" cy="403860"/>
          </a:xfrm>
        </p:grpSpPr>
        <p:sp>
          <p:nvSpPr>
            <p:cNvPr id="14" name="object 14"/>
            <p:cNvSpPr/>
            <p:nvPr/>
          </p:nvSpPr>
          <p:spPr>
            <a:xfrm>
              <a:off x="6559420" y="2394673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2558" y="2423196"/>
              <a:ext cx="163962" cy="3291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7825" y="2423196"/>
              <a:ext cx="163962" cy="3291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44916" y="275230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4" h="0">
                  <a:moveTo>
                    <a:pt x="0" y="0"/>
                  </a:moveTo>
                  <a:lnTo>
                    <a:pt x="4330799" y="0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852748" y="1933873"/>
            <a:ext cx="2205355" cy="461009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204"/>
              </a:spcBef>
            </a:pP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BíanchAddíess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950756" y="1550522"/>
            <a:ext cx="1993264" cy="1202055"/>
            <a:chOff x="8950756" y="1550522"/>
            <a:chExt cx="1993264" cy="120205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9708" y="2423196"/>
              <a:ext cx="163962" cy="3291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962304" y="1557528"/>
              <a:ext cx="1908175" cy="365760"/>
            </a:xfrm>
            <a:custGeom>
              <a:avLst/>
              <a:gdLst/>
              <a:ahLst/>
              <a:cxnLst/>
              <a:rect l="l" t="t" r="r" b="b"/>
              <a:pathLst>
                <a:path w="1908175" h="365760">
                  <a:moveTo>
                    <a:pt x="7501" y="365759"/>
                  </a:moveTo>
                  <a:lnTo>
                    <a:pt x="7501" y="0"/>
                  </a:lnTo>
                </a:path>
                <a:path w="1908175" h="365760">
                  <a:moveTo>
                    <a:pt x="0" y="12043"/>
                  </a:moveTo>
                  <a:lnTo>
                    <a:pt x="1907999" y="12043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9708" y="1557528"/>
              <a:ext cx="163962" cy="32911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708543" y="2782438"/>
            <a:ext cx="497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24" name="object 24"/>
          <p:cNvSpPr txBox="1"/>
          <p:nvPr/>
        </p:nvSpPr>
        <p:spPr>
          <a:xfrm>
            <a:off x="9084128" y="1122300"/>
            <a:ext cx="497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1182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3N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35"/>
              <a:t>(Thi</a:t>
            </a:r>
            <a:r>
              <a:rPr dirty="0" spc="-114"/>
              <a:t>í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5764" y="967147"/>
          <a:ext cx="4665345" cy="243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94030"/>
                <a:gridCol w="1405890"/>
                <a:gridCol w="1633219"/>
              </a:tblGrid>
              <a:tr h="36631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98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254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ANO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BíanchAddíess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Kalawa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40000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Kalawa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C.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25000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Suíaľ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C.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3013" y="0"/>
            <a:ext cx="534035" cy="6858000"/>
            <a:chOff x="5573013" y="0"/>
            <a:chExt cx="534035" cy="6858000"/>
          </a:xfrm>
        </p:grpSpPr>
        <p:sp>
          <p:nvSpPr>
            <p:cNvPr id="6" name="object 6"/>
            <p:cNvSpPr/>
            <p:nvPr/>
          </p:nvSpPr>
          <p:spPr>
            <a:xfrm>
              <a:off x="5587301" y="919746"/>
              <a:ext cx="0" cy="2880360"/>
            </a:xfrm>
            <a:custGeom>
              <a:avLst/>
              <a:gdLst/>
              <a:ahLst/>
              <a:cxnLst/>
              <a:rect l="l" t="t" r="r" b="b"/>
              <a:pathLst>
                <a:path w="0" h="2880360">
                  <a:moveTo>
                    <a:pt x="0" y="28799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78129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0" y="0"/>
                  </a:moveTo>
                  <a:lnTo>
                    <a:pt x="28574" y="0"/>
                  </a:lnTo>
                  <a:lnTo>
                    <a:pt x="28574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181419" y="1933873"/>
            <a:ext cx="756920" cy="461009"/>
          </a:xfrm>
          <a:prstGeom prst="rect">
            <a:avLst/>
          </a:prstGeom>
          <a:ln w="29694">
            <a:solidFill>
              <a:srgbClr val="0070C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204"/>
              </a:spcBef>
            </a:pPr>
            <a:r>
              <a:rPr dirty="0" u="heavy" sz="2400" spc="-30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Microsoft Sans Serif"/>
                <a:cs typeface="Microsoft Sans Serif"/>
              </a:rPr>
              <a:t>ANO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8540" y="1933873"/>
            <a:ext cx="1152525" cy="461009"/>
          </a:xfrm>
          <a:custGeom>
            <a:avLst/>
            <a:gdLst/>
            <a:ahLst/>
            <a:cxnLst/>
            <a:rect l="l" t="t" r="r" b="b"/>
            <a:pathLst>
              <a:path w="1152525" h="461010">
                <a:moveTo>
                  <a:pt x="0" y="0"/>
                </a:moveTo>
                <a:lnTo>
                  <a:pt x="1151999" y="0"/>
                </a:lnTo>
                <a:lnTo>
                  <a:pt x="1151999" y="460799"/>
                </a:lnTo>
                <a:lnTo>
                  <a:pt x="0" y="460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52827" y="1947081"/>
            <a:ext cx="1120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Balance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9173" y="1933873"/>
            <a:ext cx="1764030" cy="461009"/>
          </a:xfrm>
          <a:prstGeom prst="rect">
            <a:avLst/>
          </a:prstGeom>
          <a:ln w="30456">
            <a:solidFill>
              <a:srgbClr val="0070C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204"/>
              </a:spcBef>
            </a:pP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BíanchName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25866" y="2375623"/>
            <a:ext cx="4369435" cy="403860"/>
            <a:chOff x="6525866" y="2375623"/>
            <a:chExt cx="4369435" cy="403860"/>
          </a:xfrm>
        </p:grpSpPr>
        <p:sp>
          <p:nvSpPr>
            <p:cNvPr id="13" name="object 13"/>
            <p:cNvSpPr/>
            <p:nvPr/>
          </p:nvSpPr>
          <p:spPr>
            <a:xfrm>
              <a:off x="6559420" y="2394673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2558" y="2423196"/>
              <a:ext cx="163962" cy="3291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7825" y="2423196"/>
              <a:ext cx="163962" cy="3291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44916" y="275230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4" h="0">
                  <a:moveTo>
                    <a:pt x="0" y="0"/>
                  </a:moveTo>
                  <a:lnTo>
                    <a:pt x="4330799" y="0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852748" y="1933873"/>
            <a:ext cx="2205355" cy="461009"/>
          </a:xfrm>
          <a:prstGeom prst="rect">
            <a:avLst/>
          </a:prstGeom>
          <a:ln w="28574">
            <a:solidFill>
              <a:srgbClr val="0070C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204"/>
              </a:spcBef>
            </a:pP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BíanchAddíess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50756" y="1550522"/>
            <a:ext cx="1993264" cy="1202055"/>
            <a:chOff x="8950756" y="1550522"/>
            <a:chExt cx="1993264" cy="120205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9708" y="2423196"/>
              <a:ext cx="163962" cy="32911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962304" y="1557528"/>
              <a:ext cx="1908175" cy="365760"/>
            </a:xfrm>
            <a:custGeom>
              <a:avLst/>
              <a:gdLst/>
              <a:ahLst/>
              <a:cxnLst/>
              <a:rect l="l" t="t" r="r" b="b"/>
              <a:pathLst>
                <a:path w="1908175" h="365760">
                  <a:moveTo>
                    <a:pt x="7501" y="365759"/>
                  </a:moveTo>
                  <a:lnTo>
                    <a:pt x="7501" y="0"/>
                  </a:lnTo>
                </a:path>
                <a:path w="1908175" h="365760">
                  <a:moveTo>
                    <a:pt x="0" y="12043"/>
                  </a:moveTo>
                  <a:lnTo>
                    <a:pt x="1907999" y="12043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9708" y="1557528"/>
              <a:ext cx="163962" cy="32911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57527" y="2782438"/>
            <a:ext cx="10711180" cy="196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687955">
              <a:lnSpc>
                <a:spcPct val="100000"/>
              </a:lnSpc>
              <a:spcBef>
                <a:spcPts val="100"/>
              </a:spcBef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187960" marR="5080" indent="-175895">
              <a:lnSpc>
                <a:spcPts val="3020"/>
              </a:lnSpc>
              <a:buChar char="•"/>
              <a:tabLst>
                <a:tab pos="188595" algn="l"/>
              </a:tabLst>
            </a:pPr>
            <a:r>
              <a:rPr dirty="0" sz="2800" spc="-220" b="1">
                <a:solidFill>
                  <a:srgbClr val="212121"/>
                </a:solidFill>
                <a:latin typeface="Arial"/>
                <a:cs typeface="Arial"/>
              </a:rPr>
              <a:t>Pí</a:t>
            </a:r>
            <a:r>
              <a:rPr dirty="0" cap="small" sz="2800" spc="-22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800" spc="-220" b="1">
                <a:solidFill>
                  <a:srgbClr val="212121"/>
                </a:solidFill>
                <a:latin typeface="Arial"/>
                <a:cs typeface="Arial"/>
              </a:rPr>
              <a:t>blem:</a:t>
            </a:r>
            <a:r>
              <a:rPr dirty="0" sz="2800" spc="-1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ľhis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n,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bíanch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addíess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will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be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st</a:t>
            </a:r>
            <a:r>
              <a:rPr dirty="0" cap="small" sz="2800" spc="-20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íed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95" b="1">
                <a:solidFill>
                  <a:srgbClr val="B84742"/>
                </a:solidFill>
                <a:latin typeface="Arial"/>
                <a:cs typeface="Arial"/>
              </a:rPr>
              <a:t>íepeatedly</a:t>
            </a:r>
            <a:r>
              <a:rPr dirty="0" sz="28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each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acc</a:t>
            </a:r>
            <a:r>
              <a:rPr dirty="0" cap="small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unľ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same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bíanch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800" spc="-5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29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800" spc="-290" b="1">
                <a:solidFill>
                  <a:srgbClr val="B84742"/>
                </a:solidFill>
                <a:latin typeface="Arial"/>
                <a:cs typeface="Arial"/>
              </a:rPr>
              <a:t>upies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cap="small" sz="2800" spc="-2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íe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space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23" name="object 23"/>
          <p:cNvSpPr txBox="1"/>
          <p:nvPr/>
        </p:nvSpPr>
        <p:spPr>
          <a:xfrm>
            <a:off x="9084128" y="1122300"/>
            <a:ext cx="497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1182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3N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35"/>
              <a:t>(Thi</a:t>
            </a:r>
            <a:r>
              <a:rPr dirty="0" spc="-114"/>
              <a:t>í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519" y="3469169"/>
            <a:ext cx="11120120" cy="28841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91770" marR="5080" indent="-179705">
              <a:lnSpc>
                <a:spcPct val="79700"/>
              </a:lnSpc>
              <a:spcBef>
                <a:spcPts val="720"/>
              </a:spcBef>
              <a:buChar char="•"/>
              <a:tabLst>
                <a:tab pos="192405" algn="l"/>
              </a:tabLst>
            </a:pPr>
            <a:r>
              <a:rPr dirty="0" sz="2600" spc="-229" b="1">
                <a:solidFill>
                  <a:srgbClr val="212121"/>
                </a:solidFill>
                <a:latin typeface="Arial"/>
                <a:cs typeface="Arial"/>
              </a:rPr>
              <a:t>S</a:t>
            </a:r>
            <a:r>
              <a:rPr dirty="0" cap="small" sz="2600" spc="-229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600" spc="-229" b="1">
                <a:solidFill>
                  <a:srgbClr val="212121"/>
                </a:solidFill>
                <a:latin typeface="Arial"/>
                <a:cs typeface="Arial"/>
              </a:rPr>
              <a:t>luti</a:t>
            </a:r>
            <a:r>
              <a:rPr dirty="0" cap="small" sz="2600" spc="-229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600" spc="-229" b="1">
                <a:solidFill>
                  <a:srgbClr val="212121"/>
                </a:solidFill>
                <a:latin typeface="Arial"/>
                <a:cs typeface="Arial"/>
              </a:rPr>
              <a:t>n:</a:t>
            </a:r>
            <a:r>
              <a:rPr dirty="0" sz="2600" spc="-10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600" spc="-310" b="1">
                <a:solidFill>
                  <a:srgbClr val="B84742"/>
                </a:solidFill>
                <a:latin typeface="Arial"/>
                <a:cs typeface="Arial"/>
              </a:rPr>
              <a:t>Dec</a:t>
            </a:r>
            <a:r>
              <a:rPr dirty="0" cap="small" sz="2600" spc="-3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310" b="1">
                <a:solidFill>
                  <a:srgbClr val="B84742"/>
                </a:solidFill>
                <a:latin typeface="Arial"/>
                <a:cs typeface="Arial"/>
              </a:rPr>
              <a:t>mp</a:t>
            </a:r>
            <a:r>
              <a:rPr dirty="0" cap="small" sz="2600" spc="-3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310" b="1">
                <a:solidFill>
                  <a:srgbClr val="B84742"/>
                </a:solidFill>
                <a:latin typeface="Arial"/>
                <a:cs typeface="Arial"/>
              </a:rPr>
              <a:t>se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55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6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5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95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6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such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212121"/>
                </a:solidFill>
                <a:latin typeface="Microsoft Sans Serif"/>
                <a:cs typeface="Microsoft Sans Serif"/>
              </a:rPr>
              <a:t>way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ľhaľ</a:t>
            </a:r>
            <a:r>
              <a:rPr dirty="0" sz="26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 b="1">
                <a:solidFill>
                  <a:srgbClr val="B84742"/>
                </a:solidFill>
                <a:latin typeface="Arial"/>
                <a:cs typeface="Arial"/>
              </a:rPr>
              <a:t>íesultant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7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600" spc="-1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70" b="1">
                <a:solidFill>
                  <a:srgbClr val="B84742"/>
                </a:solidFill>
                <a:latin typeface="Arial"/>
                <a:cs typeface="Arial"/>
              </a:rPr>
              <a:t>ns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33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cap="small" sz="2600" spc="-33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6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25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70" b="1">
                <a:solidFill>
                  <a:srgbClr val="B84742"/>
                </a:solidFill>
                <a:latin typeface="Arial"/>
                <a:cs typeface="Arial"/>
              </a:rPr>
              <a:t>have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any </a:t>
            </a:r>
            <a:r>
              <a:rPr dirty="0" sz="2600" spc="-7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55" b="1">
                <a:solidFill>
                  <a:srgbClr val="B84742"/>
                </a:solidFill>
                <a:latin typeface="Arial"/>
                <a:cs typeface="Arial"/>
              </a:rPr>
              <a:t>tíansitive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300" b="1">
                <a:solidFill>
                  <a:srgbClr val="B84742"/>
                </a:solidFill>
                <a:latin typeface="Arial"/>
                <a:cs typeface="Arial"/>
              </a:rPr>
              <a:t>FD.</a:t>
            </a:r>
            <a:endParaRPr sz="2600">
              <a:latin typeface="Arial"/>
              <a:cs typeface="Arial"/>
            </a:endParaRPr>
          </a:p>
          <a:p>
            <a:pPr lvl="1" marL="648970" indent="-187325">
              <a:lnSpc>
                <a:spcPts val="2620"/>
              </a:lnSpc>
              <a:buChar char="•"/>
              <a:tabLst>
                <a:tab pos="649605" algn="l"/>
              </a:tabLst>
            </a:pPr>
            <a:r>
              <a:rPr dirty="0" sz="2200" spc="-254" b="1">
                <a:solidFill>
                  <a:srgbClr val="B84742"/>
                </a:solidFill>
                <a:latin typeface="Arial"/>
                <a:cs typeface="Arial"/>
              </a:rPr>
              <a:t>Rem</a:t>
            </a:r>
            <a:r>
              <a:rPr dirty="0" cap="small" sz="22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254" b="1">
                <a:solidFill>
                  <a:srgbClr val="B84742"/>
                </a:solidFill>
                <a:latin typeface="Arial"/>
                <a:cs typeface="Arial"/>
              </a:rPr>
              <a:t>ve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5" b="1">
                <a:solidFill>
                  <a:srgbClr val="B84742"/>
                </a:solidFill>
                <a:latin typeface="Arial"/>
                <a:cs typeface="Arial"/>
              </a:rPr>
              <a:t>tíansitive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04" b="1">
                <a:solidFill>
                  <a:srgbClr val="B84742"/>
                </a:solidFill>
                <a:latin typeface="Arial"/>
                <a:cs typeface="Arial"/>
              </a:rPr>
              <a:t>dependent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2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fí</a:t>
            </a:r>
            <a:r>
              <a:rPr dirty="0" cap="small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ľhaľ </a:t>
            </a:r>
            <a:r>
              <a:rPr dirty="0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vi</a:t>
            </a:r>
            <a:r>
              <a:rPr dirty="0" cap="small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leľs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9">
                <a:solidFill>
                  <a:srgbClr val="212121"/>
                </a:solidFill>
                <a:latin typeface="Microsoft Sans Serif"/>
                <a:cs typeface="Microsoft Sans Serif"/>
              </a:rPr>
              <a:t>3NF.</a:t>
            </a:r>
            <a:endParaRPr sz="2200">
              <a:latin typeface="Microsoft Sans Serif"/>
              <a:cs typeface="Microsoft Sans Serif"/>
            </a:endParaRPr>
          </a:p>
          <a:p>
            <a:pPr lvl="1" marL="648970" marR="635000" indent="-186690">
              <a:lnSpc>
                <a:spcPts val="2130"/>
              </a:lnSpc>
              <a:spcBef>
                <a:spcPts val="495"/>
              </a:spcBef>
              <a:buChar char="•"/>
              <a:tabLst>
                <a:tab pos="649605" algn="l"/>
              </a:tabLst>
            </a:pPr>
            <a:r>
              <a:rPr dirty="0" sz="2200" spc="-165" b="1">
                <a:solidFill>
                  <a:srgbClr val="B84742"/>
                </a:solidFill>
                <a:latin typeface="Arial"/>
                <a:cs typeface="Arial"/>
              </a:rPr>
              <a:t>Place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00" b="1">
                <a:solidFill>
                  <a:srgbClr val="B84742"/>
                </a:solidFill>
                <a:latin typeface="Arial"/>
                <a:cs typeface="Arial"/>
              </a:rPr>
              <a:t>them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55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45" b="1">
                <a:solidFill>
                  <a:srgbClr val="B84742"/>
                </a:solidFill>
                <a:latin typeface="Arial"/>
                <a:cs typeface="Arial"/>
              </a:rPr>
              <a:t>new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200" spc="-1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00" b="1">
                <a:solidFill>
                  <a:srgbClr val="B84742"/>
                </a:solidFill>
                <a:latin typeface="Arial"/>
                <a:cs typeface="Arial"/>
              </a:rPr>
              <a:t>al</a:t>
            </a:r>
            <a:r>
              <a:rPr dirty="0" cap="small" sz="2200" spc="-20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200" b="1">
                <a:solidFill>
                  <a:srgbClr val="B84742"/>
                </a:solidFill>
                <a:latin typeface="Arial"/>
                <a:cs typeface="Arial"/>
              </a:rPr>
              <a:t>ng</a:t>
            </a:r>
            <a:r>
              <a:rPr dirty="0" sz="2200" spc="-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wiľh </a:t>
            </a: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2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55" b="1">
                <a:solidFill>
                  <a:srgbClr val="B84742"/>
                </a:solidFill>
                <a:latin typeface="Arial"/>
                <a:cs typeface="Arial"/>
              </a:rPr>
              <a:t>n-píime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5" b="1">
                <a:solidFill>
                  <a:srgbClr val="B84742"/>
                </a:solidFill>
                <a:latin typeface="Arial"/>
                <a:cs typeface="Arial"/>
              </a:rPr>
              <a:t>due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200" spc="-1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which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5" b="1">
                <a:solidFill>
                  <a:srgbClr val="B84742"/>
                </a:solidFill>
                <a:latin typeface="Arial"/>
                <a:cs typeface="Arial"/>
              </a:rPr>
              <a:t>tíansitive </a:t>
            </a:r>
            <a:r>
              <a:rPr dirty="0" sz="2200" spc="-5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dependency</a:t>
            </a:r>
            <a:r>
              <a:rPr dirty="0" sz="22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135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200" spc="-135" b="1">
                <a:solidFill>
                  <a:srgbClr val="B84742"/>
                </a:solidFill>
                <a:latin typeface="Arial"/>
                <a:cs typeface="Arial"/>
              </a:rPr>
              <a:t>uííed</a:t>
            </a:r>
            <a:r>
              <a:rPr dirty="0" sz="2200" spc="-1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648970" marR="706120" indent="-186690">
              <a:lnSpc>
                <a:spcPts val="2130"/>
              </a:lnSpc>
              <a:spcBef>
                <a:spcPts val="500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200" spc="-18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dirty="0" sz="2200" spc="-114" b="1">
                <a:solidFill>
                  <a:srgbClr val="B84742"/>
                </a:solidFill>
                <a:latin typeface="Arial"/>
                <a:cs typeface="Arial"/>
              </a:rPr>
              <a:t>píimaíy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fiey </a:t>
            </a:r>
            <a:r>
              <a:rPr dirty="0" cap="small" sz="2200" spc="-1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35" b="1">
                <a:solidFill>
                  <a:srgbClr val="B84742"/>
                </a:solidFill>
                <a:latin typeface="Arial"/>
                <a:cs typeface="Arial"/>
              </a:rPr>
              <a:t>f </a:t>
            </a:r>
            <a:r>
              <a:rPr dirty="0" sz="2200" spc="-160" b="1">
                <a:solidFill>
                  <a:srgbClr val="B84742"/>
                </a:solidFill>
                <a:latin typeface="Arial"/>
                <a:cs typeface="Arial"/>
              </a:rPr>
              <a:t>the </a:t>
            </a:r>
            <a:r>
              <a:rPr dirty="0" sz="2200" spc="-245" b="1">
                <a:solidFill>
                  <a:srgbClr val="B84742"/>
                </a:solidFill>
                <a:latin typeface="Arial"/>
                <a:cs typeface="Arial"/>
              </a:rPr>
              <a:t>new</a:t>
            </a:r>
            <a:r>
              <a:rPr dirty="0" sz="2200" spc="-2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200" spc="-1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n </a:t>
            </a:r>
            <a:r>
              <a:rPr dirty="0" sz="2200" spc="-35">
                <a:solidFill>
                  <a:srgbClr val="212121"/>
                </a:solidFill>
                <a:latin typeface="Microsoft Sans Serif"/>
                <a:cs typeface="Microsoft Sans Serif"/>
              </a:rPr>
              <a:t>will </a:t>
            </a:r>
            <a:r>
              <a:rPr dirty="0" sz="2200" spc="-160">
                <a:solidFill>
                  <a:srgbClr val="212121"/>
                </a:solidFill>
                <a:latin typeface="Microsoft Sans Serif"/>
                <a:cs typeface="Microsoft Sans Serif"/>
              </a:rPr>
              <a:t>be </a:t>
            </a:r>
            <a:r>
              <a:rPr dirty="0" sz="2200" spc="-15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2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55" b="1">
                <a:solidFill>
                  <a:srgbClr val="B84742"/>
                </a:solidFill>
                <a:latin typeface="Arial"/>
                <a:cs typeface="Arial"/>
              </a:rPr>
              <a:t>n-píime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attíibutes </a:t>
            </a:r>
            <a:r>
              <a:rPr dirty="0" sz="2200" spc="-225" b="1">
                <a:solidFill>
                  <a:srgbClr val="B84742"/>
                </a:solidFill>
                <a:latin typeface="Arial"/>
                <a:cs typeface="Arial"/>
              </a:rPr>
              <a:t>due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200" spc="-1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7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which</a:t>
            </a:r>
            <a:r>
              <a:rPr dirty="0" sz="2200" spc="-2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5" b="1">
                <a:solidFill>
                  <a:srgbClr val="B84742"/>
                </a:solidFill>
                <a:latin typeface="Arial"/>
                <a:cs typeface="Arial"/>
              </a:rPr>
              <a:t>tíansitive </a:t>
            </a:r>
            <a:r>
              <a:rPr dirty="0" sz="2200" spc="-6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dependency</a:t>
            </a:r>
            <a:r>
              <a:rPr dirty="0" sz="22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135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200" spc="-135" b="1">
                <a:solidFill>
                  <a:srgbClr val="B84742"/>
                </a:solidFill>
                <a:latin typeface="Arial"/>
                <a:cs typeface="Arial"/>
              </a:rPr>
              <a:t>uííed</a:t>
            </a:r>
            <a:r>
              <a:rPr dirty="0" sz="2200" spc="-1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648970" marR="41910" indent="-186690">
              <a:lnSpc>
                <a:spcPts val="2130"/>
              </a:lnSpc>
              <a:spcBef>
                <a:spcPts val="505"/>
              </a:spcBef>
              <a:buChar char="•"/>
              <a:tabLst>
                <a:tab pos="649605" algn="l"/>
              </a:tabLst>
            </a:pPr>
            <a:r>
              <a:rPr dirty="0" sz="2200" spc="-245" b="1">
                <a:solidFill>
                  <a:srgbClr val="B84742"/>
                </a:solidFill>
                <a:latin typeface="Arial"/>
                <a:cs typeface="Arial"/>
              </a:rPr>
              <a:t>Keep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12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25" b="1">
                <a:solidFill>
                  <a:srgbClr val="B84742"/>
                </a:solidFill>
                <a:latin typeface="Arial"/>
                <a:cs typeface="Arial"/>
              </a:rPr>
              <a:t>theí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same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00" b="1">
                <a:solidFill>
                  <a:srgbClr val="B84742"/>
                </a:solidFill>
                <a:latin typeface="Arial"/>
                <a:cs typeface="Arial"/>
              </a:rPr>
              <a:t>as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55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60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5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200" spc="-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2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0" b="1">
                <a:solidFill>
                  <a:srgbClr val="B84742"/>
                </a:solidFill>
                <a:latin typeface="Arial"/>
                <a:cs typeface="Arial"/>
              </a:rPr>
              <a:t>same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2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5" b="1">
                <a:solidFill>
                  <a:srgbClr val="B84742"/>
                </a:solidFill>
                <a:latin typeface="Arial"/>
                <a:cs typeface="Arial"/>
              </a:rPr>
              <a:t>add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B84742"/>
                </a:solidFill>
                <a:latin typeface="Arial"/>
                <a:cs typeface="Arial"/>
              </a:rPr>
              <a:t>píime</a:t>
            </a:r>
            <a:r>
              <a:rPr dirty="0" sz="22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14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40" b="1">
                <a:solidFill>
                  <a:srgbClr val="B84742"/>
                </a:solidFill>
                <a:latin typeface="Arial"/>
                <a:cs typeface="Arial"/>
              </a:rPr>
              <a:t>f </a:t>
            </a:r>
            <a:r>
              <a:rPr dirty="0" sz="2200" spc="-5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-12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25" b="1">
                <a:solidFill>
                  <a:srgbClr val="B84742"/>
                </a:solidFill>
                <a:latin typeface="Arial"/>
                <a:cs typeface="Arial"/>
              </a:rPr>
              <a:t>theí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200" spc="-1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2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2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65" b="1">
                <a:solidFill>
                  <a:srgbClr val="B84742"/>
                </a:solidFill>
                <a:latin typeface="Arial"/>
                <a:cs typeface="Arial"/>
              </a:rPr>
              <a:t>int</a:t>
            </a:r>
            <a:r>
              <a:rPr dirty="0" cap="small" sz="2200" spc="-1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200" spc="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200" spc="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200" b="1">
                <a:solidFill>
                  <a:srgbClr val="B84742"/>
                </a:solidFill>
                <a:latin typeface="Arial"/>
                <a:cs typeface="Arial"/>
              </a:rPr>
              <a:t>as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3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cap="small" sz="2200" spc="-13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200" spc="-130" b="1">
                <a:solidFill>
                  <a:srgbClr val="B84742"/>
                </a:solidFill>
                <a:latin typeface="Arial"/>
                <a:cs typeface="Arial"/>
              </a:rPr>
              <a:t>íeign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200" spc="-1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9835" y="0"/>
            <a:ext cx="8632825" cy="6858000"/>
            <a:chOff x="269835" y="0"/>
            <a:chExt cx="8632825" cy="6858000"/>
          </a:xfrm>
        </p:grpSpPr>
        <p:sp>
          <p:nvSpPr>
            <p:cNvPr id="6" name="object 6"/>
            <p:cNvSpPr/>
            <p:nvPr/>
          </p:nvSpPr>
          <p:spPr>
            <a:xfrm>
              <a:off x="280526" y="1338738"/>
              <a:ext cx="4651375" cy="2057400"/>
            </a:xfrm>
            <a:custGeom>
              <a:avLst/>
              <a:gdLst/>
              <a:ahLst/>
              <a:cxnLst/>
              <a:rect l="l" t="t" r="r" b="b"/>
              <a:pathLst>
                <a:path w="4651375" h="2057400">
                  <a:moveTo>
                    <a:pt x="4651049" y="2057374"/>
                  </a:moveTo>
                  <a:lnTo>
                    <a:pt x="0" y="2057374"/>
                  </a:lnTo>
                  <a:lnTo>
                    <a:pt x="0" y="0"/>
                  </a:lnTo>
                  <a:lnTo>
                    <a:pt x="4651049" y="0"/>
                  </a:lnTo>
                  <a:lnTo>
                    <a:pt x="4651049" y="2057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0517" y="1338744"/>
              <a:ext cx="4651375" cy="411480"/>
            </a:xfrm>
            <a:custGeom>
              <a:avLst/>
              <a:gdLst/>
              <a:ahLst/>
              <a:cxnLst/>
              <a:rect l="l" t="t" r="r" b="b"/>
              <a:pathLst>
                <a:path w="4651375" h="411480">
                  <a:moveTo>
                    <a:pt x="4651057" y="0"/>
                  </a:moveTo>
                  <a:lnTo>
                    <a:pt x="3018777" y="0"/>
                  </a:lnTo>
                  <a:lnTo>
                    <a:pt x="1613522" y="0"/>
                  </a:lnTo>
                  <a:lnTo>
                    <a:pt x="649605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649605" y="411480"/>
                  </a:lnTo>
                  <a:lnTo>
                    <a:pt x="1613522" y="411480"/>
                  </a:lnTo>
                  <a:lnTo>
                    <a:pt x="3018777" y="411480"/>
                  </a:lnTo>
                  <a:lnTo>
                    <a:pt x="4651057" y="411480"/>
                  </a:lnTo>
                  <a:lnTo>
                    <a:pt x="465105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0526" y="1333988"/>
              <a:ext cx="4651375" cy="2066925"/>
            </a:xfrm>
            <a:custGeom>
              <a:avLst/>
              <a:gdLst/>
              <a:ahLst/>
              <a:cxnLst/>
              <a:rect l="l" t="t" r="r" b="b"/>
              <a:pathLst>
                <a:path w="4651375" h="2066925">
                  <a:moveTo>
                    <a:pt x="0" y="0"/>
                  </a:moveTo>
                  <a:lnTo>
                    <a:pt x="0" y="2066874"/>
                  </a:lnTo>
                </a:path>
                <a:path w="4651375" h="2066925">
                  <a:moveTo>
                    <a:pt x="649599" y="0"/>
                  </a:moveTo>
                  <a:lnTo>
                    <a:pt x="649599" y="2066874"/>
                  </a:lnTo>
                </a:path>
                <a:path w="4651375" h="2066925">
                  <a:moveTo>
                    <a:pt x="1613524" y="0"/>
                  </a:moveTo>
                  <a:lnTo>
                    <a:pt x="1613524" y="2066874"/>
                  </a:lnTo>
                </a:path>
                <a:path w="4651375" h="2066925">
                  <a:moveTo>
                    <a:pt x="3018774" y="0"/>
                  </a:moveTo>
                  <a:lnTo>
                    <a:pt x="3018774" y="2066874"/>
                  </a:lnTo>
                </a:path>
                <a:path w="4651375" h="2066925">
                  <a:moveTo>
                    <a:pt x="4651049" y="0"/>
                  </a:moveTo>
                  <a:lnTo>
                    <a:pt x="4651049" y="206687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7562" y="1333976"/>
              <a:ext cx="4658995" cy="3810"/>
            </a:xfrm>
            <a:custGeom>
              <a:avLst/>
              <a:gdLst/>
              <a:ahLst/>
              <a:cxnLst/>
              <a:rect l="l" t="t" r="r" b="b"/>
              <a:pathLst>
                <a:path w="4658995" h="3809">
                  <a:moveTo>
                    <a:pt x="0" y="0"/>
                  </a:moveTo>
                  <a:lnTo>
                    <a:pt x="0" y="3683"/>
                  </a:lnTo>
                </a:path>
                <a:path w="4658995" h="3809">
                  <a:moveTo>
                    <a:pt x="1122885" y="1841"/>
                  </a:moveTo>
                  <a:lnTo>
                    <a:pt x="4658764" y="1841"/>
                  </a:lnTo>
                </a:path>
              </a:pathLst>
            </a:custGeom>
            <a:ln w="357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5776" y="1340580"/>
              <a:ext cx="4660900" cy="0"/>
            </a:xfrm>
            <a:custGeom>
              <a:avLst/>
              <a:gdLst/>
              <a:ahLst/>
              <a:cxnLst/>
              <a:rect l="l" t="t" r="r" b="b"/>
              <a:pathLst>
                <a:path w="4660900" h="0">
                  <a:moveTo>
                    <a:pt x="0" y="0"/>
                  </a:moveTo>
                  <a:lnTo>
                    <a:pt x="4660549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5776" y="1750214"/>
              <a:ext cx="4660900" cy="1645920"/>
            </a:xfrm>
            <a:custGeom>
              <a:avLst/>
              <a:gdLst/>
              <a:ahLst/>
              <a:cxnLst/>
              <a:rect l="l" t="t" r="r" b="b"/>
              <a:pathLst>
                <a:path w="4660900" h="1645920">
                  <a:moveTo>
                    <a:pt x="0" y="0"/>
                  </a:moveTo>
                  <a:lnTo>
                    <a:pt x="4660549" y="0"/>
                  </a:lnTo>
                </a:path>
                <a:path w="4660900" h="1645920">
                  <a:moveTo>
                    <a:pt x="0" y="411474"/>
                  </a:moveTo>
                  <a:lnTo>
                    <a:pt x="4660549" y="411474"/>
                  </a:lnTo>
                </a:path>
                <a:path w="4660900" h="1645920">
                  <a:moveTo>
                    <a:pt x="0" y="822949"/>
                  </a:moveTo>
                  <a:lnTo>
                    <a:pt x="4660549" y="822949"/>
                  </a:lnTo>
                </a:path>
                <a:path w="4660900" h="1645920">
                  <a:moveTo>
                    <a:pt x="0" y="1234424"/>
                  </a:moveTo>
                  <a:lnTo>
                    <a:pt x="4660549" y="1234424"/>
                  </a:lnTo>
                </a:path>
                <a:path w="4660900" h="1645920">
                  <a:moveTo>
                    <a:pt x="0" y="1645899"/>
                  </a:moveTo>
                  <a:lnTo>
                    <a:pt x="4660549" y="16458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9347" y="971909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10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4597" y="967159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5" h="375284">
                  <a:moveTo>
                    <a:pt x="4749" y="0"/>
                  </a:moveTo>
                  <a:lnTo>
                    <a:pt x="4749" y="375249"/>
                  </a:lnTo>
                </a:path>
                <a:path w="1130935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5" h="375284">
                  <a:moveTo>
                    <a:pt x="0" y="4749"/>
                  </a:moveTo>
                  <a:lnTo>
                    <a:pt x="1130599" y="4749"/>
                  </a:lnTo>
                </a:path>
                <a:path w="1130935" h="375284">
                  <a:moveTo>
                    <a:pt x="0" y="370499"/>
                  </a:moveTo>
                  <a:lnTo>
                    <a:pt x="1130599" y="3704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78118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28575" y="2578252"/>
                  </a:moveTo>
                  <a:lnTo>
                    <a:pt x="0" y="2578252"/>
                  </a:lnTo>
                  <a:lnTo>
                    <a:pt x="0" y="6858000"/>
                  </a:lnTo>
                  <a:lnTo>
                    <a:pt x="28575" y="6858000"/>
                  </a:lnTo>
                  <a:lnTo>
                    <a:pt x="28575" y="2578252"/>
                  </a:lnTo>
                  <a:close/>
                </a:path>
                <a:path w="28575" h="6858000">
                  <a:moveTo>
                    <a:pt x="28575" y="1342758"/>
                  </a:moveTo>
                  <a:lnTo>
                    <a:pt x="0" y="1342758"/>
                  </a:lnTo>
                  <a:lnTo>
                    <a:pt x="0" y="1343837"/>
                  </a:lnTo>
                  <a:lnTo>
                    <a:pt x="28575" y="1343837"/>
                  </a:lnTo>
                  <a:lnTo>
                    <a:pt x="28575" y="1342758"/>
                  </a:lnTo>
                  <a:close/>
                </a:path>
                <a:path w="28575" h="6858000">
                  <a:moveTo>
                    <a:pt x="28575" y="0"/>
                  </a:moveTo>
                  <a:lnTo>
                    <a:pt x="0" y="0"/>
                  </a:lnTo>
                  <a:lnTo>
                    <a:pt x="0" y="976998"/>
                  </a:lnTo>
                  <a:lnTo>
                    <a:pt x="28575" y="976998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76587" y="2148878"/>
              <a:ext cx="612140" cy="437515"/>
            </a:xfrm>
            <a:custGeom>
              <a:avLst/>
              <a:gdLst/>
              <a:ahLst/>
              <a:cxnLst/>
              <a:rect l="l" t="t" r="r" b="b"/>
              <a:pathLst>
                <a:path w="612139" h="437514">
                  <a:moveTo>
                    <a:pt x="393438" y="437121"/>
                  </a:moveTo>
                  <a:lnTo>
                    <a:pt x="393438" y="327841"/>
                  </a:lnTo>
                  <a:lnTo>
                    <a:pt x="0" y="327841"/>
                  </a:lnTo>
                  <a:lnTo>
                    <a:pt x="0" y="109280"/>
                  </a:lnTo>
                  <a:lnTo>
                    <a:pt x="393438" y="109280"/>
                  </a:lnTo>
                  <a:lnTo>
                    <a:pt x="393438" y="0"/>
                  </a:lnTo>
                  <a:lnTo>
                    <a:pt x="611999" y="218560"/>
                  </a:lnTo>
                  <a:lnTo>
                    <a:pt x="393438" y="437121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55357" y="1343825"/>
              <a:ext cx="3037840" cy="1234440"/>
            </a:xfrm>
            <a:custGeom>
              <a:avLst/>
              <a:gdLst/>
              <a:ahLst/>
              <a:cxnLst/>
              <a:rect l="l" t="t" r="r" b="b"/>
              <a:pathLst>
                <a:path w="3037840" h="1234439">
                  <a:moveTo>
                    <a:pt x="3037524" y="1234424"/>
                  </a:moveTo>
                  <a:lnTo>
                    <a:pt x="0" y="1234424"/>
                  </a:lnTo>
                  <a:lnTo>
                    <a:pt x="0" y="0"/>
                  </a:lnTo>
                  <a:lnTo>
                    <a:pt x="3037524" y="0"/>
                  </a:lnTo>
                  <a:lnTo>
                    <a:pt x="3037524" y="123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55348" y="1343837"/>
              <a:ext cx="3037840" cy="411480"/>
            </a:xfrm>
            <a:custGeom>
              <a:avLst/>
              <a:gdLst/>
              <a:ahLst/>
              <a:cxnLst/>
              <a:rect l="l" t="t" r="r" b="b"/>
              <a:pathLst>
                <a:path w="3037840" h="411480">
                  <a:moveTo>
                    <a:pt x="3037522" y="0"/>
                  </a:moveTo>
                  <a:lnTo>
                    <a:pt x="1405255" y="0"/>
                  </a:lnTo>
                  <a:lnTo>
                    <a:pt x="0" y="0"/>
                  </a:lnTo>
                  <a:lnTo>
                    <a:pt x="0" y="411467"/>
                  </a:lnTo>
                  <a:lnTo>
                    <a:pt x="1405255" y="411467"/>
                  </a:lnTo>
                  <a:lnTo>
                    <a:pt x="3037522" y="411467"/>
                  </a:lnTo>
                  <a:lnTo>
                    <a:pt x="303752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55357" y="1339075"/>
              <a:ext cx="3037840" cy="1243965"/>
            </a:xfrm>
            <a:custGeom>
              <a:avLst/>
              <a:gdLst/>
              <a:ahLst/>
              <a:cxnLst/>
              <a:rect l="l" t="t" r="r" b="b"/>
              <a:pathLst>
                <a:path w="3037840" h="1243964">
                  <a:moveTo>
                    <a:pt x="0" y="0"/>
                  </a:moveTo>
                  <a:lnTo>
                    <a:pt x="0" y="1243924"/>
                  </a:lnTo>
                </a:path>
                <a:path w="3037840" h="1243964">
                  <a:moveTo>
                    <a:pt x="1405249" y="0"/>
                  </a:moveTo>
                  <a:lnTo>
                    <a:pt x="1405249" y="1243924"/>
                  </a:lnTo>
                </a:path>
                <a:path w="3037840" h="1243964">
                  <a:moveTo>
                    <a:pt x="3037524" y="0"/>
                  </a:moveTo>
                  <a:lnTo>
                    <a:pt x="3037524" y="124392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52393" y="1339063"/>
              <a:ext cx="3045460" cy="3810"/>
            </a:xfrm>
            <a:custGeom>
              <a:avLst/>
              <a:gdLst/>
              <a:ahLst/>
              <a:cxnLst/>
              <a:rect l="l" t="t" r="r" b="b"/>
              <a:pathLst>
                <a:path w="3045459" h="3809">
                  <a:moveTo>
                    <a:pt x="0" y="0"/>
                  </a:moveTo>
                  <a:lnTo>
                    <a:pt x="0" y="3683"/>
                  </a:lnTo>
                </a:path>
                <a:path w="3045459" h="3809">
                  <a:moveTo>
                    <a:pt x="1122885" y="1841"/>
                  </a:moveTo>
                  <a:lnTo>
                    <a:pt x="3045239" y="1841"/>
                  </a:lnTo>
                </a:path>
              </a:pathLst>
            </a:custGeom>
            <a:ln w="357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50607" y="1345667"/>
              <a:ext cx="3047365" cy="0"/>
            </a:xfrm>
            <a:custGeom>
              <a:avLst/>
              <a:gdLst/>
              <a:ahLst/>
              <a:cxnLst/>
              <a:rect l="l" t="t" r="r" b="b"/>
              <a:pathLst>
                <a:path w="3047365" h="0">
                  <a:moveTo>
                    <a:pt x="0" y="0"/>
                  </a:moveTo>
                  <a:lnTo>
                    <a:pt x="3047024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50607" y="1755300"/>
              <a:ext cx="3047365" cy="822960"/>
            </a:xfrm>
            <a:custGeom>
              <a:avLst/>
              <a:gdLst/>
              <a:ahLst/>
              <a:cxnLst/>
              <a:rect l="l" t="t" r="r" b="b"/>
              <a:pathLst>
                <a:path w="3047365" h="822960">
                  <a:moveTo>
                    <a:pt x="0" y="0"/>
                  </a:moveTo>
                  <a:lnTo>
                    <a:pt x="3047024" y="0"/>
                  </a:lnTo>
                </a:path>
                <a:path w="3047365" h="822960">
                  <a:moveTo>
                    <a:pt x="0" y="411474"/>
                  </a:moveTo>
                  <a:lnTo>
                    <a:pt x="3047024" y="411474"/>
                  </a:lnTo>
                </a:path>
                <a:path w="3047365" h="822960">
                  <a:moveTo>
                    <a:pt x="0" y="822949"/>
                  </a:moveTo>
                  <a:lnTo>
                    <a:pt x="3047024" y="8229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33632" y="1390559"/>
            <a:ext cx="1417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212121"/>
                </a:solidFill>
                <a:latin typeface="Arial"/>
                <a:cs typeface="Arial"/>
              </a:rPr>
              <a:t>BíanchAddíess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33632" y="1771556"/>
            <a:ext cx="1249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Kalawa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14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ad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33632" y="2183032"/>
            <a:ext cx="85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r>
              <a:rPr dirty="0" sz="1800" spc="-28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ad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44666" y="967484"/>
            <a:ext cx="1140460" cy="384810"/>
            <a:chOff x="5844666" y="967484"/>
            <a:chExt cx="1140460" cy="384810"/>
          </a:xfrm>
        </p:grpSpPr>
        <p:sp>
          <p:nvSpPr>
            <p:cNvPr id="26" name="object 26"/>
            <p:cNvSpPr/>
            <p:nvPr/>
          </p:nvSpPr>
          <p:spPr>
            <a:xfrm>
              <a:off x="5854179" y="976996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09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49429" y="972246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4" h="375284">
                  <a:moveTo>
                    <a:pt x="4749" y="0"/>
                  </a:moveTo>
                  <a:lnTo>
                    <a:pt x="4749" y="375249"/>
                  </a:lnTo>
                </a:path>
                <a:path w="1130934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4" h="375284">
                  <a:moveTo>
                    <a:pt x="0" y="4749"/>
                  </a:moveTo>
                  <a:lnTo>
                    <a:pt x="1130599" y="4749"/>
                  </a:lnTo>
                </a:path>
                <a:path w="1130934" h="375284">
                  <a:moveTo>
                    <a:pt x="0" y="370499"/>
                  </a:moveTo>
                  <a:lnTo>
                    <a:pt x="1130599" y="3704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2372" y="885496"/>
            <a:ext cx="6766559" cy="241554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5587365" algn="l"/>
              </a:tabLst>
            </a:pPr>
            <a:r>
              <a:rPr dirty="0" baseline="1543" sz="2700" spc="-315" b="1">
                <a:solidFill>
                  <a:srgbClr val="212121"/>
                </a:solidFill>
                <a:latin typeface="Arial"/>
                <a:cs typeface="Arial"/>
              </a:rPr>
              <a:t>Cus</a:t>
            </a:r>
            <a:r>
              <a:rPr dirty="0" baseline="1543" sz="2700" spc="-209" b="1">
                <a:solidFill>
                  <a:srgbClr val="212121"/>
                </a:solidFill>
                <a:latin typeface="Arial"/>
                <a:cs typeface="Arial"/>
              </a:rPr>
              <a:t>t</a:t>
            </a:r>
            <a:r>
              <a:rPr dirty="0" cap="small" baseline="1543" sz="2700" spc="-359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baseline="1543" sz="2700" spc="-202" b="1">
                <a:solidFill>
                  <a:srgbClr val="212121"/>
                </a:solidFill>
                <a:latin typeface="Arial"/>
                <a:cs typeface="Arial"/>
              </a:rPr>
              <a:t>me</a:t>
            </a:r>
            <a:r>
              <a:rPr dirty="0" baseline="1543" sz="2700" spc="-75" b="1">
                <a:solidFill>
                  <a:srgbClr val="212121"/>
                </a:solidFill>
                <a:latin typeface="Arial"/>
                <a:cs typeface="Arial"/>
              </a:rPr>
              <a:t>í</a:t>
            </a:r>
            <a:r>
              <a:rPr dirty="0" baseline="1543" sz="27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275" b="1">
                <a:solidFill>
                  <a:srgbClr val="212121"/>
                </a:solidFill>
                <a:latin typeface="Arial"/>
                <a:cs typeface="Arial"/>
              </a:rPr>
              <a:t>T</a:t>
            </a:r>
            <a:r>
              <a:rPr dirty="0" sz="1800" spc="-105" b="1">
                <a:solidFill>
                  <a:srgbClr val="212121"/>
                </a:solidFill>
                <a:latin typeface="Arial"/>
                <a:cs typeface="Arial"/>
              </a:rPr>
              <a:t>able-1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910"/>
              </a:spcBef>
              <a:tabLst>
                <a:tab pos="662940" algn="l"/>
                <a:tab pos="1626870" algn="l"/>
                <a:tab pos="3032125" algn="l"/>
                <a:tab pos="5588635" algn="l"/>
              </a:tabLst>
            </a:pPr>
            <a:r>
              <a:rPr dirty="0" u="heavy" baseline="1543" sz="2700" spc="-37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ANO</a:t>
            </a:r>
            <a:r>
              <a:rPr dirty="0" baseline="1543" sz="2700" spc="-375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baseline="1543" sz="2700" spc="-262" b="1">
                <a:solidFill>
                  <a:srgbClr val="212121"/>
                </a:solidFill>
                <a:latin typeface="Arial"/>
                <a:cs typeface="Arial"/>
              </a:rPr>
              <a:t>Balance	</a:t>
            </a:r>
            <a:r>
              <a:rPr dirty="0" baseline="1543" sz="2700" spc="-270" b="1">
                <a:solidFill>
                  <a:srgbClr val="212121"/>
                </a:solidFill>
                <a:latin typeface="Arial"/>
                <a:cs typeface="Arial"/>
              </a:rPr>
              <a:t>BíanchName	</a:t>
            </a:r>
            <a:r>
              <a:rPr dirty="0" baseline="1543" sz="2700" spc="-247" b="1">
                <a:solidFill>
                  <a:srgbClr val="212121"/>
                </a:solidFill>
                <a:latin typeface="Arial"/>
                <a:cs typeface="Arial"/>
              </a:rPr>
              <a:t>BíanchAddíess	</a:t>
            </a:r>
            <a:r>
              <a:rPr dirty="0" u="heavy" sz="1800" spc="-18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BíanchName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840"/>
              </a:spcBef>
              <a:tabLst>
                <a:tab pos="662940" algn="l"/>
                <a:tab pos="1626870" algn="l"/>
                <a:tab pos="3032125" algn="l"/>
                <a:tab pos="5588635" algn="l"/>
              </a:tabLst>
            </a:pPr>
            <a:r>
              <a:rPr dirty="0" baseline="1543" sz="2700" spc="-209">
                <a:solidFill>
                  <a:srgbClr val="212121"/>
                </a:solidFill>
                <a:latin typeface="Microsoft Sans Serif"/>
                <a:cs typeface="Microsoft Sans Serif"/>
              </a:rPr>
              <a:t>A0</a:t>
            </a:r>
            <a:r>
              <a:rPr dirty="0" baseline="1543" sz="2700" spc="-187">
                <a:solidFill>
                  <a:srgbClr val="212121"/>
                </a:solidFill>
                <a:latin typeface="Microsoft Sans Serif"/>
                <a:cs typeface="Microsoft Sans Serif"/>
              </a:rPr>
              <a:t>1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179">
                <a:solidFill>
                  <a:srgbClr val="212121"/>
                </a:solidFill>
                <a:latin typeface="Microsoft Sans Serif"/>
                <a:cs typeface="Microsoft Sans Serif"/>
              </a:rPr>
              <a:t>5000</a:t>
            </a:r>
            <a:r>
              <a:rPr dirty="0" baseline="1543" sz="2700" spc="-172">
                <a:solidFill>
                  <a:srgbClr val="212121"/>
                </a:solidFill>
                <a:latin typeface="Microsoft Sans Serif"/>
                <a:cs typeface="Microsoft Sans Serif"/>
              </a:rPr>
              <a:t>0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225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baseline="1543" sz="27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1543" sz="2700" spc="7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195">
                <a:solidFill>
                  <a:srgbClr val="212121"/>
                </a:solidFill>
                <a:latin typeface="Microsoft Sans Serif"/>
                <a:cs typeface="Microsoft Sans Serif"/>
              </a:rPr>
              <a:t>Kalawa</a:t>
            </a:r>
            <a:r>
              <a:rPr dirty="0" baseline="1543" sz="2700" spc="-19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baseline="1543" sz="2700" spc="-1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baseline="1543" sz="2700" spc="172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baseline="1543" sz="27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1543" sz="2700" spc="-19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baseline="1543" sz="2700" spc="-187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50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endParaRPr sz="1800">
              <a:latin typeface="Microsoft Sans Serif"/>
              <a:cs typeface="Microsoft Sans Serif"/>
            </a:endParaRPr>
          </a:p>
          <a:p>
            <a:pPr marL="13335" marR="698500">
              <a:lnSpc>
                <a:spcPct val="148100"/>
              </a:lnSpc>
              <a:spcBef>
                <a:spcPts val="40"/>
              </a:spcBef>
              <a:tabLst>
                <a:tab pos="662940" algn="l"/>
                <a:tab pos="1626870" algn="l"/>
                <a:tab pos="3032125" algn="l"/>
                <a:tab pos="5588635" algn="l"/>
              </a:tabLst>
            </a:pPr>
            <a:r>
              <a:rPr dirty="0" baseline="1543" sz="2700" spc="-209">
                <a:solidFill>
                  <a:srgbClr val="212121"/>
                </a:solidFill>
                <a:latin typeface="Microsoft Sans Serif"/>
                <a:cs typeface="Microsoft Sans Serif"/>
              </a:rPr>
              <a:t>A0</a:t>
            </a:r>
            <a:r>
              <a:rPr dirty="0" baseline="1543" sz="2700" spc="-187">
                <a:solidFill>
                  <a:srgbClr val="212121"/>
                </a:solidFill>
                <a:latin typeface="Microsoft Sans Serif"/>
                <a:cs typeface="Microsoft Sans Serif"/>
              </a:rPr>
              <a:t>2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179">
                <a:solidFill>
                  <a:srgbClr val="212121"/>
                </a:solidFill>
                <a:latin typeface="Microsoft Sans Serif"/>
                <a:cs typeface="Microsoft Sans Serif"/>
              </a:rPr>
              <a:t>4000</a:t>
            </a:r>
            <a:r>
              <a:rPr dirty="0" baseline="1543" sz="2700" spc="-172">
                <a:solidFill>
                  <a:srgbClr val="212121"/>
                </a:solidFill>
                <a:latin typeface="Microsoft Sans Serif"/>
                <a:cs typeface="Microsoft Sans Serif"/>
              </a:rPr>
              <a:t>0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225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baseline="1543" sz="27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1543" sz="2700" spc="7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1543" sz="2700" spc="-195">
                <a:solidFill>
                  <a:srgbClr val="212121"/>
                </a:solidFill>
                <a:latin typeface="Microsoft Sans Serif"/>
                <a:cs typeface="Microsoft Sans Serif"/>
              </a:rPr>
              <a:t>Kalawa</a:t>
            </a:r>
            <a:r>
              <a:rPr dirty="0" baseline="1543" sz="2700" spc="-19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baseline="1543" sz="2700" spc="-1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baseline="1543" sz="2700" spc="-52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baseline="1543" sz="27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1543" sz="2700" spc="-19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baseline="1543" sz="2700" spc="-187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baseline="1543" sz="27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 </a:t>
            </a:r>
            <a:r>
              <a:rPr dirty="0" sz="1800" spc="-140">
                <a:solidFill>
                  <a:srgbClr val="212121"/>
                </a:solidFill>
                <a:latin typeface="Microsoft Sans Serif"/>
                <a:cs typeface="Microsoft Sans Serif"/>
              </a:rPr>
              <a:t>A0</a:t>
            </a:r>
            <a:r>
              <a:rPr dirty="0" sz="1800" spc="-125">
                <a:solidFill>
                  <a:srgbClr val="212121"/>
                </a:solidFill>
                <a:latin typeface="Microsoft Sans Serif"/>
                <a:cs typeface="Microsoft Sans Serif"/>
              </a:rPr>
              <a:t>3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3500</a:t>
            </a: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0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aľ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90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r>
              <a:rPr dirty="0" sz="1800" spc="-28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ad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  <a:tabLst>
                <a:tab pos="662940" algn="l"/>
                <a:tab pos="1626870" algn="l"/>
                <a:tab pos="3032125" algn="l"/>
              </a:tabLst>
            </a:pPr>
            <a:r>
              <a:rPr dirty="0" sz="1800" spc="-140">
                <a:solidFill>
                  <a:srgbClr val="212121"/>
                </a:solidFill>
                <a:latin typeface="Microsoft Sans Serif"/>
                <a:cs typeface="Microsoft Sans Serif"/>
              </a:rPr>
              <a:t>A0</a:t>
            </a:r>
            <a:r>
              <a:rPr dirty="0" sz="1800" spc="-125">
                <a:solidFill>
                  <a:srgbClr val="212121"/>
                </a:solidFill>
                <a:latin typeface="Microsoft Sans Serif"/>
                <a:cs typeface="Microsoft Sans Serif"/>
              </a:rPr>
              <a:t>4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2500</a:t>
            </a: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0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aľ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90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r>
              <a:rPr dirty="0" sz="1800" spc="-28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0">
                <a:solidFill>
                  <a:srgbClr val="212121"/>
                </a:solidFill>
                <a:latin typeface="Microsoft Sans Serif"/>
                <a:cs typeface="Microsoft Sans Serif"/>
              </a:rPr>
              <a:t>ad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004082" y="1332433"/>
            <a:ext cx="3037840" cy="2076450"/>
            <a:chOff x="9004082" y="1332433"/>
            <a:chExt cx="3037840" cy="2076450"/>
          </a:xfrm>
        </p:grpSpPr>
        <p:sp>
          <p:nvSpPr>
            <p:cNvPr id="30" name="object 30"/>
            <p:cNvSpPr/>
            <p:nvPr/>
          </p:nvSpPr>
          <p:spPr>
            <a:xfrm>
              <a:off x="9013594" y="1341945"/>
              <a:ext cx="3018790" cy="2057400"/>
            </a:xfrm>
            <a:custGeom>
              <a:avLst/>
              <a:gdLst/>
              <a:ahLst/>
              <a:cxnLst/>
              <a:rect l="l" t="t" r="r" b="b"/>
              <a:pathLst>
                <a:path w="3018790" h="2057400">
                  <a:moveTo>
                    <a:pt x="3018774" y="2057374"/>
                  </a:moveTo>
                  <a:lnTo>
                    <a:pt x="0" y="2057374"/>
                  </a:lnTo>
                  <a:lnTo>
                    <a:pt x="0" y="0"/>
                  </a:lnTo>
                  <a:lnTo>
                    <a:pt x="3018774" y="0"/>
                  </a:lnTo>
                  <a:lnTo>
                    <a:pt x="3018774" y="2057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013583" y="1341957"/>
              <a:ext cx="3018790" cy="411480"/>
            </a:xfrm>
            <a:custGeom>
              <a:avLst/>
              <a:gdLst/>
              <a:ahLst/>
              <a:cxnLst/>
              <a:rect l="l" t="t" r="r" b="b"/>
              <a:pathLst>
                <a:path w="3018790" h="411480">
                  <a:moveTo>
                    <a:pt x="3018777" y="0"/>
                  </a:moveTo>
                  <a:lnTo>
                    <a:pt x="1613535" y="0"/>
                  </a:lnTo>
                  <a:lnTo>
                    <a:pt x="649605" y="0"/>
                  </a:lnTo>
                  <a:lnTo>
                    <a:pt x="0" y="0"/>
                  </a:lnTo>
                  <a:lnTo>
                    <a:pt x="0" y="411467"/>
                  </a:lnTo>
                  <a:lnTo>
                    <a:pt x="649605" y="411467"/>
                  </a:lnTo>
                  <a:lnTo>
                    <a:pt x="1613535" y="411467"/>
                  </a:lnTo>
                  <a:lnTo>
                    <a:pt x="3018777" y="411467"/>
                  </a:lnTo>
                  <a:lnTo>
                    <a:pt x="301877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013594" y="1337195"/>
              <a:ext cx="3018790" cy="2066925"/>
            </a:xfrm>
            <a:custGeom>
              <a:avLst/>
              <a:gdLst/>
              <a:ahLst/>
              <a:cxnLst/>
              <a:rect l="l" t="t" r="r" b="b"/>
              <a:pathLst>
                <a:path w="3018790" h="2066925">
                  <a:moveTo>
                    <a:pt x="0" y="0"/>
                  </a:moveTo>
                  <a:lnTo>
                    <a:pt x="0" y="2066874"/>
                  </a:lnTo>
                </a:path>
                <a:path w="3018790" h="2066925">
                  <a:moveTo>
                    <a:pt x="649599" y="0"/>
                  </a:moveTo>
                  <a:lnTo>
                    <a:pt x="649599" y="2066874"/>
                  </a:lnTo>
                </a:path>
                <a:path w="3018790" h="2066925">
                  <a:moveTo>
                    <a:pt x="1613524" y="0"/>
                  </a:moveTo>
                  <a:lnTo>
                    <a:pt x="1613524" y="2066874"/>
                  </a:lnTo>
                </a:path>
                <a:path w="3018790" h="2066925">
                  <a:moveTo>
                    <a:pt x="3018774" y="0"/>
                  </a:moveTo>
                  <a:lnTo>
                    <a:pt x="3018774" y="206687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010629" y="1337183"/>
              <a:ext cx="3027045" cy="3810"/>
            </a:xfrm>
            <a:custGeom>
              <a:avLst/>
              <a:gdLst/>
              <a:ahLst/>
              <a:cxnLst/>
              <a:rect l="l" t="t" r="r" b="b"/>
              <a:pathLst>
                <a:path w="3027045" h="3809">
                  <a:moveTo>
                    <a:pt x="0" y="0"/>
                  </a:moveTo>
                  <a:lnTo>
                    <a:pt x="0" y="3683"/>
                  </a:lnTo>
                </a:path>
                <a:path w="3027045" h="3809">
                  <a:moveTo>
                    <a:pt x="1122885" y="1841"/>
                  </a:moveTo>
                  <a:lnTo>
                    <a:pt x="3026489" y="1841"/>
                  </a:lnTo>
                </a:path>
              </a:pathLst>
            </a:custGeom>
            <a:ln w="357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008844" y="1343787"/>
              <a:ext cx="3028315" cy="0"/>
            </a:xfrm>
            <a:custGeom>
              <a:avLst/>
              <a:gdLst/>
              <a:ahLst/>
              <a:cxnLst/>
              <a:rect l="l" t="t" r="r" b="b"/>
              <a:pathLst>
                <a:path w="3028315" h="0">
                  <a:moveTo>
                    <a:pt x="0" y="0"/>
                  </a:moveTo>
                  <a:lnTo>
                    <a:pt x="3028274" y="0"/>
                  </a:lnTo>
                </a:path>
              </a:pathLst>
            </a:custGeom>
            <a:ln w="36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008844" y="1753420"/>
              <a:ext cx="3028315" cy="1645920"/>
            </a:xfrm>
            <a:custGeom>
              <a:avLst/>
              <a:gdLst/>
              <a:ahLst/>
              <a:cxnLst/>
              <a:rect l="l" t="t" r="r" b="b"/>
              <a:pathLst>
                <a:path w="3028315" h="1645920">
                  <a:moveTo>
                    <a:pt x="0" y="0"/>
                  </a:moveTo>
                  <a:lnTo>
                    <a:pt x="3028274" y="0"/>
                  </a:lnTo>
                </a:path>
                <a:path w="3028315" h="1645920">
                  <a:moveTo>
                    <a:pt x="0" y="411474"/>
                  </a:moveTo>
                  <a:lnTo>
                    <a:pt x="3028274" y="411474"/>
                  </a:lnTo>
                </a:path>
                <a:path w="3028315" h="1645920">
                  <a:moveTo>
                    <a:pt x="0" y="822949"/>
                  </a:moveTo>
                  <a:lnTo>
                    <a:pt x="3028274" y="822949"/>
                  </a:lnTo>
                </a:path>
                <a:path w="3028315" h="1645920">
                  <a:moveTo>
                    <a:pt x="0" y="1234424"/>
                  </a:moveTo>
                  <a:lnTo>
                    <a:pt x="3028274" y="1234424"/>
                  </a:lnTo>
                </a:path>
                <a:path w="3028315" h="1645920">
                  <a:moveTo>
                    <a:pt x="0" y="1645899"/>
                  </a:moveTo>
                  <a:lnTo>
                    <a:pt x="3028274" y="16458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0700145" y="1388679"/>
            <a:ext cx="1190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0" b="1">
                <a:solidFill>
                  <a:srgbClr val="212121"/>
                </a:solidFill>
                <a:latin typeface="Arial"/>
                <a:cs typeface="Arial"/>
              </a:rPr>
              <a:t>BíanchName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700145" y="1769677"/>
            <a:ext cx="592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700145" y="2181152"/>
            <a:ext cx="592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212121"/>
                </a:solidFill>
                <a:latin typeface="Microsoft Sans Serif"/>
                <a:cs typeface="Microsoft Sans Serif"/>
              </a:rPr>
              <a:t>Rajk</a:t>
            </a:r>
            <a:r>
              <a:rPr dirty="0" cap="small" sz="18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700145" y="2592627"/>
            <a:ext cx="496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aľ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700145" y="3004102"/>
            <a:ext cx="496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18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70">
                <a:solidFill>
                  <a:srgbClr val="212121"/>
                </a:solidFill>
                <a:latin typeface="Microsoft Sans Serif"/>
                <a:cs typeface="Microsoft Sans Serif"/>
              </a:rPr>
              <a:t>aľ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007653" y="970354"/>
            <a:ext cx="1130935" cy="375285"/>
            <a:chOff x="9007653" y="970354"/>
            <a:chExt cx="1130935" cy="375285"/>
          </a:xfrm>
        </p:grpSpPr>
        <p:sp>
          <p:nvSpPr>
            <p:cNvPr id="42" name="object 42"/>
            <p:cNvSpPr/>
            <p:nvPr/>
          </p:nvSpPr>
          <p:spPr>
            <a:xfrm>
              <a:off x="9012415" y="975117"/>
              <a:ext cx="1121410" cy="365760"/>
            </a:xfrm>
            <a:custGeom>
              <a:avLst/>
              <a:gdLst/>
              <a:ahLst/>
              <a:cxnLst/>
              <a:rect l="l" t="t" r="r" b="b"/>
              <a:pathLst>
                <a:path w="1121409" h="365759">
                  <a:moveTo>
                    <a:pt x="11210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1121099" y="0"/>
                  </a:lnTo>
                  <a:lnTo>
                    <a:pt x="11210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007665" y="970367"/>
              <a:ext cx="1130935" cy="375285"/>
            </a:xfrm>
            <a:custGeom>
              <a:avLst/>
              <a:gdLst/>
              <a:ahLst/>
              <a:cxnLst/>
              <a:rect l="l" t="t" r="r" b="b"/>
              <a:pathLst>
                <a:path w="1130934" h="375284">
                  <a:moveTo>
                    <a:pt x="4749" y="0"/>
                  </a:moveTo>
                  <a:lnTo>
                    <a:pt x="4749" y="375249"/>
                  </a:lnTo>
                </a:path>
                <a:path w="1130934" h="375284">
                  <a:moveTo>
                    <a:pt x="1125849" y="0"/>
                  </a:moveTo>
                  <a:lnTo>
                    <a:pt x="1125849" y="375249"/>
                  </a:lnTo>
                </a:path>
                <a:path w="1130934" h="375284">
                  <a:moveTo>
                    <a:pt x="0" y="4749"/>
                  </a:moveTo>
                  <a:lnTo>
                    <a:pt x="1130599" y="4749"/>
                  </a:lnTo>
                </a:path>
                <a:path w="1130934" h="375284">
                  <a:moveTo>
                    <a:pt x="0" y="370499"/>
                  </a:moveTo>
                  <a:lnTo>
                    <a:pt x="1130599" y="37049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9085441" y="883616"/>
            <a:ext cx="1404620" cy="242062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130" b="1">
                <a:solidFill>
                  <a:srgbClr val="212121"/>
                </a:solidFill>
                <a:latin typeface="Arial"/>
                <a:cs typeface="Arial"/>
              </a:rPr>
              <a:t>Table-2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910"/>
              </a:spcBef>
              <a:tabLst>
                <a:tab pos="662940" algn="l"/>
              </a:tabLst>
            </a:pPr>
            <a:r>
              <a:rPr dirty="0" u="heavy" sz="1800" spc="-25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ANO</a:t>
            </a:r>
            <a:r>
              <a:rPr dirty="0" sz="1800" spc="-25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175" b="1">
                <a:solidFill>
                  <a:srgbClr val="212121"/>
                </a:solidFill>
                <a:latin typeface="Arial"/>
                <a:cs typeface="Arial"/>
              </a:rPr>
              <a:t>Balance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840"/>
              </a:spcBef>
              <a:tabLst>
                <a:tab pos="662940" algn="l"/>
              </a:tabLst>
            </a:pP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A01	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50000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  <a:tabLst>
                <a:tab pos="662940" algn="l"/>
              </a:tabLst>
            </a:pP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A02	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40000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  <a:tabLst>
                <a:tab pos="662940" algn="l"/>
              </a:tabLst>
            </a:pP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A03	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35000</a:t>
            </a:r>
            <a:endParaRPr sz="18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  <a:tabLst>
                <a:tab pos="662940" algn="l"/>
              </a:tabLst>
            </a:pPr>
            <a:r>
              <a:rPr dirty="0" sz="1800" spc="-135">
                <a:solidFill>
                  <a:srgbClr val="212121"/>
                </a:solidFill>
                <a:latin typeface="Microsoft Sans Serif"/>
                <a:cs typeface="Microsoft Sans Serif"/>
              </a:rPr>
              <a:t>A04	</a:t>
            </a:r>
            <a:r>
              <a:rPr dirty="0" sz="1800" spc="-120">
                <a:solidFill>
                  <a:srgbClr val="212121"/>
                </a:solidFill>
                <a:latin typeface="Microsoft Sans Serif"/>
                <a:cs typeface="Microsoft Sans Serif"/>
              </a:rPr>
              <a:t>25000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847391"/>
            <a:ext cx="400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Chec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bel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3NF: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1182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3N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35"/>
              <a:t>(Thi</a:t>
            </a:r>
            <a:r>
              <a:rPr dirty="0" spc="-114"/>
              <a:t>í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730346" y="1721186"/>
            <a:ext cx="1524000" cy="400685"/>
          </a:xfrm>
          <a:prstGeom prst="rect">
            <a:avLst/>
          </a:prstGeom>
          <a:solidFill>
            <a:srgbClr val="FFFFFF"/>
          </a:solidFill>
          <a:ln w="12699">
            <a:solidFill>
              <a:srgbClr val="212121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dirty="0" sz="2000" spc="-15">
                <a:solidFill>
                  <a:srgbClr val="212121"/>
                </a:solidFill>
                <a:latin typeface="Cambria Math"/>
                <a:cs typeface="Cambria Math"/>
              </a:rPr>
              <a:t>Employee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2891" y="2260543"/>
          <a:ext cx="8068945" cy="252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/>
                <a:gridCol w="1263015"/>
                <a:gridCol w="1329054"/>
                <a:gridCol w="1282064"/>
                <a:gridCol w="1470660"/>
                <a:gridCol w="1668779"/>
              </a:tblGrid>
              <a:tr h="419074">
                <a:tc>
                  <a:txBody>
                    <a:bodyPr/>
                    <a:lstStyle/>
                    <a:p>
                      <a:pPr algn="r" marR="4152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41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distíict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r" marR="4413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3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282005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Agía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al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Bagh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r" marR="4413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Ajeeľ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3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Chennai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M-Ciľy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r" marR="4413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1006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3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282007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Chennai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Uííapakkam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r" marR="4413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1101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Lilly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3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292008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UK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Pauíi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Bhagwan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algn="r" marR="4413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1201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Sľeve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3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222999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Gwali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Raľan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847391"/>
            <a:ext cx="400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Chec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bel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3NF: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1182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3N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35"/>
              <a:t>(Thi</a:t>
            </a:r>
            <a:r>
              <a:rPr dirty="0" spc="-114"/>
              <a:t>í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0346" y="1721186"/>
            <a:ext cx="1524000" cy="400685"/>
          </a:xfrm>
          <a:prstGeom prst="rect">
            <a:avLst/>
          </a:prstGeom>
          <a:solidFill>
            <a:srgbClr val="FFFFFF"/>
          </a:solidFill>
          <a:ln w="12699">
            <a:solidFill>
              <a:srgbClr val="212121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dirty="0" sz="2000" spc="-15">
                <a:solidFill>
                  <a:srgbClr val="212121"/>
                </a:solidFill>
                <a:latin typeface="Cambria Math"/>
                <a:cs typeface="Cambria Math"/>
              </a:rPr>
              <a:t>Employee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753" y="2248118"/>
          <a:ext cx="6538595" cy="2586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835"/>
                <a:gridCol w="1022985"/>
                <a:gridCol w="1076325"/>
                <a:gridCol w="1038225"/>
                <a:gridCol w="1028700"/>
                <a:gridCol w="1513204"/>
              </a:tblGrid>
              <a:tr h="478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distíict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282005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Agía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al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Bagh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Ajeeľ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Chennai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M-Ciľy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1006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282007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Chennai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Uííapakkam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1101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Lilly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292008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UK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Pauíi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Bhagwan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1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1201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Sľeve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222999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Gwali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Raľan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6091" y="4982890"/>
            <a:ext cx="549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222426"/>
                </a:solidFill>
                <a:latin typeface="Cambria Math"/>
                <a:cs typeface="Cambria Math"/>
              </a:rPr>
              <a:t>{zip}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2484" y="4982890"/>
            <a:ext cx="21170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222426"/>
                </a:solidFill>
                <a:latin typeface="Cambria Math"/>
                <a:cs typeface="Cambria Math"/>
              </a:rPr>
              <a:t>{state,</a:t>
            </a:r>
            <a:r>
              <a:rPr dirty="0" sz="2000" spc="-3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dirty="0" sz="2000" spc="-40">
                <a:solidFill>
                  <a:srgbClr val="222426"/>
                </a:solidFill>
                <a:latin typeface="Cambria Math"/>
                <a:cs typeface="Cambria Math"/>
              </a:rPr>
              <a:t>city,</a:t>
            </a:r>
            <a:r>
              <a:rPr dirty="0" sz="2000" spc="-3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22426"/>
                </a:solidFill>
                <a:latin typeface="Cambria Math"/>
                <a:cs typeface="Cambria Math"/>
              </a:rPr>
              <a:t>district}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091" y="5287691"/>
            <a:ext cx="45967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3290" algn="l"/>
              </a:tabLst>
            </a:pPr>
            <a:r>
              <a:rPr dirty="0" sz="2000" spc="-5">
                <a:solidFill>
                  <a:srgbClr val="222426"/>
                </a:solidFill>
                <a:latin typeface="Cambria Math"/>
                <a:cs typeface="Cambria Math"/>
              </a:rPr>
              <a:t>{id}	{zip}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2491740" algn="l"/>
              </a:tabLst>
            </a:pPr>
            <a:r>
              <a:rPr dirty="0" sz="2000" spc="-5">
                <a:solidFill>
                  <a:srgbClr val="222426"/>
                </a:solidFill>
                <a:latin typeface="Cambria Math"/>
                <a:cs typeface="Cambria Math"/>
              </a:rPr>
              <a:t>So</a:t>
            </a:r>
            <a:r>
              <a:rPr dirty="0" sz="200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dirty="0" sz="2000" spc="-30">
                <a:solidFill>
                  <a:srgbClr val="222426"/>
                </a:solidFill>
                <a:latin typeface="Cambria Math"/>
                <a:cs typeface="Cambria Math"/>
              </a:rPr>
              <a:t>transitively,</a:t>
            </a:r>
            <a:r>
              <a:rPr dirty="0" sz="200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22426"/>
                </a:solidFill>
                <a:latin typeface="Cambria Math"/>
                <a:cs typeface="Cambria Math"/>
              </a:rPr>
              <a:t>{id}	</a:t>
            </a:r>
            <a:r>
              <a:rPr dirty="0" sz="2000" spc="-10">
                <a:solidFill>
                  <a:srgbClr val="222426"/>
                </a:solidFill>
                <a:latin typeface="Cambria Math"/>
                <a:cs typeface="Cambria Math"/>
              </a:rPr>
              <a:t>{state,</a:t>
            </a:r>
            <a:r>
              <a:rPr dirty="0" sz="2000" spc="-3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dirty="0" sz="2000" spc="-40">
                <a:solidFill>
                  <a:srgbClr val="222426"/>
                </a:solidFill>
                <a:latin typeface="Cambria Math"/>
                <a:cs typeface="Cambria Math"/>
              </a:rPr>
              <a:t>city,</a:t>
            </a:r>
            <a:r>
              <a:rPr dirty="0" sz="2000" spc="-3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22426"/>
                </a:solidFill>
                <a:latin typeface="Cambria Math"/>
                <a:cs typeface="Cambria Math"/>
              </a:rPr>
              <a:t>district}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36518" y="5159282"/>
            <a:ext cx="2052320" cy="644525"/>
            <a:chOff x="1036518" y="5159282"/>
            <a:chExt cx="2052320" cy="644525"/>
          </a:xfrm>
        </p:grpSpPr>
        <p:sp>
          <p:nvSpPr>
            <p:cNvPr id="11" name="object 11"/>
            <p:cNvSpPr/>
            <p:nvPr/>
          </p:nvSpPr>
          <p:spPr>
            <a:xfrm>
              <a:off x="1149640" y="5179778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 h="0">
                  <a:moveTo>
                    <a:pt x="0" y="0"/>
                  </a:moveTo>
                  <a:lnTo>
                    <a:pt x="367964" y="0"/>
                  </a:lnTo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17606" y="51640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17606" y="51640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36518" y="5509717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 h="0">
                  <a:moveTo>
                    <a:pt x="0" y="0"/>
                  </a:moveTo>
                  <a:lnTo>
                    <a:pt x="367964" y="0"/>
                  </a:lnTo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04483" y="549398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04483" y="549398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72523" y="5782817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 h="0">
                  <a:moveTo>
                    <a:pt x="0" y="0"/>
                  </a:moveTo>
                  <a:lnTo>
                    <a:pt x="367964" y="0"/>
                  </a:lnTo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40487" y="576708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40487" y="576708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1182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3N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35"/>
              <a:t>(Thi</a:t>
            </a:r>
            <a:r>
              <a:rPr dirty="0" spc="-114"/>
              <a:t>í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12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1493" y="4213466"/>
          <a:ext cx="3957320" cy="234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/>
                <a:gridCol w="1312545"/>
                <a:gridCol w="1312544"/>
              </a:tblGrid>
              <a:tr h="38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8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8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8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8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8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6291" y="741774"/>
          <a:ext cx="10229850" cy="5812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/>
                <a:gridCol w="260349"/>
                <a:gridCol w="685165"/>
                <a:gridCol w="338454"/>
                <a:gridCol w="324485"/>
                <a:gridCol w="304164"/>
                <a:gridCol w="448944"/>
                <a:gridCol w="1038224"/>
                <a:gridCol w="327025"/>
                <a:gridCol w="702310"/>
                <a:gridCol w="774700"/>
                <a:gridCol w="739139"/>
                <a:gridCol w="159384"/>
                <a:gridCol w="578484"/>
                <a:gridCol w="1476375"/>
                <a:gridCol w="1476375"/>
              </a:tblGrid>
              <a:tr h="400109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Employee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882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 spc="-1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distíict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282005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Agía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20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20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al</a:t>
                      </a:r>
                      <a:r>
                        <a:rPr dirty="0" sz="2000" spc="-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Bagh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Ajeeľ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Chennai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M-Ciľy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1006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20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282007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Chennai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Uííapakkam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1101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Lilly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292008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UK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Pauíi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Bhagwan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1201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Sľeve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222999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2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Gwali</a:t>
                      </a:r>
                      <a:r>
                        <a:rPr dirty="0" cap="small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20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Raľan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6060">
                <a:tc gridSpan="5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0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Employee_Details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0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Employee_Address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85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12121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u="heavy" sz="1800" spc="-13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9220">
                    <a:lnT w="12700">
                      <a:solidFill>
                        <a:srgbClr val="212121"/>
                      </a:solidFill>
                      <a:prstDash val="solid"/>
                    </a:lnT>
                  </a:tcPr>
                </a:tc>
                <a:tc gridSpan="4" rowSpan="2">
                  <a:txBody>
                    <a:bodyPr/>
                    <a:lstStyle/>
                    <a:p>
                      <a:pPr marL="904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800" spc="-2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922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algn="ctr" marL="1460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922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1212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u="heavy" sz="1800" spc="-14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fiip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distíict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654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2700">
                      <a:solidFill>
                        <a:srgbClr val="21212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9220">
                    <a:lnT w="12700">
                      <a:solidFill>
                        <a:srgbClr val="212121"/>
                      </a:solidFill>
                      <a:prstDash val="solid"/>
                    </a:lnT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922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922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212121"/>
                      </a:solidFill>
                      <a:prstDash val="solid"/>
                    </a:lnR>
                  </a:tcPr>
                </a:tc>
                <a:tc gridSpan="2"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25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Agía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8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8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al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Bagh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23118">
                <a:tc row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81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 rowSpan="2"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hn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81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81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12121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654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81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81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81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212121"/>
                      </a:solidFill>
                      <a:prstDash val="solid"/>
                    </a:lnR>
                  </a:tcPr>
                </a:tc>
                <a:tc gridSpan="2"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222008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4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Chennai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2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M-Ciľy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23118">
                <a:tc row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815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 rowSpan="2"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Ajeeľ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81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222008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815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12121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654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81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81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815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212121"/>
                      </a:solidFill>
                      <a:prstDash val="solid"/>
                    </a:lnR>
                  </a:tcPr>
                </a:tc>
                <a:tc gridSpan="2"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1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14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Chennai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9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Uííapakkam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80343"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1006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4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8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282007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8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12121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2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2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2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20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88599"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1130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Lilly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06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292008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06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1212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292008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Pauíi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Bhagwan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388599"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1201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15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Sľeve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06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222999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06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1212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222999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8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Gwali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Raľan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056602" y="1885512"/>
            <a:ext cx="3402329" cy="1873885"/>
            <a:chOff x="7056602" y="1885512"/>
            <a:chExt cx="3402329" cy="1873885"/>
          </a:xfrm>
        </p:grpSpPr>
        <p:sp>
          <p:nvSpPr>
            <p:cNvPr id="7" name="object 7"/>
            <p:cNvSpPr/>
            <p:nvPr/>
          </p:nvSpPr>
          <p:spPr>
            <a:xfrm>
              <a:off x="7062952" y="2708466"/>
              <a:ext cx="3389629" cy="1044575"/>
            </a:xfrm>
            <a:custGeom>
              <a:avLst/>
              <a:gdLst/>
              <a:ahLst/>
              <a:cxnLst/>
              <a:rect l="l" t="t" r="r" b="b"/>
              <a:pathLst>
                <a:path w="3389629" h="1044575">
                  <a:moveTo>
                    <a:pt x="3327049" y="344419"/>
                  </a:moveTo>
                  <a:lnTo>
                    <a:pt x="466629" y="344419"/>
                  </a:lnTo>
                  <a:lnTo>
                    <a:pt x="663335" y="338697"/>
                  </a:lnTo>
                  <a:lnTo>
                    <a:pt x="982919" y="324921"/>
                  </a:lnTo>
                  <a:lnTo>
                    <a:pt x="1290611" y="306049"/>
                  </a:lnTo>
                  <a:lnTo>
                    <a:pt x="1584599" y="282318"/>
                  </a:lnTo>
                  <a:lnTo>
                    <a:pt x="1808705" y="259993"/>
                  </a:lnTo>
                  <a:lnTo>
                    <a:pt x="2021953" y="234831"/>
                  </a:lnTo>
                  <a:lnTo>
                    <a:pt x="2174205" y="214170"/>
                  </a:lnTo>
                  <a:lnTo>
                    <a:pt x="2319437" y="192032"/>
                  </a:lnTo>
                  <a:lnTo>
                    <a:pt x="2457256" y="168468"/>
                  </a:lnTo>
                  <a:lnTo>
                    <a:pt x="2544825" y="151992"/>
                  </a:lnTo>
                  <a:lnTo>
                    <a:pt x="2628809" y="134920"/>
                  </a:lnTo>
                  <a:lnTo>
                    <a:pt x="2709094" y="117267"/>
                  </a:lnTo>
                  <a:lnTo>
                    <a:pt x="2785562" y="99048"/>
                  </a:lnTo>
                  <a:lnTo>
                    <a:pt x="2858099" y="80279"/>
                  </a:lnTo>
                  <a:lnTo>
                    <a:pt x="2926587" y="60974"/>
                  </a:lnTo>
                  <a:lnTo>
                    <a:pt x="2990912" y="41150"/>
                  </a:lnTo>
                  <a:lnTo>
                    <a:pt x="3050957" y="20820"/>
                  </a:lnTo>
                  <a:lnTo>
                    <a:pt x="3106605" y="0"/>
                  </a:lnTo>
                  <a:lnTo>
                    <a:pt x="3157144" y="21034"/>
                  </a:lnTo>
                  <a:lnTo>
                    <a:pt x="3202695" y="42300"/>
                  </a:lnTo>
                  <a:lnTo>
                    <a:pt x="3243265" y="63772"/>
                  </a:lnTo>
                  <a:lnTo>
                    <a:pt x="3278861" y="85425"/>
                  </a:lnTo>
                  <a:lnTo>
                    <a:pt x="3335160" y="129175"/>
                  </a:lnTo>
                  <a:lnTo>
                    <a:pt x="3371649" y="173353"/>
                  </a:lnTo>
                  <a:lnTo>
                    <a:pt x="3388386" y="217759"/>
                  </a:lnTo>
                  <a:lnTo>
                    <a:pt x="3389365" y="239986"/>
                  </a:lnTo>
                  <a:lnTo>
                    <a:pt x="3385427" y="262197"/>
                  </a:lnTo>
                  <a:lnTo>
                    <a:pt x="3376580" y="284365"/>
                  </a:lnTo>
                  <a:lnTo>
                    <a:pt x="3362830" y="306466"/>
                  </a:lnTo>
                  <a:lnTo>
                    <a:pt x="3344185" y="328476"/>
                  </a:lnTo>
                  <a:lnTo>
                    <a:pt x="3327049" y="344419"/>
                  </a:lnTo>
                  <a:close/>
                </a:path>
                <a:path w="3389629" h="1044575">
                  <a:moveTo>
                    <a:pt x="466629" y="1044366"/>
                  </a:moveTo>
                  <a:lnTo>
                    <a:pt x="0" y="583288"/>
                  </a:lnTo>
                  <a:lnTo>
                    <a:pt x="466629" y="111103"/>
                  </a:lnTo>
                  <a:lnTo>
                    <a:pt x="466629" y="344419"/>
                  </a:lnTo>
                  <a:lnTo>
                    <a:pt x="3327049" y="344419"/>
                  </a:lnTo>
                  <a:lnTo>
                    <a:pt x="3292238" y="372123"/>
                  </a:lnTo>
                  <a:lnTo>
                    <a:pt x="3258949" y="393710"/>
                  </a:lnTo>
                  <a:lnTo>
                    <a:pt x="3220795" y="415107"/>
                  </a:lnTo>
                  <a:lnTo>
                    <a:pt x="3177780" y="436288"/>
                  </a:lnTo>
                  <a:lnTo>
                    <a:pt x="3129913" y="457229"/>
                  </a:lnTo>
                  <a:lnTo>
                    <a:pt x="3077201" y="477904"/>
                  </a:lnTo>
                  <a:lnTo>
                    <a:pt x="3019650" y="498291"/>
                  </a:lnTo>
                  <a:lnTo>
                    <a:pt x="2957269" y="518362"/>
                  </a:lnTo>
                  <a:lnTo>
                    <a:pt x="2893148" y="537226"/>
                  </a:lnTo>
                  <a:lnTo>
                    <a:pt x="2825260" y="555588"/>
                  </a:lnTo>
                  <a:lnTo>
                    <a:pt x="2753711" y="573436"/>
                  </a:lnTo>
                  <a:lnTo>
                    <a:pt x="2678607" y="590758"/>
                  </a:lnTo>
                  <a:lnTo>
                    <a:pt x="2600052" y="607541"/>
                  </a:lnTo>
                  <a:lnTo>
                    <a:pt x="2518152" y="623774"/>
                  </a:lnTo>
                  <a:lnTo>
                    <a:pt x="2389261" y="647062"/>
                  </a:lnTo>
                  <a:lnTo>
                    <a:pt x="2253435" y="669042"/>
                  </a:lnTo>
                  <a:lnTo>
                    <a:pt x="2111032" y="689671"/>
                  </a:lnTo>
                  <a:lnTo>
                    <a:pt x="1911544" y="715002"/>
                  </a:lnTo>
                  <a:lnTo>
                    <a:pt x="1701836" y="737757"/>
                  </a:lnTo>
                  <a:lnTo>
                    <a:pt x="1426614" y="762430"/>
                  </a:lnTo>
                  <a:lnTo>
                    <a:pt x="1138388" y="782731"/>
                  </a:lnTo>
                  <a:lnTo>
                    <a:pt x="838804" y="798466"/>
                  </a:lnTo>
                  <a:lnTo>
                    <a:pt x="466629" y="811050"/>
                  </a:lnTo>
                  <a:lnTo>
                    <a:pt x="466629" y="1044366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62952" y="1891862"/>
              <a:ext cx="3389629" cy="1050290"/>
            </a:xfrm>
            <a:custGeom>
              <a:avLst/>
              <a:gdLst/>
              <a:ahLst/>
              <a:cxnLst/>
              <a:rect l="l" t="t" r="r" b="b"/>
              <a:pathLst>
                <a:path w="3389629" h="1050289">
                  <a:moveTo>
                    <a:pt x="3389585" y="1049919"/>
                  </a:moveTo>
                  <a:lnTo>
                    <a:pt x="3382180" y="1011054"/>
                  </a:lnTo>
                  <a:lnTo>
                    <a:pt x="3360275" y="972870"/>
                  </a:lnTo>
                  <a:lnTo>
                    <a:pt x="3324335" y="935448"/>
                  </a:lnTo>
                  <a:lnTo>
                    <a:pt x="3292807" y="910962"/>
                  </a:lnTo>
                  <a:lnTo>
                    <a:pt x="3255386" y="886874"/>
                  </a:lnTo>
                  <a:lnTo>
                    <a:pt x="3212209" y="863208"/>
                  </a:lnTo>
                  <a:lnTo>
                    <a:pt x="3163415" y="839987"/>
                  </a:lnTo>
                  <a:lnTo>
                    <a:pt x="3109140" y="817234"/>
                  </a:lnTo>
                  <a:lnTo>
                    <a:pt x="3049523" y="794974"/>
                  </a:lnTo>
                  <a:lnTo>
                    <a:pt x="2984701" y="773230"/>
                  </a:lnTo>
                  <a:lnTo>
                    <a:pt x="2914813" y="752027"/>
                  </a:lnTo>
                  <a:lnTo>
                    <a:pt x="2878012" y="741635"/>
                  </a:lnTo>
                  <a:lnTo>
                    <a:pt x="2839996" y="731387"/>
                  </a:lnTo>
                  <a:lnTo>
                    <a:pt x="2800782" y="721286"/>
                  </a:lnTo>
                  <a:lnTo>
                    <a:pt x="2760388" y="711334"/>
                  </a:lnTo>
                  <a:lnTo>
                    <a:pt x="2676126" y="691893"/>
                  </a:lnTo>
                  <a:lnTo>
                    <a:pt x="2587349" y="673086"/>
                  </a:lnTo>
                  <a:lnTo>
                    <a:pt x="2494194" y="654938"/>
                  </a:lnTo>
                  <a:lnTo>
                    <a:pt x="2396798" y="637472"/>
                  </a:lnTo>
                  <a:lnTo>
                    <a:pt x="2295301" y="620712"/>
                  </a:lnTo>
                  <a:lnTo>
                    <a:pt x="2135664" y="596947"/>
                  </a:lnTo>
                  <a:lnTo>
                    <a:pt x="1967572" y="574904"/>
                  </a:lnTo>
                  <a:lnTo>
                    <a:pt x="1791490" y="554663"/>
                  </a:lnTo>
                  <a:lnTo>
                    <a:pt x="1545088" y="530616"/>
                  </a:lnTo>
                  <a:lnTo>
                    <a:pt x="1286411" y="510104"/>
                  </a:lnTo>
                  <a:lnTo>
                    <a:pt x="1016559" y="493317"/>
                  </a:lnTo>
                  <a:lnTo>
                    <a:pt x="736636" y="480443"/>
                  </a:lnTo>
                  <a:lnTo>
                    <a:pt x="374249" y="470145"/>
                  </a:lnTo>
                  <a:lnTo>
                    <a:pt x="0" y="466630"/>
                  </a:lnTo>
                  <a:lnTo>
                    <a:pt x="0" y="0"/>
                  </a:lnTo>
                  <a:lnTo>
                    <a:pt x="374249" y="3514"/>
                  </a:lnTo>
                  <a:lnTo>
                    <a:pt x="736636" y="13812"/>
                  </a:lnTo>
                  <a:lnTo>
                    <a:pt x="1016559" y="26686"/>
                  </a:lnTo>
                  <a:lnTo>
                    <a:pt x="1286411" y="43473"/>
                  </a:lnTo>
                  <a:lnTo>
                    <a:pt x="1545088" y="63985"/>
                  </a:lnTo>
                  <a:lnTo>
                    <a:pt x="1791490" y="88032"/>
                  </a:lnTo>
                  <a:lnTo>
                    <a:pt x="1967572" y="108273"/>
                  </a:lnTo>
                  <a:lnTo>
                    <a:pt x="2135664" y="130316"/>
                  </a:lnTo>
                  <a:lnTo>
                    <a:pt x="2295301" y="154081"/>
                  </a:lnTo>
                  <a:lnTo>
                    <a:pt x="2396798" y="170841"/>
                  </a:lnTo>
                  <a:lnTo>
                    <a:pt x="2494194" y="188307"/>
                  </a:lnTo>
                  <a:lnTo>
                    <a:pt x="2587349" y="206455"/>
                  </a:lnTo>
                  <a:lnTo>
                    <a:pt x="2676126" y="225262"/>
                  </a:lnTo>
                  <a:lnTo>
                    <a:pt x="2760388" y="244703"/>
                  </a:lnTo>
                  <a:lnTo>
                    <a:pt x="2800782" y="254655"/>
                  </a:lnTo>
                  <a:lnTo>
                    <a:pt x="2839996" y="264756"/>
                  </a:lnTo>
                  <a:lnTo>
                    <a:pt x="2878012" y="275004"/>
                  </a:lnTo>
                  <a:lnTo>
                    <a:pt x="2914813" y="285396"/>
                  </a:lnTo>
                  <a:lnTo>
                    <a:pt x="2984701" y="306599"/>
                  </a:lnTo>
                  <a:lnTo>
                    <a:pt x="3049523" y="328343"/>
                  </a:lnTo>
                  <a:lnTo>
                    <a:pt x="3109140" y="350603"/>
                  </a:lnTo>
                  <a:lnTo>
                    <a:pt x="3163415" y="373356"/>
                  </a:lnTo>
                  <a:lnTo>
                    <a:pt x="3212209" y="396577"/>
                  </a:lnTo>
                  <a:lnTo>
                    <a:pt x="3255386" y="420243"/>
                  </a:lnTo>
                  <a:lnTo>
                    <a:pt x="3292807" y="444331"/>
                  </a:lnTo>
                  <a:lnTo>
                    <a:pt x="3324412" y="468888"/>
                  </a:lnTo>
                  <a:lnTo>
                    <a:pt x="3360275" y="506239"/>
                  </a:lnTo>
                  <a:lnTo>
                    <a:pt x="3382180" y="544423"/>
                  </a:lnTo>
                  <a:lnTo>
                    <a:pt x="3389507" y="582056"/>
                  </a:lnTo>
                  <a:lnTo>
                    <a:pt x="3389585" y="104991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62952" y="1891862"/>
              <a:ext cx="3389629" cy="1861185"/>
            </a:xfrm>
            <a:custGeom>
              <a:avLst/>
              <a:gdLst/>
              <a:ahLst/>
              <a:cxnLst/>
              <a:rect l="l" t="t" r="r" b="b"/>
              <a:pathLst>
                <a:path w="3389629" h="1861185">
                  <a:moveTo>
                    <a:pt x="3389585" y="1049919"/>
                  </a:moveTo>
                  <a:lnTo>
                    <a:pt x="3382180" y="1011054"/>
                  </a:lnTo>
                  <a:lnTo>
                    <a:pt x="3360275" y="972870"/>
                  </a:lnTo>
                  <a:lnTo>
                    <a:pt x="3324335" y="935448"/>
                  </a:lnTo>
                  <a:lnTo>
                    <a:pt x="3292807" y="910962"/>
                  </a:lnTo>
                  <a:lnTo>
                    <a:pt x="3255386" y="886874"/>
                  </a:lnTo>
                  <a:lnTo>
                    <a:pt x="3212209" y="863208"/>
                  </a:lnTo>
                  <a:lnTo>
                    <a:pt x="3163415" y="839987"/>
                  </a:lnTo>
                  <a:lnTo>
                    <a:pt x="3109140" y="817234"/>
                  </a:lnTo>
                  <a:lnTo>
                    <a:pt x="3049523" y="794974"/>
                  </a:lnTo>
                  <a:lnTo>
                    <a:pt x="2984701" y="773230"/>
                  </a:lnTo>
                  <a:lnTo>
                    <a:pt x="2914813" y="752027"/>
                  </a:lnTo>
                  <a:lnTo>
                    <a:pt x="2878012" y="741635"/>
                  </a:lnTo>
                  <a:lnTo>
                    <a:pt x="2839996" y="731387"/>
                  </a:lnTo>
                  <a:lnTo>
                    <a:pt x="2800782" y="721286"/>
                  </a:lnTo>
                  <a:lnTo>
                    <a:pt x="2760388" y="711334"/>
                  </a:lnTo>
                  <a:lnTo>
                    <a:pt x="2718830" y="701536"/>
                  </a:lnTo>
                  <a:lnTo>
                    <a:pt x="2676126" y="691893"/>
                  </a:lnTo>
                  <a:lnTo>
                    <a:pt x="2632293" y="682408"/>
                  </a:lnTo>
                  <a:lnTo>
                    <a:pt x="2587349" y="673086"/>
                  </a:lnTo>
                  <a:lnTo>
                    <a:pt x="2541310" y="663928"/>
                  </a:lnTo>
                  <a:lnTo>
                    <a:pt x="2494194" y="654938"/>
                  </a:lnTo>
                  <a:lnTo>
                    <a:pt x="2446017" y="646118"/>
                  </a:lnTo>
                  <a:lnTo>
                    <a:pt x="2396798" y="637472"/>
                  </a:lnTo>
                  <a:lnTo>
                    <a:pt x="2346554" y="629002"/>
                  </a:lnTo>
                  <a:lnTo>
                    <a:pt x="2295301" y="620712"/>
                  </a:lnTo>
                  <a:lnTo>
                    <a:pt x="2243057" y="612604"/>
                  </a:lnTo>
                  <a:lnTo>
                    <a:pt x="2189839" y="604681"/>
                  </a:lnTo>
                  <a:lnTo>
                    <a:pt x="2135664" y="596947"/>
                  </a:lnTo>
                  <a:lnTo>
                    <a:pt x="2080550" y="589404"/>
                  </a:lnTo>
                  <a:lnTo>
                    <a:pt x="2024514" y="582056"/>
                  </a:lnTo>
                  <a:lnTo>
                    <a:pt x="1967572" y="574904"/>
                  </a:lnTo>
                  <a:lnTo>
                    <a:pt x="1909743" y="567953"/>
                  </a:lnTo>
                  <a:lnTo>
                    <a:pt x="1851043" y="561205"/>
                  </a:lnTo>
                  <a:lnTo>
                    <a:pt x="1791490" y="554663"/>
                  </a:lnTo>
                  <a:lnTo>
                    <a:pt x="1731101" y="548330"/>
                  </a:lnTo>
                  <a:lnTo>
                    <a:pt x="1669893" y="542210"/>
                  </a:lnTo>
                  <a:lnTo>
                    <a:pt x="1607883" y="536304"/>
                  </a:lnTo>
                  <a:lnTo>
                    <a:pt x="1545088" y="530616"/>
                  </a:lnTo>
                  <a:lnTo>
                    <a:pt x="1481527" y="525149"/>
                  </a:lnTo>
                  <a:lnTo>
                    <a:pt x="1417215" y="519906"/>
                  </a:lnTo>
                  <a:lnTo>
                    <a:pt x="1352171" y="514890"/>
                  </a:lnTo>
                  <a:lnTo>
                    <a:pt x="1286411" y="510104"/>
                  </a:lnTo>
                  <a:lnTo>
                    <a:pt x="1219952" y="505551"/>
                  </a:lnTo>
                  <a:lnTo>
                    <a:pt x="1152813" y="501233"/>
                  </a:lnTo>
                  <a:lnTo>
                    <a:pt x="1085009" y="497154"/>
                  </a:lnTo>
                  <a:lnTo>
                    <a:pt x="1016559" y="493317"/>
                  </a:lnTo>
                  <a:lnTo>
                    <a:pt x="947480" y="489724"/>
                  </a:lnTo>
                  <a:lnTo>
                    <a:pt x="877788" y="486379"/>
                  </a:lnTo>
                  <a:lnTo>
                    <a:pt x="807501" y="483284"/>
                  </a:lnTo>
                  <a:lnTo>
                    <a:pt x="736636" y="480443"/>
                  </a:lnTo>
                  <a:lnTo>
                    <a:pt x="665211" y="477859"/>
                  </a:lnTo>
                  <a:lnTo>
                    <a:pt x="593243" y="475534"/>
                  </a:lnTo>
                  <a:lnTo>
                    <a:pt x="520748" y="473471"/>
                  </a:lnTo>
                  <a:lnTo>
                    <a:pt x="447744" y="471674"/>
                  </a:lnTo>
                  <a:lnTo>
                    <a:pt x="374249" y="470145"/>
                  </a:lnTo>
                  <a:lnTo>
                    <a:pt x="300279" y="468888"/>
                  </a:lnTo>
                  <a:lnTo>
                    <a:pt x="225852" y="467905"/>
                  </a:lnTo>
                  <a:lnTo>
                    <a:pt x="150985" y="467199"/>
                  </a:lnTo>
                  <a:lnTo>
                    <a:pt x="75695" y="466773"/>
                  </a:lnTo>
                  <a:lnTo>
                    <a:pt x="0" y="466630"/>
                  </a:lnTo>
                  <a:lnTo>
                    <a:pt x="0" y="0"/>
                  </a:lnTo>
                  <a:lnTo>
                    <a:pt x="75695" y="142"/>
                  </a:lnTo>
                  <a:lnTo>
                    <a:pt x="150985" y="568"/>
                  </a:lnTo>
                  <a:lnTo>
                    <a:pt x="225852" y="1274"/>
                  </a:lnTo>
                  <a:lnTo>
                    <a:pt x="300279" y="2257"/>
                  </a:lnTo>
                  <a:lnTo>
                    <a:pt x="374249" y="3514"/>
                  </a:lnTo>
                  <a:lnTo>
                    <a:pt x="447744" y="5043"/>
                  </a:lnTo>
                  <a:lnTo>
                    <a:pt x="520748" y="6840"/>
                  </a:lnTo>
                  <a:lnTo>
                    <a:pt x="593243" y="8903"/>
                  </a:lnTo>
                  <a:lnTo>
                    <a:pt x="665211" y="11228"/>
                  </a:lnTo>
                  <a:lnTo>
                    <a:pt x="736636" y="13812"/>
                  </a:lnTo>
                  <a:lnTo>
                    <a:pt x="807501" y="16653"/>
                  </a:lnTo>
                  <a:lnTo>
                    <a:pt x="877788" y="19748"/>
                  </a:lnTo>
                  <a:lnTo>
                    <a:pt x="947480" y="23093"/>
                  </a:lnTo>
                  <a:lnTo>
                    <a:pt x="1016559" y="26686"/>
                  </a:lnTo>
                  <a:lnTo>
                    <a:pt x="1085009" y="30523"/>
                  </a:lnTo>
                  <a:lnTo>
                    <a:pt x="1152813" y="34602"/>
                  </a:lnTo>
                  <a:lnTo>
                    <a:pt x="1219952" y="38920"/>
                  </a:lnTo>
                  <a:lnTo>
                    <a:pt x="1286411" y="43473"/>
                  </a:lnTo>
                  <a:lnTo>
                    <a:pt x="1352171" y="48259"/>
                  </a:lnTo>
                  <a:lnTo>
                    <a:pt x="1417215" y="53275"/>
                  </a:lnTo>
                  <a:lnTo>
                    <a:pt x="1481527" y="58518"/>
                  </a:lnTo>
                  <a:lnTo>
                    <a:pt x="1545088" y="63985"/>
                  </a:lnTo>
                  <a:lnTo>
                    <a:pt x="1607883" y="69673"/>
                  </a:lnTo>
                  <a:lnTo>
                    <a:pt x="1669893" y="75579"/>
                  </a:lnTo>
                  <a:lnTo>
                    <a:pt x="1731101" y="81699"/>
                  </a:lnTo>
                  <a:lnTo>
                    <a:pt x="1791490" y="88032"/>
                  </a:lnTo>
                  <a:lnTo>
                    <a:pt x="1851043" y="94574"/>
                  </a:lnTo>
                  <a:lnTo>
                    <a:pt x="1909743" y="101322"/>
                  </a:lnTo>
                  <a:lnTo>
                    <a:pt x="1967572" y="108273"/>
                  </a:lnTo>
                  <a:lnTo>
                    <a:pt x="2024514" y="115425"/>
                  </a:lnTo>
                  <a:lnTo>
                    <a:pt x="2080550" y="122773"/>
                  </a:lnTo>
                  <a:lnTo>
                    <a:pt x="2135664" y="130316"/>
                  </a:lnTo>
                  <a:lnTo>
                    <a:pt x="2189839" y="138050"/>
                  </a:lnTo>
                  <a:lnTo>
                    <a:pt x="2243057" y="145973"/>
                  </a:lnTo>
                  <a:lnTo>
                    <a:pt x="2295301" y="154081"/>
                  </a:lnTo>
                  <a:lnTo>
                    <a:pt x="2346554" y="162371"/>
                  </a:lnTo>
                  <a:lnTo>
                    <a:pt x="2396798" y="170841"/>
                  </a:lnTo>
                  <a:lnTo>
                    <a:pt x="2446017" y="179487"/>
                  </a:lnTo>
                  <a:lnTo>
                    <a:pt x="2494194" y="188307"/>
                  </a:lnTo>
                  <a:lnTo>
                    <a:pt x="2541310" y="197297"/>
                  </a:lnTo>
                  <a:lnTo>
                    <a:pt x="2587349" y="206455"/>
                  </a:lnTo>
                  <a:lnTo>
                    <a:pt x="2632293" y="215777"/>
                  </a:lnTo>
                  <a:lnTo>
                    <a:pt x="2676126" y="225262"/>
                  </a:lnTo>
                  <a:lnTo>
                    <a:pt x="2718830" y="234905"/>
                  </a:lnTo>
                  <a:lnTo>
                    <a:pt x="2760388" y="244703"/>
                  </a:lnTo>
                  <a:lnTo>
                    <a:pt x="2800782" y="254655"/>
                  </a:lnTo>
                  <a:lnTo>
                    <a:pt x="2839996" y="264756"/>
                  </a:lnTo>
                  <a:lnTo>
                    <a:pt x="2878012" y="275004"/>
                  </a:lnTo>
                  <a:lnTo>
                    <a:pt x="2914813" y="285396"/>
                  </a:lnTo>
                  <a:lnTo>
                    <a:pt x="2984701" y="306599"/>
                  </a:lnTo>
                  <a:lnTo>
                    <a:pt x="3049523" y="328343"/>
                  </a:lnTo>
                  <a:lnTo>
                    <a:pt x="3109140" y="350603"/>
                  </a:lnTo>
                  <a:lnTo>
                    <a:pt x="3163415" y="373356"/>
                  </a:lnTo>
                  <a:lnTo>
                    <a:pt x="3212209" y="396577"/>
                  </a:lnTo>
                  <a:lnTo>
                    <a:pt x="3255386" y="420243"/>
                  </a:lnTo>
                  <a:lnTo>
                    <a:pt x="3292807" y="444331"/>
                  </a:lnTo>
                  <a:lnTo>
                    <a:pt x="3324335" y="468817"/>
                  </a:lnTo>
                  <a:lnTo>
                    <a:pt x="3360275" y="506239"/>
                  </a:lnTo>
                  <a:lnTo>
                    <a:pt x="3382180" y="544423"/>
                  </a:lnTo>
                  <a:lnTo>
                    <a:pt x="3389585" y="583288"/>
                  </a:lnTo>
                  <a:lnTo>
                    <a:pt x="3389585" y="1049919"/>
                  </a:lnTo>
                  <a:lnTo>
                    <a:pt x="3381447" y="1090547"/>
                  </a:lnTo>
                  <a:lnTo>
                    <a:pt x="3357371" y="1130487"/>
                  </a:lnTo>
                  <a:lnTo>
                    <a:pt x="3317863" y="1169639"/>
                  </a:lnTo>
                  <a:lnTo>
                    <a:pt x="3283200" y="1195253"/>
                  </a:lnTo>
                  <a:lnTo>
                    <a:pt x="3242054" y="1220443"/>
                  </a:lnTo>
                  <a:lnTo>
                    <a:pt x="3194574" y="1245180"/>
                  </a:lnTo>
                  <a:lnTo>
                    <a:pt x="3140910" y="1269433"/>
                  </a:lnTo>
                  <a:lnTo>
                    <a:pt x="3081212" y="1293172"/>
                  </a:lnTo>
                  <a:lnTo>
                    <a:pt x="3015631" y="1316369"/>
                  </a:lnTo>
                  <a:lnTo>
                    <a:pt x="2944315" y="1338994"/>
                  </a:lnTo>
                  <a:lnTo>
                    <a:pt x="2906554" y="1350082"/>
                  </a:lnTo>
                  <a:lnTo>
                    <a:pt x="2867416" y="1361016"/>
                  </a:lnTo>
                  <a:lnTo>
                    <a:pt x="2826919" y="1371793"/>
                  </a:lnTo>
                  <a:lnTo>
                    <a:pt x="2785082" y="1382407"/>
                  </a:lnTo>
                  <a:lnTo>
                    <a:pt x="2741925" y="1392856"/>
                  </a:lnTo>
                  <a:lnTo>
                    <a:pt x="2697465" y="1403137"/>
                  </a:lnTo>
                  <a:lnTo>
                    <a:pt x="2651722" y="1413244"/>
                  </a:lnTo>
                  <a:lnTo>
                    <a:pt x="2604714" y="1423175"/>
                  </a:lnTo>
                  <a:lnTo>
                    <a:pt x="2556460" y="1432926"/>
                  </a:lnTo>
                  <a:lnTo>
                    <a:pt x="2506978" y="1442493"/>
                  </a:lnTo>
                  <a:lnTo>
                    <a:pt x="2456288" y="1451872"/>
                  </a:lnTo>
                  <a:lnTo>
                    <a:pt x="2404409" y="1461060"/>
                  </a:lnTo>
                  <a:lnTo>
                    <a:pt x="2351358" y="1470054"/>
                  </a:lnTo>
                  <a:lnTo>
                    <a:pt x="2297156" y="1478848"/>
                  </a:lnTo>
                  <a:lnTo>
                    <a:pt x="2241819" y="1487440"/>
                  </a:lnTo>
                  <a:lnTo>
                    <a:pt x="2185368" y="1495826"/>
                  </a:lnTo>
                  <a:lnTo>
                    <a:pt x="2127821" y="1504002"/>
                  </a:lnTo>
                  <a:lnTo>
                    <a:pt x="2069197" y="1511965"/>
                  </a:lnTo>
                  <a:lnTo>
                    <a:pt x="2009514" y="1519710"/>
                  </a:lnTo>
                  <a:lnTo>
                    <a:pt x="1948791" y="1527235"/>
                  </a:lnTo>
                  <a:lnTo>
                    <a:pt x="1887048" y="1534535"/>
                  </a:lnTo>
                  <a:lnTo>
                    <a:pt x="1824302" y="1541606"/>
                  </a:lnTo>
                  <a:lnTo>
                    <a:pt x="1760572" y="1548446"/>
                  </a:lnTo>
                  <a:lnTo>
                    <a:pt x="1695878" y="1555049"/>
                  </a:lnTo>
                  <a:lnTo>
                    <a:pt x="1630238" y="1561414"/>
                  </a:lnTo>
                  <a:lnTo>
                    <a:pt x="1563670" y="1567535"/>
                  </a:lnTo>
                  <a:lnTo>
                    <a:pt x="1496194" y="1573409"/>
                  </a:lnTo>
                  <a:lnTo>
                    <a:pt x="1427828" y="1579033"/>
                  </a:lnTo>
                  <a:lnTo>
                    <a:pt x="1358591" y="1584403"/>
                  </a:lnTo>
                  <a:lnTo>
                    <a:pt x="1288502" y="1589514"/>
                  </a:lnTo>
                  <a:lnTo>
                    <a:pt x="1217579" y="1594364"/>
                  </a:lnTo>
                  <a:lnTo>
                    <a:pt x="1145841" y="1598948"/>
                  </a:lnTo>
                  <a:lnTo>
                    <a:pt x="1073307" y="1603264"/>
                  </a:lnTo>
                  <a:lnTo>
                    <a:pt x="999996" y="1607306"/>
                  </a:lnTo>
                  <a:lnTo>
                    <a:pt x="925927" y="1611072"/>
                  </a:lnTo>
                  <a:lnTo>
                    <a:pt x="851117" y="1614558"/>
                  </a:lnTo>
                  <a:lnTo>
                    <a:pt x="775587" y="1617760"/>
                  </a:lnTo>
                  <a:lnTo>
                    <a:pt x="699354" y="1620674"/>
                  </a:lnTo>
                  <a:lnTo>
                    <a:pt x="622438" y="1623297"/>
                  </a:lnTo>
                  <a:lnTo>
                    <a:pt x="544857" y="1625625"/>
                  </a:lnTo>
                  <a:lnTo>
                    <a:pt x="466629" y="1627654"/>
                  </a:lnTo>
                  <a:lnTo>
                    <a:pt x="466629" y="1860970"/>
                  </a:lnTo>
                  <a:lnTo>
                    <a:pt x="0" y="1399892"/>
                  </a:lnTo>
                  <a:lnTo>
                    <a:pt x="466629" y="927708"/>
                  </a:lnTo>
                  <a:lnTo>
                    <a:pt x="466629" y="1161023"/>
                  </a:lnTo>
                  <a:lnTo>
                    <a:pt x="532577" y="1159332"/>
                  </a:lnTo>
                  <a:lnTo>
                    <a:pt x="598150" y="1157425"/>
                  </a:lnTo>
                  <a:lnTo>
                    <a:pt x="663335" y="1155301"/>
                  </a:lnTo>
                  <a:lnTo>
                    <a:pt x="728116" y="1152965"/>
                  </a:lnTo>
                  <a:lnTo>
                    <a:pt x="792480" y="1150417"/>
                  </a:lnTo>
                  <a:lnTo>
                    <a:pt x="856411" y="1147660"/>
                  </a:lnTo>
                  <a:lnTo>
                    <a:pt x="919896" y="1144695"/>
                  </a:lnTo>
                  <a:lnTo>
                    <a:pt x="982919" y="1141525"/>
                  </a:lnTo>
                  <a:lnTo>
                    <a:pt x="1045467" y="1138151"/>
                  </a:lnTo>
                  <a:lnTo>
                    <a:pt x="1107525" y="1134574"/>
                  </a:lnTo>
                  <a:lnTo>
                    <a:pt x="1169078" y="1130798"/>
                  </a:lnTo>
                  <a:lnTo>
                    <a:pt x="1230111" y="1126824"/>
                  </a:lnTo>
                  <a:lnTo>
                    <a:pt x="1290611" y="1122653"/>
                  </a:lnTo>
                  <a:lnTo>
                    <a:pt x="1350563" y="1118288"/>
                  </a:lnTo>
                  <a:lnTo>
                    <a:pt x="1409952" y="1113730"/>
                  </a:lnTo>
                  <a:lnTo>
                    <a:pt x="1468765" y="1108982"/>
                  </a:lnTo>
                  <a:lnTo>
                    <a:pt x="1526985" y="1104045"/>
                  </a:lnTo>
                  <a:lnTo>
                    <a:pt x="1584599" y="1098922"/>
                  </a:lnTo>
                  <a:lnTo>
                    <a:pt x="1641593" y="1093613"/>
                  </a:lnTo>
                  <a:lnTo>
                    <a:pt x="1697951" y="1088122"/>
                  </a:lnTo>
                  <a:lnTo>
                    <a:pt x="1753660" y="1082449"/>
                  </a:lnTo>
                  <a:lnTo>
                    <a:pt x="1808705" y="1076597"/>
                  </a:lnTo>
                  <a:lnTo>
                    <a:pt x="1863071" y="1070568"/>
                  </a:lnTo>
                  <a:lnTo>
                    <a:pt x="1916744" y="1064363"/>
                  </a:lnTo>
                  <a:lnTo>
                    <a:pt x="1969709" y="1057985"/>
                  </a:lnTo>
                  <a:lnTo>
                    <a:pt x="2021953" y="1051435"/>
                  </a:lnTo>
                  <a:lnTo>
                    <a:pt x="2073459" y="1044715"/>
                  </a:lnTo>
                  <a:lnTo>
                    <a:pt x="2124215" y="1037828"/>
                  </a:lnTo>
                  <a:lnTo>
                    <a:pt x="2174205" y="1030774"/>
                  </a:lnTo>
                  <a:lnTo>
                    <a:pt x="2223415" y="1023556"/>
                  </a:lnTo>
                  <a:lnTo>
                    <a:pt x="2271830" y="1016176"/>
                  </a:lnTo>
                  <a:lnTo>
                    <a:pt x="2319437" y="1008636"/>
                  </a:lnTo>
                  <a:lnTo>
                    <a:pt x="2366219" y="1000937"/>
                  </a:lnTo>
                  <a:lnTo>
                    <a:pt x="2412164" y="993082"/>
                  </a:lnTo>
                  <a:lnTo>
                    <a:pt x="2457256" y="985072"/>
                  </a:lnTo>
                  <a:lnTo>
                    <a:pt x="2501481" y="976910"/>
                  </a:lnTo>
                  <a:lnTo>
                    <a:pt x="2544825" y="968596"/>
                  </a:lnTo>
                  <a:lnTo>
                    <a:pt x="2587272" y="960133"/>
                  </a:lnTo>
                  <a:lnTo>
                    <a:pt x="2628809" y="951524"/>
                  </a:lnTo>
                  <a:lnTo>
                    <a:pt x="2669421" y="942769"/>
                  </a:lnTo>
                  <a:lnTo>
                    <a:pt x="2709094" y="933871"/>
                  </a:lnTo>
                  <a:lnTo>
                    <a:pt x="2747812" y="924831"/>
                  </a:lnTo>
                  <a:lnTo>
                    <a:pt x="2785562" y="915652"/>
                  </a:lnTo>
                  <a:lnTo>
                    <a:pt x="2858099" y="896883"/>
                  </a:lnTo>
                  <a:lnTo>
                    <a:pt x="2926587" y="877579"/>
                  </a:lnTo>
                  <a:lnTo>
                    <a:pt x="2990912" y="857754"/>
                  </a:lnTo>
                  <a:lnTo>
                    <a:pt x="3050957" y="837424"/>
                  </a:lnTo>
                  <a:lnTo>
                    <a:pt x="3079338" y="827074"/>
                  </a:lnTo>
                  <a:lnTo>
                    <a:pt x="3106605" y="816604"/>
                  </a:lnTo>
                </a:path>
              </a:pathLst>
            </a:custGeom>
            <a:ln w="12699">
              <a:solidFill>
                <a:srgbClr val="68686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57797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BCN</a:t>
            </a:r>
            <a:r>
              <a:rPr dirty="0" spc="-420"/>
              <a:t>F</a:t>
            </a:r>
            <a:r>
              <a:rPr dirty="0" spc="-165"/>
              <a:t> </a:t>
            </a:r>
            <a:r>
              <a:rPr dirty="0" spc="-300"/>
              <a:t>(B</a:t>
            </a:r>
            <a:r>
              <a:rPr dirty="0" cap="small" spc="-434"/>
              <a:t>o</a:t>
            </a:r>
            <a:r>
              <a:rPr dirty="0" spc="-405"/>
              <a:t>y</a:t>
            </a:r>
            <a:r>
              <a:rPr dirty="0" spc="-265"/>
              <a:t>ce-C</a:t>
            </a:r>
            <a:r>
              <a:rPr dirty="0" cap="small" spc="-420"/>
              <a:t>o</a:t>
            </a:r>
            <a:r>
              <a:rPr dirty="0" spc="-405"/>
              <a:t>d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519" y="812532"/>
            <a:ext cx="2842260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4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ndiľi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5">
                <a:solidFill>
                  <a:srgbClr val="212121"/>
                </a:solidFill>
                <a:latin typeface="Microsoft Sans Serif"/>
                <a:cs typeface="Microsoft Sans Serif"/>
              </a:rPr>
              <a:t>BCNF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689" y="4861829"/>
            <a:ext cx="8290559" cy="363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8755" indent="-18669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199390" algn="l"/>
              </a:tabLst>
            </a:pP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eveíy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212121"/>
                </a:solidFill>
                <a:latin typeface="Microsoft Sans Serif"/>
                <a:cs typeface="Microsoft Sans Serif"/>
              </a:rPr>
              <a:t>píime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212121"/>
                </a:solidFill>
                <a:latin typeface="Microsoft Sans Serif"/>
                <a:cs typeface="Microsoft Sans Serif"/>
              </a:rPr>
              <a:t>key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2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95">
                <a:solidFill>
                  <a:srgbClr val="212121"/>
                </a:solidFill>
                <a:latin typeface="Microsoft Sans Serif"/>
                <a:cs typeface="Microsoft Sans Serif"/>
              </a:rPr>
              <a:t>n-ľíansiľively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212121"/>
                </a:solidFill>
                <a:latin typeface="Microsoft Sans Serif"/>
                <a:cs typeface="Microsoft Sans Serif"/>
              </a:rPr>
              <a:t>dependenľ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212121"/>
                </a:solidFill>
                <a:latin typeface="Microsoft Sans Serif"/>
                <a:cs typeface="Microsoft Sans Serif"/>
              </a:rPr>
              <a:t>píimaíy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212121"/>
                </a:solidFill>
                <a:latin typeface="Microsoft Sans Serif"/>
                <a:cs typeface="Microsoft Sans Serif"/>
              </a:rPr>
              <a:t>key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2605" y="4861829"/>
            <a:ext cx="351790" cy="363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375" b="1">
                <a:solidFill>
                  <a:srgbClr val="212121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519" y="5248590"/>
            <a:ext cx="8401685" cy="1088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8440" indent="-206375">
              <a:lnSpc>
                <a:spcPts val="3110"/>
              </a:lnSpc>
              <a:spcBef>
                <a:spcPts val="90"/>
              </a:spcBef>
              <a:buFont typeface="Arial MT"/>
              <a:buChar char="•"/>
              <a:tabLst>
                <a:tab pos="219075" algn="l"/>
              </a:tabLst>
            </a:pP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3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cap="small" sz="2600" spc="-3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250">
                <a:solidFill>
                  <a:srgbClr val="212121"/>
                </a:solidFill>
                <a:latin typeface="Microsoft Sans Serif"/>
                <a:cs typeface="Microsoft Sans Serif"/>
              </a:rPr>
              <a:t>ce-C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6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2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(BCNF)</a:t>
            </a:r>
            <a:endParaRPr sz="2600">
              <a:latin typeface="Microsoft Sans Serif"/>
              <a:cs typeface="Microsoft Sans Serif"/>
            </a:endParaRPr>
          </a:p>
          <a:p>
            <a:pPr lvl="1" marL="648970" indent="-187325">
              <a:lnSpc>
                <a:spcPts val="262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2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5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200" spc="-1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>
                <a:solidFill>
                  <a:srgbClr val="212121"/>
                </a:solidFill>
                <a:latin typeface="Microsoft Sans Serif"/>
                <a:cs typeface="Microsoft Sans Serif"/>
              </a:rPr>
              <a:t>3N</a:t>
            </a:r>
            <a:r>
              <a:rPr dirty="0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200">
              <a:latin typeface="Microsoft Sans Serif"/>
              <a:cs typeface="Microsoft Sans Serif"/>
            </a:endParaRPr>
          </a:p>
          <a:p>
            <a:pPr lvl="1" marL="648970" indent="-187325">
              <a:lnSpc>
                <a:spcPts val="263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5">
                <a:solidFill>
                  <a:srgbClr val="212121"/>
                </a:solidFill>
                <a:latin typeface="Microsoft Sans Serif"/>
                <a:cs typeface="Microsoft Sans Serif"/>
              </a:rPr>
              <a:t>any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212121"/>
                </a:solidFill>
                <a:latin typeface="Microsoft Sans Serif"/>
                <a:cs typeface="Microsoft Sans Serif"/>
              </a:rPr>
              <a:t>píime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212121"/>
                </a:solidFill>
                <a:latin typeface="Microsoft Sans Serif"/>
                <a:cs typeface="Microsoft Sans Serif"/>
              </a:rPr>
              <a:t>key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212121"/>
                </a:solidFill>
                <a:latin typeface="Microsoft Sans Serif"/>
                <a:cs typeface="Microsoft Sans Serif"/>
              </a:rPr>
              <a:t>ľíansiľively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212121"/>
                </a:solidFill>
                <a:latin typeface="Microsoft Sans Serif"/>
                <a:cs typeface="Microsoft Sans Serif"/>
              </a:rPr>
              <a:t>dependenľ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2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212121"/>
                </a:solidFill>
                <a:latin typeface="Microsoft Sans Serif"/>
                <a:cs typeface="Microsoft Sans Serif"/>
              </a:rPr>
              <a:t>píimaíy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212121"/>
                </a:solidFill>
                <a:latin typeface="Microsoft Sans Serif"/>
                <a:cs typeface="Microsoft Sans Serif"/>
              </a:rPr>
              <a:t>key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7054" y="1336315"/>
            <a:ext cx="6132830" cy="480695"/>
            <a:chOff x="497054" y="1336315"/>
            <a:chExt cx="6132830" cy="480695"/>
          </a:xfrm>
        </p:grpSpPr>
        <p:sp>
          <p:nvSpPr>
            <p:cNvPr id="9" name="object 9"/>
            <p:cNvSpPr/>
            <p:nvPr/>
          </p:nvSpPr>
          <p:spPr>
            <a:xfrm>
              <a:off x="503402" y="1342402"/>
              <a:ext cx="6120130" cy="468630"/>
            </a:xfrm>
            <a:custGeom>
              <a:avLst/>
              <a:gdLst/>
              <a:ahLst/>
              <a:cxnLst/>
              <a:rect l="l" t="t" r="r" b="b"/>
              <a:pathLst>
                <a:path w="6120130" h="468630">
                  <a:moveTo>
                    <a:pt x="6119990" y="1270"/>
                  </a:moveTo>
                  <a:lnTo>
                    <a:pt x="611995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67360"/>
                  </a:lnTo>
                  <a:lnTo>
                    <a:pt x="0" y="468630"/>
                  </a:lnTo>
                  <a:lnTo>
                    <a:pt x="6119990" y="468630"/>
                  </a:lnTo>
                  <a:lnTo>
                    <a:pt x="6119990" y="467360"/>
                  </a:lnTo>
                  <a:lnTo>
                    <a:pt x="6119990" y="127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404" y="1342665"/>
              <a:ext cx="6120130" cy="467995"/>
            </a:xfrm>
            <a:custGeom>
              <a:avLst/>
              <a:gdLst/>
              <a:ahLst/>
              <a:cxnLst/>
              <a:rect l="l" t="t" r="r" b="b"/>
              <a:pathLst>
                <a:path w="6120130" h="467994">
                  <a:moveTo>
                    <a:pt x="0" y="631"/>
                  </a:moveTo>
                  <a:lnTo>
                    <a:pt x="0" y="282"/>
                  </a:lnTo>
                  <a:lnTo>
                    <a:pt x="282" y="0"/>
                  </a:lnTo>
                  <a:lnTo>
                    <a:pt x="631" y="0"/>
                  </a:lnTo>
                  <a:lnTo>
                    <a:pt x="6119368" y="0"/>
                  </a:lnTo>
                  <a:lnTo>
                    <a:pt x="6119535" y="0"/>
                  </a:lnTo>
                  <a:lnTo>
                    <a:pt x="6119696" y="66"/>
                  </a:lnTo>
                  <a:lnTo>
                    <a:pt x="6119933" y="303"/>
                  </a:lnTo>
                  <a:lnTo>
                    <a:pt x="6119999" y="464"/>
                  </a:lnTo>
                  <a:lnTo>
                    <a:pt x="6119999" y="631"/>
                  </a:lnTo>
                  <a:lnTo>
                    <a:pt x="6119999" y="467368"/>
                  </a:lnTo>
                  <a:lnTo>
                    <a:pt x="6119999" y="467717"/>
                  </a:lnTo>
                  <a:lnTo>
                    <a:pt x="6119716" y="467999"/>
                  </a:lnTo>
                  <a:lnTo>
                    <a:pt x="6119368" y="467999"/>
                  </a:lnTo>
                  <a:lnTo>
                    <a:pt x="631" y="467999"/>
                  </a:lnTo>
                  <a:lnTo>
                    <a:pt x="282" y="467999"/>
                  </a:lnTo>
                  <a:lnTo>
                    <a:pt x="0" y="467717"/>
                  </a:lnTo>
                  <a:lnTo>
                    <a:pt x="0" y="467368"/>
                  </a:lnTo>
                  <a:lnTo>
                    <a:pt x="0" y="631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10890" y="1357920"/>
            <a:ext cx="581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25">
                <a:solidFill>
                  <a:srgbClr val="212121"/>
                </a:solidFill>
                <a:latin typeface="Microsoft Sans Serif"/>
                <a:cs typeface="Microsoft Sans Serif"/>
              </a:rPr>
              <a:t>BCN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base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th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ncep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deteíminan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7054" y="0"/>
            <a:ext cx="8401050" cy="6858000"/>
            <a:chOff x="497054" y="0"/>
            <a:chExt cx="8401050" cy="6858000"/>
          </a:xfrm>
        </p:grpSpPr>
        <p:sp>
          <p:nvSpPr>
            <p:cNvPr id="13" name="object 13"/>
            <p:cNvSpPr/>
            <p:nvPr/>
          </p:nvSpPr>
          <p:spPr>
            <a:xfrm>
              <a:off x="6078118" y="0"/>
              <a:ext cx="28575" cy="6858000"/>
            </a:xfrm>
            <a:custGeom>
              <a:avLst/>
              <a:gdLst/>
              <a:ahLst/>
              <a:cxnLst/>
              <a:rect l="l" t="t" r="r" b="b"/>
              <a:pathLst>
                <a:path w="28575" h="6858000">
                  <a:moveTo>
                    <a:pt x="28575" y="2722880"/>
                  </a:moveTo>
                  <a:lnTo>
                    <a:pt x="0" y="2722880"/>
                  </a:lnTo>
                  <a:lnTo>
                    <a:pt x="0" y="6858000"/>
                  </a:lnTo>
                  <a:lnTo>
                    <a:pt x="28575" y="6858000"/>
                  </a:lnTo>
                  <a:lnTo>
                    <a:pt x="28575" y="2722880"/>
                  </a:lnTo>
                  <a:close/>
                </a:path>
                <a:path w="28575" h="6858000">
                  <a:moveTo>
                    <a:pt x="28575" y="0"/>
                  </a:moveTo>
                  <a:lnTo>
                    <a:pt x="0" y="0"/>
                  </a:lnTo>
                  <a:lnTo>
                    <a:pt x="0" y="2005330"/>
                  </a:lnTo>
                  <a:lnTo>
                    <a:pt x="28575" y="200533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3402" y="2004072"/>
              <a:ext cx="8388350" cy="720090"/>
            </a:xfrm>
            <a:custGeom>
              <a:avLst/>
              <a:gdLst/>
              <a:ahLst/>
              <a:cxnLst/>
              <a:rect l="l" t="t" r="r" b="b"/>
              <a:pathLst>
                <a:path w="8388350" h="720089">
                  <a:moveTo>
                    <a:pt x="838799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718820"/>
                  </a:lnTo>
                  <a:lnTo>
                    <a:pt x="114" y="720090"/>
                  </a:lnTo>
                  <a:lnTo>
                    <a:pt x="8387880" y="720090"/>
                  </a:lnTo>
                  <a:lnTo>
                    <a:pt x="8387880" y="718820"/>
                  </a:lnTo>
                  <a:lnTo>
                    <a:pt x="8387994" y="1270"/>
                  </a:lnTo>
                  <a:lnTo>
                    <a:pt x="8387994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3404" y="2003834"/>
              <a:ext cx="8388350" cy="720090"/>
            </a:xfrm>
            <a:custGeom>
              <a:avLst/>
              <a:gdLst/>
              <a:ahLst/>
              <a:cxnLst/>
              <a:rect l="l" t="t" r="r" b="b"/>
              <a:pathLst>
                <a:path w="8388350" h="720089">
                  <a:moveTo>
                    <a:pt x="0" y="971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971" y="0"/>
                  </a:lnTo>
                  <a:lnTo>
                    <a:pt x="8387027" y="0"/>
                  </a:lnTo>
                  <a:lnTo>
                    <a:pt x="8387285" y="0"/>
                  </a:lnTo>
                  <a:lnTo>
                    <a:pt x="8387533" y="102"/>
                  </a:lnTo>
                  <a:lnTo>
                    <a:pt x="8387714" y="284"/>
                  </a:lnTo>
                  <a:lnTo>
                    <a:pt x="8387897" y="466"/>
                  </a:lnTo>
                  <a:lnTo>
                    <a:pt x="8387999" y="714"/>
                  </a:lnTo>
                  <a:lnTo>
                    <a:pt x="8387999" y="971"/>
                  </a:lnTo>
                  <a:lnTo>
                    <a:pt x="8387999" y="719027"/>
                  </a:lnTo>
                  <a:lnTo>
                    <a:pt x="8387999" y="719564"/>
                  </a:lnTo>
                  <a:lnTo>
                    <a:pt x="8387564" y="719999"/>
                  </a:lnTo>
                  <a:lnTo>
                    <a:pt x="8387027" y="719999"/>
                  </a:lnTo>
                  <a:lnTo>
                    <a:pt x="971" y="719999"/>
                  </a:lnTo>
                  <a:lnTo>
                    <a:pt x="435" y="719999"/>
                  </a:lnTo>
                  <a:lnTo>
                    <a:pt x="0" y="719564"/>
                  </a:lnTo>
                  <a:lnTo>
                    <a:pt x="0" y="719027"/>
                  </a:lnTo>
                  <a:lnTo>
                    <a:pt x="0" y="971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53519" y="2110748"/>
            <a:ext cx="10360660" cy="278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3N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32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5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deteíminan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sh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ul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26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5" b="1">
                <a:solidFill>
                  <a:srgbClr val="B84742"/>
                </a:solidFill>
                <a:latin typeface="Arial"/>
                <a:cs typeface="Arial"/>
              </a:rPr>
              <a:t>píima</a:t>
            </a:r>
            <a:r>
              <a:rPr dirty="0" sz="2800" spc="-5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Microsoft Sans Serif"/>
              <a:cs typeface="Microsoft Sans Serif"/>
            </a:endParaRPr>
          </a:p>
          <a:p>
            <a:pPr marL="191770" indent="-179705">
              <a:lnSpc>
                <a:spcPts val="3110"/>
              </a:lnSpc>
              <a:buFont typeface="Arial MT"/>
              <a:buChar char="•"/>
              <a:tabLst>
                <a:tab pos="192405" algn="l"/>
              </a:tabLst>
            </a:pP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3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cap="small" sz="2600" spc="-3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250">
                <a:solidFill>
                  <a:srgbClr val="212121"/>
                </a:solidFill>
                <a:latin typeface="Microsoft Sans Serif"/>
                <a:cs typeface="Microsoft Sans Serif"/>
              </a:rPr>
              <a:t>ce-C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6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2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(BCNF)</a:t>
            </a:r>
            <a:endParaRPr sz="2600">
              <a:latin typeface="Microsoft Sans Serif"/>
              <a:cs typeface="Microsoft Sans Serif"/>
            </a:endParaRPr>
          </a:p>
          <a:p>
            <a:pPr lvl="1" marL="648970" indent="-187325">
              <a:lnSpc>
                <a:spcPts val="2625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2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5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200" spc="-1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>
                <a:solidFill>
                  <a:srgbClr val="212121"/>
                </a:solidFill>
                <a:latin typeface="Microsoft Sans Serif"/>
                <a:cs typeface="Microsoft Sans Serif"/>
              </a:rPr>
              <a:t>3N</a:t>
            </a:r>
            <a:r>
              <a:rPr dirty="0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200">
              <a:latin typeface="Microsoft Sans Serif"/>
              <a:cs typeface="Microsoft Sans Serif"/>
            </a:endParaRPr>
          </a:p>
          <a:p>
            <a:pPr lvl="1" marL="648970" indent="-187325">
              <a:lnSpc>
                <a:spcPts val="2635"/>
              </a:lnSpc>
              <a:buFont typeface="Arial MT"/>
              <a:buChar char="•"/>
              <a:tabLst>
                <a:tab pos="649605" algn="l"/>
                <a:tab pos="10021570" algn="l"/>
              </a:tabLst>
            </a:pPr>
            <a:r>
              <a:rPr dirty="0" sz="22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2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17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7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200" spc="-1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200" spc="-18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2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30">
                <a:solidFill>
                  <a:srgbClr val="212121"/>
                </a:solidFill>
                <a:latin typeface="Microsoft Sans Serif"/>
                <a:cs typeface="Microsoft Sans Serif"/>
              </a:rPr>
              <a:t>na</a:t>
            </a:r>
            <a:r>
              <a:rPr dirty="0" sz="2200" spc="-5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212121"/>
                </a:solidFill>
                <a:latin typeface="Microsoft Sans Serif"/>
                <a:cs typeface="Microsoft Sans Serif"/>
              </a:rPr>
              <a:t>dependenc</a:t>
            </a:r>
            <a:r>
              <a:rPr dirty="0" sz="2200" spc="-1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45">
                <a:solidFill>
                  <a:srgbClr val="212121"/>
                </a:solidFill>
                <a:latin typeface="Microsoft Sans Serif"/>
                <a:cs typeface="Microsoft Sans Serif"/>
              </a:rPr>
              <a:t>X</a:t>
            </a:r>
            <a:r>
              <a:rPr dirty="0" sz="22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2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4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17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45">
                <a:solidFill>
                  <a:srgbClr val="212121"/>
                </a:solidFill>
                <a:latin typeface="Microsoft Sans Serif"/>
                <a:cs typeface="Microsoft Sans Serif"/>
              </a:rPr>
              <a:t>X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212121"/>
                </a:solidFill>
                <a:latin typeface="Microsoft Sans Serif"/>
                <a:cs typeface="Microsoft Sans Serif"/>
              </a:rPr>
              <a:t>sh</a:t>
            </a:r>
            <a:r>
              <a:rPr dirty="0" cap="small" sz="22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85">
                <a:solidFill>
                  <a:srgbClr val="212121"/>
                </a:solidFill>
                <a:latin typeface="Microsoft Sans Serif"/>
                <a:cs typeface="Microsoft Sans Serif"/>
              </a:rPr>
              <a:t>ul</a:t>
            </a:r>
            <a:r>
              <a:rPr dirty="0" sz="2200" spc="-11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6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200" spc="-13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">
                <a:solidFill>
                  <a:srgbClr val="212121"/>
                </a:solidFill>
                <a:latin typeface="Microsoft Sans Serif"/>
                <a:cs typeface="Microsoft Sans Serif"/>
              </a:rPr>
              <a:t>píima</a:t>
            </a:r>
            <a:r>
              <a:rPr dirty="0" sz="2200" spc="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200" spc="-18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8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2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200" spc="-13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0">
                <a:solidFill>
                  <a:srgbClr val="212121"/>
                </a:solidFill>
                <a:latin typeface="Microsoft Sans Serif"/>
                <a:cs typeface="Microsoft Sans Serif"/>
              </a:rPr>
              <a:t>ľable</a:t>
            </a:r>
            <a:r>
              <a:rPr dirty="0" sz="2200" spc="-5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2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200" spc="-375" b="1">
                <a:solidFill>
                  <a:srgbClr val="212121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191770" indent="-179705">
              <a:lnSpc>
                <a:spcPts val="3110"/>
              </a:lnSpc>
              <a:spcBef>
                <a:spcPts val="37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3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cap="small" sz="2600" spc="-3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250">
                <a:solidFill>
                  <a:srgbClr val="212121"/>
                </a:solidFill>
                <a:latin typeface="Microsoft Sans Serif"/>
                <a:cs typeface="Microsoft Sans Serif"/>
              </a:rPr>
              <a:t>ce-C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6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2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212121"/>
                </a:solidFill>
                <a:latin typeface="Microsoft Sans Serif"/>
                <a:cs typeface="Microsoft Sans Serif"/>
              </a:rPr>
              <a:t>(BCNF)</a:t>
            </a:r>
            <a:endParaRPr sz="2600">
              <a:latin typeface="Microsoft Sans Serif"/>
              <a:cs typeface="Microsoft Sans Serif"/>
            </a:endParaRPr>
          </a:p>
          <a:p>
            <a:pPr lvl="1" marL="648970" indent="-187325">
              <a:lnSpc>
                <a:spcPts val="2630"/>
              </a:lnSpc>
              <a:buFont typeface="Arial MT"/>
              <a:buChar char="•"/>
              <a:tabLst>
                <a:tab pos="649605" algn="l"/>
              </a:tabLst>
            </a:pP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2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5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200" spc="-1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>
                <a:solidFill>
                  <a:srgbClr val="212121"/>
                </a:solidFill>
                <a:latin typeface="Microsoft Sans Serif"/>
                <a:cs typeface="Microsoft Sans Serif"/>
              </a:rPr>
              <a:t>3N</a:t>
            </a:r>
            <a:r>
              <a:rPr dirty="0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62391" y="1339522"/>
            <a:ext cx="39452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B84742"/>
                </a:solidFill>
                <a:latin typeface="Microsoft Sans Serif"/>
                <a:cs typeface="Microsoft Sans Serif"/>
              </a:rPr>
              <a:t>Acc</a:t>
            </a:r>
            <a:r>
              <a:rPr dirty="0" cap="small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0">
                <a:solidFill>
                  <a:srgbClr val="B84742"/>
                </a:solidFill>
                <a:latin typeface="Microsoft Sans Serif"/>
                <a:cs typeface="Microsoft Sans Serif"/>
              </a:rPr>
              <a:t>unľN</a:t>
            </a:r>
            <a:r>
              <a:rPr dirty="0" sz="2400" spc="-27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1C6FA9"/>
                </a:solidFill>
                <a:latin typeface="Microsoft Sans Serif"/>
                <a:cs typeface="Microsoft Sans Serif"/>
              </a:rPr>
              <a:t>{Balance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1C6FA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80">
                <a:solidFill>
                  <a:srgbClr val="1C6FA9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40">
                <a:solidFill>
                  <a:srgbClr val="1C6FA9"/>
                </a:solidFill>
                <a:latin typeface="Microsoft Sans Serif"/>
                <a:cs typeface="Microsoft Sans Serif"/>
              </a:rPr>
              <a:t>anch}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31134" y="794960"/>
            <a:ext cx="1485900" cy="687705"/>
            <a:chOff x="8331134" y="794960"/>
            <a:chExt cx="1485900" cy="687705"/>
          </a:xfrm>
        </p:grpSpPr>
        <p:sp>
          <p:nvSpPr>
            <p:cNvPr id="19" name="object 19"/>
            <p:cNvSpPr/>
            <p:nvPr/>
          </p:nvSpPr>
          <p:spPr>
            <a:xfrm>
              <a:off x="8335897" y="799722"/>
              <a:ext cx="1476375" cy="678180"/>
            </a:xfrm>
            <a:custGeom>
              <a:avLst/>
              <a:gdLst/>
              <a:ahLst/>
              <a:cxnLst/>
              <a:rect l="l" t="t" r="r" b="b"/>
              <a:pathLst>
                <a:path w="1476375" h="678180">
                  <a:moveTo>
                    <a:pt x="1402221" y="442673"/>
                  </a:moveTo>
                  <a:lnTo>
                    <a:pt x="73779" y="442673"/>
                  </a:lnTo>
                  <a:lnTo>
                    <a:pt x="45061" y="436876"/>
                  </a:lnTo>
                  <a:lnTo>
                    <a:pt x="21609" y="421064"/>
                  </a:lnTo>
                  <a:lnTo>
                    <a:pt x="5798" y="397613"/>
                  </a:lnTo>
                  <a:lnTo>
                    <a:pt x="0" y="368894"/>
                  </a:lnTo>
                  <a:lnTo>
                    <a:pt x="0" y="73778"/>
                  </a:lnTo>
                  <a:lnTo>
                    <a:pt x="5798" y="45060"/>
                  </a:lnTo>
                  <a:lnTo>
                    <a:pt x="21609" y="21609"/>
                  </a:lnTo>
                  <a:lnTo>
                    <a:pt x="45061" y="5797"/>
                  </a:lnTo>
                  <a:lnTo>
                    <a:pt x="73779" y="0"/>
                  </a:lnTo>
                  <a:lnTo>
                    <a:pt x="1402221" y="0"/>
                  </a:lnTo>
                  <a:lnTo>
                    <a:pt x="1443154" y="12395"/>
                  </a:lnTo>
                  <a:lnTo>
                    <a:pt x="1470384" y="45544"/>
                  </a:lnTo>
                  <a:lnTo>
                    <a:pt x="1475999" y="73778"/>
                  </a:lnTo>
                  <a:lnTo>
                    <a:pt x="1475999" y="368894"/>
                  </a:lnTo>
                  <a:lnTo>
                    <a:pt x="1470202" y="397613"/>
                  </a:lnTo>
                  <a:lnTo>
                    <a:pt x="1454391" y="421064"/>
                  </a:lnTo>
                  <a:lnTo>
                    <a:pt x="1430939" y="436876"/>
                  </a:lnTo>
                  <a:lnTo>
                    <a:pt x="1402221" y="442673"/>
                  </a:lnTo>
                  <a:close/>
                </a:path>
                <a:path w="1476375" h="678180">
                  <a:moveTo>
                    <a:pt x="430505" y="677844"/>
                  </a:moveTo>
                  <a:lnTo>
                    <a:pt x="245999" y="442673"/>
                  </a:lnTo>
                  <a:lnTo>
                    <a:pt x="614999" y="442673"/>
                  </a:lnTo>
                  <a:lnTo>
                    <a:pt x="430505" y="67784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35897" y="799722"/>
              <a:ext cx="1476375" cy="678180"/>
            </a:xfrm>
            <a:custGeom>
              <a:avLst/>
              <a:gdLst/>
              <a:ahLst/>
              <a:cxnLst/>
              <a:rect l="l" t="t" r="r" b="b"/>
              <a:pathLst>
                <a:path w="1476375" h="678180">
                  <a:moveTo>
                    <a:pt x="0" y="73778"/>
                  </a:moveTo>
                  <a:lnTo>
                    <a:pt x="5798" y="45060"/>
                  </a:lnTo>
                  <a:lnTo>
                    <a:pt x="21609" y="21609"/>
                  </a:lnTo>
                  <a:lnTo>
                    <a:pt x="45061" y="5797"/>
                  </a:lnTo>
                  <a:lnTo>
                    <a:pt x="73779" y="0"/>
                  </a:lnTo>
                  <a:lnTo>
                    <a:pt x="245999" y="0"/>
                  </a:lnTo>
                  <a:lnTo>
                    <a:pt x="614999" y="0"/>
                  </a:lnTo>
                  <a:lnTo>
                    <a:pt x="1402221" y="0"/>
                  </a:lnTo>
                  <a:lnTo>
                    <a:pt x="1416682" y="1430"/>
                  </a:lnTo>
                  <a:lnTo>
                    <a:pt x="1454390" y="21609"/>
                  </a:lnTo>
                  <a:lnTo>
                    <a:pt x="1474569" y="59318"/>
                  </a:lnTo>
                  <a:lnTo>
                    <a:pt x="1475999" y="73778"/>
                  </a:lnTo>
                  <a:lnTo>
                    <a:pt x="1475999" y="258226"/>
                  </a:lnTo>
                  <a:lnTo>
                    <a:pt x="1475999" y="368894"/>
                  </a:lnTo>
                  <a:lnTo>
                    <a:pt x="1470202" y="397613"/>
                  </a:lnTo>
                  <a:lnTo>
                    <a:pt x="1454391" y="421064"/>
                  </a:lnTo>
                  <a:lnTo>
                    <a:pt x="1430939" y="436876"/>
                  </a:lnTo>
                  <a:lnTo>
                    <a:pt x="1402221" y="442673"/>
                  </a:lnTo>
                  <a:lnTo>
                    <a:pt x="614999" y="442673"/>
                  </a:lnTo>
                  <a:lnTo>
                    <a:pt x="430505" y="677844"/>
                  </a:lnTo>
                  <a:lnTo>
                    <a:pt x="245999" y="442673"/>
                  </a:lnTo>
                  <a:lnTo>
                    <a:pt x="73779" y="442673"/>
                  </a:lnTo>
                  <a:lnTo>
                    <a:pt x="45061" y="436876"/>
                  </a:lnTo>
                  <a:lnTo>
                    <a:pt x="21609" y="421064"/>
                  </a:lnTo>
                  <a:lnTo>
                    <a:pt x="5798" y="397613"/>
                  </a:lnTo>
                  <a:lnTo>
                    <a:pt x="0" y="368894"/>
                  </a:lnTo>
                  <a:lnTo>
                    <a:pt x="0" y="258226"/>
                  </a:lnTo>
                  <a:lnTo>
                    <a:pt x="0" y="73778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447398" y="845799"/>
            <a:ext cx="12515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>
                <a:solidFill>
                  <a:srgbClr val="B84742"/>
                </a:solidFill>
                <a:latin typeface="Microsoft Sans Serif"/>
                <a:cs typeface="Microsoft Sans Serif"/>
              </a:rPr>
              <a:t>Deľeíminanľ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554542" y="811286"/>
            <a:ext cx="1485900" cy="687705"/>
            <a:chOff x="10554542" y="811286"/>
            <a:chExt cx="1485900" cy="687705"/>
          </a:xfrm>
        </p:grpSpPr>
        <p:sp>
          <p:nvSpPr>
            <p:cNvPr id="23" name="object 23"/>
            <p:cNvSpPr/>
            <p:nvPr/>
          </p:nvSpPr>
          <p:spPr>
            <a:xfrm>
              <a:off x="10559305" y="816048"/>
              <a:ext cx="1476375" cy="678180"/>
            </a:xfrm>
            <a:custGeom>
              <a:avLst/>
              <a:gdLst/>
              <a:ahLst/>
              <a:cxnLst/>
              <a:rect l="l" t="t" r="r" b="b"/>
              <a:pathLst>
                <a:path w="1476375" h="678180">
                  <a:moveTo>
                    <a:pt x="1402220" y="442673"/>
                  </a:moveTo>
                  <a:lnTo>
                    <a:pt x="73779" y="442673"/>
                  </a:lnTo>
                  <a:lnTo>
                    <a:pt x="45060" y="436876"/>
                  </a:lnTo>
                  <a:lnTo>
                    <a:pt x="21609" y="421064"/>
                  </a:lnTo>
                  <a:lnTo>
                    <a:pt x="5797" y="397613"/>
                  </a:lnTo>
                  <a:lnTo>
                    <a:pt x="0" y="368894"/>
                  </a:lnTo>
                  <a:lnTo>
                    <a:pt x="0" y="73778"/>
                  </a:lnTo>
                  <a:lnTo>
                    <a:pt x="5797" y="45060"/>
                  </a:lnTo>
                  <a:lnTo>
                    <a:pt x="21609" y="21609"/>
                  </a:lnTo>
                  <a:lnTo>
                    <a:pt x="45060" y="5797"/>
                  </a:lnTo>
                  <a:lnTo>
                    <a:pt x="73779" y="0"/>
                  </a:lnTo>
                  <a:lnTo>
                    <a:pt x="1402220" y="0"/>
                  </a:lnTo>
                  <a:lnTo>
                    <a:pt x="1443153" y="12395"/>
                  </a:lnTo>
                  <a:lnTo>
                    <a:pt x="1470383" y="45544"/>
                  </a:lnTo>
                  <a:lnTo>
                    <a:pt x="1475999" y="73778"/>
                  </a:lnTo>
                  <a:lnTo>
                    <a:pt x="1475999" y="368894"/>
                  </a:lnTo>
                  <a:lnTo>
                    <a:pt x="1470201" y="397613"/>
                  </a:lnTo>
                  <a:lnTo>
                    <a:pt x="1454390" y="421064"/>
                  </a:lnTo>
                  <a:lnTo>
                    <a:pt x="1430938" y="436876"/>
                  </a:lnTo>
                  <a:lnTo>
                    <a:pt x="1402220" y="442673"/>
                  </a:lnTo>
                  <a:close/>
                </a:path>
                <a:path w="1476375" h="678180">
                  <a:moveTo>
                    <a:pt x="430504" y="677844"/>
                  </a:moveTo>
                  <a:lnTo>
                    <a:pt x="245999" y="442673"/>
                  </a:lnTo>
                  <a:lnTo>
                    <a:pt x="614999" y="442673"/>
                  </a:lnTo>
                  <a:lnTo>
                    <a:pt x="430504" y="67784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59305" y="816048"/>
              <a:ext cx="1476375" cy="678180"/>
            </a:xfrm>
            <a:custGeom>
              <a:avLst/>
              <a:gdLst/>
              <a:ahLst/>
              <a:cxnLst/>
              <a:rect l="l" t="t" r="r" b="b"/>
              <a:pathLst>
                <a:path w="1476375" h="678180">
                  <a:moveTo>
                    <a:pt x="0" y="73778"/>
                  </a:moveTo>
                  <a:lnTo>
                    <a:pt x="5797" y="45060"/>
                  </a:lnTo>
                  <a:lnTo>
                    <a:pt x="21609" y="21609"/>
                  </a:lnTo>
                  <a:lnTo>
                    <a:pt x="45060" y="5797"/>
                  </a:lnTo>
                  <a:lnTo>
                    <a:pt x="73779" y="0"/>
                  </a:lnTo>
                  <a:lnTo>
                    <a:pt x="245999" y="0"/>
                  </a:lnTo>
                  <a:lnTo>
                    <a:pt x="614999" y="0"/>
                  </a:lnTo>
                  <a:lnTo>
                    <a:pt x="1402220" y="0"/>
                  </a:lnTo>
                  <a:lnTo>
                    <a:pt x="1416681" y="1430"/>
                  </a:lnTo>
                  <a:lnTo>
                    <a:pt x="1454389" y="21609"/>
                  </a:lnTo>
                  <a:lnTo>
                    <a:pt x="1474569" y="59318"/>
                  </a:lnTo>
                  <a:lnTo>
                    <a:pt x="1475999" y="73778"/>
                  </a:lnTo>
                  <a:lnTo>
                    <a:pt x="1475999" y="258226"/>
                  </a:lnTo>
                  <a:lnTo>
                    <a:pt x="1475999" y="368894"/>
                  </a:lnTo>
                  <a:lnTo>
                    <a:pt x="1470201" y="397613"/>
                  </a:lnTo>
                  <a:lnTo>
                    <a:pt x="1454390" y="421064"/>
                  </a:lnTo>
                  <a:lnTo>
                    <a:pt x="1430938" y="436876"/>
                  </a:lnTo>
                  <a:lnTo>
                    <a:pt x="1402220" y="442673"/>
                  </a:lnTo>
                  <a:lnTo>
                    <a:pt x="614999" y="442673"/>
                  </a:lnTo>
                  <a:lnTo>
                    <a:pt x="430504" y="677844"/>
                  </a:lnTo>
                  <a:lnTo>
                    <a:pt x="245999" y="442673"/>
                  </a:lnTo>
                  <a:lnTo>
                    <a:pt x="73779" y="442673"/>
                  </a:lnTo>
                  <a:lnTo>
                    <a:pt x="45060" y="436876"/>
                  </a:lnTo>
                  <a:lnTo>
                    <a:pt x="21609" y="421064"/>
                  </a:lnTo>
                  <a:lnTo>
                    <a:pt x="5797" y="397613"/>
                  </a:lnTo>
                  <a:lnTo>
                    <a:pt x="0" y="368894"/>
                  </a:lnTo>
                  <a:lnTo>
                    <a:pt x="0" y="258226"/>
                  </a:lnTo>
                  <a:lnTo>
                    <a:pt x="0" y="73778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747484" y="862126"/>
            <a:ext cx="1098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60">
                <a:solidFill>
                  <a:srgbClr val="1C6FA9"/>
                </a:solidFill>
                <a:latin typeface="Microsoft Sans Serif"/>
                <a:cs typeface="Microsoft Sans Serif"/>
              </a:rPr>
              <a:t>Dependenľ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00467" y="811286"/>
            <a:ext cx="1485900" cy="452755"/>
            <a:chOff x="6700467" y="811286"/>
            <a:chExt cx="1485900" cy="452755"/>
          </a:xfrm>
        </p:grpSpPr>
        <p:sp>
          <p:nvSpPr>
            <p:cNvPr id="27" name="object 27"/>
            <p:cNvSpPr/>
            <p:nvPr/>
          </p:nvSpPr>
          <p:spPr>
            <a:xfrm>
              <a:off x="6705230" y="816048"/>
              <a:ext cx="1476375" cy="443230"/>
            </a:xfrm>
            <a:custGeom>
              <a:avLst/>
              <a:gdLst/>
              <a:ahLst/>
              <a:cxnLst/>
              <a:rect l="l" t="t" r="r" b="b"/>
              <a:pathLst>
                <a:path w="1476375" h="443230">
                  <a:moveTo>
                    <a:pt x="860999" y="442673"/>
                  </a:moveTo>
                  <a:lnTo>
                    <a:pt x="73779" y="442673"/>
                  </a:lnTo>
                  <a:lnTo>
                    <a:pt x="45060" y="436876"/>
                  </a:lnTo>
                  <a:lnTo>
                    <a:pt x="21609" y="421064"/>
                  </a:lnTo>
                  <a:lnTo>
                    <a:pt x="5797" y="397613"/>
                  </a:lnTo>
                  <a:lnTo>
                    <a:pt x="0" y="368894"/>
                  </a:lnTo>
                  <a:lnTo>
                    <a:pt x="0" y="73778"/>
                  </a:lnTo>
                  <a:lnTo>
                    <a:pt x="5797" y="45060"/>
                  </a:lnTo>
                  <a:lnTo>
                    <a:pt x="21609" y="21609"/>
                  </a:lnTo>
                  <a:lnTo>
                    <a:pt x="45060" y="5797"/>
                  </a:lnTo>
                  <a:lnTo>
                    <a:pt x="73779" y="0"/>
                  </a:lnTo>
                  <a:lnTo>
                    <a:pt x="1402220" y="0"/>
                  </a:lnTo>
                  <a:lnTo>
                    <a:pt x="1443153" y="12395"/>
                  </a:lnTo>
                  <a:lnTo>
                    <a:pt x="1470383" y="45544"/>
                  </a:lnTo>
                  <a:lnTo>
                    <a:pt x="1475999" y="73778"/>
                  </a:lnTo>
                  <a:lnTo>
                    <a:pt x="1475999" y="368894"/>
                  </a:lnTo>
                  <a:lnTo>
                    <a:pt x="1454390" y="421064"/>
                  </a:lnTo>
                  <a:lnTo>
                    <a:pt x="1404347" y="442244"/>
                  </a:lnTo>
                  <a:lnTo>
                    <a:pt x="1047886" y="442244"/>
                  </a:lnTo>
                  <a:lnTo>
                    <a:pt x="860999" y="442673"/>
                  </a:lnTo>
                  <a:close/>
                </a:path>
                <a:path w="1476375" h="443230">
                  <a:moveTo>
                    <a:pt x="1402220" y="442673"/>
                  </a:moveTo>
                  <a:lnTo>
                    <a:pt x="1229999" y="442673"/>
                  </a:lnTo>
                  <a:lnTo>
                    <a:pt x="1047886" y="442244"/>
                  </a:lnTo>
                  <a:lnTo>
                    <a:pt x="1404347" y="442244"/>
                  </a:lnTo>
                  <a:lnTo>
                    <a:pt x="1402220" y="442673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705230" y="816048"/>
              <a:ext cx="1476375" cy="443230"/>
            </a:xfrm>
            <a:custGeom>
              <a:avLst/>
              <a:gdLst/>
              <a:ahLst/>
              <a:cxnLst/>
              <a:rect l="l" t="t" r="r" b="b"/>
              <a:pathLst>
                <a:path w="1476375" h="443230">
                  <a:moveTo>
                    <a:pt x="0" y="73778"/>
                  </a:moveTo>
                  <a:lnTo>
                    <a:pt x="5797" y="45060"/>
                  </a:lnTo>
                  <a:lnTo>
                    <a:pt x="21609" y="21609"/>
                  </a:lnTo>
                  <a:lnTo>
                    <a:pt x="45060" y="5797"/>
                  </a:lnTo>
                  <a:lnTo>
                    <a:pt x="73779" y="0"/>
                  </a:lnTo>
                  <a:lnTo>
                    <a:pt x="860999" y="0"/>
                  </a:lnTo>
                  <a:lnTo>
                    <a:pt x="1229999" y="0"/>
                  </a:lnTo>
                  <a:lnTo>
                    <a:pt x="1402220" y="0"/>
                  </a:lnTo>
                  <a:lnTo>
                    <a:pt x="1416681" y="1430"/>
                  </a:lnTo>
                  <a:lnTo>
                    <a:pt x="1454389" y="21609"/>
                  </a:lnTo>
                  <a:lnTo>
                    <a:pt x="1474569" y="59318"/>
                  </a:lnTo>
                  <a:lnTo>
                    <a:pt x="1475999" y="73778"/>
                  </a:lnTo>
                  <a:lnTo>
                    <a:pt x="1475999" y="258226"/>
                  </a:lnTo>
                  <a:lnTo>
                    <a:pt x="1475999" y="368894"/>
                  </a:lnTo>
                  <a:lnTo>
                    <a:pt x="1470201" y="397613"/>
                  </a:lnTo>
                  <a:lnTo>
                    <a:pt x="1454390" y="421064"/>
                  </a:lnTo>
                  <a:lnTo>
                    <a:pt x="1430938" y="436876"/>
                  </a:lnTo>
                  <a:lnTo>
                    <a:pt x="1402220" y="442673"/>
                  </a:lnTo>
                  <a:lnTo>
                    <a:pt x="1229999" y="442673"/>
                  </a:lnTo>
                  <a:lnTo>
                    <a:pt x="1047886" y="442244"/>
                  </a:lnTo>
                  <a:lnTo>
                    <a:pt x="860999" y="442673"/>
                  </a:lnTo>
                  <a:lnTo>
                    <a:pt x="73779" y="442673"/>
                  </a:lnTo>
                  <a:lnTo>
                    <a:pt x="45060" y="436876"/>
                  </a:lnTo>
                  <a:lnTo>
                    <a:pt x="21609" y="421064"/>
                  </a:lnTo>
                  <a:lnTo>
                    <a:pt x="5797" y="397613"/>
                  </a:lnTo>
                  <a:lnTo>
                    <a:pt x="0" y="368894"/>
                  </a:lnTo>
                  <a:lnTo>
                    <a:pt x="0" y="258226"/>
                  </a:lnTo>
                  <a:lnTo>
                    <a:pt x="0" y="73778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816359" y="862126"/>
            <a:ext cx="12534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Píima</a:t>
            </a:r>
            <a:r>
              <a:rPr dirty="0" sz="2000" spc="-3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22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365" b="1">
                <a:solidFill>
                  <a:srgbClr val="B84742"/>
                </a:solidFill>
                <a:latin typeface="Arial"/>
                <a:cs typeface="Arial"/>
              </a:rPr>
              <a:t>K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22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27255" y="1259982"/>
            <a:ext cx="652145" cy="461645"/>
          </a:xfrm>
          <a:custGeom>
            <a:avLst/>
            <a:gdLst/>
            <a:ahLst/>
            <a:cxnLst/>
            <a:rect l="l" t="t" r="r" b="b"/>
            <a:pathLst>
              <a:path w="652145" h="461644">
                <a:moveTo>
                  <a:pt x="529453" y="461610"/>
                </a:moveTo>
                <a:lnTo>
                  <a:pt x="529453" y="377745"/>
                </a:lnTo>
                <a:lnTo>
                  <a:pt x="191263" y="377745"/>
                </a:lnTo>
                <a:lnTo>
                  <a:pt x="147408" y="372694"/>
                </a:lnTo>
                <a:lnTo>
                  <a:pt x="107150" y="358305"/>
                </a:lnTo>
                <a:lnTo>
                  <a:pt x="71637" y="335726"/>
                </a:lnTo>
                <a:lnTo>
                  <a:pt x="42018" y="306107"/>
                </a:lnTo>
                <a:lnTo>
                  <a:pt x="19440" y="270594"/>
                </a:lnTo>
                <a:lnTo>
                  <a:pt x="5051" y="230336"/>
                </a:lnTo>
                <a:lnTo>
                  <a:pt x="0" y="186481"/>
                </a:lnTo>
                <a:lnTo>
                  <a:pt x="0" y="0"/>
                </a:lnTo>
                <a:lnTo>
                  <a:pt x="63074" y="0"/>
                </a:lnTo>
                <a:lnTo>
                  <a:pt x="63074" y="186481"/>
                </a:lnTo>
                <a:lnTo>
                  <a:pt x="73147" y="236378"/>
                </a:lnTo>
                <a:lnTo>
                  <a:pt x="100619" y="277125"/>
                </a:lnTo>
                <a:lnTo>
                  <a:pt x="141366" y="304597"/>
                </a:lnTo>
                <a:lnTo>
                  <a:pt x="191263" y="314670"/>
                </a:lnTo>
                <a:lnTo>
                  <a:pt x="618488" y="314670"/>
                </a:lnTo>
                <a:lnTo>
                  <a:pt x="651969" y="346208"/>
                </a:lnTo>
                <a:lnTo>
                  <a:pt x="529453" y="461610"/>
                </a:lnTo>
                <a:close/>
              </a:path>
              <a:path w="652145" h="461644">
                <a:moveTo>
                  <a:pt x="618488" y="314670"/>
                </a:moveTo>
                <a:lnTo>
                  <a:pt x="529453" y="314670"/>
                </a:lnTo>
                <a:lnTo>
                  <a:pt x="529453" y="230805"/>
                </a:lnTo>
                <a:lnTo>
                  <a:pt x="618488" y="31467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595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1200" spc="-7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1200" spc="-16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1200" spc="30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945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1076" y="6621326"/>
            <a:ext cx="449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01CĽ0407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(DBMS)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1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3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Functional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dependencies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and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65">
                <a:solidFill>
                  <a:srgbClr val="363636"/>
                </a:solidFill>
                <a:latin typeface="Roboto Lt"/>
                <a:cs typeface="Roboto Lt"/>
              </a:rPr>
              <a:t>Noímalization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5tı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612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3695" y="756967"/>
            <a:ext cx="7446645" cy="13944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5" b="1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dirty="0" sz="2400" spc="-114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dirty="0" sz="2400" spc="-1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400" spc="-260" b="1">
                <a:solidFill>
                  <a:srgbClr val="212121"/>
                </a:solidFill>
                <a:latin typeface="Arial"/>
                <a:cs typeface="Arial"/>
              </a:rPr>
              <a:t>Bel</a:t>
            </a:r>
            <a:r>
              <a:rPr dirty="0" cap="small" sz="2400" spc="-26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400" spc="-260" b="1">
                <a:solidFill>
                  <a:srgbClr val="212121"/>
                </a:solidFill>
                <a:latin typeface="Arial"/>
                <a:cs typeface="Arial"/>
              </a:rPr>
              <a:t>w</a:t>
            </a:r>
            <a:r>
              <a:rPr dirty="0" sz="2400" spc="-114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Arial"/>
                <a:cs typeface="Arial"/>
              </a:rPr>
              <a:t>table</a:t>
            </a:r>
            <a:r>
              <a:rPr dirty="0" sz="2400" spc="-114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Arial"/>
                <a:cs typeface="Arial"/>
              </a:rPr>
              <a:t>Functi</a:t>
            </a:r>
            <a:r>
              <a:rPr dirty="0" cap="small" sz="2400" spc="-215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400" spc="-215" b="1">
                <a:solidFill>
                  <a:srgbClr val="212121"/>
                </a:solidFill>
                <a:latin typeface="Arial"/>
                <a:cs typeface="Arial"/>
              </a:rPr>
              <a:t>nal</a:t>
            </a:r>
            <a:r>
              <a:rPr dirty="0" sz="2400" spc="-1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212121"/>
                </a:solidFill>
                <a:latin typeface="Arial"/>
                <a:cs typeface="Arial"/>
              </a:rPr>
              <a:t>dependencies</a:t>
            </a:r>
            <a:r>
              <a:rPr dirty="0" sz="2400" spc="-1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Arial"/>
                <a:cs typeface="Arial"/>
              </a:rPr>
              <a:t>aíe</a:t>
            </a:r>
            <a:r>
              <a:rPr dirty="0" sz="2400" spc="-114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dirty="0" sz="2400" spc="-1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212121"/>
                </a:solidFill>
                <a:latin typeface="Arial"/>
                <a:cs typeface="Arial"/>
              </a:rPr>
              <a:t>f</a:t>
            </a:r>
            <a:r>
              <a:rPr dirty="0" cap="small" sz="2400" spc="-19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400" spc="-190" b="1">
                <a:solidFill>
                  <a:srgbClr val="212121"/>
                </a:solidFill>
                <a:latin typeface="Arial"/>
                <a:cs typeface="Arial"/>
              </a:rPr>
              <a:t>ll</a:t>
            </a:r>
            <a:r>
              <a:rPr dirty="0" cap="small" sz="2400" spc="-19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400" spc="-190" b="1">
                <a:solidFill>
                  <a:srgbClr val="212121"/>
                </a:solidFill>
                <a:latin typeface="Arial"/>
                <a:cs typeface="Arial"/>
              </a:rPr>
              <a:t>ws:</a:t>
            </a:r>
            <a:endParaRPr sz="24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1372235" algn="l"/>
                <a:tab pos="1816735" algn="l"/>
              </a:tabLst>
            </a:pPr>
            <a:r>
              <a:rPr dirty="0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EMP_ID	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	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EMP_COUNTRY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2487295" algn="l"/>
              </a:tabLst>
            </a:pPr>
            <a:r>
              <a:rPr dirty="0" sz="2400" spc="-330">
                <a:solidFill>
                  <a:srgbClr val="212121"/>
                </a:solidFill>
                <a:latin typeface="Microsoft Sans Serif"/>
                <a:cs typeface="Microsoft Sans Serif"/>
              </a:rPr>
              <a:t>DEP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212121"/>
                </a:solidFill>
                <a:latin typeface="Microsoft Sans Serif"/>
                <a:cs typeface="Microsoft Sans Serif"/>
              </a:rPr>
              <a:t>_</a:t>
            </a:r>
            <a:r>
              <a:rPr dirty="0" sz="2400" spc="-32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AM</a:t>
            </a:r>
            <a:r>
              <a:rPr dirty="0" sz="2400" spc="-2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	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{DEPT_</a:t>
            </a:r>
            <a:r>
              <a:rPr dirty="0" sz="2400" spc="-26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YPE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>
                <a:solidFill>
                  <a:srgbClr val="212121"/>
                </a:solidFill>
                <a:latin typeface="Microsoft Sans Serif"/>
                <a:cs typeface="Microsoft Sans Serif"/>
              </a:rPr>
              <a:t>DEPT_NO}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757300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BCN</a:t>
            </a:r>
            <a:r>
              <a:rPr dirty="0" spc="-420"/>
              <a:t>F</a:t>
            </a:r>
            <a:r>
              <a:rPr dirty="0" spc="-165"/>
              <a:t> </a:t>
            </a:r>
            <a:r>
              <a:rPr dirty="0" spc="-300"/>
              <a:t>(B</a:t>
            </a:r>
            <a:r>
              <a:rPr dirty="0" cap="small" spc="-434"/>
              <a:t>o</a:t>
            </a:r>
            <a:r>
              <a:rPr dirty="0" spc="-405"/>
              <a:t>y</a:t>
            </a:r>
            <a:r>
              <a:rPr dirty="0" spc="-265"/>
              <a:t>ce-C</a:t>
            </a:r>
            <a:r>
              <a:rPr dirty="0" cap="small" spc="-420"/>
              <a:t>o</a:t>
            </a:r>
            <a:r>
              <a:rPr dirty="0" spc="-405"/>
              <a:t>d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9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57772" y="2731216"/>
          <a:ext cx="8278495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/>
                <a:gridCol w="1685289"/>
                <a:gridCol w="1498600"/>
                <a:gridCol w="1591945"/>
                <a:gridCol w="1891664"/>
              </a:tblGrid>
              <a:tr h="502899"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EMP_COUNTRY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29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India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Designing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D394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India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1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Tesľing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D394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232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8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8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el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549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4122" y="2292435"/>
            <a:ext cx="2378710" cy="339090"/>
          </a:xfrm>
          <a:prstGeom prst="rect">
            <a:avLst/>
          </a:prstGeom>
          <a:solidFill>
            <a:srgbClr val="FFFFFF"/>
          </a:solidFill>
          <a:ln w="12699">
            <a:solidFill>
              <a:srgbClr val="212121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05"/>
              </a:spcBef>
            </a:pPr>
            <a:r>
              <a:rPr dirty="0" sz="1600" spc="-5" b="1">
                <a:solidFill>
                  <a:srgbClr val="333333"/>
                </a:solidFill>
                <a:latin typeface="Tahoma"/>
                <a:cs typeface="Tahoma"/>
              </a:rPr>
              <a:t>EMP</a:t>
            </a:r>
            <a:r>
              <a:rPr dirty="0" sz="1600" spc="-50" b="1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dirty="0" sz="1600" spc="-60" b="1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dirty="0" sz="1600" spc="20" b="1">
                <a:solidFill>
                  <a:srgbClr val="333333"/>
                </a:solidFill>
                <a:latin typeface="Tahoma"/>
                <a:cs typeface="Tahoma"/>
              </a:rPr>
              <a:t>YE</a:t>
            </a:r>
            <a:r>
              <a:rPr dirty="0" sz="1600" spc="25" b="1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dirty="0" sz="1600" spc="-10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45" b="1">
                <a:solidFill>
                  <a:srgbClr val="333333"/>
                </a:solidFill>
                <a:latin typeface="Tahoma"/>
                <a:cs typeface="Tahoma"/>
              </a:rPr>
              <a:t>table: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306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T</a:t>
            </a:r>
            <a:r>
              <a:rPr dirty="0" spc="-355"/>
              <a:t>ype</a:t>
            </a:r>
            <a:r>
              <a:rPr dirty="0" spc="-340"/>
              <a:t>s</a:t>
            </a:r>
            <a:r>
              <a:rPr dirty="0" spc="-165"/>
              <a:t> </a:t>
            </a:r>
            <a:r>
              <a:rPr dirty="0" spc="-270"/>
              <a:t>o</a:t>
            </a:r>
            <a:r>
              <a:rPr dirty="0" spc="-145"/>
              <a:t>f</a:t>
            </a:r>
            <a:r>
              <a:rPr dirty="0" spc="-170"/>
              <a:t> </a:t>
            </a:r>
            <a:r>
              <a:rPr dirty="0" spc="-495"/>
              <a:t>F</a:t>
            </a:r>
            <a:r>
              <a:rPr dirty="0" spc="-300"/>
              <a:t>unctiona</a:t>
            </a:r>
            <a:r>
              <a:rPr dirty="0" spc="-155"/>
              <a:t>l</a:t>
            </a:r>
            <a:r>
              <a:rPr dirty="0" spc="-170"/>
              <a:t> </a:t>
            </a:r>
            <a:r>
              <a:rPr dirty="0" spc="-375"/>
              <a:t>Dependenc</a:t>
            </a:r>
            <a:r>
              <a:rPr dirty="0" spc="-340"/>
              <a:t>y</a:t>
            </a:r>
            <a:r>
              <a:rPr dirty="0" spc="-170"/>
              <a:t> </a:t>
            </a:r>
            <a:r>
              <a:rPr dirty="0" spc="-270"/>
              <a:t>(FD)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527" y="808122"/>
            <a:ext cx="11628120" cy="47332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ul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800">
              <a:latin typeface="Microsoft Sans Serif"/>
              <a:cs typeface="Microsoft Sans Serif"/>
            </a:endParaRPr>
          </a:p>
          <a:p>
            <a:pPr lvl="1" marL="645160" marR="5080" indent="-183515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íelaľion,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fully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funcľional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dependenľ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on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functionally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dependent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bu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no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p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ope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subse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434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{Roll_No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Semesľe</a:t>
            </a:r>
            <a:r>
              <a:rPr dirty="0" sz="2400" spc="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Depa</a:t>
            </a:r>
            <a:r>
              <a:rPr dirty="0" sz="24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ľmenľ_Name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}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240">
                <a:solidFill>
                  <a:srgbClr val="212121"/>
                </a:solidFill>
                <a:latin typeface="Microsoft Sans Serif"/>
                <a:cs typeface="Microsoft Sans Serif"/>
              </a:rPr>
              <a:t>SPI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need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all 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thíee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{Roll_No,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Semesteí,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Depaítment_Name}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to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ﬁnd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SPI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33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ľia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800">
              <a:latin typeface="Microsoft Sans Serif"/>
              <a:cs typeface="Microsoft Sans Serif"/>
            </a:endParaRPr>
          </a:p>
          <a:p>
            <a:pPr lvl="1" marL="645160" marR="1093470" indent="-183515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íelaľion,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paíľial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funcľional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dependenľ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on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functionally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dependen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wel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p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ope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subse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lvl="1" marL="645160" marR="88265" indent="-183515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ľheíe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some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ľhaľ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íemoved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fíom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sľill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holds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ľhen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iľ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paíľial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funcľional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dependancy.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434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{En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ollmenľ_No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Depa</a:t>
            </a:r>
            <a:r>
              <a:rPr dirty="0" sz="24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ľmenľ_Name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}</a:t>
            </a:r>
            <a:r>
              <a:rPr dirty="0" sz="2400" spc="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240">
                <a:solidFill>
                  <a:srgbClr val="212121"/>
                </a:solidFill>
                <a:latin typeface="Microsoft Sans Serif"/>
                <a:cs typeface="Microsoft Sans Serif"/>
              </a:rPr>
              <a:t>SPI</a:t>
            </a:r>
            <a:endParaRPr sz="2400">
              <a:latin typeface="Microsoft Sans Serif"/>
              <a:cs typeface="Microsoft Sans Serif"/>
            </a:endParaRPr>
          </a:p>
          <a:p>
            <a:pPr marL="645160" indent="-184150">
              <a:lnSpc>
                <a:spcPct val="100000"/>
              </a:lnSpc>
              <a:spcBef>
                <a:spcPts val="215"/>
              </a:spcBef>
              <a:buChar char="•"/>
              <a:tabLst>
                <a:tab pos="645795" algn="l"/>
              </a:tabLst>
            </a:pP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Eníollment_No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suﬃcient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to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ﬁnd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SPI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Depaíľmenľ_Name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noľ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íequiíed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ľo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ﬁnd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SPI.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757300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BCN</a:t>
            </a:r>
            <a:r>
              <a:rPr dirty="0" spc="-420"/>
              <a:t>F</a:t>
            </a:r>
            <a:r>
              <a:rPr dirty="0" spc="-165"/>
              <a:t> </a:t>
            </a:r>
            <a:r>
              <a:rPr dirty="0" spc="-300"/>
              <a:t>(B</a:t>
            </a:r>
            <a:r>
              <a:rPr dirty="0" cap="small" spc="-434"/>
              <a:t>o</a:t>
            </a:r>
            <a:r>
              <a:rPr dirty="0" spc="-405"/>
              <a:t>y</a:t>
            </a:r>
            <a:r>
              <a:rPr dirty="0" spc="-265"/>
              <a:t>ce-C</a:t>
            </a:r>
            <a:r>
              <a:rPr dirty="0" cap="small" spc="-420"/>
              <a:t>o</a:t>
            </a:r>
            <a:r>
              <a:rPr dirty="0" spc="-405"/>
              <a:t>d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9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454" y="898715"/>
          <a:ext cx="8499475" cy="2618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/>
                <a:gridCol w="666750"/>
                <a:gridCol w="1028700"/>
                <a:gridCol w="1695450"/>
                <a:gridCol w="1695449"/>
                <a:gridCol w="1695450"/>
              </a:tblGrid>
              <a:tr h="366300"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EMP</a:t>
                      </a:r>
                      <a:r>
                        <a:rPr dirty="0" sz="1600" spc="-50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600" spc="-75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600" spc="-5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YE</a:t>
                      </a:r>
                      <a:r>
                        <a:rPr dirty="0" sz="1600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5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table: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2899"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EMP_COUNTRY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29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338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India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Designing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D394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338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India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1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Tesľing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D394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338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232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339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8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8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el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549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685" y="4424936"/>
          <a:ext cx="3390900" cy="172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925"/>
                <a:gridCol w="692785"/>
                <a:gridCol w="993139"/>
              </a:tblGrid>
              <a:tr h="346047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EMP_COU</a:t>
                      </a:r>
                      <a:r>
                        <a:rPr dirty="0" sz="1600" spc="-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spc="-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600" spc="-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510393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800" spc="-2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800" spc="-2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EMP_COUNTRY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India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UK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74232" y="3960254"/>
          <a:ext cx="5251450" cy="256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710"/>
                <a:gridCol w="628650"/>
                <a:gridCol w="1114425"/>
                <a:gridCol w="1743710"/>
              </a:tblGrid>
              <a:tr h="338553">
                <a:tc gridSpan="2"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EMP_DEP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spc="-1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2899"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29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2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Designing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D394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1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Tesľing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D394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í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232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8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800" spc="-1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el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549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34048" y="3790977"/>
          <a:ext cx="2566035" cy="2576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635"/>
                <a:gridCol w="1339850"/>
                <a:gridCol w="62864"/>
              </a:tblGrid>
              <a:tr h="346436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EMP_DEPT_</a:t>
                      </a:r>
                      <a:r>
                        <a:rPr dirty="0" sz="1600" spc="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APPIN</a:t>
                      </a:r>
                      <a:r>
                        <a:rPr dirty="0" sz="16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600" spc="-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0783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800" spc="-2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DEPT_NO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800" spc="-2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66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283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66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66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232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66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549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757300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BCN</a:t>
            </a:r>
            <a:r>
              <a:rPr dirty="0" spc="-420"/>
              <a:t>F</a:t>
            </a:r>
            <a:r>
              <a:rPr dirty="0" spc="-165"/>
              <a:t> </a:t>
            </a:r>
            <a:r>
              <a:rPr dirty="0" spc="-300"/>
              <a:t>(B</a:t>
            </a:r>
            <a:r>
              <a:rPr dirty="0" cap="small" spc="-434"/>
              <a:t>o</a:t>
            </a:r>
            <a:r>
              <a:rPr dirty="0" spc="-405"/>
              <a:t>y</a:t>
            </a:r>
            <a:r>
              <a:rPr dirty="0" spc="-265"/>
              <a:t>ce-C</a:t>
            </a:r>
            <a:r>
              <a:rPr dirty="0" cap="small" spc="-420"/>
              <a:t>o</a:t>
            </a:r>
            <a:r>
              <a:rPr dirty="0" spc="-405"/>
              <a:t>d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9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5764" y="967147"/>
          <a:ext cx="2525395" cy="407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94030"/>
                <a:gridCol w="897890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Jadeja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Jadeja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925742" y="919746"/>
            <a:ext cx="0" cy="4248150"/>
          </a:xfrm>
          <a:custGeom>
            <a:avLst/>
            <a:gdLst/>
            <a:ahLst/>
            <a:cxnLst/>
            <a:rect l="l" t="t" r="r" b="b"/>
            <a:pathLst>
              <a:path w="0" h="4248150">
                <a:moveTo>
                  <a:pt x="0" y="4247999"/>
                </a:moveTo>
                <a:lnTo>
                  <a:pt x="0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46324" y="1688937"/>
            <a:ext cx="756920" cy="461009"/>
          </a:xfrm>
          <a:prstGeom prst="rect">
            <a:avLst/>
          </a:prstGeom>
          <a:ln w="29694">
            <a:solidFill>
              <a:srgbClr val="0070C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204"/>
              </a:spcBef>
            </a:pPr>
            <a:r>
              <a:rPr dirty="0" u="heavy" sz="2400" spc="-38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Microsoft Sans Serif"/>
                <a:cs typeface="Microsoft Sans Serif"/>
              </a:rPr>
              <a:t>RNO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03444" y="1688937"/>
            <a:ext cx="2229485" cy="461009"/>
          </a:xfrm>
          <a:custGeom>
            <a:avLst/>
            <a:gdLst/>
            <a:ahLst/>
            <a:cxnLst/>
            <a:rect l="l" t="t" r="r" b="b"/>
            <a:pathLst>
              <a:path w="2229485" h="461010">
                <a:moveTo>
                  <a:pt x="0" y="0"/>
                </a:moveTo>
                <a:lnTo>
                  <a:pt x="1151999" y="0"/>
                </a:lnTo>
                <a:lnTo>
                  <a:pt x="1151999" y="460799"/>
                </a:lnTo>
                <a:lnTo>
                  <a:pt x="0" y="460799"/>
                </a:lnTo>
                <a:lnTo>
                  <a:pt x="0" y="0"/>
                </a:lnTo>
                <a:close/>
              </a:path>
              <a:path w="2229485" h="461010">
                <a:moveTo>
                  <a:pt x="1149266" y="0"/>
                </a:moveTo>
                <a:lnTo>
                  <a:pt x="2229266" y="0"/>
                </a:lnTo>
                <a:lnTo>
                  <a:pt x="2229266" y="460799"/>
                </a:lnTo>
                <a:lnTo>
                  <a:pt x="1149266" y="460799"/>
                </a:lnTo>
                <a:lnTo>
                  <a:pt x="1149266" y="0"/>
                </a:lnTo>
                <a:close/>
              </a:path>
            </a:pathLst>
          </a:custGeom>
          <a:ln w="2857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17732" y="1702146"/>
            <a:ext cx="2200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  <a:tabLst>
                <a:tab pos="1243330" algn="l"/>
              </a:tabLst>
            </a:pPr>
            <a:r>
              <a:rPr dirty="0" u="heavy" sz="2400" spc="-14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Microsoft Sans Serif"/>
                <a:cs typeface="Microsoft Sans Serif"/>
              </a:rPr>
              <a:t>Subjecľ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	Faculľy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91522" y="1293544"/>
            <a:ext cx="2183765" cy="1241425"/>
            <a:chOff x="3391522" y="1293544"/>
            <a:chExt cx="2183765" cy="1241425"/>
          </a:xfrm>
        </p:grpSpPr>
        <p:sp>
          <p:nvSpPr>
            <p:cNvPr id="10" name="object 10"/>
            <p:cNvSpPr/>
            <p:nvPr/>
          </p:nvSpPr>
          <p:spPr>
            <a:xfrm>
              <a:off x="5492712" y="214973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464" y="2178261"/>
              <a:ext cx="163961" cy="32911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10572" y="1312594"/>
              <a:ext cx="2088514" cy="1195070"/>
            </a:xfrm>
            <a:custGeom>
              <a:avLst/>
              <a:gdLst/>
              <a:ahLst/>
              <a:cxnLst/>
              <a:rect l="l" t="t" r="r" b="b"/>
              <a:pathLst>
                <a:path w="2088514" h="1195070">
                  <a:moveTo>
                    <a:pt x="946315" y="1194778"/>
                  </a:moveTo>
                  <a:lnTo>
                    <a:pt x="2062315" y="1194778"/>
                  </a:lnTo>
                </a:path>
                <a:path w="2088514" h="1195070">
                  <a:moveTo>
                    <a:pt x="13752" y="365759"/>
                  </a:moveTo>
                  <a:lnTo>
                    <a:pt x="13752" y="0"/>
                  </a:lnTo>
                </a:path>
                <a:path w="2088514" h="1195070">
                  <a:moveTo>
                    <a:pt x="0" y="12043"/>
                  </a:moveTo>
                  <a:lnTo>
                    <a:pt x="2087999" y="12043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731" y="1312594"/>
              <a:ext cx="163961" cy="32911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565056" y="877365"/>
            <a:ext cx="497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60395" y="1177949"/>
            <a:ext cx="7706995" cy="1452880"/>
            <a:chOff x="4360395" y="1177949"/>
            <a:chExt cx="7706995" cy="1452880"/>
          </a:xfrm>
        </p:grpSpPr>
        <p:sp>
          <p:nvSpPr>
            <p:cNvPr id="16" name="object 16"/>
            <p:cNvSpPr/>
            <p:nvPr/>
          </p:nvSpPr>
          <p:spPr>
            <a:xfrm>
              <a:off x="4379445" y="1312594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w="0" h="365760">
                  <a:moveTo>
                    <a:pt x="0" y="36575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66765" y="1184299"/>
              <a:ext cx="5794375" cy="1440180"/>
            </a:xfrm>
            <a:custGeom>
              <a:avLst/>
              <a:gdLst/>
              <a:ahLst/>
              <a:cxnLst/>
              <a:rect l="l" t="t" r="r" b="b"/>
              <a:pathLst>
                <a:path w="5794375" h="1440180">
                  <a:moveTo>
                    <a:pt x="5793185" y="1439999"/>
                  </a:moveTo>
                  <a:lnTo>
                    <a:pt x="870" y="1439999"/>
                  </a:lnTo>
                  <a:lnTo>
                    <a:pt x="0" y="1439129"/>
                  </a:lnTo>
                  <a:lnTo>
                    <a:pt x="0" y="1943"/>
                  </a:lnTo>
                  <a:lnTo>
                    <a:pt x="0" y="870"/>
                  </a:lnTo>
                  <a:lnTo>
                    <a:pt x="870" y="0"/>
                  </a:lnTo>
                  <a:lnTo>
                    <a:pt x="5792627" y="0"/>
                  </a:lnTo>
                  <a:lnTo>
                    <a:pt x="5793121" y="204"/>
                  </a:lnTo>
                  <a:lnTo>
                    <a:pt x="5793851" y="933"/>
                  </a:lnTo>
                  <a:lnTo>
                    <a:pt x="5794055" y="1428"/>
                  </a:lnTo>
                  <a:lnTo>
                    <a:pt x="5794055" y="1439129"/>
                  </a:lnTo>
                  <a:lnTo>
                    <a:pt x="5793185" y="143999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66765" y="1184299"/>
              <a:ext cx="5794375" cy="1440180"/>
            </a:xfrm>
            <a:custGeom>
              <a:avLst/>
              <a:gdLst/>
              <a:ahLst/>
              <a:cxnLst/>
              <a:rect l="l" t="t" r="r" b="b"/>
              <a:pathLst>
                <a:path w="5794375" h="1440180">
                  <a:moveTo>
                    <a:pt x="0" y="1943"/>
                  </a:moveTo>
                  <a:lnTo>
                    <a:pt x="0" y="870"/>
                  </a:lnTo>
                  <a:lnTo>
                    <a:pt x="870" y="0"/>
                  </a:lnTo>
                  <a:lnTo>
                    <a:pt x="1943" y="0"/>
                  </a:lnTo>
                  <a:lnTo>
                    <a:pt x="5792112" y="0"/>
                  </a:lnTo>
                  <a:lnTo>
                    <a:pt x="5792627" y="0"/>
                  </a:lnTo>
                  <a:lnTo>
                    <a:pt x="5793121" y="204"/>
                  </a:lnTo>
                  <a:lnTo>
                    <a:pt x="5793486" y="569"/>
                  </a:lnTo>
                  <a:lnTo>
                    <a:pt x="5793851" y="933"/>
                  </a:lnTo>
                  <a:lnTo>
                    <a:pt x="5794055" y="1428"/>
                  </a:lnTo>
                  <a:lnTo>
                    <a:pt x="5794055" y="1943"/>
                  </a:lnTo>
                  <a:lnTo>
                    <a:pt x="5794055" y="1438055"/>
                  </a:lnTo>
                  <a:lnTo>
                    <a:pt x="5794055" y="1439129"/>
                  </a:lnTo>
                  <a:lnTo>
                    <a:pt x="5793185" y="1439999"/>
                  </a:lnTo>
                  <a:lnTo>
                    <a:pt x="5792112" y="1439999"/>
                  </a:lnTo>
                  <a:lnTo>
                    <a:pt x="1943" y="1439999"/>
                  </a:lnTo>
                  <a:lnTo>
                    <a:pt x="870" y="1439999"/>
                  </a:lnTo>
                  <a:lnTo>
                    <a:pt x="0" y="1439129"/>
                  </a:lnTo>
                  <a:lnTo>
                    <a:pt x="0" y="1438055"/>
                  </a:lnTo>
                  <a:lnTo>
                    <a:pt x="0" y="1943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386049" y="1330767"/>
            <a:ext cx="55289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Char char="•"/>
              <a:tabLst>
                <a:tab pos="252095" algn="l"/>
                <a:tab pos="253365" algn="l"/>
              </a:tabLst>
            </a:pPr>
            <a:r>
              <a:rPr dirty="0" sz="2400" spc="-300" b="1">
                <a:solidFill>
                  <a:srgbClr val="212121"/>
                </a:solidFill>
                <a:latin typeface="Arial"/>
                <a:cs typeface="Arial"/>
              </a:rPr>
              <a:t>FD</a:t>
            </a:r>
            <a:r>
              <a:rPr dirty="0" sz="2400" spc="-245" b="1">
                <a:solidFill>
                  <a:srgbClr val="212121"/>
                </a:solidFill>
                <a:latin typeface="Arial"/>
                <a:cs typeface="Arial"/>
              </a:rPr>
              <a:t>1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RN</a:t>
            </a:r>
            <a:r>
              <a:rPr dirty="0" sz="2400" spc="-5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Subjec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aculľy</a:t>
            </a:r>
            <a:endParaRPr sz="24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Char char="•"/>
              <a:tabLst>
                <a:tab pos="252095" algn="l"/>
                <a:tab pos="253365" algn="l"/>
              </a:tabLst>
            </a:pPr>
            <a:r>
              <a:rPr dirty="0" sz="2400" spc="-300" b="1">
                <a:solidFill>
                  <a:srgbClr val="212121"/>
                </a:solidFill>
                <a:latin typeface="Arial"/>
                <a:cs typeface="Arial"/>
              </a:rPr>
              <a:t>FD</a:t>
            </a:r>
            <a:r>
              <a:rPr dirty="0" sz="2400" spc="-245" b="1">
                <a:solidFill>
                  <a:srgbClr val="212121"/>
                </a:solidFill>
                <a:latin typeface="Arial"/>
                <a:cs typeface="Arial"/>
              </a:rPr>
              <a:t>2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aculľy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Subjecľ</a:t>
            </a:r>
            <a:endParaRPr sz="24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32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3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5">
                <a:solidFill>
                  <a:srgbClr val="212121"/>
                </a:solidFill>
                <a:latin typeface="Microsoft Sans Serif"/>
                <a:cs typeface="Microsoft Sans Serif"/>
              </a:rPr>
              <a:t>{RNO,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Subjecľ}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Subjecľ</a:t>
            </a:r>
            <a:r>
              <a:rPr dirty="0" sz="2400" spc="2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(Tíansiľiviľy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212121"/>
                </a:solidFill>
                <a:latin typeface="Microsoft Sans Serif"/>
                <a:cs typeface="Microsoft Sans Serif"/>
              </a:rPr>
              <a:t>íule)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39974" y="2986532"/>
            <a:ext cx="9032240" cy="2223135"/>
            <a:chOff x="3039974" y="2986532"/>
            <a:chExt cx="9032240" cy="2223135"/>
          </a:xfrm>
        </p:grpSpPr>
        <p:sp>
          <p:nvSpPr>
            <p:cNvPr id="21" name="object 21"/>
            <p:cNvSpPr/>
            <p:nvPr/>
          </p:nvSpPr>
          <p:spPr>
            <a:xfrm>
              <a:off x="3046324" y="2992882"/>
              <a:ext cx="9015095" cy="863600"/>
            </a:xfrm>
            <a:custGeom>
              <a:avLst/>
              <a:gdLst/>
              <a:ahLst/>
              <a:cxnLst/>
              <a:rect l="l" t="t" r="r" b="b"/>
              <a:pathLst>
                <a:path w="9015095" h="863600">
                  <a:moveTo>
                    <a:pt x="8958978" y="863144"/>
                  </a:moveTo>
                  <a:lnTo>
                    <a:pt x="55517" y="863144"/>
                  </a:lnTo>
                  <a:lnTo>
                    <a:pt x="33907" y="858781"/>
                  </a:lnTo>
                  <a:lnTo>
                    <a:pt x="16260" y="846883"/>
                  </a:lnTo>
                  <a:lnTo>
                    <a:pt x="4362" y="829236"/>
                  </a:lnTo>
                  <a:lnTo>
                    <a:pt x="0" y="807626"/>
                  </a:lnTo>
                  <a:lnTo>
                    <a:pt x="0" y="55517"/>
                  </a:lnTo>
                  <a:lnTo>
                    <a:pt x="4362" y="33907"/>
                  </a:lnTo>
                  <a:lnTo>
                    <a:pt x="16260" y="16260"/>
                  </a:lnTo>
                  <a:lnTo>
                    <a:pt x="33907" y="4362"/>
                  </a:lnTo>
                  <a:lnTo>
                    <a:pt x="55517" y="0"/>
                  </a:lnTo>
                  <a:lnTo>
                    <a:pt x="8958978" y="0"/>
                  </a:lnTo>
                  <a:lnTo>
                    <a:pt x="8998234" y="16260"/>
                  </a:lnTo>
                  <a:lnTo>
                    <a:pt x="9014495" y="55517"/>
                  </a:lnTo>
                  <a:lnTo>
                    <a:pt x="9014495" y="807626"/>
                  </a:lnTo>
                  <a:lnTo>
                    <a:pt x="9010133" y="829236"/>
                  </a:lnTo>
                  <a:lnTo>
                    <a:pt x="8998235" y="846883"/>
                  </a:lnTo>
                  <a:lnTo>
                    <a:pt x="8980588" y="858781"/>
                  </a:lnTo>
                  <a:lnTo>
                    <a:pt x="8958978" y="863144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46324" y="2992882"/>
              <a:ext cx="9015095" cy="863600"/>
            </a:xfrm>
            <a:custGeom>
              <a:avLst/>
              <a:gdLst/>
              <a:ahLst/>
              <a:cxnLst/>
              <a:rect l="l" t="t" r="r" b="b"/>
              <a:pathLst>
                <a:path w="9015095" h="863600">
                  <a:moveTo>
                    <a:pt x="0" y="55517"/>
                  </a:moveTo>
                  <a:lnTo>
                    <a:pt x="4362" y="33907"/>
                  </a:lnTo>
                  <a:lnTo>
                    <a:pt x="16260" y="16260"/>
                  </a:lnTo>
                  <a:lnTo>
                    <a:pt x="33907" y="4362"/>
                  </a:lnTo>
                  <a:lnTo>
                    <a:pt x="55517" y="0"/>
                  </a:lnTo>
                  <a:lnTo>
                    <a:pt x="8958978" y="0"/>
                  </a:lnTo>
                  <a:lnTo>
                    <a:pt x="8998234" y="16260"/>
                  </a:lnTo>
                  <a:lnTo>
                    <a:pt x="9014495" y="55517"/>
                  </a:lnTo>
                  <a:lnTo>
                    <a:pt x="9014495" y="807626"/>
                  </a:lnTo>
                  <a:lnTo>
                    <a:pt x="9010133" y="829236"/>
                  </a:lnTo>
                  <a:lnTo>
                    <a:pt x="8998235" y="846883"/>
                  </a:lnTo>
                  <a:lnTo>
                    <a:pt x="8980588" y="858781"/>
                  </a:lnTo>
                  <a:lnTo>
                    <a:pt x="8958978" y="863144"/>
                  </a:lnTo>
                  <a:lnTo>
                    <a:pt x="55517" y="863144"/>
                  </a:lnTo>
                  <a:lnTo>
                    <a:pt x="33907" y="858781"/>
                  </a:lnTo>
                  <a:lnTo>
                    <a:pt x="16260" y="846883"/>
                  </a:lnTo>
                  <a:lnTo>
                    <a:pt x="4362" y="829236"/>
                  </a:lnTo>
                  <a:lnTo>
                    <a:pt x="0" y="807626"/>
                  </a:lnTo>
                  <a:lnTo>
                    <a:pt x="0" y="55517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51307" y="3979166"/>
              <a:ext cx="9015095" cy="1224280"/>
            </a:xfrm>
            <a:custGeom>
              <a:avLst/>
              <a:gdLst/>
              <a:ahLst/>
              <a:cxnLst/>
              <a:rect l="l" t="t" r="r" b="b"/>
              <a:pathLst>
                <a:path w="9015095" h="1224279">
                  <a:moveTo>
                    <a:pt x="8935768" y="1223999"/>
                  </a:moveTo>
                  <a:lnTo>
                    <a:pt x="78727" y="1223999"/>
                  </a:lnTo>
                  <a:lnTo>
                    <a:pt x="48083" y="1217813"/>
                  </a:lnTo>
                  <a:lnTo>
                    <a:pt x="23058" y="1200941"/>
                  </a:lnTo>
                  <a:lnTo>
                    <a:pt x="6186" y="1175916"/>
                  </a:lnTo>
                  <a:lnTo>
                    <a:pt x="0" y="1145272"/>
                  </a:lnTo>
                  <a:lnTo>
                    <a:pt x="0" y="78727"/>
                  </a:lnTo>
                  <a:lnTo>
                    <a:pt x="6186" y="48083"/>
                  </a:lnTo>
                  <a:lnTo>
                    <a:pt x="23058" y="23058"/>
                  </a:lnTo>
                  <a:lnTo>
                    <a:pt x="48083" y="6186"/>
                  </a:lnTo>
                  <a:lnTo>
                    <a:pt x="78727" y="0"/>
                  </a:lnTo>
                  <a:lnTo>
                    <a:pt x="8935768" y="0"/>
                  </a:lnTo>
                  <a:lnTo>
                    <a:pt x="8979446" y="13227"/>
                  </a:lnTo>
                  <a:lnTo>
                    <a:pt x="9008503" y="48599"/>
                  </a:lnTo>
                  <a:lnTo>
                    <a:pt x="9014495" y="78727"/>
                  </a:lnTo>
                  <a:lnTo>
                    <a:pt x="9014495" y="1145272"/>
                  </a:lnTo>
                  <a:lnTo>
                    <a:pt x="9008309" y="1175916"/>
                  </a:lnTo>
                  <a:lnTo>
                    <a:pt x="8991437" y="1200941"/>
                  </a:lnTo>
                  <a:lnTo>
                    <a:pt x="8966412" y="1217813"/>
                  </a:lnTo>
                  <a:lnTo>
                    <a:pt x="8935768" y="122399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51307" y="3979166"/>
              <a:ext cx="9015095" cy="1224280"/>
            </a:xfrm>
            <a:custGeom>
              <a:avLst/>
              <a:gdLst/>
              <a:ahLst/>
              <a:cxnLst/>
              <a:rect l="l" t="t" r="r" b="b"/>
              <a:pathLst>
                <a:path w="9015095" h="1224279">
                  <a:moveTo>
                    <a:pt x="0" y="78727"/>
                  </a:moveTo>
                  <a:lnTo>
                    <a:pt x="6186" y="48083"/>
                  </a:lnTo>
                  <a:lnTo>
                    <a:pt x="23058" y="23058"/>
                  </a:lnTo>
                  <a:lnTo>
                    <a:pt x="48083" y="6186"/>
                  </a:lnTo>
                  <a:lnTo>
                    <a:pt x="78727" y="0"/>
                  </a:lnTo>
                  <a:lnTo>
                    <a:pt x="8935768" y="0"/>
                  </a:lnTo>
                  <a:lnTo>
                    <a:pt x="8979446" y="13227"/>
                  </a:lnTo>
                  <a:lnTo>
                    <a:pt x="9008503" y="48599"/>
                  </a:lnTo>
                  <a:lnTo>
                    <a:pt x="9014495" y="78727"/>
                  </a:lnTo>
                  <a:lnTo>
                    <a:pt x="9014495" y="1145272"/>
                  </a:lnTo>
                  <a:lnTo>
                    <a:pt x="9008309" y="1175916"/>
                  </a:lnTo>
                  <a:lnTo>
                    <a:pt x="8991437" y="1200941"/>
                  </a:lnTo>
                  <a:lnTo>
                    <a:pt x="8966412" y="1217813"/>
                  </a:lnTo>
                  <a:lnTo>
                    <a:pt x="8935768" y="1223999"/>
                  </a:lnTo>
                  <a:lnTo>
                    <a:pt x="78727" y="1223999"/>
                  </a:lnTo>
                  <a:lnTo>
                    <a:pt x="48083" y="1217813"/>
                  </a:lnTo>
                  <a:lnTo>
                    <a:pt x="23058" y="1200941"/>
                  </a:lnTo>
                  <a:lnTo>
                    <a:pt x="6186" y="1175916"/>
                  </a:lnTo>
                  <a:lnTo>
                    <a:pt x="0" y="1145272"/>
                  </a:lnTo>
                  <a:lnTo>
                    <a:pt x="0" y="78727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98632" y="2537503"/>
            <a:ext cx="11534140" cy="378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099945">
              <a:lnSpc>
                <a:spcPct val="100000"/>
              </a:lnSpc>
              <a:spcBef>
                <a:spcPts val="100"/>
              </a:spcBef>
            </a:pP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FD2</a:t>
            </a:r>
            <a:endParaRPr sz="2400">
              <a:latin typeface="Arial"/>
              <a:cs typeface="Arial"/>
            </a:endParaRPr>
          </a:p>
          <a:p>
            <a:pPr marL="6854825" marR="215265" indent="-3860800">
              <a:lnSpc>
                <a:spcPct val="100000"/>
              </a:lnSpc>
              <a:spcBef>
                <a:spcPts val="1520"/>
              </a:spcBef>
            </a:pP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4">
                <a:solidFill>
                  <a:srgbClr val="212121"/>
                </a:solidFill>
                <a:latin typeface="Microsoft Sans Serif"/>
                <a:cs typeface="Microsoft Sans Serif"/>
              </a:rPr>
              <a:t>FD2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deteíminan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30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acult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whic</a:t>
            </a:r>
            <a:r>
              <a:rPr dirty="0" sz="2000" spc="-220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4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5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píima</a:t>
            </a:r>
            <a:r>
              <a:rPr dirty="0" sz="2000" spc="-4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22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4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14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212121"/>
                </a:solidFill>
                <a:latin typeface="Microsoft Sans Serif"/>
                <a:cs typeface="Microsoft Sans Serif"/>
              </a:rPr>
              <a:t>sľuden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0">
                <a:solidFill>
                  <a:srgbClr val="212121"/>
                </a:solidFill>
                <a:latin typeface="Microsoft Sans Serif"/>
                <a:cs typeface="Microsoft Sans Serif"/>
              </a:rPr>
              <a:t>ľabl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-260">
                <a:solidFill>
                  <a:srgbClr val="212121"/>
                </a:solidFill>
                <a:latin typeface="Microsoft Sans Serif"/>
                <a:cs typeface="Microsoft Sans Serif"/>
              </a:rPr>
              <a:t>BCN</a:t>
            </a:r>
            <a:r>
              <a:rPr dirty="0" sz="2000" spc="-4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algn="just" marL="2760980" marR="5080">
              <a:lnSpc>
                <a:spcPct val="100000"/>
              </a:lnSpc>
            </a:pPr>
            <a:r>
              <a:rPr dirty="0" sz="2000" spc="-70" b="1">
                <a:solidFill>
                  <a:srgbClr val="212121"/>
                </a:solidFill>
                <a:latin typeface="Arial"/>
                <a:cs typeface="Arial"/>
              </a:rPr>
              <a:t>P</a:t>
            </a:r>
            <a:r>
              <a:rPr dirty="0" sz="2000" spc="-65" b="1">
                <a:solidFill>
                  <a:srgbClr val="212121"/>
                </a:solidFill>
                <a:latin typeface="Arial"/>
                <a:cs typeface="Arial"/>
              </a:rPr>
              <a:t>í</a:t>
            </a:r>
            <a:r>
              <a:rPr dirty="0" cap="small" sz="2000" spc="-254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Arial"/>
                <a:cs typeface="Arial"/>
              </a:rPr>
              <a:t>ble</a:t>
            </a:r>
            <a:r>
              <a:rPr dirty="0" sz="2000" spc="-280" b="1">
                <a:solidFill>
                  <a:srgbClr val="212121"/>
                </a:solidFill>
                <a:latin typeface="Arial"/>
                <a:cs typeface="Arial"/>
              </a:rPr>
              <a:t>m</a:t>
            </a:r>
            <a:r>
              <a:rPr dirty="0" sz="2000" spc="-90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ľhi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1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1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studen</a:t>
            </a:r>
            <a:r>
              <a:rPr dirty="0" sz="2000" spc="-11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ca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leaí</a:t>
            </a:r>
            <a:r>
              <a:rPr dirty="0" sz="2000" spc="-14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300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tha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subjec</a:t>
            </a:r>
            <a:r>
              <a:rPr dirty="0" sz="2000" spc="-11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wit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0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B84742"/>
                </a:solidFill>
                <a:latin typeface="Arial"/>
                <a:cs typeface="Arial"/>
              </a:rPr>
              <a:t>dif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4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4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40" b="1">
                <a:solidFill>
                  <a:srgbClr val="B84742"/>
                </a:solidFill>
                <a:latin typeface="Arial"/>
                <a:cs typeface="Arial"/>
              </a:rPr>
              <a:t>ent 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facult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000" spc="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ec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23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000" spc="-21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B84742"/>
                </a:solidFill>
                <a:latin typeface="Arial"/>
                <a:cs typeface="Arial"/>
              </a:rPr>
              <a:t>wil</a:t>
            </a:r>
            <a:r>
              <a:rPr dirty="0" sz="2000" spc="-80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1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-13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epeatedl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10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eac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student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languag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000" spc="-22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faculty 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mbinati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4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212121"/>
                </a:solidFill>
                <a:latin typeface="Microsoft Sans Serif"/>
                <a:cs typeface="Microsoft Sans Serif"/>
              </a:rPr>
              <a:t>whic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upie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300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spac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09880" marR="2703830" indent="-297815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Heíe,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faculľy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ľeaches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nly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subjecľ,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buľ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subjecľ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may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ľaughľ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ľha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faculľ</a:t>
            </a:r>
            <a:r>
              <a:rPr dirty="0" sz="2400" spc="-3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09880" indent="-297815">
              <a:lnSpc>
                <a:spcPct val="100000"/>
              </a:lnSpc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sľuden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leaí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subjec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9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faculľ</a:t>
            </a:r>
            <a:r>
              <a:rPr dirty="0" sz="2400" spc="-3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757300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BCN</a:t>
            </a:r>
            <a:r>
              <a:rPr dirty="0" spc="-420"/>
              <a:t>F</a:t>
            </a:r>
            <a:r>
              <a:rPr dirty="0" spc="-165"/>
              <a:t> </a:t>
            </a:r>
            <a:r>
              <a:rPr dirty="0" spc="-300"/>
              <a:t>(B</a:t>
            </a:r>
            <a:r>
              <a:rPr dirty="0" cap="small" spc="-434"/>
              <a:t>o</a:t>
            </a:r>
            <a:r>
              <a:rPr dirty="0" spc="-405"/>
              <a:t>y</a:t>
            </a:r>
            <a:r>
              <a:rPr dirty="0" spc="-265"/>
              <a:t>ce-C</a:t>
            </a:r>
            <a:r>
              <a:rPr dirty="0" cap="small" spc="-420"/>
              <a:t>o</a:t>
            </a:r>
            <a:r>
              <a:rPr dirty="0" spc="-405"/>
              <a:t>d</a:t>
            </a:r>
            <a:r>
              <a:rPr dirty="0" spc="-395"/>
              <a:t>d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45"/>
              <a:t>ím</a:t>
            </a:r>
            <a:r>
              <a:rPr dirty="0" spc="-80"/>
              <a:t>)</a:t>
            </a:r>
            <a:r>
              <a:rPr dirty="0" spc="-9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5764" y="967147"/>
          <a:ext cx="2525395" cy="407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94030"/>
                <a:gridCol w="897890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Jadeja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Jadeja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119906" y="906962"/>
            <a:ext cx="5019040" cy="5553710"/>
            <a:chOff x="7119906" y="906962"/>
            <a:chExt cx="5019040" cy="5553710"/>
          </a:xfrm>
        </p:grpSpPr>
        <p:sp>
          <p:nvSpPr>
            <p:cNvPr id="6" name="object 6"/>
            <p:cNvSpPr/>
            <p:nvPr/>
          </p:nvSpPr>
          <p:spPr>
            <a:xfrm>
              <a:off x="7126256" y="913312"/>
              <a:ext cx="5006340" cy="5541010"/>
            </a:xfrm>
            <a:custGeom>
              <a:avLst/>
              <a:gdLst/>
              <a:ahLst/>
              <a:cxnLst/>
              <a:rect l="l" t="t" r="r" b="b"/>
              <a:pathLst>
                <a:path w="5006340" h="5541010">
                  <a:moveTo>
                    <a:pt x="5003228" y="5540694"/>
                  </a:moveTo>
                  <a:lnTo>
                    <a:pt x="3025" y="5540694"/>
                  </a:lnTo>
                  <a:lnTo>
                    <a:pt x="0" y="5537668"/>
                  </a:lnTo>
                  <a:lnTo>
                    <a:pt x="0" y="6758"/>
                  </a:lnTo>
                  <a:lnTo>
                    <a:pt x="0" y="3025"/>
                  </a:lnTo>
                  <a:lnTo>
                    <a:pt x="3025" y="0"/>
                  </a:lnTo>
                  <a:lnTo>
                    <a:pt x="5001288" y="0"/>
                  </a:lnTo>
                  <a:lnTo>
                    <a:pt x="5003007" y="711"/>
                  </a:lnTo>
                  <a:lnTo>
                    <a:pt x="5004274" y="1979"/>
                  </a:lnTo>
                  <a:lnTo>
                    <a:pt x="5005542" y="3246"/>
                  </a:lnTo>
                  <a:lnTo>
                    <a:pt x="5006254" y="4965"/>
                  </a:lnTo>
                  <a:lnTo>
                    <a:pt x="5006254" y="5537668"/>
                  </a:lnTo>
                  <a:lnTo>
                    <a:pt x="5003228" y="5540694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26256" y="913312"/>
              <a:ext cx="5006340" cy="5541010"/>
            </a:xfrm>
            <a:custGeom>
              <a:avLst/>
              <a:gdLst/>
              <a:ahLst/>
              <a:cxnLst/>
              <a:rect l="l" t="t" r="r" b="b"/>
              <a:pathLst>
                <a:path w="5006340" h="5541010">
                  <a:moveTo>
                    <a:pt x="0" y="6758"/>
                  </a:moveTo>
                  <a:lnTo>
                    <a:pt x="0" y="3025"/>
                  </a:lnTo>
                  <a:lnTo>
                    <a:pt x="3025" y="0"/>
                  </a:lnTo>
                  <a:lnTo>
                    <a:pt x="6757" y="0"/>
                  </a:lnTo>
                  <a:lnTo>
                    <a:pt x="4999496" y="0"/>
                  </a:lnTo>
                  <a:lnTo>
                    <a:pt x="5001288" y="0"/>
                  </a:lnTo>
                  <a:lnTo>
                    <a:pt x="5003007" y="711"/>
                  </a:lnTo>
                  <a:lnTo>
                    <a:pt x="5004274" y="1979"/>
                  </a:lnTo>
                  <a:lnTo>
                    <a:pt x="5005542" y="3246"/>
                  </a:lnTo>
                  <a:lnTo>
                    <a:pt x="5006254" y="4965"/>
                  </a:lnTo>
                  <a:lnTo>
                    <a:pt x="5006254" y="6758"/>
                  </a:lnTo>
                  <a:lnTo>
                    <a:pt x="5006254" y="5533936"/>
                  </a:lnTo>
                  <a:lnTo>
                    <a:pt x="5006254" y="5537668"/>
                  </a:lnTo>
                  <a:lnTo>
                    <a:pt x="5003228" y="5540694"/>
                  </a:lnTo>
                  <a:lnTo>
                    <a:pt x="4999496" y="5540694"/>
                  </a:lnTo>
                  <a:lnTo>
                    <a:pt x="6757" y="5540694"/>
                  </a:lnTo>
                  <a:lnTo>
                    <a:pt x="3025" y="5540694"/>
                  </a:lnTo>
                  <a:lnTo>
                    <a:pt x="0" y="5537668"/>
                  </a:lnTo>
                  <a:lnTo>
                    <a:pt x="0" y="5533936"/>
                  </a:lnTo>
                  <a:lnTo>
                    <a:pt x="0" y="6758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46950" y="976528"/>
            <a:ext cx="4615815" cy="5392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marR="184785" indent="-29781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315" b="1">
                <a:solidFill>
                  <a:srgbClr val="212121"/>
                </a:solidFill>
                <a:latin typeface="Arial"/>
                <a:cs typeface="Arial"/>
              </a:rPr>
              <a:t>S</a:t>
            </a:r>
            <a:r>
              <a:rPr dirty="0" cap="small" sz="2400" spc="-29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400" spc="-125" b="1">
                <a:solidFill>
                  <a:srgbClr val="212121"/>
                </a:solidFill>
                <a:latin typeface="Arial"/>
                <a:cs typeface="Arial"/>
              </a:rPr>
              <a:t>luti</a:t>
            </a:r>
            <a:r>
              <a:rPr dirty="0" cap="small" sz="2400" spc="-29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400" spc="-280" b="1">
                <a:solidFill>
                  <a:srgbClr val="212121"/>
                </a:solidFill>
                <a:latin typeface="Arial"/>
                <a:cs typeface="Arial"/>
              </a:rPr>
              <a:t>n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in 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suc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ľha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esulľan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ns 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any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ansiľi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2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484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lvl="1" marL="767080" marR="318770" indent="-3048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66445" algn="l"/>
                <a:tab pos="767715" algn="l"/>
              </a:tabLst>
            </a:pPr>
            <a:r>
              <a:rPr dirty="0" sz="2000" spc="-245">
                <a:solidFill>
                  <a:srgbClr val="B84742"/>
                </a:solidFill>
                <a:latin typeface="Microsoft Sans Serif"/>
                <a:cs typeface="Microsoft Sans Serif"/>
              </a:rPr>
              <a:t>Rem</a:t>
            </a:r>
            <a:r>
              <a:rPr dirty="0" cap="small" sz="2000" spc="-26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60">
                <a:solidFill>
                  <a:srgbClr val="B84742"/>
                </a:solidFill>
                <a:latin typeface="Microsoft Sans Serif"/>
                <a:cs typeface="Microsoft Sans Serif"/>
              </a:rPr>
              <a:t>v</a:t>
            </a:r>
            <a:r>
              <a:rPr dirty="0" sz="2000" spc="-17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ansiľi</a:t>
            </a:r>
            <a:r>
              <a:rPr dirty="0" sz="2000" spc="-110">
                <a:solidFill>
                  <a:srgbClr val="B84742"/>
                </a:solidFill>
                <a:latin typeface="Microsoft Sans Serif"/>
                <a:cs typeface="Microsoft Sans Serif"/>
              </a:rPr>
              <a:t>v</a:t>
            </a:r>
            <a:r>
              <a:rPr dirty="0" sz="2000" spc="-17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5">
                <a:solidFill>
                  <a:srgbClr val="B84742"/>
                </a:solidFill>
                <a:latin typeface="Microsoft Sans Serif"/>
                <a:cs typeface="Microsoft Sans Serif"/>
              </a:rPr>
              <a:t>dependen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B84742"/>
                </a:solidFill>
                <a:latin typeface="Microsoft Sans Serif"/>
                <a:cs typeface="Microsoft Sans Serif"/>
              </a:rPr>
              <a:t>píime  </a:t>
            </a:r>
            <a:r>
              <a:rPr dirty="0" sz="2000" spc="-50">
                <a:solidFill>
                  <a:srgbClr val="B84742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2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ľha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vi</a:t>
            </a:r>
            <a:r>
              <a:rPr dirty="0" cap="small" sz="2000" spc="-2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65">
                <a:solidFill>
                  <a:srgbClr val="B84742"/>
                </a:solidFill>
                <a:latin typeface="Microsoft Sans Serif"/>
                <a:cs typeface="Microsoft Sans Serif"/>
              </a:rPr>
              <a:t>leľs  </a:t>
            </a:r>
            <a:r>
              <a:rPr dirty="0" sz="2000" spc="-215">
                <a:solidFill>
                  <a:srgbClr val="B84742"/>
                </a:solidFill>
                <a:latin typeface="Microsoft Sans Serif"/>
                <a:cs typeface="Microsoft Sans Serif"/>
              </a:rPr>
              <a:t>BCNF</a:t>
            </a:r>
            <a:r>
              <a:rPr dirty="0" sz="2000" spc="-21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lvl="1" marL="767080" marR="32384" indent="-304800">
              <a:lnSpc>
                <a:spcPct val="100000"/>
              </a:lnSpc>
              <a:buFont typeface="Arial MT"/>
              <a:buChar char="•"/>
              <a:tabLst>
                <a:tab pos="766445" algn="l"/>
                <a:tab pos="767715" algn="l"/>
              </a:tabLst>
            </a:pPr>
            <a:r>
              <a:rPr dirty="0" sz="2000" spc="-130">
                <a:solidFill>
                  <a:srgbClr val="B84742"/>
                </a:solidFill>
                <a:latin typeface="Microsoft Sans Serif"/>
                <a:cs typeface="Microsoft Sans Serif"/>
              </a:rPr>
              <a:t>Plac</a:t>
            </a:r>
            <a:r>
              <a:rPr dirty="0" sz="2000" spc="-14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B84742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80">
                <a:solidFill>
                  <a:srgbClr val="B84742"/>
                </a:solidFill>
                <a:latin typeface="Microsoft Sans Serif"/>
                <a:cs typeface="Microsoft Sans Serif"/>
              </a:rPr>
              <a:t>m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0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B84742"/>
                </a:solidFill>
                <a:latin typeface="Microsoft Sans Serif"/>
                <a:cs typeface="Microsoft Sans Serif"/>
              </a:rPr>
              <a:t>sepa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10">
                <a:solidFill>
                  <a:srgbClr val="B84742"/>
                </a:solidFill>
                <a:latin typeface="Microsoft Sans Serif"/>
                <a:cs typeface="Microsoft Sans Serif"/>
              </a:rPr>
              <a:t>aľe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>
                <a:solidFill>
                  <a:srgbClr val="B84742"/>
                </a:solidFill>
                <a:latin typeface="Microsoft Sans Serif"/>
                <a:cs typeface="Microsoft Sans Serif"/>
              </a:rPr>
              <a:t>ne</a:t>
            </a:r>
            <a:r>
              <a:rPr dirty="0" sz="2000" spc="-185">
                <a:solidFill>
                  <a:srgbClr val="B84742"/>
                </a:solidFill>
                <a:latin typeface="Microsoft Sans Serif"/>
                <a:cs typeface="Microsoft Sans Serif"/>
              </a:rPr>
              <a:t>w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0">
                <a:solidFill>
                  <a:srgbClr val="B84742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000" spc="-2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00">
                <a:solidFill>
                  <a:srgbClr val="B84742"/>
                </a:solidFill>
                <a:latin typeface="Microsoft Sans Serif"/>
                <a:cs typeface="Microsoft Sans Serif"/>
              </a:rPr>
              <a:t>n  </a:t>
            </a:r>
            <a:r>
              <a:rPr dirty="0" sz="2000" spc="-135">
                <a:solidFill>
                  <a:srgbClr val="B84742"/>
                </a:solidFill>
                <a:latin typeface="Microsoft Sans Serif"/>
                <a:cs typeface="Microsoft Sans Serif"/>
              </a:rPr>
              <a:t>al</a:t>
            </a:r>
            <a:r>
              <a:rPr dirty="0" cap="small" sz="2000" spc="-13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35">
                <a:solidFill>
                  <a:srgbClr val="B84742"/>
                </a:solidFill>
                <a:latin typeface="Microsoft Sans Serif"/>
                <a:cs typeface="Microsoft Sans Serif"/>
              </a:rPr>
              <a:t>ng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000" spc="-12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20">
                <a:solidFill>
                  <a:srgbClr val="B84742"/>
                </a:solidFill>
                <a:latin typeface="Microsoft Sans Serif"/>
                <a:cs typeface="Microsoft Sans Serif"/>
              </a:rPr>
              <a:t>n-píime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B84742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000" spc="-7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5">
                <a:solidFill>
                  <a:srgbClr val="B84742"/>
                </a:solidFill>
                <a:latin typeface="Microsoft Sans Serif"/>
                <a:cs typeface="Microsoft Sans Serif"/>
              </a:rPr>
              <a:t>due </a:t>
            </a:r>
            <a:r>
              <a:rPr dirty="0" sz="2000" spc="-52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000" spc="-2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B84742"/>
                </a:solidFill>
                <a:latin typeface="Microsoft Sans Serif"/>
                <a:cs typeface="Microsoft Sans Serif"/>
              </a:rPr>
              <a:t>whic</a:t>
            </a:r>
            <a:r>
              <a:rPr dirty="0" sz="2000" spc="-114">
                <a:solidFill>
                  <a:srgbClr val="B84742"/>
                </a:solidFill>
                <a:latin typeface="Microsoft Sans Serif"/>
                <a:cs typeface="Microsoft Sans Serif"/>
              </a:rPr>
              <a:t>h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ansiľi</a:t>
            </a:r>
            <a:r>
              <a:rPr dirty="0" sz="2000" spc="-110">
                <a:solidFill>
                  <a:srgbClr val="B84742"/>
                </a:solidFill>
                <a:latin typeface="Microsoft Sans Serif"/>
                <a:cs typeface="Microsoft Sans Serif"/>
              </a:rPr>
              <a:t>v</a:t>
            </a:r>
            <a:r>
              <a:rPr dirty="0" sz="2000" spc="-17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B84742"/>
                </a:solidFill>
                <a:latin typeface="Microsoft Sans Serif"/>
                <a:cs typeface="Microsoft Sans Serif"/>
              </a:rPr>
              <a:t>dependency  </a:t>
            </a:r>
            <a:r>
              <a:rPr dirty="0" cap="small" sz="2000" spc="-105">
                <a:solidFill>
                  <a:srgbClr val="B84742"/>
                </a:solidFill>
                <a:latin typeface="Microsoft Sans Serif"/>
                <a:cs typeface="Microsoft Sans Serif"/>
              </a:rPr>
              <a:t>occ</a:t>
            </a:r>
            <a:r>
              <a:rPr dirty="0" sz="2000" spc="-105">
                <a:solidFill>
                  <a:srgbClr val="B84742"/>
                </a:solidFill>
                <a:latin typeface="Microsoft Sans Serif"/>
                <a:cs typeface="Microsoft Sans Serif"/>
              </a:rPr>
              <a:t>uííed</a:t>
            </a:r>
            <a:r>
              <a:rPr dirty="0" sz="2000" spc="-10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lvl="1" marL="767080" marR="10160" indent="-304800">
              <a:lnSpc>
                <a:spcPct val="100000"/>
              </a:lnSpc>
              <a:buFont typeface="Arial MT"/>
              <a:buChar char="•"/>
              <a:tabLst>
                <a:tab pos="766445" algn="l"/>
                <a:tab pos="767715" algn="l"/>
              </a:tabLst>
            </a:pP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Th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B84742"/>
                </a:solidFill>
                <a:latin typeface="Microsoft Sans Serif"/>
                <a:cs typeface="Microsoft Sans Serif"/>
              </a:rPr>
              <a:t>píima</a:t>
            </a:r>
            <a:r>
              <a:rPr dirty="0" sz="200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70">
                <a:solidFill>
                  <a:srgbClr val="B84742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B84742"/>
                </a:solidFill>
                <a:latin typeface="Microsoft Sans Serif"/>
                <a:cs typeface="Microsoft Sans Serif"/>
              </a:rPr>
              <a:t>k</a:t>
            </a:r>
            <a:r>
              <a:rPr dirty="0" sz="2000" spc="-19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70">
                <a:solidFill>
                  <a:srgbClr val="B84742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7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75">
                <a:solidFill>
                  <a:srgbClr val="B84742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>
                <a:solidFill>
                  <a:srgbClr val="B84742"/>
                </a:solidFill>
                <a:latin typeface="Microsoft Sans Serif"/>
                <a:cs typeface="Microsoft Sans Serif"/>
              </a:rPr>
              <a:t>ne</a:t>
            </a:r>
            <a:r>
              <a:rPr dirty="0" sz="2000" spc="-185">
                <a:solidFill>
                  <a:srgbClr val="B84742"/>
                </a:solidFill>
                <a:latin typeface="Microsoft Sans Serif"/>
                <a:cs typeface="Microsoft Sans Serif"/>
              </a:rPr>
              <a:t>w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0">
                <a:solidFill>
                  <a:srgbClr val="B84742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000" spc="-2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45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4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212121"/>
                </a:solidFill>
                <a:latin typeface="Microsoft Sans Serif"/>
                <a:cs typeface="Microsoft Sans Serif"/>
              </a:rPr>
              <a:t>wil</a:t>
            </a:r>
            <a:r>
              <a:rPr dirty="0" sz="2000" spc="-2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be  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ľhis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000" spc="-12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20">
                <a:solidFill>
                  <a:srgbClr val="B84742"/>
                </a:solidFill>
                <a:latin typeface="Microsoft Sans Serif"/>
                <a:cs typeface="Microsoft Sans Serif"/>
              </a:rPr>
              <a:t>n-píime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B84742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5">
                <a:solidFill>
                  <a:srgbClr val="B84742"/>
                </a:solidFill>
                <a:latin typeface="Microsoft Sans Serif"/>
                <a:cs typeface="Microsoft Sans Serif"/>
              </a:rPr>
              <a:t>due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000" spc="-13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B84742"/>
                </a:solidFill>
                <a:latin typeface="Microsoft Sans Serif"/>
                <a:cs typeface="Microsoft Sans Serif"/>
              </a:rPr>
              <a:t>which </a:t>
            </a:r>
            <a:r>
              <a:rPr dirty="0" sz="2000" spc="-10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ansiľi</a:t>
            </a:r>
            <a:r>
              <a:rPr dirty="0" sz="2000" spc="-110">
                <a:solidFill>
                  <a:srgbClr val="B84742"/>
                </a:solidFill>
                <a:latin typeface="Microsoft Sans Serif"/>
                <a:cs typeface="Microsoft Sans Serif"/>
              </a:rPr>
              <a:t>v</a:t>
            </a:r>
            <a:r>
              <a:rPr dirty="0" sz="2000" spc="-17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>
                <a:solidFill>
                  <a:srgbClr val="B84742"/>
                </a:solidFill>
                <a:latin typeface="Microsoft Sans Serif"/>
                <a:cs typeface="Microsoft Sans Serif"/>
              </a:rPr>
              <a:t>dependenc</a:t>
            </a:r>
            <a:r>
              <a:rPr dirty="0" sz="2000" spc="-135">
                <a:solidFill>
                  <a:srgbClr val="B84742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40">
                <a:solidFill>
                  <a:srgbClr val="B84742"/>
                </a:solidFill>
                <a:latin typeface="Microsoft Sans Serif"/>
                <a:cs typeface="Microsoft Sans Serif"/>
              </a:rPr>
              <a:t>occ</a:t>
            </a:r>
            <a:r>
              <a:rPr dirty="0" sz="2000" spc="55">
                <a:solidFill>
                  <a:srgbClr val="B84742"/>
                </a:solidFill>
                <a:latin typeface="Microsoft Sans Serif"/>
                <a:cs typeface="Microsoft Sans Serif"/>
              </a:rPr>
              <a:t>uí</a:t>
            </a:r>
            <a:r>
              <a:rPr dirty="0" sz="2000" spc="15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5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40">
                <a:solidFill>
                  <a:srgbClr val="B84742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lvl="1" marL="767080" marR="5080" indent="-304800">
              <a:lnSpc>
                <a:spcPct val="100000"/>
              </a:lnSpc>
              <a:buFont typeface="Arial MT"/>
              <a:buChar char="•"/>
              <a:tabLst>
                <a:tab pos="766445" algn="l"/>
                <a:tab pos="767715" algn="l"/>
              </a:tabLst>
            </a:pPr>
            <a:r>
              <a:rPr dirty="0" sz="2000" spc="-270">
                <a:solidFill>
                  <a:srgbClr val="B84742"/>
                </a:solidFill>
                <a:latin typeface="Microsoft Sans Serif"/>
                <a:cs typeface="Microsoft Sans Serif"/>
              </a:rPr>
              <a:t>K</a:t>
            </a:r>
            <a:r>
              <a:rPr dirty="0" sz="2000" spc="-165">
                <a:solidFill>
                  <a:srgbClr val="B84742"/>
                </a:solidFill>
                <a:latin typeface="Microsoft Sans Serif"/>
                <a:cs typeface="Microsoft Sans Serif"/>
              </a:rPr>
              <a:t>ee</a:t>
            </a:r>
            <a:r>
              <a:rPr dirty="0" sz="2000" spc="-160">
                <a:solidFill>
                  <a:srgbClr val="B84742"/>
                </a:solidFill>
                <a:latin typeface="Microsoft Sans Serif"/>
                <a:cs typeface="Microsoft Sans Serif"/>
              </a:rPr>
              <a:t>p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25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5">
                <a:solidFill>
                  <a:srgbClr val="B84742"/>
                </a:solidFill>
                <a:latin typeface="Microsoft Sans Serif"/>
                <a:cs typeface="Microsoft Sans Serif"/>
              </a:rPr>
              <a:t>sam</a:t>
            </a:r>
            <a:r>
              <a:rPr dirty="0" sz="2000" spc="-13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B84742"/>
                </a:solidFill>
                <a:latin typeface="Microsoft Sans Serif"/>
                <a:cs typeface="Microsoft Sans Serif"/>
              </a:rPr>
              <a:t>as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0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B84742"/>
                </a:solidFill>
                <a:latin typeface="Microsoft Sans Serif"/>
                <a:cs typeface="Microsoft Sans Serif"/>
              </a:rPr>
              <a:t>ľhaľ  </a:t>
            </a:r>
            <a:r>
              <a:rPr dirty="0" sz="2000" spc="-90">
                <a:solidFill>
                  <a:srgbClr val="B84742"/>
                </a:solidFill>
                <a:latin typeface="Microsoft Sans Serif"/>
                <a:cs typeface="Microsoft Sans Serif"/>
              </a:rPr>
              <a:t>ľabl</a:t>
            </a:r>
            <a:r>
              <a:rPr dirty="0" sz="2000" spc="-114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6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wiľ</a:t>
            </a:r>
            <a:r>
              <a:rPr dirty="0" sz="2000" spc="-9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5">
                <a:solidFill>
                  <a:srgbClr val="B84742"/>
                </a:solidFill>
                <a:latin typeface="Microsoft Sans Serif"/>
                <a:cs typeface="Microsoft Sans Serif"/>
              </a:rPr>
              <a:t>sam</a:t>
            </a:r>
            <a:r>
              <a:rPr dirty="0" sz="2000" spc="-13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B84742"/>
                </a:solidFill>
                <a:latin typeface="Microsoft Sans Serif"/>
                <a:cs typeface="Microsoft Sans Serif"/>
              </a:rPr>
              <a:t>píima</a:t>
            </a:r>
            <a:r>
              <a:rPr dirty="0" sz="200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70">
                <a:solidFill>
                  <a:srgbClr val="B84742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B84742"/>
                </a:solidFill>
                <a:latin typeface="Microsoft Sans Serif"/>
                <a:cs typeface="Microsoft Sans Serif"/>
              </a:rPr>
              <a:t>k</a:t>
            </a:r>
            <a:r>
              <a:rPr dirty="0" sz="2000" spc="-19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70">
                <a:solidFill>
                  <a:srgbClr val="B84742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7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B84742"/>
                </a:solidFill>
                <a:latin typeface="Microsoft Sans Serif"/>
                <a:cs typeface="Microsoft Sans Serif"/>
              </a:rPr>
              <a:t>add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B84742"/>
                </a:solidFill>
                <a:latin typeface="Microsoft Sans Serif"/>
                <a:cs typeface="Microsoft Sans Serif"/>
              </a:rPr>
              <a:t>a  </a:t>
            </a:r>
            <a:r>
              <a:rPr dirty="0" sz="2000" spc="-65">
                <a:solidFill>
                  <a:srgbClr val="B84742"/>
                </a:solidFill>
                <a:latin typeface="Microsoft Sans Serif"/>
                <a:cs typeface="Microsoft Sans Serif"/>
              </a:rPr>
              <a:t>píim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B84742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75">
                <a:solidFill>
                  <a:srgbClr val="B84742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25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0">
                <a:solidFill>
                  <a:srgbClr val="B84742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000" spc="-2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45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B84742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60">
                <a:solidFill>
                  <a:srgbClr val="B84742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000" spc="-245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5">
                <a:solidFill>
                  <a:srgbClr val="B84742"/>
                </a:solidFill>
                <a:latin typeface="Microsoft Sans Serif"/>
                <a:cs typeface="Microsoft Sans Serif"/>
              </a:rPr>
              <a:t>i</a:t>
            </a:r>
            <a:r>
              <a:rPr dirty="0" sz="2000">
                <a:solidFill>
                  <a:srgbClr val="B84742"/>
                </a:solidFill>
                <a:latin typeface="Microsoft Sans Serif"/>
                <a:cs typeface="Microsoft Sans Serif"/>
              </a:rPr>
              <a:t>ľ  </a:t>
            </a:r>
            <a:r>
              <a:rPr dirty="0" sz="2000" spc="-125">
                <a:solidFill>
                  <a:srgbClr val="B84742"/>
                </a:solidFill>
                <a:latin typeface="Microsoft Sans Serif"/>
                <a:cs typeface="Microsoft Sans Serif"/>
              </a:rPr>
              <a:t>as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5">
                <a:solidFill>
                  <a:srgbClr val="B84742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B84742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30">
                <a:solidFill>
                  <a:srgbClr val="B84742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110">
                <a:solidFill>
                  <a:srgbClr val="B84742"/>
                </a:solidFill>
                <a:latin typeface="Microsoft Sans Serif"/>
                <a:cs typeface="Microsoft Sans Serif"/>
              </a:rPr>
              <a:t>eig</a:t>
            </a:r>
            <a:r>
              <a:rPr dirty="0" sz="2000" spc="-130">
                <a:solidFill>
                  <a:srgbClr val="B84742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B84742"/>
                </a:solidFill>
                <a:latin typeface="Microsoft Sans Serif"/>
                <a:cs typeface="Microsoft Sans Serif"/>
              </a:rPr>
              <a:t>k</a:t>
            </a:r>
            <a:r>
              <a:rPr dirty="0" sz="2000" spc="-190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60">
                <a:solidFill>
                  <a:srgbClr val="B84742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40799" y="966591"/>
          <a:ext cx="1835785" cy="243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/>
                <a:gridCol w="222884"/>
                <a:gridCol w="701674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Jadeja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94423" y="964782"/>
          <a:ext cx="1561465" cy="407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27355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Jadeja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8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Dave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Jadeja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858086" y="3110703"/>
            <a:ext cx="612140" cy="437515"/>
          </a:xfrm>
          <a:custGeom>
            <a:avLst/>
            <a:gdLst/>
            <a:ahLst/>
            <a:cxnLst/>
            <a:rect l="l" t="t" r="r" b="b"/>
            <a:pathLst>
              <a:path w="612139" h="437514">
                <a:moveTo>
                  <a:pt x="393438" y="437122"/>
                </a:moveTo>
                <a:lnTo>
                  <a:pt x="393438" y="327841"/>
                </a:lnTo>
                <a:lnTo>
                  <a:pt x="0" y="327841"/>
                </a:lnTo>
                <a:lnTo>
                  <a:pt x="0" y="109280"/>
                </a:lnTo>
                <a:lnTo>
                  <a:pt x="393438" y="109280"/>
                </a:lnTo>
                <a:lnTo>
                  <a:pt x="393438" y="0"/>
                </a:lnTo>
                <a:lnTo>
                  <a:pt x="611999" y="218560"/>
                </a:lnTo>
                <a:lnTo>
                  <a:pt x="393438" y="437122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54203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Multi</a:t>
            </a:r>
            <a:r>
              <a:rPr dirty="0" spc="-275"/>
              <a:t>v</a:t>
            </a:r>
            <a:r>
              <a:rPr dirty="0" spc="-285"/>
              <a:t>alue</a:t>
            </a:r>
            <a:r>
              <a:rPr dirty="0" spc="-340"/>
              <a:t>d</a:t>
            </a:r>
            <a:r>
              <a:rPr dirty="0" spc="-165"/>
              <a:t> </a:t>
            </a:r>
            <a:r>
              <a:rPr dirty="0" spc="-355"/>
              <a:t>dependenc</a:t>
            </a:r>
            <a:r>
              <a:rPr dirty="0" spc="-335"/>
              <a:t>y</a:t>
            </a:r>
            <a:r>
              <a:rPr dirty="0" spc="-170"/>
              <a:t> </a:t>
            </a:r>
            <a:r>
              <a:rPr dirty="0" spc="-240"/>
              <a:t>(MVD)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57527" y="840482"/>
            <a:ext cx="11138535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25">
                <a:solidFill>
                  <a:srgbClr val="212121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59">
                <a:solidFill>
                  <a:srgbClr val="212121"/>
                </a:solidFill>
                <a:latin typeface="Microsoft Sans Serif"/>
                <a:cs typeface="Microsoft Sans Serif"/>
              </a:rPr>
              <a:t>Y,</a:t>
            </a:r>
            <a:r>
              <a:rPr dirty="0" sz="2800" spc="-3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cap="small" sz="2800" spc="-8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8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single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value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X,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multiple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values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exists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,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09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5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32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70" b="1">
                <a:solidFill>
                  <a:srgbClr val="B84742"/>
                </a:solidFill>
                <a:latin typeface="Arial"/>
                <a:cs typeface="Arial"/>
              </a:rPr>
              <a:t>multi-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alue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dependenc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527" y="4717537"/>
            <a:ext cx="8488680" cy="104775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8595" algn="l"/>
                <a:tab pos="4714875" algn="l"/>
              </a:tabLst>
            </a:pP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Mulľi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alued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dependenc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(MVD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den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ľe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→→</a:t>
            </a:r>
            <a:endParaRPr sz="28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  <a:tab pos="4714875" algn="l"/>
              </a:tabLst>
            </a:pP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Mulľi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alued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dependenc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(MVD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ep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esenľe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5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3775" y="1723897"/>
          <a:ext cx="2525395" cy="243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94030"/>
                <a:gridCol w="897890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86436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95"/>
              <a:t>F</a:t>
            </a:r>
            <a:r>
              <a:rPr dirty="0" spc="-270"/>
              <a:t>uncti</a:t>
            </a:r>
            <a:r>
              <a:rPr dirty="0" cap="small" spc="-415"/>
              <a:t>o</a:t>
            </a:r>
            <a:r>
              <a:rPr dirty="0" spc="-325"/>
              <a:t>na</a:t>
            </a:r>
            <a:r>
              <a:rPr dirty="0" spc="-150"/>
              <a:t>l</a:t>
            </a:r>
            <a:r>
              <a:rPr dirty="0" spc="-170"/>
              <a:t> </a:t>
            </a:r>
            <a:r>
              <a:rPr dirty="0" spc="-355"/>
              <a:t>dependenc</a:t>
            </a:r>
            <a:r>
              <a:rPr dirty="0" spc="-335"/>
              <a:t>y</a:t>
            </a:r>
            <a:r>
              <a:rPr dirty="0" spc="-170"/>
              <a:t> </a:t>
            </a:r>
            <a:r>
              <a:rPr dirty="0" spc="-490"/>
              <a:t>&amp;</a:t>
            </a:r>
            <a:r>
              <a:rPr dirty="0" spc="-170"/>
              <a:t> </a:t>
            </a:r>
            <a:r>
              <a:rPr dirty="0" spc="-215"/>
              <a:t>Multi</a:t>
            </a:r>
            <a:r>
              <a:rPr dirty="0" spc="-275"/>
              <a:t>v</a:t>
            </a:r>
            <a:r>
              <a:rPr dirty="0" spc="-285"/>
              <a:t>alue</a:t>
            </a:r>
            <a:r>
              <a:rPr dirty="0" spc="-340"/>
              <a:t>d</a:t>
            </a:r>
            <a:r>
              <a:rPr dirty="0" spc="-165"/>
              <a:t> </a:t>
            </a:r>
            <a:r>
              <a:rPr dirty="0" spc="-355"/>
              <a:t>dependency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527" y="840482"/>
            <a:ext cx="11497945" cy="201548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ľabl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ca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na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dependenc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wel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mulľi-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alued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dependency 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geľheí.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RN</a:t>
            </a:r>
            <a:r>
              <a:rPr dirty="0" sz="2400" spc="-4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Add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ess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RN</a:t>
            </a:r>
            <a:r>
              <a:rPr dirty="0" sz="2400" spc="-4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Subjecľ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RN</a:t>
            </a:r>
            <a:r>
              <a:rPr dirty="0" sz="2400" spc="-4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aculľy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6481" y="3004736"/>
          <a:ext cx="4276725" cy="243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480059"/>
                <a:gridCol w="1321435"/>
                <a:gridCol w="924560"/>
                <a:gridCol w="897255"/>
              </a:tblGrid>
              <a:tr h="36631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98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Addíess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16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heavy" sz="1800" spc="-16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954911" y="4203015"/>
            <a:ext cx="612140" cy="437515"/>
          </a:xfrm>
          <a:custGeom>
            <a:avLst/>
            <a:gdLst/>
            <a:ahLst/>
            <a:cxnLst/>
            <a:rect l="l" t="t" r="r" b="b"/>
            <a:pathLst>
              <a:path w="612139" h="437514">
                <a:moveTo>
                  <a:pt x="393439" y="437121"/>
                </a:moveTo>
                <a:lnTo>
                  <a:pt x="393439" y="327841"/>
                </a:lnTo>
                <a:lnTo>
                  <a:pt x="0" y="327841"/>
                </a:lnTo>
                <a:lnTo>
                  <a:pt x="0" y="109280"/>
                </a:lnTo>
                <a:lnTo>
                  <a:pt x="393439" y="109280"/>
                </a:lnTo>
                <a:lnTo>
                  <a:pt x="393439" y="0"/>
                </a:lnTo>
                <a:lnTo>
                  <a:pt x="611999" y="218561"/>
                </a:lnTo>
                <a:lnTo>
                  <a:pt x="393439" y="437121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56224" y="3004736"/>
          <a:ext cx="1628139" cy="161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94030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55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74317" y="3000445"/>
          <a:ext cx="1561465" cy="161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27355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55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6093" y="3003667"/>
          <a:ext cx="2465070" cy="11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1330960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Addíess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Addíess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ad</a:t>
                      </a: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800" spc="-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Rajk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3345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4N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80"/>
              <a:t>(</a:t>
            </a:r>
            <a:r>
              <a:rPr dirty="0" spc="-355"/>
              <a:t>F</a:t>
            </a:r>
            <a:r>
              <a:rPr dirty="0" cap="small" spc="-415"/>
              <a:t>o</a:t>
            </a:r>
            <a:r>
              <a:rPr dirty="0" spc="254"/>
              <a:t>í</a:t>
            </a:r>
            <a:r>
              <a:rPr dirty="0" spc="-180"/>
              <a:t>t</a:t>
            </a:r>
            <a:r>
              <a:rPr dirty="0" spc="-320"/>
              <a:t>h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527" y="756154"/>
            <a:ext cx="6085205" cy="18338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ndiľi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212121"/>
                </a:solidFill>
                <a:latin typeface="Microsoft Sans Serif"/>
                <a:cs typeface="Microsoft Sans Serif"/>
              </a:rPr>
              <a:t>4NF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8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(4NF)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 b="1">
                <a:solidFill>
                  <a:srgbClr val="B84742"/>
                </a:solidFill>
                <a:latin typeface="Arial"/>
                <a:cs typeface="Arial"/>
              </a:rPr>
              <a:t>BCN</a:t>
            </a:r>
            <a:r>
              <a:rPr dirty="0" sz="2400" spc="-29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645160" indent="-184150">
              <a:lnSpc>
                <a:spcPct val="100000"/>
              </a:lnSpc>
              <a:spcBef>
                <a:spcPts val="210"/>
              </a:spcBef>
              <a:buChar char="•"/>
              <a:tabLst>
                <a:tab pos="645795" algn="l"/>
              </a:tabLst>
            </a:pP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ha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multi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alue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dependencies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527" y="5359142"/>
            <a:ext cx="11534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60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800" spc="-2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60">
                <a:solidFill>
                  <a:srgbClr val="212121"/>
                </a:solidFill>
                <a:latin typeface="Microsoft Sans Serif"/>
                <a:cs typeface="Microsoft Sans Serif"/>
              </a:rPr>
              <a:t>ve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sľudenľ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ľable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 b="1">
                <a:solidFill>
                  <a:srgbClr val="B84742"/>
                </a:solidFill>
                <a:latin typeface="Arial"/>
                <a:cs typeface="Arial"/>
              </a:rPr>
              <a:t>has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B84742"/>
                </a:solidFill>
                <a:latin typeface="Arial"/>
                <a:cs typeface="Arial"/>
              </a:rPr>
              <a:t>multivalued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dependency</a:t>
            </a:r>
            <a:r>
              <a:rPr dirty="0" sz="2800" spc="-27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sľudenľ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ľable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800" spc="-2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6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4NF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01435" y="2638307"/>
          <a:ext cx="2525395" cy="243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94030"/>
                <a:gridCol w="897890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646373" y="3836585"/>
            <a:ext cx="612140" cy="437515"/>
          </a:xfrm>
          <a:custGeom>
            <a:avLst/>
            <a:gdLst/>
            <a:ahLst/>
            <a:cxnLst/>
            <a:rect l="l" t="t" r="r" b="b"/>
            <a:pathLst>
              <a:path w="612139" h="437514">
                <a:moveTo>
                  <a:pt x="393439" y="437121"/>
                </a:moveTo>
                <a:lnTo>
                  <a:pt x="393439" y="327841"/>
                </a:lnTo>
                <a:lnTo>
                  <a:pt x="0" y="327841"/>
                </a:lnTo>
                <a:lnTo>
                  <a:pt x="0" y="109280"/>
                </a:lnTo>
                <a:lnTo>
                  <a:pt x="393439" y="109280"/>
                </a:lnTo>
                <a:lnTo>
                  <a:pt x="393439" y="0"/>
                </a:lnTo>
                <a:lnTo>
                  <a:pt x="611999" y="218560"/>
                </a:lnTo>
                <a:lnTo>
                  <a:pt x="393439" y="437121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684176" y="2638307"/>
          <a:ext cx="1628139" cy="161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94030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681099" y="2665548"/>
          <a:ext cx="1561465" cy="161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27355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6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9559290" cy="1723389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R(XYZ)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has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212121"/>
                </a:solidFill>
                <a:latin typeface="Microsoft Sans Serif"/>
                <a:cs typeface="Microsoft Sans Serif"/>
              </a:rPr>
              <a:t>X-&gt;-&gt;Y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212121"/>
                </a:solidFill>
                <a:latin typeface="Microsoft Sans Serif"/>
                <a:cs typeface="Microsoft Sans Serif"/>
              </a:rPr>
              <a:t>X-&gt;-&gt;Z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ľhen,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sed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R1(XY)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R2(XZ).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8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nside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win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ľabl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vin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endParaRPr sz="2400">
              <a:latin typeface="Microsoft Sans Serif"/>
              <a:cs typeface="Microsoft Sans Serif"/>
            </a:endParaRPr>
          </a:p>
          <a:p>
            <a:pPr lvl="1" marL="852805" indent="-383540">
              <a:lnSpc>
                <a:spcPct val="100000"/>
              </a:lnSpc>
              <a:spcBef>
                <a:spcPts val="21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egn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-&gt;-</a:t>
            </a:r>
            <a:r>
              <a:rPr dirty="0" sz="2400" spc="-320">
                <a:solidFill>
                  <a:srgbClr val="212121"/>
                </a:solidFill>
                <a:latin typeface="Microsoft Sans Serif"/>
                <a:cs typeface="Microsoft Sans Serif"/>
              </a:rPr>
              <a:t>&gt;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ph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nen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endParaRPr sz="2400">
              <a:latin typeface="Microsoft Sans Serif"/>
              <a:cs typeface="Microsoft Sans Serif"/>
            </a:endParaRPr>
          </a:p>
          <a:p>
            <a:pPr lvl="1" marL="852805" indent="-383540">
              <a:lnSpc>
                <a:spcPct val="100000"/>
              </a:lnSpc>
              <a:spcBef>
                <a:spcPts val="21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egn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-&gt;-</a:t>
            </a:r>
            <a:r>
              <a:rPr dirty="0" sz="2400" spc="-320">
                <a:solidFill>
                  <a:srgbClr val="212121"/>
                </a:solidFill>
                <a:latin typeface="Microsoft Sans Serif"/>
                <a:cs typeface="Microsoft Sans Serif"/>
              </a:rPr>
              <a:t>&gt;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qualiﬁcaľi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n.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3345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4N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80"/>
              <a:t>(</a:t>
            </a:r>
            <a:r>
              <a:rPr dirty="0" spc="-355"/>
              <a:t>F</a:t>
            </a:r>
            <a:r>
              <a:rPr dirty="0" cap="small" spc="-415"/>
              <a:t>o</a:t>
            </a:r>
            <a:r>
              <a:rPr dirty="0" spc="254"/>
              <a:t>í</a:t>
            </a:r>
            <a:r>
              <a:rPr dirty="0" spc="-180"/>
              <a:t>t</a:t>
            </a:r>
            <a:r>
              <a:rPr dirty="0" spc="-320"/>
              <a:t>h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0205" y="2726875"/>
          <a:ext cx="6120130" cy="299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905"/>
                <a:gridCol w="2033905"/>
                <a:gridCol w="2033905"/>
              </a:tblGrid>
              <a:tr h="42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Regn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Ph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nen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ǫualiﬁcati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Dipl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5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Dipl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5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847391"/>
            <a:ext cx="1178433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  <a:tabLst>
                <a:tab pos="1518285" algn="l"/>
                <a:tab pos="2830830" algn="l"/>
                <a:tab pos="4618990" algn="l"/>
                <a:tab pos="5038725" algn="l"/>
                <a:tab pos="6804025" algn="l"/>
                <a:tab pos="7255509" algn="l"/>
                <a:tab pos="8615680" algn="l"/>
                <a:tab pos="9965690" algn="l"/>
                <a:tab pos="10622280" algn="l"/>
              </a:tabLst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R(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egn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ph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nen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qualiﬁcaľi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R1(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egn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ph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nen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R2(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egn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, 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qualiﬁcaľi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n).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3345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4N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80"/>
              <a:t>(</a:t>
            </a:r>
            <a:r>
              <a:rPr dirty="0" spc="-355"/>
              <a:t>F</a:t>
            </a:r>
            <a:r>
              <a:rPr dirty="0" cap="small" spc="-415"/>
              <a:t>o</a:t>
            </a:r>
            <a:r>
              <a:rPr dirty="0" spc="254"/>
              <a:t>í</a:t>
            </a:r>
            <a:r>
              <a:rPr dirty="0" spc="-180"/>
              <a:t>t</a:t>
            </a:r>
            <a:r>
              <a:rPr dirty="0" spc="-320"/>
              <a:t>h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31986" y="4071668"/>
          <a:ext cx="3752850" cy="2240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/>
                <a:gridCol w="1866900"/>
              </a:tblGrid>
              <a:tr h="5570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Regn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ǫualiﬁcaľi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5570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Dipl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5570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5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5570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3363" y="1866384"/>
          <a:ext cx="6120130" cy="337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245"/>
                <a:gridCol w="1724660"/>
                <a:gridCol w="2033905"/>
                <a:gridCol w="2033905"/>
              </a:tblGrid>
              <a:tr h="3705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635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791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Regn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Ph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nen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635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ǫualiﬁcati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635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Dipl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7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5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Dipl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5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B.Tech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4266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M.Tech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83779" y="1418223"/>
          <a:ext cx="3059430" cy="211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/>
                <a:gridCol w="1114425"/>
                <a:gridCol w="1519555"/>
              </a:tblGrid>
              <a:tr h="37585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12121"/>
                      </a:solidFill>
                      <a:prstDash val="solid"/>
                    </a:lnL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7024"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Regn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nen</a:t>
                      </a:r>
                      <a:r>
                        <a:rPr dirty="0" cap="small" sz="1800" spc="-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577024"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  <a:tr h="577024"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16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212121"/>
                      </a:solidFill>
                      <a:prstDash val="solid"/>
                    </a:lnL>
                    <a:lnR w="12700">
                      <a:solidFill>
                        <a:srgbClr val="212121"/>
                      </a:solidFill>
                      <a:prstDash val="solid"/>
                    </a:lnR>
                    <a:lnT w="12700">
                      <a:solidFill>
                        <a:srgbClr val="212121"/>
                      </a:solidFill>
                      <a:prstDash val="solid"/>
                    </a:lnT>
                    <a:lnB w="12700">
                      <a:solidFill>
                        <a:srgbClr val="212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6666752" y="2295979"/>
            <a:ext cx="1593215" cy="1932939"/>
            <a:chOff x="6666752" y="2295979"/>
            <a:chExt cx="1593215" cy="1932939"/>
          </a:xfrm>
        </p:grpSpPr>
        <p:sp>
          <p:nvSpPr>
            <p:cNvPr id="9" name="object 9"/>
            <p:cNvSpPr/>
            <p:nvPr/>
          </p:nvSpPr>
          <p:spPr>
            <a:xfrm>
              <a:off x="6706115" y="2302329"/>
              <a:ext cx="1115695" cy="752475"/>
            </a:xfrm>
            <a:custGeom>
              <a:avLst/>
              <a:gdLst/>
              <a:ahLst/>
              <a:cxnLst/>
              <a:rect l="l" t="t" r="r" b="b"/>
              <a:pathLst>
                <a:path w="1115695" h="752475">
                  <a:moveTo>
                    <a:pt x="116810" y="752053"/>
                  </a:moveTo>
                  <a:lnTo>
                    <a:pt x="0" y="502105"/>
                  </a:lnTo>
                  <a:lnTo>
                    <a:pt x="806975" y="124973"/>
                  </a:lnTo>
                  <a:lnTo>
                    <a:pt x="748570" y="0"/>
                  </a:lnTo>
                  <a:lnTo>
                    <a:pt x="1115329" y="133137"/>
                  </a:lnTo>
                  <a:lnTo>
                    <a:pt x="982191" y="499896"/>
                  </a:lnTo>
                  <a:lnTo>
                    <a:pt x="923786" y="374922"/>
                  </a:lnTo>
                  <a:lnTo>
                    <a:pt x="116810" y="752053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06115" y="2302329"/>
              <a:ext cx="1115695" cy="752475"/>
            </a:xfrm>
            <a:custGeom>
              <a:avLst/>
              <a:gdLst/>
              <a:ahLst/>
              <a:cxnLst/>
              <a:rect l="l" t="t" r="r" b="b"/>
              <a:pathLst>
                <a:path w="1115695" h="752475">
                  <a:moveTo>
                    <a:pt x="0" y="502105"/>
                  </a:moveTo>
                  <a:lnTo>
                    <a:pt x="806975" y="124973"/>
                  </a:lnTo>
                  <a:lnTo>
                    <a:pt x="748570" y="0"/>
                  </a:lnTo>
                  <a:lnTo>
                    <a:pt x="1115329" y="133137"/>
                  </a:lnTo>
                  <a:lnTo>
                    <a:pt x="982191" y="499896"/>
                  </a:lnTo>
                  <a:lnTo>
                    <a:pt x="923786" y="374922"/>
                  </a:lnTo>
                  <a:lnTo>
                    <a:pt x="116810" y="752053"/>
                  </a:lnTo>
                  <a:lnTo>
                    <a:pt x="0" y="502105"/>
                  </a:lnTo>
                  <a:close/>
                </a:path>
              </a:pathLst>
            </a:custGeom>
            <a:ln w="12699">
              <a:solidFill>
                <a:srgbClr val="68686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73102" y="3413659"/>
              <a:ext cx="1075690" cy="808990"/>
            </a:xfrm>
            <a:custGeom>
              <a:avLst/>
              <a:gdLst/>
              <a:ahLst/>
              <a:cxnLst/>
              <a:rect l="l" t="t" r="r" b="b"/>
              <a:pathLst>
                <a:path w="1075690" h="808989">
                  <a:moveTo>
                    <a:pt x="697353" y="808797"/>
                  </a:moveTo>
                  <a:lnTo>
                    <a:pt x="767394" y="689952"/>
                  </a:lnTo>
                  <a:lnTo>
                    <a:pt x="0" y="237688"/>
                  </a:lnTo>
                  <a:lnTo>
                    <a:pt x="140080" y="0"/>
                  </a:lnTo>
                  <a:lnTo>
                    <a:pt x="907476" y="452264"/>
                  </a:lnTo>
                  <a:lnTo>
                    <a:pt x="977517" y="333419"/>
                  </a:lnTo>
                  <a:lnTo>
                    <a:pt x="1075124" y="711190"/>
                  </a:lnTo>
                  <a:lnTo>
                    <a:pt x="697353" y="808797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73102" y="3413659"/>
              <a:ext cx="1075690" cy="808990"/>
            </a:xfrm>
            <a:custGeom>
              <a:avLst/>
              <a:gdLst/>
              <a:ahLst/>
              <a:cxnLst/>
              <a:rect l="l" t="t" r="r" b="b"/>
              <a:pathLst>
                <a:path w="1075690" h="808989">
                  <a:moveTo>
                    <a:pt x="140080" y="0"/>
                  </a:moveTo>
                  <a:lnTo>
                    <a:pt x="907476" y="452264"/>
                  </a:lnTo>
                  <a:lnTo>
                    <a:pt x="977517" y="333419"/>
                  </a:lnTo>
                  <a:lnTo>
                    <a:pt x="1075124" y="711190"/>
                  </a:lnTo>
                  <a:lnTo>
                    <a:pt x="697353" y="808797"/>
                  </a:lnTo>
                  <a:lnTo>
                    <a:pt x="767394" y="689952"/>
                  </a:lnTo>
                  <a:lnTo>
                    <a:pt x="0" y="237688"/>
                  </a:lnTo>
                  <a:lnTo>
                    <a:pt x="140080" y="0"/>
                  </a:lnTo>
                  <a:close/>
                </a:path>
              </a:pathLst>
            </a:custGeom>
            <a:ln w="12699">
              <a:solidFill>
                <a:srgbClr val="68686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23400" y="3675542"/>
              <a:ext cx="430530" cy="369570"/>
            </a:xfrm>
            <a:custGeom>
              <a:avLst/>
              <a:gdLst/>
              <a:ahLst/>
              <a:cxnLst/>
              <a:rect l="l" t="t" r="r" b="b"/>
              <a:pathLst>
                <a:path w="430529" h="369570">
                  <a:moveTo>
                    <a:pt x="429926" y="369331"/>
                  </a:moveTo>
                  <a:lnTo>
                    <a:pt x="0" y="369331"/>
                  </a:lnTo>
                  <a:lnTo>
                    <a:pt x="0" y="0"/>
                  </a:lnTo>
                  <a:lnTo>
                    <a:pt x="429926" y="0"/>
                  </a:lnTo>
                  <a:lnTo>
                    <a:pt x="429926" y="3693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23400" y="3675542"/>
              <a:ext cx="430530" cy="369570"/>
            </a:xfrm>
            <a:custGeom>
              <a:avLst/>
              <a:gdLst/>
              <a:ahLst/>
              <a:cxnLst/>
              <a:rect l="l" t="t" r="r" b="b"/>
              <a:pathLst>
                <a:path w="430529" h="369570">
                  <a:moveTo>
                    <a:pt x="0" y="0"/>
                  </a:moveTo>
                  <a:lnTo>
                    <a:pt x="429926" y="0"/>
                  </a:lnTo>
                  <a:lnTo>
                    <a:pt x="429926" y="369331"/>
                  </a:lnTo>
                  <a:lnTo>
                    <a:pt x="0" y="369331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823400" y="3675542"/>
            <a:ext cx="430530" cy="36957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dirty="0" sz="1800" spc="-204" b="1">
                <a:solidFill>
                  <a:srgbClr val="212121"/>
                </a:solidFill>
                <a:latin typeface="Arial"/>
                <a:cs typeface="Arial"/>
              </a:rPr>
              <a:t>R2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3345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4N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80"/>
              <a:t>(</a:t>
            </a:r>
            <a:r>
              <a:rPr dirty="0" spc="-355"/>
              <a:t>F</a:t>
            </a:r>
            <a:r>
              <a:rPr dirty="0" cap="small" spc="-415"/>
              <a:t>o</a:t>
            </a:r>
            <a:r>
              <a:rPr dirty="0" spc="254"/>
              <a:t>í</a:t>
            </a:r>
            <a:r>
              <a:rPr dirty="0" spc="-180"/>
              <a:t>t</a:t>
            </a:r>
            <a:r>
              <a:rPr dirty="0" spc="-320"/>
              <a:t>h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5057" y="3134100"/>
            <a:ext cx="1450340" cy="1563370"/>
            <a:chOff x="5795057" y="3134100"/>
            <a:chExt cx="1450340" cy="1563370"/>
          </a:xfrm>
        </p:grpSpPr>
        <p:sp>
          <p:nvSpPr>
            <p:cNvPr id="5" name="object 5"/>
            <p:cNvSpPr/>
            <p:nvPr/>
          </p:nvSpPr>
          <p:spPr>
            <a:xfrm>
              <a:off x="5825685" y="3214181"/>
              <a:ext cx="1177925" cy="296545"/>
            </a:xfrm>
            <a:custGeom>
              <a:avLst/>
              <a:gdLst/>
              <a:ahLst/>
              <a:cxnLst/>
              <a:rect l="l" t="t" r="r" b="b"/>
              <a:pathLst>
                <a:path w="1177925" h="296545">
                  <a:moveTo>
                    <a:pt x="0" y="296171"/>
                  </a:moveTo>
                  <a:lnTo>
                    <a:pt x="1177771" y="0"/>
                  </a:lnTo>
                </a:path>
              </a:pathLst>
            </a:custGeom>
            <a:ln w="38099">
              <a:solidFill>
                <a:srgbClr val="00BBD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9058" y="3134100"/>
              <a:ext cx="221128" cy="1601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14107" y="4111555"/>
              <a:ext cx="1251585" cy="502284"/>
            </a:xfrm>
            <a:custGeom>
              <a:avLst/>
              <a:gdLst/>
              <a:ahLst/>
              <a:cxnLst/>
              <a:rect l="l" t="t" r="r" b="b"/>
              <a:pathLst>
                <a:path w="1251584" h="502285">
                  <a:moveTo>
                    <a:pt x="0" y="0"/>
                  </a:moveTo>
                  <a:lnTo>
                    <a:pt x="1251374" y="502215"/>
                  </a:lnTo>
                </a:path>
              </a:pathLst>
            </a:custGeom>
            <a:ln w="38099">
              <a:solidFill>
                <a:srgbClr val="00BBD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2993" y="4536318"/>
              <a:ext cx="222000" cy="160901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00894" y="2749588"/>
          <a:ext cx="3930015" cy="199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/>
                <a:gridCol w="1294765"/>
                <a:gridCol w="1412239"/>
              </a:tblGrid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u="heavy" sz="20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u="heavy" sz="20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Subject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u="heavy" sz="2000" spc="-1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Project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DBMS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ETC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DBMS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ETC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26403" y="2737380"/>
          <a:ext cx="2517775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/>
                <a:gridCol w="1294765"/>
              </a:tblGrid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u="heavy" sz="20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u="heavy" sz="20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Subject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DBMS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ETC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239428" y="4203467"/>
          <a:ext cx="2635250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/>
                <a:gridCol w="1412240"/>
              </a:tblGrid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u="heavy" sz="20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u="heavy" sz="2000" spc="-1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Activity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973381" y="3590054"/>
            <a:ext cx="1090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4" b="1">
                <a:solidFill>
                  <a:srgbClr val="FF0000"/>
                </a:solidFill>
                <a:latin typeface="Arial"/>
                <a:cs typeface="Arial"/>
              </a:rPr>
              <a:t>Dec</a:t>
            </a:r>
            <a:r>
              <a:rPr dirty="0" cap="small" sz="1800" spc="-24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800" spc="-245" b="1">
                <a:solidFill>
                  <a:srgbClr val="FF0000"/>
                </a:solidFill>
                <a:latin typeface="Arial"/>
                <a:cs typeface="Arial"/>
              </a:rPr>
              <a:t>mp</a:t>
            </a:r>
            <a:r>
              <a:rPr dirty="0" cap="small" sz="1800" spc="-24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800" spc="-170" b="1">
                <a:solidFill>
                  <a:srgbClr val="FF0000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847391"/>
            <a:ext cx="9070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tabl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ca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h</a:t>
            </a:r>
            <a:r>
              <a:rPr dirty="0" sz="2400" spc="-50">
                <a:solidFill>
                  <a:srgbClr val="FF0000"/>
                </a:solidFill>
                <a:latin typeface="Cambria Math"/>
                <a:cs typeface="Cambria Math"/>
              </a:rPr>
              <a:t>av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bot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h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functiona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a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s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30">
                <a:solidFill>
                  <a:srgbClr val="FF0000"/>
                </a:solidFill>
                <a:latin typeface="Cambria Math"/>
                <a:cs typeface="Cambria Math"/>
              </a:rPr>
              <a:t>w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el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a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s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mult</a:t>
            </a:r>
            <a:r>
              <a:rPr dirty="0" sz="2400" spc="-50">
                <a:solidFill>
                  <a:srgbClr val="FF0000"/>
                </a:solidFill>
                <a:latin typeface="Cambria Math"/>
                <a:cs typeface="Cambria Math"/>
              </a:rPr>
              <a:t>i</a:t>
            </a:r>
            <a:r>
              <a:rPr dirty="0" sz="2400" spc="-55">
                <a:solidFill>
                  <a:srgbClr val="FF0000"/>
                </a:solidFill>
                <a:latin typeface="Cambria Math"/>
                <a:cs typeface="Cambria Math"/>
              </a:rPr>
              <a:t>v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alue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d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dependenc</a:t>
            </a:r>
            <a:r>
              <a:rPr dirty="0" sz="2400" spc="-204">
                <a:solidFill>
                  <a:srgbClr val="FF0000"/>
                </a:solidFill>
                <a:latin typeface="Cambria Math"/>
                <a:cs typeface="Cambria Math"/>
              </a:rPr>
              <a:t>y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3345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4N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80"/>
              <a:t>(</a:t>
            </a:r>
            <a:r>
              <a:rPr dirty="0" spc="-355"/>
              <a:t>F</a:t>
            </a:r>
            <a:r>
              <a:rPr dirty="0" cap="small" spc="-415"/>
              <a:t>o</a:t>
            </a:r>
            <a:r>
              <a:rPr dirty="0" spc="254"/>
              <a:t>í</a:t>
            </a:r>
            <a:r>
              <a:rPr dirty="0" spc="-180"/>
              <a:t>t</a:t>
            </a:r>
            <a:r>
              <a:rPr dirty="0" spc="-320"/>
              <a:t>h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01337" y="6632340"/>
            <a:ext cx="1797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6tı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74656" y="1974569"/>
          <a:ext cx="5105400" cy="266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2136775"/>
                <a:gridCol w="1118235"/>
                <a:gridCol w="1219835"/>
              </a:tblGrid>
              <a:tr h="8229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u="heavy" sz="24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Address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39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u="heavy" sz="24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Subjec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u="heavy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u="heavy" sz="2400" spc="-1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Project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DBMS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ETC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DBMS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ETC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96612" y="2899150"/>
            <a:ext cx="1957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00" algn="l"/>
              </a:tabLst>
            </a:pPr>
            <a:r>
              <a:rPr dirty="0" sz="2400" spc="-5">
                <a:solidFill>
                  <a:srgbClr val="006600"/>
                </a:solidFill>
                <a:latin typeface="Cambria Math"/>
                <a:cs typeface="Cambria Math"/>
              </a:rPr>
              <a:t>I</a:t>
            </a:r>
            <a:r>
              <a:rPr dirty="0" sz="2400">
                <a:solidFill>
                  <a:srgbClr val="006600"/>
                </a:solidFill>
                <a:latin typeface="Cambria Math"/>
                <a:cs typeface="Cambria Math"/>
              </a:rPr>
              <a:t>d</a:t>
            </a:r>
            <a:r>
              <a:rPr dirty="0" sz="2400" spc="-5">
                <a:solidFill>
                  <a:srgbClr val="006600"/>
                </a:solidFill>
                <a:latin typeface="Cambria Math"/>
                <a:cs typeface="Cambria Math"/>
              </a:rPr>
              <a:t> →</a:t>
            </a:r>
            <a:r>
              <a:rPr dirty="0" sz="2400">
                <a:solidFill>
                  <a:srgbClr val="006600"/>
                </a:solidFill>
                <a:latin typeface="Cambria Math"/>
                <a:cs typeface="Cambria Math"/>
              </a:rPr>
              <a:t>→	</a:t>
            </a:r>
            <a:r>
              <a:rPr dirty="0" sz="2400" spc="-5">
                <a:solidFill>
                  <a:srgbClr val="006600"/>
                </a:solidFill>
                <a:latin typeface="Cambria Math"/>
                <a:cs typeface="Cambria Math"/>
              </a:rPr>
              <a:t>Subject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8295" y="2167631"/>
            <a:ext cx="239458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  <a:tab pos="1323975" algn="l"/>
              </a:tabLst>
            </a:pPr>
            <a:r>
              <a:rPr dirty="0" sz="2400" spc="310">
                <a:solidFill>
                  <a:srgbClr val="006600"/>
                </a:solidFill>
                <a:latin typeface="Segoe UI Symbol"/>
                <a:cs typeface="Segoe UI Symbol"/>
              </a:rPr>
              <a:t>✔	</a:t>
            </a:r>
            <a:r>
              <a:rPr dirty="0" sz="2400" spc="-5">
                <a:solidFill>
                  <a:srgbClr val="006600"/>
                </a:solidFill>
                <a:latin typeface="Cambria Math"/>
                <a:cs typeface="Cambria Math"/>
              </a:rPr>
              <a:t>Id </a:t>
            </a:r>
            <a:r>
              <a:rPr dirty="0" sz="2400">
                <a:solidFill>
                  <a:srgbClr val="006600"/>
                </a:solidFill>
                <a:latin typeface="Cambria Math"/>
                <a:cs typeface="Cambria Math"/>
              </a:rPr>
              <a:t>→	</a:t>
            </a:r>
            <a:r>
              <a:rPr dirty="0" sz="2400" spc="-15">
                <a:solidFill>
                  <a:srgbClr val="006600"/>
                </a:solidFill>
                <a:latin typeface="Cambria Math"/>
                <a:cs typeface="Cambria Math"/>
              </a:rPr>
              <a:t>Address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2400" spc="310">
                <a:solidFill>
                  <a:srgbClr val="006600"/>
                </a:solidFill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2400" spc="310">
                <a:solidFill>
                  <a:srgbClr val="006600"/>
                </a:solidFill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6612" y="3630671"/>
            <a:ext cx="19265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00" algn="l"/>
              </a:tabLst>
            </a:pPr>
            <a:r>
              <a:rPr dirty="0" sz="2400" spc="-5">
                <a:solidFill>
                  <a:srgbClr val="006600"/>
                </a:solidFill>
                <a:latin typeface="Cambria Math"/>
                <a:cs typeface="Cambria Math"/>
              </a:rPr>
              <a:t>I</a:t>
            </a:r>
            <a:r>
              <a:rPr dirty="0" sz="2400">
                <a:solidFill>
                  <a:srgbClr val="006600"/>
                </a:solidFill>
                <a:latin typeface="Cambria Math"/>
                <a:cs typeface="Cambria Math"/>
              </a:rPr>
              <a:t>d</a:t>
            </a:r>
            <a:r>
              <a:rPr dirty="0" sz="2400" spc="-5">
                <a:solidFill>
                  <a:srgbClr val="006600"/>
                </a:solidFill>
                <a:latin typeface="Cambria Math"/>
                <a:cs typeface="Cambria Math"/>
              </a:rPr>
              <a:t> →</a:t>
            </a:r>
            <a:r>
              <a:rPr dirty="0" sz="2400">
                <a:solidFill>
                  <a:srgbClr val="006600"/>
                </a:solidFill>
                <a:latin typeface="Cambria Math"/>
                <a:cs typeface="Cambria Math"/>
              </a:rPr>
              <a:t>→	</a:t>
            </a:r>
            <a:r>
              <a:rPr dirty="0" sz="2400" spc="-5">
                <a:solidFill>
                  <a:srgbClr val="006600"/>
                </a:solidFill>
                <a:latin typeface="Cambria Math"/>
                <a:cs typeface="Cambria Math"/>
              </a:rPr>
              <a:t>P</a:t>
            </a:r>
            <a:r>
              <a:rPr dirty="0" sz="2400" spc="-40">
                <a:solidFill>
                  <a:srgbClr val="006600"/>
                </a:solidFill>
                <a:latin typeface="Cambria Math"/>
                <a:cs typeface="Cambria Math"/>
              </a:rPr>
              <a:t>r</a:t>
            </a:r>
            <a:r>
              <a:rPr dirty="0" sz="2400" spc="-5">
                <a:solidFill>
                  <a:srgbClr val="006600"/>
                </a:solidFill>
                <a:latin typeface="Cambria Math"/>
                <a:cs typeface="Cambria Math"/>
              </a:rPr>
              <a:t>oject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306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T</a:t>
            </a:r>
            <a:r>
              <a:rPr dirty="0" spc="-355"/>
              <a:t>ype</a:t>
            </a:r>
            <a:r>
              <a:rPr dirty="0" spc="-340"/>
              <a:t>s</a:t>
            </a:r>
            <a:r>
              <a:rPr dirty="0" spc="-165"/>
              <a:t> </a:t>
            </a:r>
            <a:r>
              <a:rPr dirty="0" spc="-270"/>
              <a:t>o</a:t>
            </a:r>
            <a:r>
              <a:rPr dirty="0" spc="-145"/>
              <a:t>f</a:t>
            </a:r>
            <a:r>
              <a:rPr dirty="0" spc="-170"/>
              <a:t> </a:t>
            </a:r>
            <a:r>
              <a:rPr dirty="0" spc="-495"/>
              <a:t>F</a:t>
            </a:r>
            <a:r>
              <a:rPr dirty="0" spc="-300"/>
              <a:t>unctiona</a:t>
            </a:r>
            <a:r>
              <a:rPr dirty="0" spc="-155"/>
              <a:t>l</a:t>
            </a:r>
            <a:r>
              <a:rPr dirty="0" spc="-170"/>
              <a:t> </a:t>
            </a:r>
            <a:r>
              <a:rPr dirty="0" spc="-375"/>
              <a:t>Dependenc</a:t>
            </a:r>
            <a:r>
              <a:rPr dirty="0" spc="-340"/>
              <a:t>y</a:t>
            </a:r>
            <a:r>
              <a:rPr dirty="0" spc="-170"/>
              <a:t> </a:t>
            </a:r>
            <a:r>
              <a:rPr dirty="0" spc="-270"/>
              <a:t>(FD)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527" y="808122"/>
            <a:ext cx="11624310" cy="120777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ansiľi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800">
              <a:latin typeface="Microsoft Sans Serif"/>
              <a:cs typeface="Microsoft Sans Serif"/>
            </a:endParaRPr>
          </a:p>
          <a:p>
            <a:pPr lvl="1" marL="645160" marR="5080" indent="-183515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íelaľion,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aľľíibuľe(s)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and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then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7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(means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7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tíansitively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depends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on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via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B).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095" y="4738671"/>
            <a:ext cx="11049635" cy="114046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96215" algn="l"/>
                <a:tab pos="3058795" algn="l"/>
                <a:tab pos="3433445" algn="l"/>
                <a:tab pos="5559425" algn="l"/>
                <a:tab pos="6433820" algn="l"/>
              </a:tabLst>
            </a:pPr>
            <a:r>
              <a:rPr dirty="0" sz="2400" spc="-434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Subjec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aculľy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00">
                <a:solidFill>
                  <a:srgbClr val="212121"/>
                </a:solidFill>
                <a:latin typeface="Microsoft Sans Serif"/>
                <a:cs typeface="Microsoft Sans Serif"/>
              </a:rPr>
              <a:t>&amp;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aculľy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Ag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Subjec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Age</a:t>
            </a:r>
            <a:endParaRPr sz="2400">
              <a:latin typeface="Microsoft Sans Serif"/>
              <a:cs typeface="Microsoft Sans Serif"/>
            </a:endParaRPr>
          </a:p>
          <a:p>
            <a:pPr marL="195580" marR="5080" indent="-183515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Theíefoíe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as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peí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íule 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of 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ľíansiľive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dependency: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Subjecľ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Age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should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hold,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ľhaľ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makes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sense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because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know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subjecľ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name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know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faculľy’s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age.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22264" y="2237351"/>
          <a:ext cx="2347595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60"/>
                <a:gridCol w="72390"/>
                <a:gridCol w="786130"/>
                <a:gridCol w="551815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Sub_Fac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DF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595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1200" spc="-7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1200" spc="-16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1200" spc="30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945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1076" y="6621326"/>
            <a:ext cx="1503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</a:t>
            </a:r>
            <a:r>
              <a:rPr dirty="0" sz="1200" spc="-114">
                <a:solidFill>
                  <a:srgbClr val="363636"/>
                </a:solidFill>
                <a:latin typeface="Roboto Lt"/>
                <a:cs typeface="Roboto Lt"/>
              </a:rPr>
              <a:t>C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Ľ040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7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00">
                <a:solidFill>
                  <a:srgbClr val="363636"/>
                </a:solidFill>
                <a:latin typeface="Roboto Lt"/>
                <a:cs typeface="Roboto Lt"/>
              </a:rPr>
              <a:t>(DBMS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)</a:t>
            </a:r>
            <a:r>
              <a:rPr dirty="0" sz="1200">
                <a:solidFill>
                  <a:srgbClr val="363636"/>
                </a:solidFill>
                <a:latin typeface="Roboto Lt"/>
                <a:cs typeface="Roboto Lt"/>
              </a:rPr>
              <a:t>  </a:t>
            </a:r>
            <a:r>
              <a:rPr dirty="0" sz="1200" spc="-4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15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130">
                <a:solidFill>
                  <a:srgbClr val="363636"/>
                </a:solidFill>
                <a:latin typeface="Roboto Lt"/>
                <a:cs typeface="Roboto Lt"/>
              </a:rPr>
              <a:t>U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1899" y="6645040"/>
            <a:ext cx="1811655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5"/>
              </a:lnSpc>
            </a:pPr>
            <a:r>
              <a:rPr dirty="0" sz="1200" spc="-60">
                <a:solidFill>
                  <a:srgbClr val="363636"/>
                </a:solidFill>
                <a:latin typeface="Roboto Lt"/>
                <a:cs typeface="Roboto Lt"/>
              </a:rPr>
              <a:t>ni</a:t>
            </a:r>
            <a:r>
              <a:rPr dirty="0" sz="1200" spc="-45">
                <a:solidFill>
                  <a:srgbClr val="363636"/>
                </a:solidFill>
                <a:latin typeface="Roboto Lt"/>
                <a:cs typeface="Roboto Lt"/>
              </a:rPr>
              <a:t>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3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F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unctiona</a:t>
            </a:r>
            <a:r>
              <a:rPr dirty="0" sz="1200" spc="-35">
                <a:solidFill>
                  <a:srgbClr val="363636"/>
                </a:solidFill>
                <a:latin typeface="Roboto Lt"/>
                <a:cs typeface="Roboto Lt"/>
              </a:rPr>
              <a:t>l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dependencie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0612" y="6621326"/>
            <a:ext cx="1209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s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an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65">
                <a:solidFill>
                  <a:srgbClr val="363636"/>
                </a:solidFill>
                <a:latin typeface="Roboto Lt"/>
                <a:cs typeface="Roboto Lt"/>
              </a:rPr>
              <a:t>Noímalization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2204700" cy="6612890"/>
            <a:chOff x="-6350" y="0"/>
            <a:chExt cx="12204700" cy="6612890"/>
          </a:xfrm>
        </p:grpSpPr>
        <p:sp>
          <p:nvSpPr>
            <p:cNvPr id="10" name="object 10"/>
            <p:cNvSpPr/>
            <p:nvPr/>
          </p:nvSpPr>
          <p:spPr>
            <a:xfrm>
              <a:off x="0" y="660625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5767627" y="0"/>
                  </a:lnTo>
                </a:path>
                <a:path w="12192000" h="0">
                  <a:moveTo>
                    <a:pt x="7497602" y="0"/>
                  </a:moveTo>
                  <a:lnTo>
                    <a:pt x="12191999" y="0"/>
                  </a:lnTo>
                </a:path>
              </a:pathLst>
            </a:custGeom>
            <a:ln w="1269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71120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12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0960" cy="66127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2996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41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3345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4N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80"/>
              <a:t>(</a:t>
            </a:r>
            <a:r>
              <a:rPr dirty="0" spc="-355"/>
              <a:t>F</a:t>
            </a:r>
            <a:r>
              <a:rPr dirty="0" cap="small" spc="-415"/>
              <a:t>o</a:t>
            </a:r>
            <a:r>
              <a:rPr dirty="0" spc="254"/>
              <a:t>í</a:t>
            </a:r>
            <a:r>
              <a:rPr dirty="0" spc="-180"/>
              <a:t>t</a:t>
            </a:r>
            <a:r>
              <a:rPr dirty="0" spc="-320"/>
              <a:t>h</a:t>
            </a:r>
            <a:r>
              <a:rPr dirty="0" spc="-170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880782" y="843059"/>
          <a:ext cx="5092700" cy="266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2049145"/>
                <a:gridCol w="88264"/>
                <a:gridCol w="1118235"/>
                <a:gridCol w="1219835"/>
              </a:tblGrid>
              <a:tr h="8229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u="heavy" sz="24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Address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39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u="heavy" sz="24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Subjec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u="heavy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u="heavy" sz="2400" spc="-1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Project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DBMS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ETC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DBMS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ts val="2325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1397000">
                        <a:lnSpc>
                          <a:spcPts val="969"/>
                        </a:lnSpc>
                      </a:pP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Dec</a:t>
                      </a:r>
                      <a:r>
                        <a:rPr dirty="0" cap="small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25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ETC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ts val="969"/>
                        </a:lnSpc>
                      </a:pPr>
                      <a:r>
                        <a:rPr dirty="0" cap="small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P2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880782" y="838309"/>
            <a:ext cx="0" cy="2661285"/>
          </a:xfrm>
          <a:custGeom>
            <a:avLst/>
            <a:gdLst/>
            <a:ahLst/>
            <a:cxnLst/>
            <a:rect l="l" t="t" r="r" b="b"/>
            <a:pathLst>
              <a:path w="0" h="2661285">
                <a:moveTo>
                  <a:pt x="0" y="0"/>
                </a:moveTo>
                <a:lnTo>
                  <a:pt x="0" y="266124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4899511" y="3121304"/>
            <a:ext cx="838200" cy="958215"/>
            <a:chOff x="4899511" y="3121304"/>
            <a:chExt cx="838200" cy="958215"/>
          </a:xfrm>
        </p:grpSpPr>
        <p:sp>
          <p:nvSpPr>
            <p:cNvPr id="19" name="object 19"/>
            <p:cNvSpPr/>
            <p:nvPr/>
          </p:nvSpPr>
          <p:spPr>
            <a:xfrm>
              <a:off x="5032000" y="3140354"/>
              <a:ext cx="686435" cy="789940"/>
            </a:xfrm>
            <a:custGeom>
              <a:avLst/>
              <a:gdLst/>
              <a:ahLst/>
              <a:cxnLst/>
              <a:rect l="l" t="t" r="r" b="b"/>
              <a:pathLst>
                <a:path w="686435" h="789939">
                  <a:moveTo>
                    <a:pt x="686351" y="0"/>
                  </a:moveTo>
                  <a:lnTo>
                    <a:pt x="0" y="789491"/>
                  </a:lnTo>
                </a:path>
              </a:pathLst>
            </a:custGeom>
            <a:ln w="38099">
              <a:solidFill>
                <a:srgbClr val="00BBD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9511" y="3869507"/>
              <a:ext cx="199031" cy="209874"/>
            </a:xfrm>
            <a:prstGeom prst="rect">
              <a:avLst/>
            </a:prstGeom>
          </p:spPr>
        </p:pic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714394" y="4110607"/>
          <a:ext cx="276796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2136775"/>
              </a:tblGrid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u="heavy" sz="2400" spc="-5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Address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dirty="0" sz="2400" spc="-4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0">
                          <a:solidFill>
                            <a:srgbClr val="212121"/>
                          </a:solidFill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5743828" y="3121304"/>
            <a:ext cx="1778000" cy="3658870"/>
            <a:chOff x="5743828" y="3121304"/>
            <a:chExt cx="1778000" cy="3658870"/>
          </a:xfrm>
        </p:grpSpPr>
        <p:sp>
          <p:nvSpPr>
            <p:cNvPr id="23" name="object 23"/>
            <p:cNvSpPr/>
            <p:nvPr/>
          </p:nvSpPr>
          <p:spPr>
            <a:xfrm>
              <a:off x="6541549" y="3140354"/>
              <a:ext cx="0" cy="733425"/>
            </a:xfrm>
            <a:custGeom>
              <a:avLst/>
              <a:gdLst/>
              <a:ahLst/>
              <a:cxnLst/>
              <a:rect l="l" t="t" r="r" b="b"/>
              <a:pathLst>
                <a:path w="0" h="733425">
                  <a:moveTo>
                    <a:pt x="0" y="0"/>
                  </a:moveTo>
                  <a:lnTo>
                    <a:pt x="0" y="733411"/>
                  </a:lnTo>
                </a:path>
              </a:pathLst>
            </a:custGeom>
            <a:ln w="38099">
              <a:solidFill>
                <a:srgbClr val="00BBD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9568" y="3854716"/>
              <a:ext cx="163962" cy="2110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767628" y="4116957"/>
              <a:ext cx="1730375" cy="2651760"/>
            </a:xfrm>
            <a:custGeom>
              <a:avLst/>
              <a:gdLst/>
              <a:ahLst/>
              <a:cxnLst/>
              <a:rect l="l" t="t" r="r" b="b"/>
              <a:pathLst>
                <a:path w="1730375" h="2651759">
                  <a:moveTo>
                    <a:pt x="1729974" y="2651749"/>
                  </a:moveTo>
                  <a:lnTo>
                    <a:pt x="0" y="2651749"/>
                  </a:lnTo>
                  <a:lnTo>
                    <a:pt x="0" y="0"/>
                  </a:lnTo>
                  <a:lnTo>
                    <a:pt x="1729974" y="0"/>
                  </a:lnTo>
                  <a:lnTo>
                    <a:pt x="1729974" y="265174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62878" y="4112207"/>
              <a:ext cx="1739900" cy="2661285"/>
            </a:xfrm>
            <a:custGeom>
              <a:avLst/>
              <a:gdLst/>
              <a:ahLst/>
              <a:cxnLst/>
              <a:rect l="l" t="t" r="r" b="b"/>
              <a:pathLst>
                <a:path w="1739900" h="2661284">
                  <a:moveTo>
                    <a:pt x="4749" y="0"/>
                  </a:moveTo>
                  <a:lnTo>
                    <a:pt x="4749" y="2661249"/>
                  </a:lnTo>
                </a:path>
                <a:path w="1739900" h="2661284">
                  <a:moveTo>
                    <a:pt x="616749" y="0"/>
                  </a:moveTo>
                  <a:lnTo>
                    <a:pt x="616749" y="2661249"/>
                  </a:lnTo>
                </a:path>
                <a:path w="1739900" h="2661284">
                  <a:moveTo>
                    <a:pt x="1734724" y="0"/>
                  </a:moveTo>
                  <a:lnTo>
                    <a:pt x="1734724" y="2661249"/>
                  </a:lnTo>
                </a:path>
                <a:path w="1739900" h="2661284">
                  <a:moveTo>
                    <a:pt x="0" y="4749"/>
                  </a:moveTo>
                  <a:lnTo>
                    <a:pt x="1739474" y="4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62878" y="4939907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 h="0">
                  <a:moveTo>
                    <a:pt x="0" y="0"/>
                  </a:moveTo>
                  <a:lnTo>
                    <a:pt x="173947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762878" y="5397107"/>
              <a:ext cx="1739900" cy="1371600"/>
            </a:xfrm>
            <a:custGeom>
              <a:avLst/>
              <a:gdLst/>
              <a:ahLst/>
              <a:cxnLst/>
              <a:rect l="l" t="t" r="r" b="b"/>
              <a:pathLst>
                <a:path w="1739900" h="1371600">
                  <a:moveTo>
                    <a:pt x="0" y="0"/>
                  </a:moveTo>
                  <a:lnTo>
                    <a:pt x="1739474" y="0"/>
                  </a:lnTo>
                </a:path>
                <a:path w="1739900" h="1371600">
                  <a:moveTo>
                    <a:pt x="0" y="457199"/>
                  </a:moveTo>
                  <a:lnTo>
                    <a:pt x="1739474" y="457199"/>
                  </a:lnTo>
                </a:path>
                <a:path w="1739900" h="1371600">
                  <a:moveTo>
                    <a:pt x="0" y="914399"/>
                  </a:moveTo>
                  <a:lnTo>
                    <a:pt x="1739474" y="914399"/>
                  </a:lnTo>
                </a:path>
                <a:path w="1739900" h="1371600">
                  <a:moveTo>
                    <a:pt x="0" y="1371599"/>
                  </a:moveTo>
                  <a:lnTo>
                    <a:pt x="1739474" y="137159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773977" y="4123307"/>
            <a:ext cx="599440" cy="79756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968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55"/>
              </a:spcBef>
            </a:pP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Id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5978" y="4123307"/>
            <a:ext cx="1105535" cy="79756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9685" rIns="0" bIns="0" rtlCol="0" vert="horz">
            <a:spAutoFit/>
          </a:bodyPr>
          <a:lstStyle/>
          <a:p>
            <a:pPr marL="79375" marR="167640">
              <a:lnSpc>
                <a:spcPct val="100000"/>
              </a:lnSpc>
              <a:spcBef>
                <a:spcPts val="155"/>
              </a:spcBef>
            </a:pP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Subjec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73977" y="4958957"/>
            <a:ext cx="599440" cy="431800"/>
          </a:xfrm>
          <a:prstGeom prst="rect">
            <a:avLst/>
          </a:prstGeom>
          <a:solidFill>
            <a:srgbClr val="DBDBDB"/>
          </a:solidFill>
        </p:spPr>
        <p:txBody>
          <a:bodyPr wrap="square" lIns="0" tIns="698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55"/>
              </a:spcBef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85978" y="4958957"/>
            <a:ext cx="1105535" cy="431800"/>
          </a:xfrm>
          <a:prstGeom prst="rect">
            <a:avLst/>
          </a:prstGeom>
          <a:solidFill>
            <a:srgbClr val="DBDBDB"/>
          </a:solidFill>
        </p:spPr>
        <p:txBody>
          <a:bodyPr wrap="square" lIns="0" tIns="698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55"/>
              </a:spcBef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DBMS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7627" y="5397107"/>
            <a:ext cx="612140" cy="457200"/>
          </a:xfrm>
          <a:prstGeom prst="rect">
            <a:avLst/>
          </a:prstGeom>
          <a:solidFill>
            <a:srgbClr val="EEEEEE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79628" y="5397107"/>
            <a:ext cx="1118235" cy="457200"/>
          </a:xfrm>
          <a:prstGeom prst="rect">
            <a:avLst/>
          </a:prstGeom>
          <a:solidFill>
            <a:srgbClr val="EEEEEE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ETC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67627" y="5854307"/>
            <a:ext cx="612140" cy="457200"/>
          </a:xfrm>
          <a:prstGeom prst="rect">
            <a:avLst/>
          </a:prstGeom>
          <a:solidFill>
            <a:srgbClr val="DBDBDB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79628" y="5854307"/>
            <a:ext cx="1118235" cy="457200"/>
          </a:xfrm>
          <a:prstGeom prst="rect">
            <a:avLst/>
          </a:prstGeom>
          <a:solidFill>
            <a:srgbClr val="DBDBDB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DBMS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67627" y="6311507"/>
            <a:ext cx="612140" cy="457200"/>
          </a:xfrm>
          <a:prstGeom prst="rect">
            <a:avLst/>
          </a:prstGeom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9628" y="6311507"/>
            <a:ext cx="1118235" cy="457200"/>
          </a:xfrm>
          <a:prstGeom prst="rect">
            <a:avLst/>
          </a:prstGeom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ETC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593600" y="3121304"/>
            <a:ext cx="2150745" cy="3288029"/>
            <a:chOff x="7593600" y="3121304"/>
            <a:chExt cx="2150745" cy="3288029"/>
          </a:xfrm>
        </p:grpSpPr>
        <p:sp>
          <p:nvSpPr>
            <p:cNvPr id="40" name="object 40"/>
            <p:cNvSpPr/>
            <p:nvPr/>
          </p:nvSpPr>
          <p:spPr>
            <a:xfrm>
              <a:off x="7612650" y="3140354"/>
              <a:ext cx="552450" cy="770890"/>
            </a:xfrm>
            <a:custGeom>
              <a:avLst/>
              <a:gdLst/>
              <a:ahLst/>
              <a:cxnLst/>
              <a:rect l="l" t="t" r="r" b="b"/>
              <a:pathLst>
                <a:path w="552450" h="770889">
                  <a:moveTo>
                    <a:pt x="0" y="0"/>
                  </a:moveTo>
                  <a:lnTo>
                    <a:pt x="551916" y="770705"/>
                  </a:lnTo>
                </a:path>
              </a:pathLst>
            </a:custGeom>
            <a:ln w="38099">
              <a:solidFill>
                <a:srgbClr val="00BBD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4352" y="3855370"/>
              <a:ext cx="189931" cy="21531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906311" y="4116957"/>
              <a:ext cx="1831975" cy="2286000"/>
            </a:xfrm>
            <a:custGeom>
              <a:avLst/>
              <a:gdLst/>
              <a:ahLst/>
              <a:cxnLst/>
              <a:rect l="l" t="t" r="r" b="b"/>
              <a:pathLst>
                <a:path w="1831975" h="2286000">
                  <a:moveTo>
                    <a:pt x="1831624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1831624" y="0"/>
                  </a:lnTo>
                  <a:lnTo>
                    <a:pt x="1831624" y="2285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901561" y="4112207"/>
              <a:ext cx="1841500" cy="2295525"/>
            </a:xfrm>
            <a:custGeom>
              <a:avLst/>
              <a:gdLst/>
              <a:ahLst/>
              <a:cxnLst/>
              <a:rect l="l" t="t" r="r" b="b"/>
              <a:pathLst>
                <a:path w="1841500" h="2295525">
                  <a:moveTo>
                    <a:pt x="4749" y="0"/>
                  </a:moveTo>
                  <a:lnTo>
                    <a:pt x="4749" y="2295499"/>
                  </a:lnTo>
                </a:path>
                <a:path w="1841500" h="2295525">
                  <a:moveTo>
                    <a:pt x="616749" y="0"/>
                  </a:moveTo>
                  <a:lnTo>
                    <a:pt x="616749" y="2295499"/>
                  </a:lnTo>
                </a:path>
                <a:path w="1841500" h="2295525">
                  <a:moveTo>
                    <a:pt x="1836374" y="0"/>
                  </a:moveTo>
                  <a:lnTo>
                    <a:pt x="1836374" y="2295499"/>
                  </a:lnTo>
                </a:path>
                <a:path w="1841500" h="2295525">
                  <a:moveTo>
                    <a:pt x="0" y="4749"/>
                  </a:moveTo>
                  <a:lnTo>
                    <a:pt x="1841124" y="4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901561" y="4574157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 h="0">
                  <a:moveTo>
                    <a:pt x="0" y="0"/>
                  </a:moveTo>
                  <a:lnTo>
                    <a:pt x="18411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901561" y="5031357"/>
              <a:ext cx="1841500" cy="1371600"/>
            </a:xfrm>
            <a:custGeom>
              <a:avLst/>
              <a:gdLst/>
              <a:ahLst/>
              <a:cxnLst/>
              <a:rect l="l" t="t" r="r" b="b"/>
              <a:pathLst>
                <a:path w="1841500" h="1371600">
                  <a:moveTo>
                    <a:pt x="0" y="0"/>
                  </a:moveTo>
                  <a:lnTo>
                    <a:pt x="1841124" y="0"/>
                  </a:lnTo>
                </a:path>
                <a:path w="1841500" h="1371600">
                  <a:moveTo>
                    <a:pt x="0" y="457199"/>
                  </a:moveTo>
                  <a:lnTo>
                    <a:pt x="1841124" y="457199"/>
                  </a:lnTo>
                </a:path>
                <a:path w="1841500" h="1371600">
                  <a:moveTo>
                    <a:pt x="0" y="914399"/>
                  </a:moveTo>
                  <a:lnTo>
                    <a:pt x="1841124" y="914399"/>
                  </a:lnTo>
                </a:path>
                <a:path w="1841500" h="1371600">
                  <a:moveTo>
                    <a:pt x="0" y="1371599"/>
                  </a:moveTo>
                  <a:lnTo>
                    <a:pt x="1841124" y="137159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912661" y="4123307"/>
            <a:ext cx="599440" cy="43180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968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55"/>
              </a:spcBef>
            </a:pP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Id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24661" y="4123307"/>
            <a:ext cx="1207135" cy="43180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968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55"/>
              </a:spcBef>
            </a:pPr>
            <a:r>
              <a:rPr dirty="0" u="heavy" sz="24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Project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12661" y="4593207"/>
            <a:ext cx="599440" cy="431800"/>
          </a:xfrm>
          <a:prstGeom prst="rect">
            <a:avLst/>
          </a:prstGeom>
          <a:solidFill>
            <a:srgbClr val="DBDBDB"/>
          </a:solidFill>
        </p:spPr>
        <p:txBody>
          <a:bodyPr wrap="square" lIns="0" tIns="698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55"/>
              </a:spcBef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24661" y="4593207"/>
            <a:ext cx="1207135" cy="431800"/>
          </a:xfrm>
          <a:prstGeom prst="rect">
            <a:avLst/>
          </a:prstGeom>
          <a:solidFill>
            <a:srgbClr val="DBDBDB"/>
          </a:solidFill>
        </p:spPr>
        <p:txBody>
          <a:bodyPr wrap="square" lIns="0" tIns="698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55"/>
              </a:spcBef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P1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06311" y="5031357"/>
            <a:ext cx="612140" cy="457200"/>
          </a:xfrm>
          <a:prstGeom prst="rect">
            <a:avLst/>
          </a:prstGeom>
          <a:solidFill>
            <a:srgbClr val="EEEEEE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518311" y="5031357"/>
            <a:ext cx="1219835" cy="457200"/>
          </a:xfrm>
          <a:prstGeom prst="rect">
            <a:avLst/>
          </a:prstGeom>
          <a:solidFill>
            <a:srgbClr val="EEEEEE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P1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06311" y="5488557"/>
            <a:ext cx="612140" cy="457200"/>
          </a:xfrm>
          <a:prstGeom prst="rect">
            <a:avLst/>
          </a:prstGeom>
          <a:solidFill>
            <a:srgbClr val="DBDBDB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18311" y="5488557"/>
            <a:ext cx="1219835" cy="457200"/>
          </a:xfrm>
          <a:prstGeom prst="rect">
            <a:avLst/>
          </a:prstGeom>
          <a:solidFill>
            <a:srgbClr val="DBDBDB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P2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06311" y="5945757"/>
            <a:ext cx="612140" cy="457200"/>
          </a:xfrm>
          <a:prstGeom prst="rect">
            <a:avLst/>
          </a:prstGeom>
          <a:solidFill>
            <a:srgbClr val="EEEEEE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518311" y="5945757"/>
            <a:ext cx="1219835" cy="457200"/>
          </a:xfrm>
          <a:prstGeom prst="rect">
            <a:avLst/>
          </a:prstGeom>
          <a:solidFill>
            <a:srgbClr val="EEEEEE"/>
          </a:solidFill>
          <a:ln w="12699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P2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2214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5N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70"/>
              <a:t>(Fift</a:t>
            </a:r>
            <a:r>
              <a:rPr dirty="0" spc="-270"/>
              <a:t>h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1435" y="2433350"/>
          <a:ext cx="3804285" cy="407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/>
                <a:gridCol w="640079"/>
                <a:gridCol w="424180"/>
                <a:gridCol w="433705"/>
                <a:gridCol w="924560"/>
                <a:gridCol w="814705"/>
              </a:tblGrid>
              <a:tr h="365749">
                <a:tc gridSpan="3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Student_Result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1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2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DF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Fail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DF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Fail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754836" y="2917106"/>
            <a:ext cx="7044690" cy="1125220"/>
            <a:chOff x="4754836" y="2917106"/>
            <a:chExt cx="7044690" cy="1125220"/>
          </a:xfrm>
        </p:grpSpPr>
        <p:sp>
          <p:nvSpPr>
            <p:cNvPr id="6" name="object 6"/>
            <p:cNvSpPr/>
            <p:nvPr/>
          </p:nvSpPr>
          <p:spPr>
            <a:xfrm>
              <a:off x="4761186" y="2923456"/>
              <a:ext cx="7031990" cy="1112520"/>
            </a:xfrm>
            <a:custGeom>
              <a:avLst/>
              <a:gdLst/>
              <a:ahLst/>
              <a:cxnLst/>
              <a:rect l="l" t="t" r="r" b="b"/>
              <a:pathLst>
                <a:path w="7031990" h="1112520">
                  <a:moveTo>
                    <a:pt x="6959862" y="1112515"/>
                  </a:moveTo>
                  <a:lnTo>
                    <a:pt x="71557" y="1112515"/>
                  </a:lnTo>
                  <a:lnTo>
                    <a:pt x="43703" y="1106892"/>
                  </a:lnTo>
                  <a:lnTo>
                    <a:pt x="20958" y="1091557"/>
                  </a:lnTo>
                  <a:lnTo>
                    <a:pt x="5623" y="1068812"/>
                  </a:lnTo>
                  <a:lnTo>
                    <a:pt x="0" y="1040958"/>
                  </a:lnTo>
                  <a:lnTo>
                    <a:pt x="0" y="71556"/>
                  </a:lnTo>
                  <a:lnTo>
                    <a:pt x="5623" y="43703"/>
                  </a:lnTo>
                  <a:lnTo>
                    <a:pt x="20958" y="20958"/>
                  </a:lnTo>
                  <a:lnTo>
                    <a:pt x="43703" y="5623"/>
                  </a:lnTo>
                  <a:lnTo>
                    <a:pt x="71557" y="0"/>
                  </a:lnTo>
                  <a:lnTo>
                    <a:pt x="6959862" y="0"/>
                  </a:lnTo>
                  <a:lnTo>
                    <a:pt x="6999562" y="12022"/>
                  </a:lnTo>
                  <a:lnTo>
                    <a:pt x="7025973" y="44173"/>
                  </a:lnTo>
                  <a:lnTo>
                    <a:pt x="7031419" y="71556"/>
                  </a:lnTo>
                  <a:lnTo>
                    <a:pt x="7031419" y="1040958"/>
                  </a:lnTo>
                  <a:lnTo>
                    <a:pt x="7025796" y="1068812"/>
                  </a:lnTo>
                  <a:lnTo>
                    <a:pt x="7010461" y="1091557"/>
                  </a:lnTo>
                  <a:lnTo>
                    <a:pt x="6987716" y="1106892"/>
                  </a:lnTo>
                  <a:lnTo>
                    <a:pt x="6959862" y="1112515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61186" y="2923456"/>
              <a:ext cx="7031990" cy="1112520"/>
            </a:xfrm>
            <a:custGeom>
              <a:avLst/>
              <a:gdLst/>
              <a:ahLst/>
              <a:cxnLst/>
              <a:rect l="l" t="t" r="r" b="b"/>
              <a:pathLst>
                <a:path w="7031990" h="1112520">
                  <a:moveTo>
                    <a:pt x="0" y="71556"/>
                  </a:moveTo>
                  <a:lnTo>
                    <a:pt x="5623" y="43703"/>
                  </a:lnTo>
                  <a:lnTo>
                    <a:pt x="20958" y="20958"/>
                  </a:lnTo>
                  <a:lnTo>
                    <a:pt x="43703" y="5623"/>
                  </a:lnTo>
                  <a:lnTo>
                    <a:pt x="71557" y="0"/>
                  </a:lnTo>
                  <a:lnTo>
                    <a:pt x="6959862" y="0"/>
                  </a:lnTo>
                  <a:lnTo>
                    <a:pt x="6999562" y="12022"/>
                  </a:lnTo>
                  <a:lnTo>
                    <a:pt x="7025973" y="44173"/>
                  </a:lnTo>
                  <a:lnTo>
                    <a:pt x="7031419" y="71556"/>
                  </a:lnTo>
                  <a:lnTo>
                    <a:pt x="7031419" y="1040958"/>
                  </a:lnTo>
                  <a:lnTo>
                    <a:pt x="7025796" y="1068812"/>
                  </a:lnTo>
                  <a:lnTo>
                    <a:pt x="7010461" y="1091557"/>
                  </a:lnTo>
                  <a:lnTo>
                    <a:pt x="6987716" y="1106892"/>
                  </a:lnTo>
                  <a:lnTo>
                    <a:pt x="6959862" y="1112515"/>
                  </a:lnTo>
                  <a:lnTo>
                    <a:pt x="71557" y="1112515"/>
                  </a:lnTo>
                  <a:lnTo>
                    <a:pt x="43703" y="1106892"/>
                  </a:lnTo>
                  <a:lnTo>
                    <a:pt x="20958" y="1091557"/>
                  </a:lnTo>
                  <a:lnTo>
                    <a:pt x="5623" y="1068812"/>
                  </a:lnTo>
                  <a:lnTo>
                    <a:pt x="0" y="1040958"/>
                  </a:lnTo>
                  <a:lnTo>
                    <a:pt x="0" y="71556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3695" y="756967"/>
            <a:ext cx="11181080" cy="308927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8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ndiľi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5NF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ﬁfľh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ímal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ím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(5NF)</a:t>
            </a:r>
            <a:endParaRPr sz="24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4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4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4N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0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cann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have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cap="small" sz="2000" spc="-1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ssless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dec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mp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siti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000" spc="-1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any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numbeí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smalleí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tables</a:t>
            </a:r>
            <a:r>
              <a:rPr dirty="0" sz="2000" spc="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(íelaľi</a:t>
            </a:r>
            <a:r>
              <a:rPr dirty="0" cap="small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ns).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Microsoft Sans Serif"/>
              <a:cs typeface="Microsoft Sans Serif"/>
            </a:endParaRPr>
          </a:p>
          <a:p>
            <a:pPr marL="5144135" marR="5080" indent="-106045">
              <a:lnSpc>
                <a:spcPct val="100000"/>
              </a:lnSpc>
            </a:pP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Sľudenľ_Resul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 b="1">
                <a:solidFill>
                  <a:srgbClr val="B84742"/>
                </a:solidFill>
                <a:latin typeface="Arial"/>
                <a:cs typeface="Arial"/>
              </a:rPr>
              <a:t>fu</a:t>
            </a:r>
            <a:r>
              <a:rPr dirty="0" sz="2400" spc="1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dec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mp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se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sub-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ns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5N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71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9592310" cy="161480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8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ndiľi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5NF</a:t>
            </a:r>
            <a:endParaRPr sz="24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ﬁfľh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ímal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ím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(5NF)</a:t>
            </a:r>
            <a:endParaRPr sz="24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4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nl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4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4N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0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cann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have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cap="small" sz="2000" spc="-1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ssless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dec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mp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siti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000" spc="-1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any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numbeí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smalleí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tables</a:t>
            </a:r>
            <a:r>
              <a:rPr dirty="0" sz="2000" spc="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(íelaľi</a:t>
            </a:r>
            <a:r>
              <a:rPr dirty="0" cap="small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ns).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2214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5N</a:t>
            </a:r>
            <a:r>
              <a:rPr dirty="0" spc="-325"/>
              <a:t>F</a:t>
            </a:r>
            <a:r>
              <a:rPr dirty="0" spc="-170"/>
              <a:t> </a:t>
            </a:r>
            <a:r>
              <a:rPr dirty="0" spc="-170"/>
              <a:t>(Fift</a:t>
            </a:r>
            <a:r>
              <a:rPr dirty="0" spc="-270"/>
              <a:t>h</a:t>
            </a:r>
            <a:r>
              <a:rPr dirty="0" spc="-165"/>
              <a:t> </a:t>
            </a:r>
            <a:r>
              <a:rPr dirty="0" spc="-380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495"/>
              <a:t>F</a:t>
            </a:r>
            <a:r>
              <a:rPr dirty="0" cap="small" spc="-415"/>
              <a:t>o</a:t>
            </a:r>
            <a:r>
              <a:rPr dirty="0" spc="-125"/>
              <a:t>ím)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1435" y="2433350"/>
          <a:ext cx="3804285" cy="407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/>
                <a:gridCol w="640079"/>
                <a:gridCol w="424180"/>
                <a:gridCol w="433705"/>
                <a:gridCol w="924560"/>
                <a:gridCol w="814705"/>
              </a:tblGrid>
              <a:tr h="365749">
                <a:tc gridSpan="3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Student_Result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1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2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DF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Fail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DF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Fail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77866" y="2449115"/>
          <a:ext cx="1628139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94030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8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374790" y="2476356"/>
          <a:ext cx="1561465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70534"/>
                <a:gridCol w="427355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55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18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SID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229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DBMS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2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 spc="-26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DF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05037" y="2449115"/>
          <a:ext cx="2668905" cy="407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/>
                <a:gridCol w="567690"/>
                <a:gridCol w="170815"/>
                <a:gridCol w="550545"/>
                <a:gridCol w="815339"/>
              </a:tblGrid>
              <a:tr h="36574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25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heavy" sz="1800" spc="-21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2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Fail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Fail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618146" y="4796644"/>
            <a:ext cx="4601845" cy="1664335"/>
            <a:chOff x="4618146" y="4796644"/>
            <a:chExt cx="4601845" cy="1664335"/>
          </a:xfrm>
        </p:grpSpPr>
        <p:sp>
          <p:nvSpPr>
            <p:cNvPr id="10" name="object 10"/>
            <p:cNvSpPr/>
            <p:nvPr/>
          </p:nvSpPr>
          <p:spPr>
            <a:xfrm>
              <a:off x="4624496" y="4796644"/>
              <a:ext cx="612140" cy="437515"/>
            </a:xfrm>
            <a:custGeom>
              <a:avLst/>
              <a:gdLst/>
              <a:ahLst/>
              <a:cxnLst/>
              <a:rect l="l" t="t" r="r" b="b"/>
              <a:pathLst>
                <a:path w="612139" h="437514">
                  <a:moveTo>
                    <a:pt x="393438" y="437121"/>
                  </a:moveTo>
                  <a:lnTo>
                    <a:pt x="393438" y="327841"/>
                  </a:lnTo>
                  <a:lnTo>
                    <a:pt x="0" y="327841"/>
                  </a:lnTo>
                  <a:lnTo>
                    <a:pt x="0" y="109280"/>
                  </a:lnTo>
                  <a:lnTo>
                    <a:pt x="393438" y="109280"/>
                  </a:lnTo>
                  <a:lnTo>
                    <a:pt x="393438" y="0"/>
                  </a:lnTo>
                  <a:lnTo>
                    <a:pt x="611999" y="218560"/>
                  </a:lnTo>
                  <a:lnTo>
                    <a:pt x="393438" y="437121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24496" y="5342027"/>
              <a:ext cx="4589145" cy="1112520"/>
            </a:xfrm>
            <a:custGeom>
              <a:avLst/>
              <a:gdLst/>
              <a:ahLst/>
              <a:cxnLst/>
              <a:rect l="l" t="t" r="r" b="b"/>
              <a:pathLst>
                <a:path w="4589145" h="1112520">
                  <a:moveTo>
                    <a:pt x="4517025" y="1112516"/>
                  </a:moveTo>
                  <a:lnTo>
                    <a:pt x="71556" y="1112516"/>
                  </a:lnTo>
                  <a:lnTo>
                    <a:pt x="43703" y="1106892"/>
                  </a:lnTo>
                  <a:lnTo>
                    <a:pt x="20958" y="1091557"/>
                  </a:lnTo>
                  <a:lnTo>
                    <a:pt x="5623" y="1068812"/>
                  </a:lnTo>
                  <a:lnTo>
                    <a:pt x="0" y="1040958"/>
                  </a:lnTo>
                  <a:lnTo>
                    <a:pt x="0" y="71556"/>
                  </a:lnTo>
                  <a:lnTo>
                    <a:pt x="5623" y="43703"/>
                  </a:lnTo>
                  <a:lnTo>
                    <a:pt x="20958" y="20958"/>
                  </a:lnTo>
                  <a:lnTo>
                    <a:pt x="43703" y="5623"/>
                  </a:lnTo>
                  <a:lnTo>
                    <a:pt x="71556" y="0"/>
                  </a:lnTo>
                  <a:lnTo>
                    <a:pt x="4517025" y="0"/>
                  </a:lnTo>
                  <a:lnTo>
                    <a:pt x="4556725" y="12022"/>
                  </a:lnTo>
                  <a:lnTo>
                    <a:pt x="4583135" y="44173"/>
                  </a:lnTo>
                  <a:lnTo>
                    <a:pt x="4588582" y="71556"/>
                  </a:lnTo>
                  <a:lnTo>
                    <a:pt x="4588582" y="1040958"/>
                  </a:lnTo>
                  <a:lnTo>
                    <a:pt x="4582959" y="1068812"/>
                  </a:lnTo>
                  <a:lnTo>
                    <a:pt x="4567624" y="1091557"/>
                  </a:lnTo>
                  <a:lnTo>
                    <a:pt x="4544879" y="1106892"/>
                  </a:lnTo>
                  <a:lnTo>
                    <a:pt x="4517025" y="1112516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24496" y="5342027"/>
              <a:ext cx="4589145" cy="1112520"/>
            </a:xfrm>
            <a:custGeom>
              <a:avLst/>
              <a:gdLst/>
              <a:ahLst/>
              <a:cxnLst/>
              <a:rect l="l" t="t" r="r" b="b"/>
              <a:pathLst>
                <a:path w="4589145" h="1112520">
                  <a:moveTo>
                    <a:pt x="0" y="71556"/>
                  </a:moveTo>
                  <a:lnTo>
                    <a:pt x="5623" y="43703"/>
                  </a:lnTo>
                  <a:lnTo>
                    <a:pt x="20958" y="20958"/>
                  </a:lnTo>
                  <a:lnTo>
                    <a:pt x="43703" y="5623"/>
                  </a:lnTo>
                  <a:lnTo>
                    <a:pt x="71556" y="0"/>
                  </a:lnTo>
                  <a:lnTo>
                    <a:pt x="4517025" y="0"/>
                  </a:lnTo>
                  <a:lnTo>
                    <a:pt x="4556725" y="12022"/>
                  </a:lnTo>
                  <a:lnTo>
                    <a:pt x="4583135" y="44173"/>
                  </a:lnTo>
                  <a:lnTo>
                    <a:pt x="4588582" y="71556"/>
                  </a:lnTo>
                  <a:lnTo>
                    <a:pt x="4588582" y="1040958"/>
                  </a:lnTo>
                  <a:lnTo>
                    <a:pt x="4582959" y="1068812"/>
                  </a:lnTo>
                  <a:lnTo>
                    <a:pt x="4567624" y="1091557"/>
                  </a:lnTo>
                  <a:lnTo>
                    <a:pt x="4544879" y="1106892"/>
                  </a:lnTo>
                  <a:lnTo>
                    <a:pt x="4517025" y="1112516"/>
                  </a:lnTo>
                  <a:lnTo>
                    <a:pt x="71556" y="1112516"/>
                  </a:lnTo>
                  <a:lnTo>
                    <a:pt x="43703" y="1106892"/>
                  </a:lnTo>
                  <a:lnTo>
                    <a:pt x="20958" y="1091557"/>
                  </a:lnTo>
                  <a:lnTo>
                    <a:pt x="5623" y="1068812"/>
                  </a:lnTo>
                  <a:lnTo>
                    <a:pt x="0" y="1040958"/>
                  </a:lnTo>
                  <a:lnTo>
                    <a:pt x="0" y="71556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797087" y="5418226"/>
            <a:ext cx="42335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1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6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7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000" spc="-12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000" spc="-2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ca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15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5">
                <a:solidFill>
                  <a:srgbClr val="212121"/>
                </a:solidFill>
                <a:latin typeface="Microsoft Sans Serif"/>
                <a:cs typeface="Microsoft Sans Serif"/>
              </a:rPr>
              <a:t>fu</a:t>
            </a:r>
            <a:r>
              <a:rPr dirty="0" sz="2000" spc="6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45">
                <a:solidFill>
                  <a:srgbClr val="212121"/>
                </a:solidFill>
                <a:latin typeface="Microsoft Sans Serif"/>
                <a:cs typeface="Microsoft Sans Serif"/>
              </a:rPr>
              <a:t>ľheí 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35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000" spc="-13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0">
                <a:solidFill>
                  <a:srgbClr val="212121"/>
                </a:solidFill>
                <a:latin typeface="Microsoft Sans Serif"/>
                <a:cs typeface="Microsoft Sans Serif"/>
              </a:rPr>
              <a:t>sub-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ns</a:t>
            </a:r>
            <a:r>
              <a:rPr dirty="0" sz="2000" spc="-5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000" spc="-145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000" spc="-2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60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0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212121"/>
                </a:solidFill>
                <a:latin typeface="Microsoft Sans Serif"/>
                <a:cs typeface="Microsoft Sans Serif"/>
              </a:rPr>
              <a:t>daľabas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70">
                <a:solidFill>
                  <a:srgbClr val="212121"/>
                </a:solidFill>
                <a:latin typeface="Microsoft Sans Serif"/>
                <a:cs typeface="Microsoft Sans Serif"/>
              </a:rPr>
              <a:t>5N</a:t>
            </a:r>
            <a:r>
              <a:rPr dirty="0" sz="2000" spc="-4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71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95" y="847391"/>
            <a:ext cx="11786235" cy="5028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8780" indent="-374015">
              <a:lnSpc>
                <a:spcPct val="100000"/>
              </a:lnSpc>
              <a:spcBef>
                <a:spcPts val="100"/>
              </a:spcBef>
              <a:buClr>
                <a:srgbClr val="B84742"/>
              </a:buClr>
              <a:buFont typeface="Segoe UI Symbol"/>
              <a:buChar char="□"/>
              <a:tabLst>
                <a:tab pos="398145" algn="l"/>
                <a:tab pos="399415" algn="l"/>
              </a:tabLst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database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is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never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normalized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to </a:t>
            </a:r>
            <a:r>
              <a:rPr dirty="0" sz="2400" spc="15">
                <a:solidFill>
                  <a:srgbClr val="212121"/>
                </a:solidFill>
                <a:latin typeface="Cambria Math"/>
                <a:cs typeface="Cambria Math"/>
              </a:rPr>
              <a:t>5</a:t>
            </a:r>
            <a:r>
              <a:rPr dirty="0" baseline="31250" sz="2400" spc="22">
                <a:solidFill>
                  <a:srgbClr val="212121"/>
                </a:solidFill>
                <a:latin typeface="Cambria Math"/>
                <a:cs typeface="Cambria Math"/>
              </a:rPr>
              <a:t>th</a:t>
            </a:r>
            <a:r>
              <a:rPr dirty="0" baseline="31250" sz="2400" spc="254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Cambria Math"/>
                <a:cs typeface="Cambria Math"/>
              </a:rPr>
              <a:t>NF.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Clr>
                <a:srgbClr val="B84742"/>
              </a:buClr>
              <a:buFont typeface="Segoe UI Symbol"/>
              <a:buChar char="□"/>
            </a:pPr>
            <a:endParaRPr sz="3950">
              <a:latin typeface="Cambria Math"/>
              <a:cs typeface="Cambria Math"/>
            </a:endParaRPr>
          </a:p>
          <a:p>
            <a:pPr marL="398780" marR="43180" indent="-374015">
              <a:lnSpc>
                <a:spcPts val="2590"/>
              </a:lnSpc>
              <a:buClr>
                <a:srgbClr val="B84742"/>
              </a:buClr>
              <a:buFont typeface="Segoe UI Symbol"/>
              <a:buChar char="□"/>
              <a:tabLst>
                <a:tab pos="398145" algn="l"/>
                <a:tab pos="399415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Once</a:t>
            </a:r>
            <a:r>
              <a:rPr dirty="0" sz="2400" spc="16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2400" spc="16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database</a:t>
            </a:r>
            <a:r>
              <a:rPr dirty="0" sz="2400" spc="17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is</a:t>
            </a:r>
            <a:r>
              <a:rPr dirty="0" sz="2400" spc="16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converted</a:t>
            </a:r>
            <a:r>
              <a:rPr dirty="0" sz="2400" spc="17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to</a:t>
            </a:r>
            <a:r>
              <a:rPr dirty="0" sz="2400" spc="16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Cambria Math"/>
                <a:cs typeface="Cambria Math"/>
              </a:rPr>
              <a:t>BCNF,</a:t>
            </a:r>
            <a:r>
              <a:rPr dirty="0" sz="2400" spc="17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it</a:t>
            </a:r>
            <a:r>
              <a:rPr dirty="0" sz="2400" spc="16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is</a:t>
            </a:r>
            <a:r>
              <a:rPr dirty="0" sz="2400" spc="17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assumed</a:t>
            </a:r>
            <a:r>
              <a:rPr dirty="0" sz="2400" spc="16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that</a:t>
            </a:r>
            <a:r>
              <a:rPr dirty="0" sz="2400" spc="17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all</a:t>
            </a:r>
            <a:r>
              <a:rPr dirty="0" sz="2400" spc="16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2400" spc="16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redundancies</a:t>
            </a:r>
            <a:r>
              <a:rPr dirty="0" sz="2400" spc="17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of</a:t>
            </a:r>
            <a:r>
              <a:rPr dirty="0" sz="2400" spc="16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the </a:t>
            </a:r>
            <a:r>
              <a:rPr dirty="0" sz="2400" spc="-50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table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has been 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removed.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Clr>
                <a:srgbClr val="B84742"/>
              </a:buClr>
              <a:buFont typeface="Segoe UI Symbol"/>
              <a:buChar char="□"/>
            </a:pPr>
            <a:endParaRPr sz="2400">
              <a:latin typeface="Cambria Math"/>
              <a:cs typeface="Cambria Math"/>
            </a:endParaRPr>
          </a:p>
          <a:p>
            <a:pPr marL="398780" marR="17780" indent="-374015">
              <a:lnSpc>
                <a:spcPts val="2590"/>
              </a:lnSpc>
              <a:spcBef>
                <a:spcPts val="1780"/>
              </a:spcBef>
              <a:buClr>
                <a:srgbClr val="B84742"/>
              </a:buClr>
              <a:buFont typeface="Segoe UI Symbol"/>
              <a:buChar char="□"/>
              <a:tabLst>
                <a:tab pos="398145" algn="l"/>
                <a:tab pos="399415" algn="l"/>
              </a:tabLst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</a:t>
            </a:r>
            <a:r>
              <a:rPr dirty="0" sz="2400" spc="14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database</a:t>
            </a:r>
            <a:r>
              <a:rPr dirty="0" sz="2400" spc="14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is</a:t>
            </a:r>
            <a:r>
              <a:rPr dirty="0" sz="2400" spc="1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converted</a:t>
            </a:r>
            <a:r>
              <a:rPr dirty="0" sz="2400" spc="1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to</a:t>
            </a:r>
            <a:r>
              <a:rPr dirty="0" sz="2400" spc="1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20">
                <a:solidFill>
                  <a:srgbClr val="212121"/>
                </a:solidFill>
                <a:latin typeface="Cambria Math"/>
                <a:cs typeface="Cambria Math"/>
              </a:rPr>
              <a:t>4</a:t>
            </a:r>
            <a:r>
              <a:rPr dirty="0" baseline="31250" sz="2400" spc="30">
                <a:solidFill>
                  <a:srgbClr val="212121"/>
                </a:solidFill>
                <a:latin typeface="Cambria Math"/>
                <a:cs typeface="Cambria Math"/>
              </a:rPr>
              <a:t>th</a:t>
            </a:r>
            <a:r>
              <a:rPr dirty="0" baseline="31250" sz="2400" spc="472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NF</a:t>
            </a:r>
            <a:r>
              <a:rPr dirty="0" sz="2400" spc="14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and</a:t>
            </a:r>
            <a:r>
              <a:rPr dirty="0" sz="2400" spc="14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5</a:t>
            </a:r>
            <a:r>
              <a:rPr dirty="0" baseline="31250" sz="2400">
                <a:solidFill>
                  <a:srgbClr val="212121"/>
                </a:solidFill>
                <a:latin typeface="Cambria Math"/>
                <a:cs typeface="Cambria Math"/>
              </a:rPr>
              <a:t>th</a:t>
            </a:r>
            <a:r>
              <a:rPr dirty="0" baseline="31250" sz="2400" spc="472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NF</a:t>
            </a:r>
            <a:r>
              <a:rPr dirty="0" sz="2400" spc="14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only</a:t>
            </a:r>
            <a:r>
              <a:rPr dirty="0" sz="2400" spc="1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if</a:t>
            </a:r>
            <a:r>
              <a:rPr dirty="0" sz="2400" spc="1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2400" spc="14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database</a:t>
            </a:r>
            <a:r>
              <a:rPr dirty="0" sz="2400" spc="14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administrator</a:t>
            </a:r>
            <a:r>
              <a:rPr dirty="0" sz="2400" spc="1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doubts </a:t>
            </a:r>
            <a:r>
              <a:rPr dirty="0" sz="2400" spc="-50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presence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of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redundant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data in the database.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Clr>
                <a:srgbClr val="B84742"/>
              </a:buClr>
              <a:buFont typeface="Segoe UI Symbol"/>
              <a:buChar char="□"/>
            </a:pPr>
            <a:endParaRPr sz="2400">
              <a:latin typeface="Cambria Math"/>
              <a:cs typeface="Cambria Math"/>
            </a:endParaRPr>
          </a:p>
          <a:p>
            <a:pPr marL="398780" marR="20320" indent="-374015">
              <a:lnSpc>
                <a:spcPts val="2590"/>
              </a:lnSpc>
              <a:spcBef>
                <a:spcPts val="1785"/>
              </a:spcBef>
              <a:buClr>
                <a:srgbClr val="B84742"/>
              </a:buClr>
              <a:buFont typeface="Segoe UI Symbol"/>
              <a:buChar char="□"/>
              <a:tabLst>
                <a:tab pos="398145" algn="l"/>
                <a:tab pos="399415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In</a:t>
            </a:r>
            <a:r>
              <a:rPr dirty="0" sz="2400" spc="25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real</a:t>
            </a:r>
            <a:r>
              <a:rPr dirty="0" sz="2400" spc="25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world,</a:t>
            </a:r>
            <a:r>
              <a:rPr dirty="0" sz="2400" spc="254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the</a:t>
            </a:r>
            <a:r>
              <a:rPr dirty="0" sz="2400" spc="254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database</a:t>
            </a:r>
            <a:r>
              <a:rPr dirty="0" sz="2400" spc="25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is</a:t>
            </a:r>
            <a:r>
              <a:rPr dirty="0" sz="2400" spc="25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created</a:t>
            </a:r>
            <a:r>
              <a:rPr dirty="0" sz="2400" spc="25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by</a:t>
            </a:r>
            <a:r>
              <a:rPr dirty="0" sz="2400" spc="25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considering</a:t>
            </a:r>
            <a:r>
              <a:rPr dirty="0" sz="2400" spc="24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all</a:t>
            </a:r>
            <a:r>
              <a:rPr dirty="0" sz="2400" spc="254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aspects</a:t>
            </a:r>
            <a:r>
              <a:rPr dirty="0" sz="2400" spc="254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like</a:t>
            </a:r>
            <a:r>
              <a:rPr dirty="0" sz="2400" spc="25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data</a:t>
            </a:r>
            <a:r>
              <a:rPr dirty="0" sz="2400" spc="254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duplication, </a:t>
            </a:r>
            <a:r>
              <a:rPr dirty="0" sz="2400" spc="-51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storage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size, data access and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many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more.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Clr>
                <a:srgbClr val="B84742"/>
              </a:buClr>
              <a:buFont typeface="Segoe UI Symbol"/>
              <a:buChar char="□"/>
            </a:pPr>
            <a:endParaRPr sz="2400">
              <a:latin typeface="Cambria Math"/>
              <a:cs typeface="Cambria Math"/>
            </a:endParaRPr>
          </a:p>
          <a:p>
            <a:pPr marL="398780" indent="-374015">
              <a:lnSpc>
                <a:spcPct val="100000"/>
              </a:lnSpc>
              <a:spcBef>
                <a:spcPts val="1455"/>
              </a:spcBef>
              <a:buClr>
                <a:srgbClr val="B84742"/>
              </a:buClr>
              <a:buFont typeface="Segoe UI Symbol"/>
              <a:buChar char="□"/>
              <a:tabLst>
                <a:tab pos="398145" algn="l"/>
                <a:tab pos="399415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Thus,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Normalization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of database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may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or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may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not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be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required.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572198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Normal</a:t>
            </a:r>
            <a:r>
              <a:rPr dirty="0" spc="-2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pc="-40">
                <a:solidFill>
                  <a:srgbClr val="212121"/>
                </a:solidFill>
                <a:latin typeface="Cambria"/>
                <a:cs typeface="Cambria"/>
              </a:rPr>
              <a:t>Forms</a:t>
            </a:r>
            <a:r>
              <a:rPr dirty="0" spc="-2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(Special</a:t>
            </a:r>
            <a:r>
              <a:rPr dirty="0" spc="-2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pc="-15">
                <a:solidFill>
                  <a:srgbClr val="212121"/>
                </a:solidFill>
                <a:latin typeface="Cambria"/>
                <a:cs typeface="Cambria"/>
              </a:rPr>
              <a:t>Note)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71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205" y="756967"/>
            <a:ext cx="11341100" cy="276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4700"/>
              </a:lnSpc>
              <a:spcBef>
                <a:spcPts val="100"/>
              </a:spcBef>
              <a:tabLst>
                <a:tab pos="2027555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In the</a:t>
            </a:r>
            <a:r>
              <a:rPr dirty="0" u="heavy" sz="2400" spc="-5">
                <a:solidFill>
                  <a:srgbClr val="212121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normal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form,</a:t>
            </a:r>
            <a:r>
              <a:rPr dirty="0" sz="2400" spc="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composite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attribute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is</a:t>
            </a:r>
            <a:r>
              <a:rPr dirty="0" sz="2400" spc="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converted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to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individual</a:t>
            </a:r>
            <a:r>
              <a:rPr dirty="0" sz="2400" spc="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attributes. </a:t>
            </a:r>
            <a:r>
              <a:rPr dirty="0" sz="2400" spc="-52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A.1NF</a:t>
            </a:r>
            <a:endParaRPr sz="2400">
              <a:latin typeface="Cambria Math"/>
              <a:cs typeface="Cambria Math"/>
            </a:endParaRPr>
          </a:p>
          <a:p>
            <a:pPr algn="just" marL="12700" marR="10523855">
              <a:lnSpc>
                <a:spcPct val="124700"/>
              </a:lnSpc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B.2NF 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C.3NF </a:t>
            </a:r>
            <a:r>
              <a:rPr dirty="0" sz="2400" spc="-52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Cambria Math"/>
                <a:cs typeface="Cambria Math"/>
              </a:rPr>
              <a:t>D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.4NF</a:t>
            </a:r>
            <a:endParaRPr sz="2400">
              <a:latin typeface="Cambria Math"/>
              <a:cs typeface="Cambria Math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Answer:</a:t>
            </a:r>
            <a:r>
              <a:rPr dirty="0" sz="2400" spc="-4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11537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M</a:t>
            </a:r>
            <a:r>
              <a:rPr dirty="0" spc="-50">
                <a:solidFill>
                  <a:srgbClr val="212121"/>
                </a:solidFill>
                <a:latin typeface="Cambria"/>
                <a:cs typeface="Cambria"/>
              </a:rPr>
              <a:t>C</a:t>
            </a: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QS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71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205" y="756967"/>
            <a:ext cx="7942580" cy="276288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functional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dependency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is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 relationship between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or among:</a:t>
            </a:r>
            <a:endParaRPr sz="2400">
              <a:latin typeface="Cambria Math"/>
              <a:cs typeface="Cambria Math"/>
            </a:endParaRPr>
          </a:p>
          <a:p>
            <a:pPr marL="332105" indent="-320040">
              <a:lnSpc>
                <a:spcPct val="100000"/>
              </a:lnSpc>
              <a:spcBef>
                <a:spcPts val="710"/>
              </a:spcBef>
              <a:buAutoNum type="alphaUcPeriod"/>
              <a:tabLst>
                <a:tab pos="332740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tables</a:t>
            </a:r>
            <a:endParaRPr sz="2400">
              <a:latin typeface="Cambria Math"/>
              <a:cs typeface="Cambria Math"/>
            </a:endParaRPr>
          </a:p>
          <a:p>
            <a:pPr marL="327660" indent="-315595">
              <a:lnSpc>
                <a:spcPct val="100000"/>
              </a:lnSpc>
              <a:spcBef>
                <a:spcPts val="715"/>
              </a:spcBef>
              <a:buAutoNum type="alphaUcPeriod"/>
              <a:tabLst>
                <a:tab pos="328295" algn="l"/>
              </a:tabLst>
            </a:pP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rows</a:t>
            </a:r>
            <a:endParaRPr sz="2400">
              <a:latin typeface="Cambria Math"/>
              <a:cs typeface="Cambria Math"/>
            </a:endParaRPr>
          </a:p>
          <a:p>
            <a:pPr marL="313055" indent="-300990">
              <a:lnSpc>
                <a:spcPct val="100000"/>
              </a:lnSpc>
              <a:spcBef>
                <a:spcPts val="710"/>
              </a:spcBef>
              <a:buAutoNum type="alphaUcPeriod"/>
              <a:tabLst>
                <a:tab pos="313690" algn="l"/>
              </a:tabLst>
            </a:pP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relations</a:t>
            </a:r>
            <a:endParaRPr sz="2400">
              <a:latin typeface="Cambria Math"/>
              <a:cs typeface="Cambria Math"/>
            </a:endParaRPr>
          </a:p>
          <a:p>
            <a:pPr marL="12700" marR="6318250">
              <a:lnSpc>
                <a:spcPct val="124700"/>
              </a:lnSpc>
              <a:buAutoNum type="alphaUcPeriod"/>
              <a:tabLst>
                <a:tab pos="336550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attribu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t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es 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Answer:</a:t>
            </a:r>
            <a:r>
              <a:rPr dirty="0" sz="2400" spc="-2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D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11537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M</a:t>
            </a:r>
            <a:r>
              <a:rPr dirty="0" spc="-50">
                <a:solidFill>
                  <a:srgbClr val="212121"/>
                </a:solidFill>
                <a:latin typeface="Cambria"/>
                <a:cs typeface="Cambria"/>
              </a:rPr>
              <a:t>C</a:t>
            </a: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QS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71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205" y="756967"/>
            <a:ext cx="9420225" cy="276288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If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attribute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A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determines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both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attributes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B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and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C, then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it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is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also true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that:</a:t>
            </a:r>
            <a:endParaRPr sz="2400">
              <a:latin typeface="Cambria Math"/>
              <a:cs typeface="Cambria Math"/>
            </a:endParaRPr>
          </a:p>
          <a:p>
            <a:pPr marL="398780" indent="-386715">
              <a:lnSpc>
                <a:spcPct val="100000"/>
              </a:lnSpc>
              <a:spcBef>
                <a:spcPts val="710"/>
              </a:spcBef>
              <a:buAutoNum type="alphaUcPeriod"/>
              <a:tabLst>
                <a:tab pos="398780" algn="l"/>
                <a:tab pos="399415" algn="l"/>
              </a:tabLst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</a:t>
            </a:r>
            <a:r>
              <a:rPr dirty="0" sz="2400" spc="-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→</a:t>
            </a:r>
            <a:r>
              <a:rPr dirty="0" sz="2400" spc="-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B.</a:t>
            </a:r>
            <a:endParaRPr sz="2400">
              <a:latin typeface="Cambria Math"/>
              <a:cs typeface="Cambria Math"/>
            </a:endParaRPr>
          </a:p>
          <a:p>
            <a:pPr marL="327660" indent="-315595">
              <a:lnSpc>
                <a:spcPct val="100000"/>
              </a:lnSpc>
              <a:spcBef>
                <a:spcPts val="715"/>
              </a:spcBef>
              <a:buAutoNum type="alphaUcPeriod"/>
              <a:tabLst>
                <a:tab pos="328295" algn="l"/>
              </a:tabLst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B</a:t>
            </a:r>
            <a:r>
              <a:rPr dirty="0" sz="2400" spc="-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→</a:t>
            </a:r>
            <a:r>
              <a:rPr dirty="0" sz="2400" spc="-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A.</a:t>
            </a:r>
            <a:endParaRPr sz="2400">
              <a:latin typeface="Cambria Math"/>
              <a:cs typeface="Cambria Math"/>
            </a:endParaRPr>
          </a:p>
          <a:p>
            <a:pPr marL="313055" indent="-300990">
              <a:lnSpc>
                <a:spcPct val="100000"/>
              </a:lnSpc>
              <a:spcBef>
                <a:spcPts val="710"/>
              </a:spcBef>
              <a:buAutoNum type="alphaUcPeriod"/>
              <a:tabLst>
                <a:tab pos="313690" algn="l"/>
              </a:tabLst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C</a:t>
            </a:r>
            <a:r>
              <a:rPr dirty="0" sz="2400" spc="-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→</a:t>
            </a:r>
            <a:r>
              <a:rPr dirty="0" sz="2400" spc="-3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A.</a:t>
            </a:r>
            <a:endParaRPr sz="2400">
              <a:latin typeface="Cambria Math"/>
              <a:cs typeface="Cambria Math"/>
            </a:endParaRPr>
          </a:p>
          <a:p>
            <a:pPr marL="12700" marR="7760970">
              <a:lnSpc>
                <a:spcPct val="124700"/>
              </a:lnSpc>
              <a:buAutoNum type="alphaUcPeriod"/>
              <a:tabLst>
                <a:tab pos="336550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(B,C)</a:t>
            </a:r>
            <a:r>
              <a:rPr dirty="0" sz="2400" spc="-5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→</a:t>
            </a:r>
            <a:r>
              <a:rPr dirty="0" sz="2400" spc="-5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A. </a:t>
            </a:r>
            <a:r>
              <a:rPr dirty="0" sz="2400" spc="-509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Answer:</a:t>
            </a:r>
            <a:r>
              <a:rPr dirty="0" sz="2400" spc="-2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11537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M</a:t>
            </a:r>
            <a:r>
              <a:rPr dirty="0" spc="-50">
                <a:solidFill>
                  <a:srgbClr val="212121"/>
                </a:solidFill>
                <a:latin typeface="Cambria"/>
                <a:cs typeface="Cambria"/>
              </a:rPr>
              <a:t>C</a:t>
            </a: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QS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71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205" y="756967"/>
            <a:ext cx="9330055" cy="276288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8540750" algn="l"/>
              </a:tabLst>
            </a:pP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 function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that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has no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partial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functional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dependencies is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in</a:t>
            </a:r>
            <a:r>
              <a:rPr dirty="0" u="heavy" sz="2400" spc="-5">
                <a:solidFill>
                  <a:srgbClr val="212121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form</a:t>
            </a:r>
            <a:r>
              <a:rPr dirty="0" sz="2400" spc="-7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:</a:t>
            </a:r>
            <a:endParaRPr sz="2400">
              <a:latin typeface="Cambria Math"/>
              <a:cs typeface="Cambria Math"/>
            </a:endParaRPr>
          </a:p>
          <a:p>
            <a:pPr marL="332105" indent="-320040">
              <a:lnSpc>
                <a:spcPct val="100000"/>
              </a:lnSpc>
              <a:spcBef>
                <a:spcPts val="710"/>
              </a:spcBef>
              <a:buAutoNum type="alphaUcPeriod"/>
              <a:tabLst>
                <a:tab pos="332740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BCNF</a:t>
            </a:r>
            <a:endParaRPr sz="2400">
              <a:latin typeface="Cambria Math"/>
              <a:cs typeface="Cambria Math"/>
            </a:endParaRPr>
          </a:p>
          <a:p>
            <a:pPr marL="12700" marR="7995284">
              <a:lnSpc>
                <a:spcPct val="124700"/>
              </a:lnSpc>
              <a:spcBef>
                <a:spcPts val="5"/>
              </a:spcBef>
              <a:buAutoNum type="alphaUcPeriod"/>
              <a:tabLst>
                <a:tab pos="328295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1NF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C.2NF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D.3NF </a:t>
            </a:r>
            <a:r>
              <a:rPr dirty="0" sz="2400" spc="-1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Answer:</a:t>
            </a:r>
            <a:r>
              <a:rPr dirty="0" sz="2400" spc="-9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11537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M</a:t>
            </a:r>
            <a:r>
              <a:rPr dirty="0" spc="-50">
                <a:solidFill>
                  <a:srgbClr val="212121"/>
                </a:solidFill>
                <a:latin typeface="Cambria"/>
                <a:cs typeface="Cambria"/>
              </a:rPr>
              <a:t>C</a:t>
            </a: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QS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71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205" y="756967"/>
            <a:ext cx="5097780" cy="276288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2914015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Normalization</a:t>
            </a:r>
            <a:r>
              <a:rPr dirty="0" u="heavy" sz="2400" spc="-5">
                <a:solidFill>
                  <a:srgbClr val="212121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data</a:t>
            </a:r>
            <a:r>
              <a:rPr dirty="0" sz="2400" spc="-8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duplication.</a:t>
            </a:r>
            <a:endParaRPr sz="2400">
              <a:latin typeface="Cambria Math"/>
              <a:cs typeface="Cambria Math"/>
            </a:endParaRPr>
          </a:p>
          <a:p>
            <a:pPr marL="332105" indent="-320040">
              <a:lnSpc>
                <a:spcPct val="100000"/>
              </a:lnSpc>
              <a:spcBef>
                <a:spcPts val="710"/>
              </a:spcBef>
              <a:buAutoNum type="alphaUcPeriod"/>
              <a:tabLst>
                <a:tab pos="332740" algn="l"/>
              </a:tabLst>
            </a:pP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eliminates</a:t>
            </a:r>
            <a:endParaRPr sz="2400">
              <a:latin typeface="Cambria Math"/>
              <a:cs typeface="Cambria Math"/>
            </a:endParaRPr>
          </a:p>
          <a:p>
            <a:pPr marL="327660" indent="-315595">
              <a:lnSpc>
                <a:spcPct val="100000"/>
              </a:lnSpc>
              <a:spcBef>
                <a:spcPts val="715"/>
              </a:spcBef>
              <a:buAutoNum type="alphaUcPeriod"/>
              <a:tabLst>
                <a:tab pos="328295" algn="l"/>
              </a:tabLst>
            </a:pP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reduces</a:t>
            </a:r>
            <a:endParaRPr sz="2400">
              <a:latin typeface="Cambria Math"/>
              <a:cs typeface="Cambria Math"/>
            </a:endParaRPr>
          </a:p>
          <a:p>
            <a:pPr marL="313055" indent="-300990">
              <a:lnSpc>
                <a:spcPct val="100000"/>
              </a:lnSpc>
              <a:spcBef>
                <a:spcPts val="710"/>
              </a:spcBef>
              <a:buAutoNum type="alphaUcPeriod"/>
              <a:tabLst>
                <a:tab pos="313690" algn="l"/>
              </a:tabLst>
            </a:pP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increases</a:t>
            </a:r>
            <a:endParaRPr sz="2400">
              <a:latin typeface="Cambria Math"/>
              <a:cs typeface="Cambria Math"/>
            </a:endParaRPr>
          </a:p>
          <a:p>
            <a:pPr marL="12700" marR="3362325">
              <a:lnSpc>
                <a:spcPct val="124700"/>
              </a:lnSpc>
              <a:buAutoNum type="alphaUcPeriod"/>
              <a:tabLst>
                <a:tab pos="336550" algn="l"/>
              </a:tabLst>
            </a:pPr>
            <a:r>
              <a:rPr dirty="0" sz="2400" spc="-5">
                <a:solidFill>
                  <a:srgbClr val="212121"/>
                </a:solidFill>
                <a:latin typeface="Cambria Math"/>
                <a:cs typeface="Cambria Math"/>
              </a:rPr>
              <a:t>maximizes  </a:t>
            </a:r>
            <a:r>
              <a:rPr dirty="0" sz="2400" spc="-10">
                <a:solidFill>
                  <a:srgbClr val="212121"/>
                </a:solidFill>
                <a:latin typeface="Cambria Math"/>
                <a:cs typeface="Cambria Math"/>
              </a:rPr>
              <a:t>Answer:</a:t>
            </a:r>
            <a:r>
              <a:rPr dirty="0" sz="2400" spc="-2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212121"/>
                </a:solidFill>
                <a:latin typeface="Cambria Math"/>
                <a:cs typeface="Cambria Math"/>
              </a:rPr>
              <a:t>A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11537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M</a:t>
            </a:r>
            <a:r>
              <a:rPr dirty="0" spc="-50">
                <a:solidFill>
                  <a:srgbClr val="212121"/>
                </a:solidFill>
                <a:latin typeface="Cambria"/>
                <a:cs typeface="Cambria"/>
              </a:rPr>
              <a:t>C</a:t>
            </a:r>
            <a:r>
              <a:rPr dirty="0" spc="-5">
                <a:solidFill>
                  <a:srgbClr val="212121"/>
                </a:solidFill>
                <a:latin typeface="Cambria"/>
                <a:cs typeface="Cambria"/>
              </a:rPr>
              <a:t>QS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71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28663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350"/>
              <a:t>ﬁn</a:t>
            </a:r>
            <a:r>
              <a:rPr dirty="0" spc="-340"/>
              <a:t>d</a:t>
            </a:r>
            <a:r>
              <a:rPr dirty="0" spc="-170"/>
              <a:t> </a:t>
            </a:r>
            <a:r>
              <a:rPr dirty="0" spc="-250"/>
              <a:t>f</a:t>
            </a:r>
            <a:r>
              <a:rPr dirty="0" spc="-245"/>
              <a:t>i</a:t>
            </a:r>
            <a:r>
              <a:rPr dirty="0" spc="-290"/>
              <a:t>e</a:t>
            </a:r>
            <a:r>
              <a:rPr dirty="0" spc="-475"/>
              <a:t>y?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01337" y="6632340"/>
            <a:ext cx="1797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7tı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527" y="808122"/>
            <a:ext cx="11690985" cy="27146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ndiľi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ﬁn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6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paít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cap="small" sz="24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es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0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uí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any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side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60" b="1">
                <a:solidFill>
                  <a:srgbClr val="B84742"/>
                </a:solidFill>
                <a:latin typeface="Arial"/>
                <a:cs typeface="Arial"/>
              </a:rPr>
              <a:t>FD</a:t>
            </a:r>
            <a:endParaRPr sz="2400">
              <a:latin typeface="Arial"/>
              <a:cs typeface="Arial"/>
            </a:endParaRPr>
          </a:p>
          <a:p>
            <a:pPr lvl="1" marL="645160" marR="5080" indent="-183515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paít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,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40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1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uís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left-hand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side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75" b="1">
                <a:solidFill>
                  <a:srgbClr val="B84742"/>
                </a:solidFill>
                <a:latin typeface="Arial"/>
                <a:cs typeface="Arial"/>
              </a:rPr>
              <a:t>FD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2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buľ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neveí </a:t>
            </a:r>
            <a:r>
              <a:rPr dirty="0" cap="small" sz="2400" spc="-21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uís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íight-hand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side</a:t>
            </a:r>
            <a:endParaRPr sz="2400">
              <a:latin typeface="Arial"/>
              <a:cs typeface="Arial"/>
            </a:endParaRPr>
          </a:p>
          <a:p>
            <a:pPr lvl="1" marL="645160" marR="643255" indent="-183515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1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 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paít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,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40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1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uís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íight-hand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side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FD</a:t>
            </a:r>
            <a:r>
              <a:rPr dirty="0" sz="2400" spc="-28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buľ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neveí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1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uís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left-hand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side</a:t>
            </a:r>
            <a:endParaRPr sz="2400">
              <a:latin typeface="Arial"/>
              <a:cs typeface="Arial"/>
            </a:endParaRPr>
          </a:p>
          <a:p>
            <a:pPr lvl="1" marL="645160" indent="-18415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may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be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paít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0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400" spc="-7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1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uís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cap="small" sz="2400" spc="-2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th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side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15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60" b="1">
                <a:solidFill>
                  <a:srgbClr val="B84742"/>
                </a:solidFill>
                <a:latin typeface="Arial"/>
                <a:cs typeface="Arial"/>
              </a:rPr>
              <a:t>FD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4306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T</a:t>
            </a:r>
            <a:r>
              <a:rPr dirty="0" spc="-355"/>
              <a:t>ype</a:t>
            </a:r>
            <a:r>
              <a:rPr dirty="0" spc="-340"/>
              <a:t>s</a:t>
            </a:r>
            <a:r>
              <a:rPr dirty="0" spc="-165"/>
              <a:t> </a:t>
            </a:r>
            <a:r>
              <a:rPr dirty="0" spc="-270"/>
              <a:t>o</a:t>
            </a:r>
            <a:r>
              <a:rPr dirty="0" spc="-145"/>
              <a:t>f</a:t>
            </a:r>
            <a:r>
              <a:rPr dirty="0" spc="-170"/>
              <a:t> </a:t>
            </a:r>
            <a:r>
              <a:rPr dirty="0" spc="-495"/>
              <a:t>F</a:t>
            </a:r>
            <a:r>
              <a:rPr dirty="0" spc="-300"/>
              <a:t>unctiona</a:t>
            </a:r>
            <a:r>
              <a:rPr dirty="0" spc="-155"/>
              <a:t>l</a:t>
            </a:r>
            <a:r>
              <a:rPr dirty="0" spc="-170"/>
              <a:t> </a:t>
            </a:r>
            <a:r>
              <a:rPr dirty="0" spc="-375"/>
              <a:t>Dependenc</a:t>
            </a:r>
            <a:r>
              <a:rPr dirty="0" spc="-340"/>
              <a:t>y</a:t>
            </a:r>
            <a:r>
              <a:rPr dirty="0" spc="-170"/>
              <a:t> </a:t>
            </a:r>
            <a:r>
              <a:rPr dirty="0" spc="-270"/>
              <a:t>(FD)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527" y="808122"/>
            <a:ext cx="8057515" cy="256730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íivia</a:t>
            </a:r>
            <a:r>
              <a:rPr dirty="0" sz="2800" spc="-2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ľíivia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7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subse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Eg.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{Roll_No,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Depaíľmenľ_Name,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Semesľeí}</a:t>
            </a:r>
            <a:r>
              <a:rPr dirty="0" sz="24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Roll_No</a:t>
            </a:r>
            <a:endParaRPr sz="24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Nonľíivia</a:t>
            </a:r>
            <a:r>
              <a:rPr dirty="0" sz="2800" spc="-5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uncľiona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Dependency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4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nonľíivia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7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no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subse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Eg.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{Roll_No,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Depaíľmenľ_Name,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Semesľeí}</a:t>
            </a:r>
            <a:r>
              <a:rPr dirty="0" sz="2400" spc="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1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Sľudenľ_Name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6564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350"/>
              <a:t>ﬁn</a:t>
            </a:r>
            <a:r>
              <a:rPr dirty="0" spc="-340"/>
              <a:t>d</a:t>
            </a:r>
            <a:r>
              <a:rPr dirty="0" spc="-170"/>
              <a:t> </a:t>
            </a:r>
            <a:r>
              <a:rPr dirty="0" spc="-250"/>
              <a:t>f</a:t>
            </a:r>
            <a:r>
              <a:rPr dirty="0" spc="-245"/>
              <a:t>i</a:t>
            </a:r>
            <a:r>
              <a:rPr dirty="0" spc="-290"/>
              <a:t>e</a:t>
            </a:r>
            <a:r>
              <a:rPr dirty="0" spc="-450"/>
              <a:t>y</a:t>
            </a:r>
            <a:r>
              <a:rPr dirty="0" spc="-490"/>
              <a:t>?</a:t>
            </a:r>
            <a:r>
              <a:rPr dirty="0" spc="-12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80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57527" y="840482"/>
            <a:ext cx="11094085" cy="43243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47625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Leľ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wiľh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70">
                <a:solidFill>
                  <a:srgbClr val="212121"/>
                </a:solidFill>
                <a:latin typeface="Microsoft Sans Serif"/>
                <a:cs typeface="Microsoft Sans Serif"/>
              </a:rPr>
              <a:t>ABCD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wiľh </a:t>
            </a:r>
            <a:r>
              <a:rPr dirty="0" sz="2800" spc="-31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A,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Find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keys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í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8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u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sid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(D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√</a:t>
            </a:r>
            <a:endParaRPr sz="2400">
              <a:latin typeface="Arial"/>
              <a:cs typeface="Arial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1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uís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29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nly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left-hand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side</a:t>
            </a:r>
            <a:r>
              <a:rPr dirty="0" sz="240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(B)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√</a:t>
            </a:r>
            <a:endParaRPr sz="2400">
              <a:latin typeface="Arial"/>
              <a:cs typeface="Arial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1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uís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29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nly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íight-hand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side</a:t>
            </a:r>
            <a:r>
              <a:rPr dirty="0" sz="2400" spc="-7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(A)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X</a:t>
            </a:r>
            <a:endParaRPr sz="24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9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10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uís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cap="small" sz="2400" spc="-2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th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sides</a:t>
            </a:r>
            <a:r>
              <a:rPr dirty="0" sz="2400" spc="-7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(C)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0">
                <a:solidFill>
                  <a:srgbClr val="B84742"/>
                </a:solidFill>
                <a:latin typeface="Microsoft Sans Serif"/>
                <a:cs typeface="Microsoft Sans Serif"/>
              </a:rPr>
              <a:t>X</a:t>
            </a:r>
            <a:endParaRPr sz="24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Th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114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43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ts val="3190"/>
              </a:lnSpc>
              <a:spcBef>
                <a:spcPts val="665"/>
              </a:spcBef>
              <a:buChar char="•"/>
              <a:tabLst>
                <a:tab pos="188595" algn="l"/>
              </a:tabLst>
            </a:pP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deteímine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deteímine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usin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ansitivit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íul</a:t>
            </a:r>
            <a:r>
              <a:rPr dirty="0" sz="2800" spc="-15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deteímine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87960">
              <a:lnSpc>
                <a:spcPts val="3190"/>
              </a:lnSpc>
            </a:pP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als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87960" indent="-17589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42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45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30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847391"/>
            <a:ext cx="11774805" cy="25279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Leľ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212121"/>
                </a:solidFill>
                <a:latin typeface="Microsoft Sans Serif"/>
                <a:cs typeface="Microsoft Sans Serif"/>
              </a:rPr>
              <a:t>ABCD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D,</a:t>
            </a:r>
            <a:r>
              <a:rPr dirty="0" sz="2400" spc="-3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2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Find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keys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4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29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000" spc="-1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75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uí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any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side</a:t>
            </a:r>
            <a:r>
              <a:rPr dirty="0" sz="2000" spc="-7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2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0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(N</a:t>
            </a:r>
            <a:r>
              <a:rPr dirty="0" cap="small" sz="2000" spc="-1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attíibute)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35">
                <a:solidFill>
                  <a:srgbClr val="B84742"/>
                </a:solidFill>
                <a:latin typeface="Microsoft Sans Serif"/>
                <a:cs typeface="Microsoft Sans Serif"/>
              </a:rPr>
              <a:t>X</a:t>
            </a:r>
            <a:endParaRPr sz="20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185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uís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nly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B84742"/>
                </a:solidFill>
                <a:latin typeface="Arial"/>
                <a:cs typeface="Arial"/>
              </a:rPr>
              <a:t>left-hand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side</a:t>
            </a:r>
            <a:r>
              <a:rPr dirty="0" sz="200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2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0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(B)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√</a:t>
            </a:r>
            <a:endParaRPr sz="2000">
              <a:latin typeface="Arial"/>
              <a:cs typeface="Arial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185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uís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nly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íight-hand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side</a:t>
            </a:r>
            <a:r>
              <a:rPr dirty="0" sz="2000" spc="-7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2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(DA)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35">
                <a:solidFill>
                  <a:srgbClr val="B84742"/>
                </a:solidFill>
                <a:latin typeface="Microsoft Sans Serif"/>
                <a:cs typeface="Microsoft Sans Serif"/>
              </a:rPr>
              <a:t>X</a:t>
            </a:r>
            <a:endParaRPr sz="2000">
              <a:latin typeface="Microsoft Sans Serif"/>
              <a:cs typeface="Microsoft Sans Serif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000" spc="-75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185" b="1">
                <a:solidFill>
                  <a:srgbClr val="B84742"/>
                </a:solidFill>
                <a:latin typeface="Arial"/>
                <a:cs typeface="Arial"/>
              </a:rPr>
              <a:t>occ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uís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cap="small" sz="2000" spc="-20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th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sides</a:t>
            </a:r>
            <a:r>
              <a:rPr dirty="0" sz="2000" spc="-7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2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0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(C)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35">
                <a:solidFill>
                  <a:srgbClr val="B84742"/>
                </a:solidFill>
                <a:latin typeface="Microsoft Sans Serif"/>
                <a:cs typeface="Microsoft Sans Serif"/>
              </a:rPr>
              <a:t>X</a:t>
            </a:r>
            <a:endParaRPr sz="2000">
              <a:latin typeface="Microsoft Sans Serif"/>
              <a:cs typeface="Microsoft Sans Serif"/>
            </a:endParaRPr>
          </a:p>
          <a:p>
            <a:pPr marL="307975" indent="-295910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B.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deľeímines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deľeímines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D,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Theíef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key.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6564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350"/>
              <a:t>ﬁn</a:t>
            </a:r>
            <a:r>
              <a:rPr dirty="0" spc="-340"/>
              <a:t>d</a:t>
            </a:r>
            <a:r>
              <a:rPr dirty="0" spc="-170"/>
              <a:t> </a:t>
            </a:r>
            <a:r>
              <a:rPr dirty="0" spc="-250"/>
              <a:t>f</a:t>
            </a:r>
            <a:r>
              <a:rPr dirty="0" spc="-245"/>
              <a:t>i</a:t>
            </a:r>
            <a:r>
              <a:rPr dirty="0" spc="-290"/>
              <a:t>e</a:t>
            </a:r>
            <a:r>
              <a:rPr dirty="0" spc="-450"/>
              <a:t>y</a:t>
            </a:r>
            <a:r>
              <a:rPr dirty="0" spc="-490"/>
              <a:t>?</a:t>
            </a:r>
            <a:r>
              <a:rPr dirty="0" spc="-125"/>
              <a:t> </a:t>
            </a:r>
            <a:r>
              <a:rPr dirty="0" spc="-335">
                <a:solidFill>
                  <a:srgbClr val="8F8F8F"/>
                </a:solidFill>
              </a:rPr>
              <a:t>[Example]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80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6545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350"/>
              <a:t>ﬁn</a:t>
            </a:r>
            <a:r>
              <a:rPr dirty="0" spc="-340"/>
              <a:t>d</a:t>
            </a:r>
            <a:r>
              <a:rPr dirty="0" spc="-170"/>
              <a:t> </a:t>
            </a:r>
            <a:r>
              <a:rPr dirty="0" spc="-250"/>
              <a:t>f</a:t>
            </a:r>
            <a:r>
              <a:rPr dirty="0" spc="-245"/>
              <a:t>i</a:t>
            </a:r>
            <a:r>
              <a:rPr dirty="0" spc="-290"/>
              <a:t>e</a:t>
            </a:r>
            <a:r>
              <a:rPr dirty="0" spc="-450"/>
              <a:t>y</a:t>
            </a:r>
            <a:r>
              <a:rPr dirty="0" spc="-490"/>
              <a:t>?</a:t>
            </a:r>
            <a:r>
              <a:rPr dirty="0" spc="-125"/>
              <a:t> </a:t>
            </a:r>
            <a:r>
              <a:rPr dirty="0" spc="-390">
                <a:solidFill>
                  <a:srgbClr val="8F8F8F"/>
                </a:solidFill>
              </a:rPr>
              <a:t>[E</a:t>
            </a:r>
            <a:r>
              <a:rPr dirty="0" spc="-459">
                <a:solidFill>
                  <a:srgbClr val="8F8F8F"/>
                </a:solidFill>
              </a:rPr>
              <a:t>x</a:t>
            </a:r>
            <a:r>
              <a:rPr dirty="0" spc="-65">
                <a:solidFill>
                  <a:srgbClr val="8F8F8F"/>
                </a:solidFill>
              </a:rPr>
              <a:t>e</a:t>
            </a:r>
            <a:r>
              <a:rPr dirty="0" spc="-65">
                <a:solidFill>
                  <a:srgbClr val="8F8F8F"/>
                </a:solidFill>
              </a:rPr>
              <a:t>í</a:t>
            </a:r>
            <a:r>
              <a:rPr dirty="0" spc="-260">
                <a:solidFill>
                  <a:srgbClr val="8F8F8F"/>
                </a:solidFill>
              </a:rPr>
              <a:t>cise]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80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57527" y="840482"/>
            <a:ext cx="11584305" cy="54857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70865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Leľ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70">
                <a:solidFill>
                  <a:srgbClr val="212121"/>
                </a:solidFill>
                <a:latin typeface="Microsoft Sans Serif"/>
                <a:cs typeface="Microsoft Sans Serif"/>
              </a:rPr>
              <a:t>ABCD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D,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Find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keys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800">
              <a:latin typeface="Microsoft Sans Serif"/>
              <a:cs typeface="Microsoft Sans Serif"/>
            </a:endParaRPr>
          </a:p>
          <a:p>
            <a:pPr lvl="1" marL="645160" marR="287655" indent="-183515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B.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deľeímines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deľeímines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D,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Theíef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key.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212121"/>
              </a:buClr>
              <a:buFont typeface="Arial MT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187960" marR="964565" indent="-175895">
              <a:lnSpc>
                <a:spcPts val="3020"/>
              </a:lnSpc>
              <a:spcBef>
                <a:spcPts val="18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Leľ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wiľh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70">
                <a:solidFill>
                  <a:srgbClr val="212121"/>
                </a:solidFill>
                <a:latin typeface="Microsoft Sans Serif"/>
                <a:cs typeface="Microsoft Sans Serif"/>
              </a:rPr>
              <a:t>ABCD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wiľh </a:t>
            </a:r>
            <a:r>
              <a:rPr dirty="0" sz="2800" spc="-31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35">
                <a:solidFill>
                  <a:srgbClr val="212121"/>
                </a:solidFill>
                <a:latin typeface="Microsoft Sans Serif"/>
                <a:cs typeface="Microsoft Sans Serif"/>
              </a:rPr>
              <a:t>C,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A.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Find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keys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í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800">
              <a:latin typeface="Microsoft Sans Serif"/>
              <a:cs typeface="Microsoft Sans Serif"/>
            </a:endParaRPr>
          </a:p>
          <a:p>
            <a:pPr lvl="1" marL="645160" indent="-18415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BD.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deľeímines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5">
                <a:solidFill>
                  <a:srgbClr val="212121"/>
                </a:solidFill>
                <a:latin typeface="Microsoft Sans Serif"/>
                <a:cs typeface="Microsoft Sans Serif"/>
              </a:rPr>
              <a:t>D 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deľeímines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A,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85" b="1">
                <a:solidFill>
                  <a:srgbClr val="B84742"/>
                </a:solidFill>
                <a:latin typeface="Arial"/>
                <a:cs typeface="Arial"/>
              </a:rPr>
              <a:t>BD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Theíef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30">
                <a:solidFill>
                  <a:srgbClr val="212121"/>
                </a:solidFill>
                <a:latin typeface="Microsoft Sans Serif"/>
                <a:cs typeface="Microsoft Sans Serif"/>
              </a:rPr>
              <a:t>BD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key.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212121"/>
              </a:buClr>
              <a:buFont typeface="Arial MT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187960" marR="355600" indent="-175895">
              <a:lnSpc>
                <a:spcPts val="3020"/>
              </a:lnSpc>
              <a:spcBef>
                <a:spcPts val="189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Leľ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70">
                <a:solidFill>
                  <a:srgbClr val="212121"/>
                </a:solidFill>
                <a:latin typeface="Microsoft Sans Serif"/>
                <a:cs typeface="Microsoft Sans Serif"/>
              </a:rPr>
              <a:t>ABCD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wiľh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5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B,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0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2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C.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Find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keys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800">
              <a:latin typeface="Microsoft Sans Serif"/>
              <a:cs typeface="Microsoft Sans Serif"/>
            </a:endParaRPr>
          </a:p>
          <a:p>
            <a:pPr lvl="1" marL="645160" marR="396875" indent="-183515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A.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deľeímines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7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deľeímine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D,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Theíef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key.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80124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Fin</a:t>
            </a:r>
            <a:r>
              <a:rPr dirty="0" spc="-390"/>
              <a:t>d</a:t>
            </a:r>
            <a:r>
              <a:rPr dirty="0" spc="-165"/>
              <a:t> </a:t>
            </a:r>
            <a:r>
              <a:rPr dirty="0" spc="-250"/>
              <a:t>(candidate</a:t>
            </a:r>
            <a:r>
              <a:rPr dirty="0" spc="-165"/>
              <a:t>)</a:t>
            </a:r>
            <a:r>
              <a:rPr dirty="0" spc="-165"/>
              <a:t> </a:t>
            </a:r>
            <a:r>
              <a:rPr dirty="0" spc="-250"/>
              <a:t>f</a:t>
            </a:r>
            <a:r>
              <a:rPr dirty="0" spc="-245"/>
              <a:t>i</a:t>
            </a:r>
            <a:r>
              <a:rPr dirty="0" spc="-290"/>
              <a:t>e</a:t>
            </a:r>
            <a:r>
              <a:rPr dirty="0" spc="-380"/>
              <a:t>y</a:t>
            </a:r>
            <a:r>
              <a:rPr dirty="0" spc="-165"/>
              <a:t> </a:t>
            </a:r>
            <a:r>
              <a:rPr dirty="0" spc="-490"/>
              <a:t>&amp;</a:t>
            </a:r>
            <a:r>
              <a:rPr dirty="0" spc="-170"/>
              <a:t> </a:t>
            </a:r>
            <a:r>
              <a:rPr dirty="0" spc="-345"/>
              <a:t>chec</a:t>
            </a:r>
            <a:r>
              <a:rPr dirty="0" spc="-254"/>
              <a:t>f</a:t>
            </a:r>
            <a:r>
              <a:rPr dirty="0" spc="-210"/>
              <a:t>i</a:t>
            </a:r>
            <a:r>
              <a:rPr dirty="0" spc="-170"/>
              <a:t> </a:t>
            </a:r>
            <a:r>
              <a:rPr dirty="0" spc="-25"/>
              <a:t>f</a:t>
            </a:r>
            <a:r>
              <a:rPr dirty="0" cap="small" spc="-415"/>
              <a:t>o</a:t>
            </a:r>
            <a:r>
              <a:rPr dirty="0" spc="180"/>
              <a:t>í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25"/>
              <a:t>f</a:t>
            </a:r>
            <a:r>
              <a:rPr dirty="0" cap="small" spc="-415"/>
              <a:t>o</a:t>
            </a:r>
            <a:r>
              <a:rPr dirty="0" spc="-229"/>
              <a:t>íms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80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656485" y="3024322"/>
            <a:ext cx="2880360" cy="68580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14732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160"/>
              </a:spcBef>
            </a:pP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Candidaľ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2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24" y="857555"/>
            <a:ext cx="11932920" cy="18288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350520" marR="133350" indent="-295910">
              <a:lnSpc>
                <a:spcPts val="2590"/>
              </a:lnSpc>
              <a:spcBef>
                <a:spcPts val="300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  <a:tab pos="3083560" algn="l"/>
                <a:tab pos="4624705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cap="small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uí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212121"/>
                </a:solidFill>
                <a:latin typeface="Microsoft Sans Serif"/>
                <a:cs typeface="Microsoft Sans Serif"/>
              </a:rPr>
              <a:t>ABCD.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each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wing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seľs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wing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A)</a:t>
            </a:r>
            <a:endParaRPr sz="2400">
              <a:latin typeface="Arial"/>
              <a:cs typeface="Arial"/>
            </a:endParaRPr>
          </a:p>
          <a:p>
            <a:pPr lvl="1" marL="895350" indent="-377825">
              <a:lnSpc>
                <a:spcPct val="100000"/>
              </a:lnSpc>
              <a:spcBef>
                <a:spcPts val="1530"/>
              </a:spcBef>
              <a:buClr>
                <a:srgbClr val="B84742"/>
              </a:buClr>
              <a:buFont typeface="Segoe UI Symbol"/>
              <a:buChar char="□"/>
              <a:tabLst>
                <a:tab pos="894715" algn="l"/>
                <a:tab pos="895350" algn="l"/>
              </a:tabLst>
            </a:pP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Idenľify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000" spc="-12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candidaľ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000" spc="-19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y(s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5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000">
              <a:latin typeface="Microsoft Sans Serif"/>
              <a:cs typeface="Microsoft Sans Serif"/>
            </a:endParaRPr>
          </a:p>
          <a:p>
            <a:pPr lvl="1" marL="895350" indent="-377825">
              <a:lnSpc>
                <a:spcPct val="100000"/>
              </a:lnSpc>
              <a:spcBef>
                <a:spcPts val="1560"/>
              </a:spcBef>
              <a:buClr>
                <a:srgbClr val="B84742"/>
              </a:buClr>
              <a:buFont typeface="Segoe UI Symbol"/>
              <a:buChar char="□"/>
              <a:tabLst>
                <a:tab pos="894715" algn="l"/>
                <a:tab pos="895350" algn="l"/>
              </a:tabLst>
            </a:pP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Idenľify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besľ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ímal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ím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ľhaľ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8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3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saľisﬁes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212121"/>
                </a:solidFill>
                <a:latin typeface="Microsoft Sans Serif"/>
                <a:cs typeface="Microsoft Sans Serif"/>
              </a:rPr>
              <a:t>(1NF,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2NF,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0">
                <a:solidFill>
                  <a:srgbClr val="212121"/>
                </a:solidFill>
                <a:latin typeface="Microsoft Sans Serif"/>
                <a:cs typeface="Microsoft Sans Serif"/>
              </a:rPr>
              <a:t>3NF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BCNF).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665" y="4048090"/>
            <a:ext cx="11929745" cy="172847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14287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1125"/>
              </a:spcBef>
            </a:pPr>
            <a:r>
              <a:rPr dirty="0" sz="2600" spc="-160">
                <a:solidFill>
                  <a:srgbClr val="212121"/>
                </a:solidFill>
                <a:latin typeface="Microsoft Sans Serif"/>
                <a:cs typeface="Microsoft Sans Serif"/>
              </a:rPr>
              <a:t>Relaľi</a:t>
            </a:r>
            <a:r>
              <a:rPr dirty="0" cap="small" sz="2600" spc="-3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5" b="1">
                <a:solidFill>
                  <a:srgbClr val="B84742"/>
                </a:solidFill>
                <a:latin typeface="Arial"/>
                <a:cs typeface="Arial"/>
              </a:rPr>
              <a:t>1N</a:t>
            </a:r>
            <a:r>
              <a:rPr dirty="0" sz="2600" spc="-254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0" b="1">
                <a:solidFill>
                  <a:srgbClr val="B84742"/>
                </a:solidFill>
                <a:latin typeface="Arial"/>
                <a:cs typeface="Arial"/>
              </a:rPr>
              <a:t>bu</a:t>
            </a:r>
            <a:r>
              <a:rPr dirty="0" sz="2600" spc="-15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32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6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75" b="1">
                <a:solidFill>
                  <a:srgbClr val="B84742"/>
                </a:solidFill>
                <a:latin typeface="Arial"/>
                <a:cs typeface="Arial"/>
              </a:rPr>
              <a:t>2N</a:t>
            </a:r>
            <a:r>
              <a:rPr dirty="0" sz="2600" spc="-24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6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1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3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2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600" spc="-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6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70" b="1">
                <a:solidFill>
                  <a:srgbClr val="B84742"/>
                </a:solidFill>
                <a:latin typeface="Arial"/>
                <a:cs typeface="Arial"/>
              </a:rPr>
              <a:t>pa</a:t>
            </a:r>
            <a:r>
              <a:rPr dirty="0" sz="2600" spc="-2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tia</a:t>
            </a:r>
            <a:r>
              <a:rPr dirty="0" sz="2600" spc="-85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0" b="1">
                <a:solidFill>
                  <a:srgbClr val="B84742"/>
                </a:solidFill>
                <a:latin typeface="Arial"/>
                <a:cs typeface="Arial"/>
              </a:rPr>
              <a:t>dependency</a:t>
            </a:r>
            <a:endParaRPr sz="2600">
              <a:latin typeface="Arial"/>
              <a:cs typeface="Arial"/>
            </a:endParaRPr>
          </a:p>
          <a:p>
            <a:pPr algn="ctr" marL="112395" marR="104775">
              <a:lnSpc>
                <a:spcPts val="4010"/>
              </a:lnSpc>
              <a:spcBef>
                <a:spcPts val="280"/>
              </a:spcBef>
            </a:pP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(A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0">
                <a:solidFill>
                  <a:srgbClr val="212121"/>
                </a:solidFill>
                <a:latin typeface="Microsoft Sans Serif"/>
                <a:cs typeface="Microsoft Sans Serif"/>
              </a:rPr>
              <a:t>pe</a:t>
            </a:r>
            <a:r>
              <a:rPr dirty="0" sz="26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2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600" spc="-1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600" spc="-45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7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depend</a:t>
            </a:r>
            <a:r>
              <a:rPr dirty="0" sz="2600" spc="-26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6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215" b="1">
                <a:solidFill>
                  <a:srgbClr val="B84742"/>
                </a:solidFill>
                <a:latin typeface="Arial"/>
                <a:cs typeface="Arial"/>
              </a:rPr>
              <a:t>nl</a:t>
            </a:r>
            <a:r>
              <a:rPr dirty="0" sz="2600" spc="-26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6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3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42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600" spc="-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bu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80" b="1">
                <a:solidFill>
                  <a:srgbClr val="B84742"/>
                </a:solidFill>
                <a:latin typeface="Arial"/>
                <a:cs typeface="Arial"/>
              </a:rPr>
              <a:t>K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600" spc="-29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42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600" spc="-42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6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2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600" spc="-3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70" b="1">
                <a:solidFill>
                  <a:srgbClr val="B84742"/>
                </a:solidFill>
                <a:latin typeface="Arial"/>
                <a:cs typeface="Arial"/>
              </a:rPr>
              <a:t>pa</a:t>
            </a:r>
            <a:r>
              <a:rPr dirty="0" sz="2600" spc="-2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tia</a:t>
            </a:r>
            <a:r>
              <a:rPr dirty="0" sz="2600" spc="-85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depend</a:t>
            </a:r>
            <a:r>
              <a:rPr dirty="0" sz="2600" spc="-26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6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3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9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600" spc="-18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600" spc="-29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60" b="1">
                <a:solidFill>
                  <a:srgbClr val="B84742"/>
                </a:solidFill>
                <a:latin typeface="Arial"/>
                <a:cs typeface="Arial"/>
              </a:rPr>
              <a:t>(BD</a:t>
            </a:r>
            <a:r>
              <a:rPr dirty="0" sz="2600" spc="-8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) </a:t>
            </a:r>
            <a:r>
              <a:rPr dirty="0" sz="2600" spc="-145">
                <a:solidFill>
                  <a:srgbClr val="212121"/>
                </a:solidFill>
                <a:latin typeface="Microsoft Sans Serif"/>
                <a:cs typeface="Microsoft Sans Serif"/>
              </a:rPr>
              <a:t>(A</a:t>
            </a:r>
            <a:r>
              <a:rPr dirty="0" sz="2600" spc="-14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0">
                <a:solidFill>
                  <a:srgbClr val="212121"/>
                </a:solidFill>
                <a:latin typeface="Microsoft Sans Serif"/>
                <a:cs typeface="Microsoft Sans Serif"/>
              </a:rPr>
              <a:t>pe</a:t>
            </a:r>
            <a:r>
              <a:rPr dirty="0" sz="26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600" spc="-1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600" spc="-32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3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3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depend</a:t>
            </a:r>
            <a:r>
              <a:rPr dirty="0" sz="2600" spc="-26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6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215" b="1">
                <a:solidFill>
                  <a:srgbClr val="B84742"/>
                </a:solidFill>
                <a:latin typeface="Arial"/>
                <a:cs typeface="Arial"/>
              </a:rPr>
              <a:t>nl</a:t>
            </a:r>
            <a:r>
              <a:rPr dirty="0" sz="2600" spc="-26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6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3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41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600" spc="-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50">
                <a:solidFill>
                  <a:srgbClr val="212121"/>
                </a:solidFill>
                <a:latin typeface="Microsoft Sans Serif"/>
                <a:cs typeface="Microsoft Sans Serif"/>
              </a:rPr>
              <a:t>bu</a:t>
            </a:r>
            <a:r>
              <a:rPr dirty="0" sz="2600" spc="-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6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80" b="1">
                <a:solidFill>
                  <a:srgbClr val="B84742"/>
                </a:solidFill>
                <a:latin typeface="Arial"/>
                <a:cs typeface="Arial"/>
              </a:rPr>
              <a:t>K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600" spc="-29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42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600" spc="-42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6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2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600" spc="-3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3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2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70" b="1">
                <a:solidFill>
                  <a:srgbClr val="B84742"/>
                </a:solidFill>
                <a:latin typeface="Arial"/>
                <a:cs typeface="Arial"/>
              </a:rPr>
              <a:t>pa</a:t>
            </a:r>
            <a:r>
              <a:rPr dirty="0" sz="2600" spc="-2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600" spc="-125" b="1">
                <a:solidFill>
                  <a:srgbClr val="B84742"/>
                </a:solidFill>
                <a:latin typeface="Arial"/>
                <a:cs typeface="Arial"/>
              </a:rPr>
              <a:t>tia</a:t>
            </a:r>
            <a:r>
              <a:rPr dirty="0" sz="2600" spc="-85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85" b="1">
                <a:solidFill>
                  <a:srgbClr val="B84742"/>
                </a:solidFill>
                <a:latin typeface="Arial"/>
                <a:cs typeface="Arial"/>
              </a:rPr>
              <a:t>depend</a:t>
            </a:r>
            <a:r>
              <a:rPr dirty="0" sz="2600" spc="-26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600" spc="-3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600" spc="-3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19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600" spc="-18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600" spc="-229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600" spc="-29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6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600" spc="-260" b="1">
                <a:solidFill>
                  <a:srgbClr val="B84742"/>
                </a:solidFill>
                <a:latin typeface="Arial"/>
                <a:cs typeface="Arial"/>
              </a:rPr>
              <a:t>(BD</a:t>
            </a:r>
            <a:r>
              <a:rPr dirty="0" sz="2600" spc="-8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600" spc="-4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80124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Fin</a:t>
            </a:r>
            <a:r>
              <a:rPr dirty="0" spc="-390"/>
              <a:t>d</a:t>
            </a:r>
            <a:r>
              <a:rPr dirty="0" spc="-165"/>
              <a:t> </a:t>
            </a:r>
            <a:r>
              <a:rPr dirty="0" spc="-250"/>
              <a:t>(candidate</a:t>
            </a:r>
            <a:r>
              <a:rPr dirty="0" spc="-165"/>
              <a:t>)</a:t>
            </a:r>
            <a:r>
              <a:rPr dirty="0" spc="-165"/>
              <a:t> </a:t>
            </a:r>
            <a:r>
              <a:rPr dirty="0" spc="-250"/>
              <a:t>f</a:t>
            </a:r>
            <a:r>
              <a:rPr dirty="0" spc="-245"/>
              <a:t>i</a:t>
            </a:r>
            <a:r>
              <a:rPr dirty="0" spc="-290"/>
              <a:t>e</a:t>
            </a:r>
            <a:r>
              <a:rPr dirty="0" spc="-380"/>
              <a:t>y</a:t>
            </a:r>
            <a:r>
              <a:rPr dirty="0" spc="-165"/>
              <a:t> </a:t>
            </a:r>
            <a:r>
              <a:rPr dirty="0" spc="-490"/>
              <a:t>&amp;</a:t>
            </a:r>
            <a:r>
              <a:rPr dirty="0" spc="-170"/>
              <a:t> </a:t>
            </a:r>
            <a:r>
              <a:rPr dirty="0" spc="-345"/>
              <a:t>chec</a:t>
            </a:r>
            <a:r>
              <a:rPr dirty="0" spc="-254"/>
              <a:t>f</a:t>
            </a:r>
            <a:r>
              <a:rPr dirty="0" spc="-210"/>
              <a:t>i</a:t>
            </a:r>
            <a:r>
              <a:rPr dirty="0" spc="-170"/>
              <a:t> </a:t>
            </a:r>
            <a:r>
              <a:rPr dirty="0" spc="-25"/>
              <a:t>f</a:t>
            </a:r>
            <a:r>
              <a:rPr dirty="0" cap="small" spc="-415"/>
              <a:t>o</a:t>
            </a:r>
            <a:r>
              <a:rPr dirty="0" spc="180"/>
              <a:t>í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25"/>
              <a:t>f</a:t>
            </a:r>
            <a:r>
              <a:rPr dirty="0" cap="small" spc="-415"/>
              <a:t>o</a:t>
            </a:r>
            <a:r>
              <a:rPr dirty="0" spc="-229"/>
              <a:t>íms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80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656485" y="3024322"/>
            <a:ext cx="2880360" cy="68580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147320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1160"/>
              </a:spcBef>
            </a:pP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Candidaľ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2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24" y="857555"/>
            <a:ext cx="11932920" cy="18288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350520" marR="133350" indent="-295910">
              <a:lnSpc>
                <a:spcPts val="2590"/>
              </a:lnSpc>
              <a:spcBef>
                <a:spcPts val="300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  <a:tab pos="3083560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cap="small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uí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212121"/>
                </a:solidFill>
                <a:latin typeface="Microsoft Sans Serif"/>
                <a:cs typeface="Microsoft Sans Serif"/>
              </a:rPr>
              <a:t>ABCD.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each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wing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seľs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wing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2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7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895350" indent="-377825">
              <a:lnSpc>
                <a:spcPct val="100000"/>
              </a:lnSpc>
              <a:spcBef>
                <a:spcPts val="1530"/>
              </a:spcBef>
              <a:buClr>
                <a:srgbClr val="B84742"/>
              </a:buClr>
              <a:buFont typeface="Segoe UI Symbol"/>
              <a:buChar char="□"/>
              <a:tabLst>
                <a:tab pos="894715" algn="l"/>
                <a:tab pos="895350" algn="l"/>
              </a:tabLst>
            </a:pP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Idenľify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000" spc="-12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candidaľ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000" spc="-19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y(s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5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000">
              <a:latin typeface="Microsoft Sans Serif"/>
              <a:cs typeface="Microsoft Sans Serif"/>
            </a:endParaRPr>
          </a:p>
          <a:p>
            <a:pPr lvl="1" marL="895350" indent="-377825">
              <a:lnSpc>
                <a:spcPct val="100000"/>
              </a:lnSpc>
              <a:spcBef>
                <a:spcPts val="1560"/>
              </a:spcBef>
              <a:buClr>
                <a:srgbClr val="B84742"/>
              </a:buClr>
              <a:buFont typeface="Segoe UI Symbol"/>
              <a:buChar char="□"/>
              <a:tabLst>
                <a:tab pos="894715" algn="l"/>
                <a:tab pos="895350" algn="l"/>
              </a:tabLst>
            </a:pP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Idenľify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besľ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ímal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ím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ľhaľ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8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3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saľisﬁes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212121"/>
                </a:solidFill>
                <a:latin typeface="Microsoft Sans Serif"/>
                <a:cs typeface="Microsoft Sans Serif"/>
              </a:rPr>
              <a:t>(1NF,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2NF,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0">
                <a:solidFill>
                  <a:srgbClr val="212121"/>
                </a:solidFill>
                <a:latin typeface="Microsoft Sans Serif"/>
                <a:cs typeface="Microsoft Sans Serif"/>
              </a:rPr>
              <a:t>3NF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BCNF).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665" y="4048090"/>
            <a:ext cx="11929745" cy="172847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algn="just" marL="439420" marR="405130" indent="-35560">
              <a:lnSpc>
                <a:spcPts val="4260"/>
              </a:lnSpc>
              <a:spcBef>
                <a:spcPts val="140"/>
              </a:spcBef>
            </a:pP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Relaľi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2N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bu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4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3N</a:t>
            </a:r>
            <a:r>
              <a:rPr dirty="0" sz="2800" spc="-26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800" spc="-10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95" b="1">
                <a:solidFill>
                  <a:srgbClr val="B84742"/>
                </a:solidFill>
                <a:latin typeface="Arial"/>
                <a:cs typeface="Arial"/>
              </a:rPr>
              <a:t>ansiti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dependency 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(A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pe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05" b="1">
                <a:solidFill>
                  <a:srgbClr val="B84742"/>
                </a:solidFill>
                <a:latin typeface="Arial"/>
                <a:cs typeface="Arial"/>
              </a:rPr>
              <a:t>&amp;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4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4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4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95" b="1">
                <a:solidFill>
                  <a:srgbClr val="B84742"/>
                </a:solidFill>
                <a:latin typeface="Arial"/>
                <a:cs typeface="Arial"/>
              </a:rPr>
              <a:t>ansiti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depend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3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(B</a:t>
            </a:r>
            <a:r>
              <a:rPr dirty="0" sz="2800" spc="-70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) 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(A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pe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05" b="1">
                <a:solidFill>
                  <a:srgbClr val="B84742"/>
                </a:solidFill>
                <a:latin typeface="Arial"/>
                <a:cs typeface="Arial"/>
              </a:rPr>
              <a:t>&amp;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95" b="1">
                <a:solidFill>
                  <a:srgbClr val="B84742"/>
                </a:solidFill>
                <a:latin typeface="Arial"/>
                <a:cs typeface="Arial"/>
              </a:rPr>
              <a:t>ansiti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depend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3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(B</a:t>
            </a:r>
            <a:r>
              <a:rPr dirty="0" sz="2800" spc="-7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80124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Fin</a:t>
            </a:r>
            <a:r>
              <a:rPr dirty="0" spc="-390"/>
              <a:t>d</a:t>
            </a:r>
            <a:r>
              <a:rPr dirty="0" spc="-165"/>
              <a:t> </a:t>
            </a:r>
            <a:r>
              <a:rPr dirty="0" spc="-250"/>
              <a:t>(candidate</a:t>
            </a:r>
            <a:r>
              <a:rPr dirty="0" spc="-165"/>
              <a:t>)</a:t>
            </a:r>
            <a:r>
              <a:rPr dirty="0" spc="-165"/>
              <a:t> </a:t>
            </a:r>
            <a:r>
              <a:rPr dirty="0" spc="-250"/>
              <a:t>f</a:t>
            </a:r>
            <a:r>
              <a:rPr dirty="0" spc="-245"/>
              <a:t>i</a:t>
            </a:r>
            <a:r>
              <a:rPr dirty="0" spc="-290"/>
              <a:t>e</a:t>
            </a:r>
            <a:r>
              <a:rPr dirty="0" spc="-380"/>
              <a:t>y</a:t>
            </a:r>
            <a:r>
              <a:rPr dirty="0" spc="-165"/>
              <a:t> </a:t>
            </a:r>
            <a:r>
              <a:rPr dirty="0" spc="-490"/>
              <a:t>&amp;</a:t>
            </a:r>
            <a:r>
              <a:rPr dirty="0" spc="-170"/>
              <a:t> </a:t>
            </a:r>
            <a:r>
              <a:rPr dirty="0" spc="-345"/>
              <a:t>chec</a:t>
            </a:r>
            <a:r>
              <a:rPr dirty="0" spc="-254"/>
              <a:t>f</a:t>
            </a:r>
            <a:r>
              <a:rPr dirty="0" spc="-210"/>
              <a:t>i</a:t>
            </a:r>
            <a:r>
              <a:rPr dirty="0" spc="-170"/>
              <a:t> </a:t>
            </a:r>
            <a:r>
              <a:rPr dirty="0" spc="-25"/>
              <a:t>f</a:t>
            </a:r>
            <a:r>
              <a:rPr dirty="0" cap="small" spc="-415"/>
              <a:t>o</a:t>
            </a:r>
            <a:r>
              <a:rPr dirty="0" spc="180"/>
              <a:t>í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25"/>
              <a:t>f</a:t>
            </a:r>
            <a:r>
              <a:rPr dirty="0" cap="small" spc="-415"/>
              <a:t>o</a:t>
            </a:r>
            <a:r>
              <a:rPr dirty="0" spc="-229"/>
              <a:t>íms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85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656485" y="3024322"/>
            <a:ext cx="2880360" cy="68580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147320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1160"/>
              </a:spcBef>
            </a:pP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Candidaľ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2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24" y="857555"/>
            <a:ext cx="11932920" cy="18288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350520" marR="133350" indent="-295910">
              <a:lnSpc>
                <a:spcPts val="2590"/>
              </a:lnSpc>
              <a:spcBef>
                <a:spcPts val="300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  <a:tab pos="3083560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cap="small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uí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212121"/>
                </a:solidFill>
                <a:latin typeface="Microsoft Sans Serif"/>
                <a:cs typeface="Microsoft Sans Serif"/>
              </a:rPr>
              <a:t>ABCD.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each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wing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seľs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wing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2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40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895350" indent="-377825">
              <a:lnSpc>
                <a:spcPct val="100000"/>
              </a:lnSpc>
              <a:spcBef>
                <a:spcPts val="1530"/>
              </a:spcBef>
              <a:buClr>
                <a:srgbClr val="B84742"/>
              </a:buClr>
              <a:buFont typeface="Segoe UI Symbol"/>
              <a:buChar char="□"/>
              <a:tabLst>
                <a:tab pos="894715" algn="l"/>
                <a:tab pos="895350" algn="l"/>
              </a:tabLst>
            </a:pP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Idenľify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000" spc="-12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candidaľ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000" spc="-19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y(s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5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000">
              <a:latin typeface="Microsoft Sans Serif"/>
              <a:cs typeface="Microsoft Sans Serif"/>
            </a:endParaRPr>
          </a:p>
          <a:p>
            <a:pPr lvl="1" marL="895350" indent="-377825">
              <a:lnSpc>
                <a:spcPct val="100000"/>
              </a:lnSpc>
              <a:spcBef>
                <a:spcPts val="1560"/>
              </a:spcBef>
              <a:buClr>
                <a:srgbClr val="B84742"/>
              </a:buClr>
              <a:buFont typeface="Segoe UI Symbol"/>
              <a:buChar char="□"/>
              <a:tabLst>
                <a:tab pos="894715" algn="l"/>
                <a:tab pos="895350" algn="l"/>
              </a:tabLst>
            </a:pP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Idenľify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besľ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ímal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ím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ľhaľ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8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3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saľisﬁes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212121"/>
                </a:solidFill>
                <a:latin typeface="Microsoft Sans Serif"/>
                <a:cs typeface="Microsoft Sans Serif"/>
              </a:rPr>
              <a:t>(1NF,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2NF,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0">
                <a:solidFill>
                  <a:srgbClr val="212121"/>
                </a:solidFill>
                <a:latin typeface="Microsoft Sans Serif"/>
                <a:cs typeface="Microsoft Sans Serif"/>
              </a:rPr>
              <a:t>3NF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BCNF).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665" y="4048090"/>
            <a:ext cx="11929745" cy="172847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Relaľi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2N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bu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4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3N</a:t>
            </a:r>
            <a:r>
              <a:rPr dirty="0" sz="2800" spc="-26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800" spc="-10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95" b="1">
                <a:solidFill>
                  <a:srgbClr val="B84742"/>
                </a:solidFill>
                <a:latin typeface="Arial"/>
                <a:cs typeface="Arial"/>
              </a:rPr>
              <a:t>ansiti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dependency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(A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pe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5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05" b="1">
                <a:solidFill>
                  <a:srgbClr val="B84742"/>
                </a:solidFill>
                <a:latin typeface="Arial"/>
                <a:cs typeface="Arial"/>
              </a:rPr>
              <a:t>&amp;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3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44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usin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1C6FA9"/>
                </a:solidFill>
                <a:latin typeface="Microsoft Sans Serif"/>
                <a:cs typeface="Microsoft Sans Serif"/>
              </a:rPr>
              <a:t>uni</a:t>
            </a:r>
            <a:r>
              <a:rPr dirty="0" cap="small" sz="2800" spc="-350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1C6FA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0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1C6FA9"/>
                </a:solidFill>
                <a:latin typeface="Microsoft Sans Serif"/>
                <a:cs typeface="Microsoft Sans Serif"/>
              </a:rPr>
              <a:t>íul</a:t>
            </a:r>
            <a:r>
              <a:rPr dirty="0" sz="2800" spc="-70">
                <a:solidFill>
                  <a:srgbClr val="1C6FA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(A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pe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44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05" b="1">
                <a:solidFill>
                  <a:srgbClr val="B84742"/>
                </a:solidFill>
                <a:latin typeface="Arial"/>
                <a:cs typeface="Arial"/>
              </a:rPr>
              <a:t>&amp;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4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800" spc="-44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4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5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800" spc="-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4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4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95" b="1">
                <a:solidFill>
                  <a:srgbClr val="B84742"/>
                </a:solidFill>
                <a:latin typeface="Arial"/>
                <a:cs typeface="Arial"/>
              </a:rPr>
              <a:t>ansiti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depend</a:t>
            </a:r>
            <a:r>
              <a:rPr dirty="0" sz="2800" spc="-27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3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20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31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(A</a:t>
            </a:r>
            <a:r>
              <a:rPr dirty="0" sz="2800" spc="-4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80124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Fin</a:t>
            </a:r>
            <a:r>
              <a:rPr dirty="0" spc="-390"/>
              <a:t>d</a:t>
            </a:r>
            <a:r>
              <a:rPr dirty="0" spc="-165"/>
              <a:t> </a:t>
            </a:r>
            <a:r>
              <a:rPr dirty="0" spc="-250"/>
              <a:t>(candidate</a:t>
            </a:r>
            <a:r>
              <a:rPr dirty="0" spc="-165"/>
              <a:t>)</a:t>
            </a:r>
            <a:r>
              <a:rPr dirty="0" spc="-165"/>
              <a:t> </a:t>
            </a:r>
            <a:r>
              <a:rPr dirty="0" spc="-250"/>
              <a:t>f</a:t>
            </a:r>
            <a:r>
              <a:rPr dirty="0" spc="-245"/>
              <a:t>i</a:t>
            </a:r>
            <a:r>
              <a:rPr dirty="0" spc="-290"/>
              <a:t>e</a:t>
            </a:r>
            <a:r>
              <a:rPr dirty="0" spc="-380"/>
              <a:t>y</a:t>
            </a:r>
            <a:r>
              <a:rPr dirty="0" spc="-165"/>
              <a:t> </a:t>
            </a:r>
            <a:r>
              <a:rPr dirty="0" spc="-490"/>
              <a:t>&amp;</a:t>
            </a:r>
            <a:r>
              <a:rPr dirty="0" spc="-170"/>
              <a:t> </a:t>
            </a:r>
            <a:r>
              <a:rPr dirty="0" spc="-345"/>
              <a:t>chec</a:t>
            </a:r>
            <a:r>
              <a:rPr dirty="0" spc="-254"/>
              <a:t>f</a:t>
            </a:r>
            <a:r>
              <a:rPr dirty="0" spc="-210"/>
              <a:t>i</a:t>
            </a:r>
            <a:r>
              <a:rPr dirty="0" spc="-170"/>
              <a:t> </a:t>
            </a:r>
            <a:r>
              <a:rPr dirty="0" spc="-25"/>
              <a:t>f</a:t>
            </a:r>
            <a:r>
              <a:rPr dirty="0" cap="small" spc="-415"/>
              <a:t>o</a:t>
            </a:r>
            <a:r>
              <a:rPr dirty="0" spc="180"/>
              <a:t>í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210"/>
              <a:t>íma</a:t>
            </a:r>
            <a:r>
              <a:rPr dirty="0" spc="-100"/>
              <a:t>l</a:t>
            </a:r>
            <a:r>
              <a:rPr dirty="0" spc="-165"/>
              <a:t> </a:t>
            </a:r>
            <a:r>
              <a:rPr dirty="0" spc="-25"/>
              <a:t>f</a:t>
            </a:r>
            <a:r>
              <a:rPr dirty="0" cap="small" spc="-415"/>
              <a:t>o</a:t>
            </a:r>
            <a:r>
              <a:rPr dirty="0" spc="-229"/>
              <a:t>íms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85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349999" y="3024322"/>
            <a:ext cx="3492500" cy="68580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1506855" marR="346710" indent="-1153160">
              <a:lnSpc>
                <a:spcPts val="2660"/>
              </a:lnSpc>
              <a:spcBef>
                <a:spcPts val="40"/>
              </a:spcBef>
            </a:pPr>
            <a:r>
              <a:rPr dirty="0" sz="2200" spc="-140">
                <a:solidFill>
                  <a:srgbClr val="212121"/>
                </a:solidFill>
                <a:latin typeface="Microsoft Sans Serif"/>
                <a:cs typeface="Microsoft Sans Serif"/>
              </a:rPr>
              <a:t>Candidaľ</a:t>
            </a:r>
            <a:r>
              <a:rPr dirty="0" sz="22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90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20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8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2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200" spc="-1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15" b="1">
                <a:solidFill>
                  <a:srgbClr val="B84742"/>
                </a:solidFill>
                <a:latin typeface="Arial"/>
                <a:cs typeface="Arial"/>
              </a:rPr>
              <a:t>AB</a:t>
            </a:r>
            <a:r>
              <a:rPr dirty="0" sz="2200" spc="-31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2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B84742"/>
                </a:solidFill>
                <a:latin typeface="Arial"/>
                <a:cs typeface="Arial"/>
              </a:rPr>
              <a:t>&amp;  </a:t>
            </a:r>
            <a:r>
              <a:rPr dirty="0" sz="2200" spc="-340" b="1">
                <a:solidFill>
                  <a:srgbClr val="B84742"/>
                </a:solidFill>
                <a:latin typeface="Arial"/>
                <a:cs typeface="Arial"/>
              </a:rPr>
              <a:t>BCD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24" y="857555"/>
            <a:ext cx="11932920" cy="1828800"/>
          </a:xfrm>
          <a:prstGeom prst="rect">
            <a:avLst/>
          </a:prstGeom>
          <a:solidFill>
            <a:srgbClr val="F1F1F1"/>
          </a:solidFill>
          <a:ln w="9524">
            <a:solidFill>
              <a:srgbClr val="A5A5A5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350520" marR="133350" indent="-295910">
              <a:lnSpc>
                <a:spcPts val="2590"/>
              </a:lnSpc>
              <a:spcBef>
                <a:spcPts val="300"/>
              </a:spcBef>
              <a:buClr>
                <a:srgbClr val="B84742"/>
              </a:buClr>
              <a:buFont typeface="Segoe UI Symbol"/>
              <a:buChar char="□"/>
              <a:tabLst>
                <a:tab pos="351155" algn="l"/>
                <a:tab pos="3083560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cap="small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given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wiľh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uí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212121"/>
                </a:solidFill>
                <a:latin typeface="Microsoft Sans Serif"/>
                <a:cs typeface="Microsoft Sans Serif"/>
              </a:rPr>
              <a:t>ABCD.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each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wing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seľs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wing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2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(AB</a:t>
            </a:r>
            <a:r>
              <a:rPr dirty="0" sz="2400" spc="-31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2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,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→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A)</a:t>
            </a:r>
            <a:endParaRPr sz="2400">
              <a:latin typeface="Arial"/>
              <a:cs typeface="Arial"/>
            </a:endParaRPr>
          </a:p>
          <a:p>
            <a:pPr lvl="1" marL="895350" indent="-377825">
              <a:lnSpc>
                <a:spcPct val="100000"/>
              </a:lnSpc>
              <a:spcBef>
                <a:spcPts val="1530"/>
              </a:spcBef>
              <a:buClr>
                <a:srgbClr val="B84742"/>
              </a:buClr>
              <a:buFont typeface="Segoe UI Symbol"/>
              <a:buChar char="□"/>
              <a:tabLst>
                <a:tab pos="894715" algn="l"/>
                <a:tab pos="895350" algn="l"/>
              </a:tabLst>
            </a:pP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Idenľify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000" spc="-12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candidaľ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000" spc="-19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y(s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5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000">
              <a:latin typeface="Microsoft Sans Serif"/>
              <a:cs typeface="Microsoft Sans Serif"/>
            </a:endParaRPr>
          </a:p>
          <a:p>
            <a:pPr lvl="1" marL="895350" indent="-377825">
              <a:lnSpc>
                <a:spcPct val="100000"/>
              </a:lnSpc>
              <a:spcBef>
                <a:spcPts val="1560"/>
              </a:spcBef>
              <a:buClr>
                <a:srgbClr val="B84742"/>
              </a:buClr>
              <a:buFont typeface="Segoe UI Symbol"/>
              <a:buChar char="□"/>
              <a:tabLst>
                <a:tab pos="894715" algn="l"/>
                <a:tab pos="895350" algn="l"/>
              </a:tabLst>
            </a:pP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Idenľify </a:t>
            </a:r>
            <a:r>
              <a:rPr dirty="0" sz="2000" spc="-11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Microsoft Sans Serif"/>
                <a:cs typeface="Microsoft Sans Serif"/>
              </a:rPr>
              <a:t>besľ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95">
                <a:solidFill>
                  <a:srgbClr val="212121"/>
                </a:solidFill>
                <a:latin typeface="Microsoft Sans Serif"/>
                <a:cs typeface="Microsoft Sans Serif"/>
              </a:rPr>
              <a:t>ímal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ím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ľhaľ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85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3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saľisﬁes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212121"/>
                </a:solidFill>
                <a:latin typeface="Microsoft Sans Serif"/>
                <a:cs typeface="Microsoft Sans Serif"/>
              </a:rPr>
              <a:t>(1NF,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0">
                <a:solidFill>
                  <a:srgbClr val="212121"/>
                </a:solidFill>
                <a:latin typeface="Microsoft Sans Serif"/>
                <a:cs typeface="Microsoft Sans Serif"/>
              </a:rPr>
              <a:t>2NF,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0">
                <a:solidFill>
                  <a:srgbClr val="212121"/>
                </a:solidFill>
                <a:latin typeface="Microsoft Sans Serif"/>
                <a:cs typeface="Microsoft Sans Serif"/>
              </a:rPr>
              <a:t>3NF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BCNF).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665" y="4048090"/>
            <a:ext cx="11929745" cy="1728470"/>
          </a:xfrm>
          <a:prstGeom prst="rect">
            <a:avLst/>
          </a:prstGeom>
          <a:solidFill>
            <a:srgbClr val="F0D9D8"/>
          </a:solidFill>
          <a:ln w="9524">
            <a:solidFill>
              <a:srgbClr val="A5A5A5"/>
            </a:solidFill>
          </a:ln>
        </p:spPr>
        <p:txBody>
          <a:bodyPr wrap="square" lIns="0" tIns="3657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80"/>
              </a:spcBef>
            </a:pP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Relaľi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3N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bu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4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415" b="1">
                <a:solidFill>
                  <a:srgbClr val="B84742"/>
                </a:solidFill>
                <a:latin typeface="Arial"/>
                <a:cs typeface="Arial"/>
              </a:rPr>
              <a:t>BCN</a:t>
            </a:r>
            <a:r>
              <a:rPr dirty="0" sz="2800" spc="-33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algn="ctr" marL="81915">
              <a:lnSpc>
                <a:spcPct val="100000"/>
              </a:lnSpc>
              <a:spcBef>
                <a:spcPts val="900"/>
              </a:spcBef>
            </a:pP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FDs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 b="1">
                <a:solidFill>
                  <a:srgbClr val="B84742"/>
                </a:solidFill>
                <a:latin typeface="Arial"/>
                <a:cs typeface="Arial"/>
              </a:rPr>
              <a:t>píim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800" spc="-18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2800" spc="-32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800" spc="-31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20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dependen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10" b="1">
                <a:solidFill>
                  <a:srgbClr val="B84742"/>
                </a:solidFill>
                <a:latin typeface="Arial"/>
                <a:cs typeface="Arial"/>
              </a:rPr>
              <a:t>(íight</a:t>
            </a:r>
            <a:r>
              <a:rPr dirty="0" sz="2800" spc="-8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8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sid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"/>
            <a:ext cx="12192000" cy="6853555"/>
            <a:chOff x="0" y="4750"/>
            <a:chExt cx="12192000" cy="685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50"/>
              <a:ext cx="12191999" cy="6853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5090" y="128402"/>
              <a:ext cx="3000374" cy="7429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1428" y="5189825"/>
            <a:ext cx="26409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2000" spc="-12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2000" spc="-27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2000" spc="-35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850" y="5922"/>
            <a:ext cx="5654040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-405" b="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cap="small" sz="3950" spc="-470" b="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3950" spc="-280" b="0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3950" spc="-145" b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3950" spc="-20" b="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3950" spc="-465" b="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3950" spc="-150" b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3950" spc="-285" b="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3950" spc="-470" b="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3950" spc="-90" b="0">
                <a:solidFill>
                  <a:srgbClr val="212121"/>
                </a:solidFill>
                <a:latin typeface="Microsoft Sans Serif"/>
                <a:cs typeface="Microsoft Sans Serif"/>
              </a:rPr>
              <a:t>ímali</a:t>
            </a:r>
            <a:r>
              <a:rPr dirty="0" sz="3950" spc="-135" b="0">
                <a:solidFill>
                  <a:srgbClr val="212121"/>
                </a:solidFill>
                <a:latin typeface="Microsoft Sans Serif"/>
                <a:cs typeface="Microsoft Sans Serif"/>
              </a:rPr>
              <a:t>z</a:t>
            </a:r>
            <a:r>
              <a:rPr dirty="0" sz="3950" spc="-345" b="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3950" spc="-150" b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3950" spc="-275" b="0">
                <a:solidFill>
                  <a:srgbClr val="212121"/>
                </a:solidFill>
                <a:latin typeface="Microsoft Sans Serif"/>
                <a:cs typeface="Microsoft Sans Serif"/>
              </a:rPr>
              <a:t>daľabase?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827" y="840482"/>
            <a:ext cx="11494135" cy="12204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00660" marR="431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012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fľwaíe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nľíacľ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nsulľancy </a:t>
            </a:r>
            <a:r>
              <a:rPr dirty="0" sz="2800" spc="-20">
                <a:solidFill>
                  <a:srgbClr val="212121"/>
                </a:solidFill>
                <a:latin typeface="Microsoft Sans Serif"/>
                <a:cs typeface="Microsoft Sans Serif"/>
              </a:rPr>
              <a:t>ﬁím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mainľains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deľails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all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vaíi</a:t>
            </a:r>
            <a:r>
              <a:rPr dirty="0" cap="small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us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80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baseline="44444" sz="3000" spc="-869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dirty="0" sz="2800" spc="-5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baseline="44444" sz="3000" spc="-869">
                <a:solidFill>
                  <a:srgbClr val="666666"/>
                </a:solidFill>
                <a:latin typeface="Trebuchet MS"/>
                <a:cs typeface="Trebuchet MS"/>
              </a:rPr>
              <a:t>1C</a:t>
            </a:r>
            <a:r>
              <a:rPr dirty="0" cap="small" sz="2800" spc="-5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44444" sz="3000" spc="-869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dirty="0" sz="2800" spc="-580">
                <a:solidFill>
                  <a:srgbClr val="212121"/>
                </a:solidFill>
                <a:latin typeface="Microsoft Sans Serif"/>
                <a:cs typeface="Microsoft Sans Serif"/>
              </a:rPr>
              <a:t>je</a:t>
            </a:r>
            <a:r>
              <a:rPr dirty="0" baseline="44444" sz="3000" spc="-869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dirty="0" sz="2800" spc="-58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baseline="44444" sz="3000" spc="-869">
                <a:solidFill>
                  <a:srgbClr val="666666"/>
                </a:solidFill>
                <a:latin typeface="Trebuchet MS"/>
                <a:cs typeface="Trebuchet MS"/>
              </a:rPr>
              <a:t>4</a:t>
            </a:r>
            <a:r>
              <a:rPr dirty="0" sz="2800" spc="-58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baseline="44444" sz="3000" spc="-869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dirty="0" sz="2800" spc="-58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baseline="44444" sz="3000" spc="-869">
                <a:solidFill>
                  <a:srgbClr val="666666"/>
                </a:solidFill>
                <a:latin typeface="Trebuchet MS"/>
                <a:cs typeface="Trebuchet MS"/>
              </a:rPr>
              <a:t>7</a:t>
            </a:r>
            <a:r>
              <a:rPr dirty="0" baseline="44444" sz="3000" spc="-839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ata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ic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ľs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an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ge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800" spc="-60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44444" sz="3000" spc="-907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dirty="0" baseline="44444" sz="3000" spc="-1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baseline="44444" sz="3000" spc="-847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44444" sz="3000" spc="-847">
                <a:solidFill>
                  <a:srgbClr val="666666"/>
                </a:solidFill>
                <a:latin typeface="Trebuchet MS"/>
                <a:cs typeface="Trebuchet MS"/>
              </a:rPr>
              <a:t>y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baseline="44444" sz="3000" spc="-847">
                <a:solidFill>
                  <a:srgbClr val="666666"/>
                </a:solidFill>
                <a:latin typeface="Trebuchet MS"/>
                <a:cs typeface="Trebuchet MS"/>
              </a:rPr>
              <a:t>st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baseline="44444" sz="3000" spc="-847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baseline="44444" sz="3000" spc="-847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cuííenľly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inv</a:t>
            </a:r>
            <a:r>
              <a:rPr dirty="0" cap="small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lved.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These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deľails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mpíise: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yee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Numbeí,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yee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Name,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Daľe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Biíľh,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Depaíľmenľ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de,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Depaíľmenľ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127" y="1992626"/>
            <a:ext cx="8627110" cy="983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">
              <a:lnSpc>
                <a:spcPts val="3290"/>
              </a:lnSpc>
              <a:spcBef>
                <a:spcPts val="100"/>
              </a:spcBef>
            </a:pPr>
            <a:r>
              <a:rPr dirty="0" sz="2800" spc="-280">
                <a:solidFill>
                  <a:srgbClr val="212121"/>
                </a:solidFill>
                <a:latin typeface="Microsoft Sans Serif"/>
                <a:cs typeface="Microsoft Sans Serif"/>
              </a:rPr>
              <a:t>Name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jec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65">
                <a:solidFill>
                  <a:srgbClr val="212121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jec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Descíipľi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jec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Supe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vis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13360" indent="-175895">
              <a:lnSpc>
                <a:spcPts val="4250"/>
              </a:lnSpc>
              <a:buFont typeface="Arial MT"/>
              <a:buChar char="•"/>
              <a:tabLst>
                <a:tab pos="213995" algn="l"/>
              </a:tabLst>
            </a:pPr>
            <a:r>
              <a:rPr dirty="0" sz="2800" spc="-164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baseline="6172" sz="5400" spc="-1589" b="1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baseline="6172" sz="5400" spc="-3165" b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770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baseline="6172" sz="5400" spc="-780" b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sz="2800" spc="-198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baseline="6172" sz="5400" spc="-322" b="1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dirty="0" baseline="6172" sz="5400" spc="-82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800" spc="-1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6172" sz="5400" spc="-367" b="1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baseline="6172" sz="5400" spc="-907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baseline="6172" sz="5400" spc="-2595" b="1">
                <a:solidFill>
                  <a:srgbClr val="666666"/>
                </a:solidFill>
                <a:latin typeface="Trebuchet MS"/>
                <a:cs typeface="Trebuchet MS"/>
              </a:rPr>
              <a:t>3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5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wing: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026" y="2754931"/>
            <a:ext cx="58566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18355" algn="l"/>
              </a:tabLst>
            </a:pPr>
            <a:r>
              <a:rPr dirty="0" baseline="-15972" sz="6000" spc="-600" b="1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2400" spc="-495">
                <a:solidFill>
                  <a:srgbClr val="212121"/>
                </a:solidFill>
                <a:latin typeface="Arial MT"/>
                <a:cs typeface="Arial MT"/>
              </a:rPr>
              <a:t>•</a:t>
            </a:r>
            <a:r>
              <a:rPr dirty="0" baseline="-15972" sz="6000" spc="-1920" b="1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dirty="0" sz="2400" spc="-41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31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baseline="-15972" sz="6000" spc="-1875" b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25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baseline="-15972" sz="6000" spc="-652" b="1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dirty="0" sz="2400" spc="-96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-15972" sz="6000" spc="-1267" b="1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dirty="0" sz="2400" spc="-139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baseline="-15972" sz="6000" spc="-277" b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baseline="-15972" sz="6000" spc="-3127" b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cap="small" sz="2400" spc="-110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-15972" sz="6000" spc="-2340" b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8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-15972" sz="6000" spc="-2310" b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baseline="-15972" sz="6000" spc="-1635" b="1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555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baseline="-15972" sz="6000" spc="-2925" b="1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18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baseline="-15972" sz="6000" spc="-1927" b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484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baseline="-15972" sz="6000" spc="-1687" b="1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63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baseline="-15972" sz="6000" spc="-1852" b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baseline="-15972" sz="6000" spc="-3525" b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ni</a:t>
            </a:r>
            <a:r>
              <a:rPr dirty="0" sz="2400" spc="-750">
                <a:solidFill>
                  <a:srgbClr val="212121"/>
                </a:solidFill>
                <a:latin typeface="Microsoft Sans Serif"/>
                <a:cs typeface="Microsoft Sans Serif"/>
              </a:rPr>
              <a:t>q</a:t>
            </a:r>
            <a:r>
              <a:rPr dirty="0" baseline="-15972" sz="6000" spc="-2572" b="1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76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-15972" sz="6000" spc="-2632" b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baseline="-15972" sz="6000" spc="-60" b="1">
                <a:solidFill>
                  <a:srgbClr val="666666"/>
                </a:solidFill>
                <a:latin typeface="Trebuchet MS"/>
                <a:cs typeface="Trebuchet MS"/>
              </a:rPr>
              <a:t>ncies</a:t>
            </a:r>
            <a:endParaRPr baseline="-15972" sz="6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095" y="3350814"/>
            <a:ext cx="5951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Eac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depa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ľmen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ha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singl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depa</a:t>
            </a:r>
            <a:r>
              <a:rPr dirty="0" sz="2400" spc="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ľmen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de.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426" y="3540298"/>
            <a:ext cx="6481445" cy="137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745"/>
              </a:lnSpc>
              <a:spcBef>
                <a:spcPts val="100"/>
              </a:spcBef>
            </a:pPr>
            <a:r>
              <a:rPr dirty="0" baseline="3472" sz="6000" spc="-300" b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2400" spc="-605">
                <a:solidFill>
                  <a:srgbClr val="212121"/>
                </a:solidFill>
                <a:latin typeface="Arial MT"/>
                <a:cs typeface="Arial MT"/>
              </a:rPr>
              <a:t>•</a:t>
            </a:r>
            <a:r>
              <a:rPr dirty="0" baseline="3472" sz="6000" spc="-1747" b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400" spc="-49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3472" sz="6000" spc="-3367" b="1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ac</a:t>
            </a:r>
            <a:r>
              <a:rPr dirty="0" sz="2400" spc="-31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baseline="3472" sz="6000" spc="-2992" b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400" spc="20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400" spc="-1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3472" sz="6000" spc="-2122" b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j</a:t>
            </a:r>
            <a:r>
              <a:rPr dirty="0" sz="2400" spc="-43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3472" sz="6000" spc="-2250" b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58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baseline="3472" sz="6000" spc="-3465" b="1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baseline="3472" sz="6000" spc="-3165" b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3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baseline="3472" sz="6000" spc="-254" b="1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dirty="0" baseline="3472" sz="6000" spc="-1530" b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sz="2400" spc="-3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baseline="3472" sz="6000" spc="-2790" b="1">
                <a:solidFill>
                  <a:srgbClr val="666666"/>
                </a:solidFill>
                <a:latin typeface="Trebuchet MS"/>
                <a:cs typeface="Trebuchet MS"/>
              </a:rPr>
              <a:t>z</a:t>
            </a:r>
            <a:r>
              <a:rPr dirty="0" sz="2400" spc="-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baseline="3472" sz="6000" spc="-3120" b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gl</a:t>
            </a:r>
            <a:r>
              <a:rPr dirty="0" sz="2400" spc="-95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3472" sz="6000" spc="-442" b="1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dirty="0" sz="2400" spc="-114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baseline="3472" sz="6000" spc="-277" b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baseline="3472" sz="6000" spc="-3352" b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baseline="3472" sz="6000" spc="-3367" b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supe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vis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3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440690" indent="-183515">
              <a:lnSpc>
                <a:spcPts val="2825"/>
              </a:lnSpc>
              <a:buFont typeface="Arial MT"/>
              <a:buChar char="•"/>
              <a:tabLst>
                <a:tab pos="441325" algn="l"/>
              </a:tabLst>
            </a:pP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Eac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2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jecľs.</a:t>
            </a:r>
            <a:endParaRPr sz="2400">
              <a:latin typeface="Microsoft Sans Serif"/>
              <a:cs typeface="Microsoft Sans Serif"/>
            </a:endParaRPr>
          </a:p>
          <a:p>
            <a:pPr marL="440690" indent="-18351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441325" algn="l"/>
              </a:tabLst>
            </a:pP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name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nee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necessaíil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unique.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205" y="4849965"/>
            <a:ext cx="9893935" cy="128016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698500" indent="-18351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Pí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jecľ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45">
                <a:solidFill>
                  <a:srgbClr val="212121"/>
                </a:solidFill>
                <a:latin typeface="Microsoft Sans Serif"/>
                <a:cs typeface="Microsoft Sans Serif"/>
              </a:rPr>
              <a:t>de,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Pí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jecľ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Descíipľi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Pí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jecľ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Supeívis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íepeaľing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ﬁelds.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14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-4166" sz="3000" spc="-12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baseline="-4166" sz="3000" spc="-697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baseline="-4166" sz="3000" spc="-540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2800" spc="-2155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baseline="-4166" sz="3000" spc="-37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baseline="-4166" sz="3000" spc="-2317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9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baseline="-4166" sz="3000" spc="-862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baseline="-4166" sz="3000" spc="-1087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dirty="0" sz="2800" spc="-890">
                <a:solidFill>
                  <a:srgbClr val="212121"/>
                </a:solidFill>
                <a:latin typeface="Microsoft Sans Serif"/>
                <a:cs typeface="Microsoft Sans Serif"/>
              </a:rPr>
              <a:t>z</a:t>
            </a:r>
            <a:r>
              <a:rPr dirty="0" baseline="-4166" sz="3000" spc="-187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baseline="-4166" sz="3000" spc="-1252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dirty="0" sz="2800" spc="-65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baseline="-4166" sz="3000" spc="-82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baseline="-4166" sz="3000" spc="-1425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dirty="0" sz="2800" spc="-46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baseline="-4166" sz="3000" spc="-1245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dirty="0" sz="2800" spc="-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14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baseline="-4166" sz="3000" spc="-67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dirty="0" baseline="-4166" sz="3000" spc="-2437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37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baseline="-4166" sz="3000" spc="7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dirty="0" baseline="-4166" sz="3000" spc="-1575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800" spc="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34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baseline="-4166" sz="3000" spc="-97">
                <a:solidFill>
                  <a:srgbClr val="666666"/>
                </a:solidFill>
                <a:latin typeface="Trebuchet MS"/>
                <a:cs typeface="Trebuchet MS"/>
              </a:rPr>
              <a:t>ic</a:t>
            </a:r>
            <a:r>
              <a:rPr dirty="0" baseline="-4166" sz="3000" spc="-111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baseline="-4166" sz="3000" spc="-1102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dirty="0" cap="small" sz="2800" spc="-12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baseline="-4166" sz="3000" spc="-187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baseline="-4166" sz="3000" spc="-97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dirty="0" sz="2800" spc="-158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baseline="-4166" sz="3000" spc="7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baseline="-4166" sz="3000" spc="-569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800" spc="-127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baseline="-4166" sz="30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baseline="-4166" sz="3000" spc="-1642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2800" spc="-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baseline="-4166" sz="3000" spc="-1125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íma</a:t>
            </a:r>
            <a:r>
              <a:rPr dirty="0" sz="28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5">
                <a:solidFill>
                  <a:srgbClr val="212121"/>
                </a:solidFill>
                <a:latin typeface="Microsoft Sans Serif"/>
                <a:cs typeface="Microsoft Sans Serif"/>
              </a:rPr>
              <a:t>ím.</a:t>
            </a:r>
            <a:endParaRPr sz="2800">
              <a:latin typeface="Microsoft Sans Serif"/>
              <a:cs typeface="Microsoft Sans Serif"/>
            </a:endParaRPr>
          </a:p>
          <a:p>
            <a:pPr marL="269875">
              <a:lnSpc>
                <a:spcPct val="100000"/>
              </a:lnSpc>
              <a:spcBef>
                <a:spcPts val="15"/>
              </a:spcBef>
            </a:pPr>
            <a:r>
              <a:rPr dirty="0" sz="2000" spc="-10">
                <a:solidFill>
                  <a:srgbClr val="666666"/>
                </a:solidFill>
                <a:latin typeface="Trebuchet MS"/>
                <a:cs typeface="Trebuchet MS"/>
              </a:rPr>
              <a:t>Technology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595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1200" spc="-7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1200" spc="-16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1200" spc="30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945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1076" y="6621326"/>
            <a:ext cx="449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01CĽ0407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(DBMS)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1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3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Functional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dependencies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and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65">
                <a:solidFill>
                  <a:srgbClr val="363636"/>
                </a:solidFill>
                <a:latin typeface="Roboto Lt"/>
                <a:cs typeface="Roboto Lt"/>
              </a:rPr>
              <a:t>Noímalization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88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612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996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41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88886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204"/>
              <a:t>ímalif</a:t>
            </a:r>
            <a:r>
              <a:rPr dirty="0" spc="-155"/>
              <a:t>i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spc="-330"/>
              <a:t>database?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7527" y="840482"/>
            <a:ext cx="11456670" cy="16046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cap="small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fľwaíe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nľíacľ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nsulľancy </a:t>
            </a:r>
            <a:r>
              <a:rPr dirty="0" sz="2800" spc="-20">
                <a:solidFill>
                  <a:srgbClr val="212121"/>
                </a:solidFill>
                <a:latin typeface="Microsoft Sans Serif"/>
                <a:cs typeface="Microsoft Sans Serif"/>
              </a:rPr>
              <a:t>ﬁím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mainľains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deľails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all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vaíi</a:t>
            </a:r>
            <a:r>
              <a:rPr dirty="0" cap="small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us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pí</a:t>
            </a:r>
            <a:r>
              <a:rPr dirty="0" cap="small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jecľs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iľs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yees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aíe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cuííenľly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inv</a:t>
            </a:r>
            <a:r>
              <a:rPr dirty="0" cap="small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lved.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These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deľails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mpíise: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1C6FA9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800" spc="-254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54">
                <a:solidFill>
                  <a:srgbClr val="1C6FA9"/>
                </a:solidFill>
                <a:latin typeface="Microsoft Sans Serif"/>
                <a:cs typeface="Microsoft Sans Serif"/>
              </a:rPr>
              <a:t>yee</a:t>
            </a:r>
            <a:r>
              <a:rPr dirty="0" sz="2800" spc="-10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1C6FA9"/>
                </a:solidFill>
                <a:latin typeface="Microsoft Sans Serif"/>
                <a:cs typeface="Microsoft Sans Serif"/>
              </a:rPr>
              <a:t>Numbeí,</a:t>
            </a:r>
            <a:r>
              <a:rPr dirty="0" sz="2800" spc="-10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1C6FA9"/>
                </a:solidFill>
                <a:latin typeface="Microsoft Sans Serif"/>
                <a:cs typeface="Microsoft Sans Serif"/>
              </a:rPr>
              <a:t>Empl</a:t>
            </a:r>
            <a:r>
              <a:rPr dirty="0" cap="small" sz="2800" spc="-254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54">
                <a:solidFill>
                  <a:srgbClr val="1C6FA9"/>
                </a:solidFill>
                <a:latin typeface="Microsoft Sans Serif"/>
                <a:cs typeface="Microsoft Sans Serif"/>
              </a:rPr>
              <a:t>yee</a:t>
            </a:r>
            <a:r>
              <a:rPr dirty="0" sz="2800" spc="-10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1C6FA9"/>
                </a:solidFill>
                <a:latin typeface="Microsoft Sans Serif"/>
                <a:cs typeface="Microsoft Sans Serif"/>
              </a:rPr>
              <a:t>Name,</a:t>
            </a:r>
            <a:r>
              <a:rPr dirty="0" sz="2800" spc="-10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1C6FA9"/>
                </a:solidFill>
                <a:latin typeface="Microsoft Sans Serif"/>
                <a:cs typeface="Microsoft Sans Serif"/>
              </a:rPr>
              <a:t>Daľe</a:t>
            </a:r>
            <a:r>
              <a:rPr dirty="0" sz="2800" spc="-100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1C6FA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1C6FA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95">
                <a:solidFill>
                  <a:srgbClr val="1C6FA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1C6FA9"/>
                </a:solidFill>
                <a:latin typeface="Microsoft Sans Serif"/>
                <a:cs typeface="Microsoft Sans Serif"/>
              </a:rPr>
              <a:t>Biíľh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B84742"/>
                </a:solidFill>
                <a:latin typeface="Microsoft Sans Serif"/>
                <a:cs typeface="Microsoft Sans Serif"/>
              </a:rPr>
              <a:t>Depaíľmenľ</a:t>
            </a:r>
            <a:r>
              <a:rPr dirty="0" sz="2800" spc="-10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B84742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290">
                <a:solidFill>
                  <a:srgbClr val="B84742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90">
                <a:solidFill>
                  <a:srgbClr val="B84742"/>
                </a:solidFill>
                <a:latin typeface="Microsoft Sans Serif"/>
                <a:cs typeface="Microsoft Sans Serif"/>
              </a:rPr>
              <a:t>de,</a:t>
            </a:r>
            <a:r>
              <a:rPr dirty="0" sz="2800" spc="-10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B84742"/>
                </a:solidFill>
                <a:latin typeface="Microsoft Sans Serif"/>
                <a:cs typeface="Microsoft Sans Serif"/>
              </a:rPr>
              <a:t>Depaíľmenľ </a:t>
            </a:r>
            <a:r>
              <a:rPr dirty="0" sz="2800" spc="-730">
                <a:solidFill>
                  <a:srgbClr val="B8474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B84742"/>
                </a:solidFill>
                <a:latin typeface="Microsoft Sans Serif"/>
                <a:cs typeface="Microsoft Sans Serif"/>
              </a:rPr>
              <a:t>Nam</a:t>
            </a:r>
            <a:r>
              <a:rPr dirty="0" sz="2800" spc="-204">
                <a:solidFill>
                  <a:srgbClr val="B84742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1C9A78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60">
                <a:solidFill>
                  <a:srgbClr val="1C9A78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800" spc="-355">
                <a:solidFill>
                  <a:srgbClr val="1C9A78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1C9A78"/>
                </a:solidFill>
                <a:latin typeface="Microsoft Sans Serif"/>
                <a:cs typeface="Microsoft Sans Serif"/>
              </a:rPr>
              <a:t>jec</a:t>
            </a:r>
            <a:r>
              <a:rPr dirty="0" sz="2800" spc="-65">
                <a:solidFill>
                  <a:srgbClr val="1C9A78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1C9A78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40">
                <a:solidFill>
                  <a:srgbClr val="1C9A78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0">
                <a:solidFill>
                  <a:srgbClr val="1C9A78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65">
                <a:solidFill>
                  <a:srgbClr val="1C9A78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130">
                <a:solidFill>
                  <a:srgbClr val="1C9A78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1C9A78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1C9A78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60">
                <a:solidFill>
                  <a:srgbClr val="1C9A78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800" spc="-355">
                <a:solidFill>
                  <a:srgbClr val="1C9A78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1C9A78"/>
                </a:solidFill>
                <a:latin typeface="Microsoft Sans Serif"/>
                <a:cs typeface="Microsoft Sans Serif"/>
              </a:rPr>
              <a:t>jec</a:t>
            </a:r>
            <a:r>
              <a:rPr dirty="0" sz="2800" spc="-65">
                <a:solidFill>
                  <a:srgbClr val="1C9A78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1C9A78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1C9A78"/>
                </a:solidFill>
                <a:latin typeface="Microsoft Sans Serif"/>
                <a:cs typeface="Microsoft Sans Serif"/>
              </a:rPr>
              <a:t>Descíipľi</a:t>
            </a:r>
            <a:r>
              <a:rPr dirty="0" cap="small" sz="2800" spc="-350">
                <a:solidFill>
                  <a:srgbClr val="1C9A78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95">
                <a:solidFill>
                  <a:srgbClr val="1C9A78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45">
                <a:solidFill>
                  <a:srgbClr val="1C9A78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1C9A78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1C9A78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60">
                <a:solidFill>
                  <a:srgbClr val="1C9A78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800" spc="-355">
                <a:solidFill>
                  <a:srgbClr val="1C9A78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1C9A78"/>
                </a:solidFill>
                <a:latin typeface="Microsoft Sans Serif"/>
                <a:cs typeface="Microsoft Sans Serif"/>
              </a:rPr>
              <a:t>jec</a:t>
            </a:r>
            <a:r>
              <a:rPr dirty="0" sz="2800" spc="-65">
                <a:solidFill>
                  <a:srgbClr val="1C9A78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10">
                <a:solidFill>
                  <a:srgbClr val="1C9A78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1C9A78"/>
                </a:solidFill>
                <a:latin typeface="Microsoft Sans Serif"/>
                <a:cs typeface="Microsoft Sans Serif"/>
              </a:rPr>
              <a:t>Supe</a:t>
            </a:r>
            <a:r>
              <a:rPr dirty="0" sz="2800" spc="-55">
                <a:solidFill>
                  <a:srgbClr val="1C9A78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14">
                <a:solidFill>
                  <a:srgbClr val="1C9A78"/>
                </a:solidFill>
                <a:latin typeface="Microsoft Sans Serif"/>
                <a:cs typeface="Microsoft Sans Serif"/>
              </a:rPr>
              <a:t>vis</a:t>
            </a:r>
            <a:r>
              <a:rPr dirty="0" cap="small" sz="2800" spc="-350">
                <a:solidFill>
                  <a:srgbClr val="1C9A78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380">
                <a:solidFill>
                  <a:srgbClr val="1C9A78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88632" y="2501374"/>
          <a:ext cx="9472295" cy="2678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1175385"/>
                <a:gridCol w="944880"/>
                <a:gridCol w="873125"/>
                <a:gridCol w="481329"/>
                <a:gridCol w="640079"/>
                <a:gridCol w="714375"/>
                <a:gridCol w="948054"/>
                <a:gridCol w="1281429"/>
                <a:gridCol w="1224279"/>
              </a:tblGrid>
              <a:tr h="38259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UNF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5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 </a:t>
                      </a: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 marR="1993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Descíipti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Supe</a:t>
                      </a:r>
                      <a:r>
                        <a:rPr dirty="0" sz="1800" spc="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1-1-85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4-4-86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2-2-85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1-1-85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595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1200" spc="-7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1200" spc="-16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1200" spc="30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945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1076" y="6621326"/>
            <a:ext cx="449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01CĽ0407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(DBMS)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1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3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Functional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dependencies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and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65">
                <a:solidFill>
                  <a:srgbClr val="363636"/>
                </a:solidFill>
                <a:latin typeface="Roboto Lt"/>
                <a:cs typeface="Roboto Lt"/>
              </a:rPr>
              <a:t>Noímalization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8tı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612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996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41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88886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204"/>
              <a:t>ímalif</a:t>
            </a:r>
            <a:r>
              <a:rPr dirty="0" spc="-155"/>
              <a:t>i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spc="-330"/>
              <a:t>database?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3512" y="1316811"/>
          <a:ext cx="9472295" cy="22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1175385"/>
                <a:gridCol w="944880"/>
                <a:gridCol w="1354454"/>
                <a:gridCol w="1354454"/>
                <a:gridCol w="948054"/>
                <a:gridCol w="1281429"/>
                <a:gridCol w="1224279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5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 </a:t>
                      </a: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93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Descíipti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Supe</a:t>
                      </a:r>
                      <a:r>
                        <a:rPr dirty="0" sz="1800" spc="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1-1-85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4-4-86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2-2-85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1-1-85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336573" y="875915"/>
            <a:ext cx="1121410" cy="365760"/>
          </a:xfrm>
          <a:prstGeom prst="rect">
            <a:avLst/>
          </a:prstGeom>
          <a:solidFill>
            <a:srgbClr val="C7C7C7"/>
          </a:solidFill>
          <a:ln w="9524">
            <a:solidFill>
              <a:srgbClr val="7F7F7F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370840">
              <a:lnSpc>
                <a:spcPct val="100000"/>
              </a:lnSpc>
              <a:spcBef>
                <a:spcPts val="285"/>
              </a:spcBef>
            </a:pPr>
            <a:r>
              <a:rPr dirty="0" sz="1800" spc="-245" b="1">
                <a:solidFill>
                  <a:srgbClr val="212121"/>
                </a:solidFill>
                <a:latin typeface="Arial"/>
                <a:cs typeface="Arial"/>
              </a:rPr>
              <a:t>UNF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3672" y="4185087"/>
          <a:ext cx="6018530" cy="188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1175385"/>
                <a:gridCol w="944880"/>
                <a:gridCol w="1354454"/>
                <a:gridCol w="1354454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u="heavy" cap="small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ee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95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 </a:t>
                      </a: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1-1-85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4-4-86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2-2-85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346733" y="3744190"/>
            <a:ext cx="1121410" cy="365760"/>
          </a:xfrm>
          <a:prstGeom prst="rect">
            <a:avLst/>
          </a:prstGeom>
          <a:solidFill>
            <a:srgbClr val="C7C7C7"/>
          </a:solidFill>
          <a:ln w="9524">
            <a:solidFill>
              <a:srgbClr val="7F7F7F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800" spc="-185" b="1">
                <a:solidFill>
                  <a:srgbClr val="212121"/>
                </a:solidFill>
                <a:latin typeface="Arial"/>
                <a:cs typeface="Arial"/>
              </a:rPr>
              <a:t>1NF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445144" y="4168252"/>
          <a:ext cx="4643120" cy="22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948054"/>
                <a:gridCol w="1281430"/>
                <a:gridCol w="1224279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u="heavy" cap="small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ee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P</a:t>
                      </a:r>
                      <a:r>
                        <a:rPr dirty="0" u="heavy" sz="1800" spc="-3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ject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Descíipti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Supe</a:t>
                      </a:r>
                      <a:r>
                        <a:rPr dirty="0" sz="1800" spc="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595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1200" spc="-7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1200" spc="-16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1200" spc="-20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1200" spc="30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12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945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01076" y="6621326"/>
            <a:ext cx="449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01CĽ0407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(DBMS)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3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1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3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Functional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dependencies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and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65">
                <a:solidFill>
                  <a:srgbClr val="363636"/>
                </a:solidFill>
                <a:latin typeface="Roboto Lt"/>
                <a:cs typeface="Roboto Lt"/>
              </a:rPr>
              <a:t>Noímalization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8356" y="662132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612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996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41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673480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Aímst</a:t>
            </a:r>
            <a:r>
              <a:rPr dirty="0" spc="-155"/>
              <a:t>í</a:t>
            </a:r>
            <a:r>
              <a:rPr dirty="0" spc="-390"/>
              <a:t>ong</a:t>
            </a:r>
            <a:r>
              <a:rPr dirty="0" spc="-415"/>
              <a:t>'</a:t>
            </a:r>
            <a:r>
              <a:rPr dirty="0" spc="-350"/>
              <a:t>s</a:t>
            </a:r>
            <a:r>
              <a:rPr dirty="0" spc="-165"/>
              <a:t> </a:t>
            </a:r>
            <a:r>
              <a:rPr dirty="0" spc="-335"/>
              <a:t>axiom</a:t>
            </a:r>
            <a:r>
              <a:rPr dirty="0" spc="-320"/>
              <a:t>s</a:t>
            </a:r>
            <a:r>
              <a:rPr dirty="0" spc="-165"/>
              <a:t> </a:t>
            </a:r>
            <a:r>
              <a:rPr dirty="0" spc="-615"/>
              <a:t>O</a:t>
            </a:r>
            <a:r>
              <a:rPr dirty="0" spc="-565"/>
              <a:t>R</a:t>
            </a:r>
            <a:r>
              <a:rPr dirty="0" spc="-170"/>
              <a:t> </a:t>
            </a:r>
            <a:r>
              <a:rPr dirty="0" spc="-170"/>
              <a:t>In</a:t>
            </a:r>
            <a:r>
              <a:rPr dirty="0" spc="-165"/>
              <a:t>f</a:t>
            </a:r>
            <a:r>
              <a:rPr dirty="0" spc="-65"/>
              <a:t>e</a:t>
            </a:r>
            <a:r>
              <a:rPr dirty="0" spc="-65"/>
              <a:t>í</a:t>
            </a:r>
            <a:r>
              <a:rPr dirty="0" spc="-325"/>
              <a:t>enc</a:t>
            </a:r>
            <a:r>
              <a:rPr dirty="0" spc="-310"/>
              <a:t>e</a:t>
            </a:r>
            <a:r>
              <a:rPr dirty="0" spc="-170"/>
              <a:t> </a:t>
            </a:r>
            <a:r>
              <a:rPr dirty="0" spc="-190"/>
              <a:t>íules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7527" y="840482"/>
            <a:ext cx="11678920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  <a:tab pos="2021839" algn="l"/>
                <a:tab pos="3184525" algn="l"/>
                <a:tab pos="3772535" algn="l"/>
                <a:tab pos="4089400" algn="l"/>
                <a:tab pos="4669790" algn="l"/>
                <a:tab pos="5106035" algn="l"/>
                <a:tab pos="5941060" algn="l"/>
                <a:tab pos="6763384" algn="l"/>
                <a:tab pos="7189470" algn="l"/>
                <a:tab pos="7971790" algn="l"/>
                <a:tab pos="9189720" algn="l"/>
                <a:tab pos="9669780" algn="l"/>
                <a:tab pos="10258425" algn="l"/>
              </a:tabLst>
            </a:pP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Aímsľ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ong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'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axioms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íule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(deíi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all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funcľional 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íelaľional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daľabase.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1010" y="2263986"/>
            <a:ext cx="2893060" cy="835660"/>
            <a:chOff x="491010" y="2263986"/>
            <a:chExt cx="2893060" cy="835660"/>
          </a:xfrm>
        </p:grpSpPr>
        <p:sp>
          <p:nvSpPr>
            <p:cNvPr id="14" name="object 14"/>
            <p:cNvSpPr/>
            <p:nvPr/>
          </p:nvSpPr>
          <p:spPr>
            <a:xfrm>
              <a:off x="497360" y="2272030"/>
              <a:ext cx="2880360" cy="820419"/>
            </a:xfrm>
            <a:custGeom>
              <a:avLst/>
              <a:gdLst/>
              <a:ahLst/>
              <a:cxnLst/>
              <a:rect l="l" t="t" r="r" b="b"/>
              <a:pathLst>
                <a:path w="2880360" h="820419">
                  <a:moveTo>
                    <a:pt x="0" y="0"/>
                  </a:moveTo>
                  <a:lnTo>
                    <a:pt x="2879999" y="0"/>
                  </a:lnTo>
                  <a:lnTo>
                    <a:pt x="2879999" y="820420"/>
                  </a:lnTo>
                  <a:lnTo>
                    <a:pt x="0" y="820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7360" y="2270336"/>
              <a:ext cx="2880360" cy="822960"/>
            </a:xfrm>
            <a:custGeom>
              <a:avLst/>
              <a:gdLst/>
              <a:ahLst/>
              <a:cxnLst/>
              <a:rect l="l" t="t" r="r" b="b"/>
              <a:pathLst>
                <a:path w="2880360" h="822960">
                  <a:moveTo>
                    <a:pt x="0" y="1110"/>
                  </a:moveTo>
                  <a:lnTo>
                    <a:pt x="0" y="497"/>
                  </a:lnTo>
                  <a:lnTo>
                    <a:pt x="497" y="0"/>
                  </a:lnTo>
                  <a:lnTo>
                    <a:pt x="1110" y="0"/>
                  </a:lnTo>
                  <a:lnTo>
                    <a:pt x="2878888" y="0"/>
                  </a:lnTo>
                  <a:lnTo>
                    <a:pt x="2879183" y="0"/>
                  </a:lnTo>
                  <a:lnTo>
                    <a:pt x="2879466" y="117"/>
                  </a:lnTo>
                  <a:lnTo>
                    <a:pt x="2879674" y="325"/>
                  </a:lnTo>
                  <a:lnTo>
                    <a:pt x="2879882" y="533"/>
                  </a:lnTo>
                  <a:lnTo>
                    <a:pt x="2879999" y="816"/>
                  </a:lnTo>
                  <a:lnTo>
                    <a:pt x="2879999" y="1110"/>
                  </a:lnTo>
                  <a:lnTo>
                    <a:pt x="2879999" y="821848"/>
                  </a:lnTo>
                  <a:lnTo>
                    <a:pt x="2879999" y="822462"/>
                  </a:lnTo>
                  <a:lnTo>
                    <a:pt x="2879502" y="822959"/>
                  </a:lnTo>
                  <a:lnTo>
                    <a:pt x="2878888" y="822959"/>
                  </a:lnTo>
                  <a:lnTo>
                    <a:pt x="1110" y="822959"/>
                  </a:lnTo>
                  <a:lnTo>
                    <a:pt x="497" y="822959"/>
                  </a:lnTo>
                  <a:lnTo>
                    <a:pt x="0" y="822462"/>
                  </a:lnTo>
                  <a:lnTo>
                    <a:pt x="0" y="821848"/>
                  </a:lnTo>
                  <a:lnTo>
                    <a:pt x="0" y="111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7360" y="2270760"/>
            <a:ext cx="2880360" cy="8229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400"/>
              </a:spcBef>
              <a:tabLst>
                <a:tab pos="5429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212121"/>
                </a:solidFill>
                <a:latin typeface="Microsoft Sans Serif"/>
                <a:cs typeface="Microsoft Sans Serif"/>
              </a:rPr>
              <a:t>subse</a:t>
            </a:r>
            <a:r>
              <a:rPr dirty="0" sz="2000" spc="-6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  <a:p>
            <a:pPr marL="628650">
              <a:lnSpc>
                <a:spcPct val="100000"/>
              </a:lnSpc>
              <a:spcBef>
                <a:spcPts val="260"/>
              </a:spcBef>
              <a:tabLst>
                <a:tab pos="10001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7350" y="1838327"/>
            <a:ext cx="1188739" cy="43201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70385" y="1895333"/>
            <a:ext cx="9410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Reﬂexiviľy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81099" y="2263986"/>
            <a:ext cx="2893060" cy="835660"/>
            <a:chOff x="4581099" y="2263986"/>
            <a:chExt cx="2893060" cy="835660"/>
          </a:xfrm>
        </p:grpSpPr>
        <p:sp>
          <p:nvSpPr>
            <p:cNvPr id="20" name="object 20"/>
            <p:cNvSpPr/>
            <p:nvPr/>
          </p:nvSpPr>
          <p:spPr>
            <a:xfrm>
              <a:off x="4587449" y="2272030"/>
              <a:ext cx="2880360" cy="820419"/>
            </a:xfrm>
            <a:custGeom>
              <a:avLst/>
              <a:gdLst/>
              <a:ahLst/>
              <a:cxnLst/>
              <a:rect l="l" t="t" r="r" b="b"/>
              <a:pathLst>
                <a:path w="2880359" h="820419">
                  <a:moveTo>
                    <a:pt x="0" y="0"/>
                  </a:moveTo>
                  <a:lnTo>
                    <a:pt x="2879999" y="0"/>
                  </a:lnTo>
                  <a:lnTo>
                    <a:pt x="2879999" y="820420"/>
                  </a:lnTo>
                  <a:lnTo>
                    <a:pt x="0" y="820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87449" y="2270336"/>
              <a:ext cx="2880360" cy="822960"/>
            </a:xfrm>
            <a:custGeom>
              <a:avLst/>
              <a:gdLst/>
              <a:ahLst/>
              <a:cxnLst/>
              <a:rect l="l" t="t" r="r" b="b"/>
              <a:pathLst>
                <a:path w="2880359" h="822960">
                  <a:moveTo>
                    <a:pt x="0" y="1110"/>
                  </a:moveTo>
                  <a:lnTo>
                    <a:pt x="0" y="497"/>
                  </a:lnTo>
                  <a:lnTo>
                    <a:pt x="497" y="0"/>
                  </a:lnTo>
                  <a:lnTo>
                    <a:pt x="1110" y="0"/>
                  </a:lnTo>
                  <a:lnTo>
                    <a:pt x="2878888" y="0"/>
                  </a:lnTo>
                  <a:lnTo>
                    <a:pt x="2879183" y="0"/>
                  </a:lnTo>
                  <a:lnTo>
                    <a:pt x="2879466" y="117"/>
                  </a:lnTo>
                  <a:lnTo>
                    <a:pt x="2879674" y="325"/>
                  </a:lnTo>
                  <a:lnTo>
                    <a:pt x="2879882" y="533"/>
                  </a:lnTo>
                  <a:lnTo>
                    <a:pt x="2879999" y="816"/>
                  </a:lnTo>
                  <a:lnTo>
                    <a:pt x="2879999" y="1110"/>
                  </a:lnTo>
                  <a:lnTo>
                    <a:pt x="2879999" y="821848"/>
                  </a:lnTo>
                  <a:lnTo>
                    <a:pt x="2879999" y="822462"/>
                  </a:lnTo>
                  <a:lnTo>
                    <a:pt x="2879502" y="822959"/>
                  </a:lnTo>
                  <a:lnTo>
                    <a:pt x="2878888" y="822959"/>
                  </a:lnTo>
                  <a:lnTo>
                    <a:pt x="1110" y="822959"/>
                  </a:lnTo>
                  <a:lnTo>
                    <a:pt x="497" y="822959"/>
                  </a:lnTo>
                  <a:lnTo>
                    <a:pt x="0" y="822462"/>
                  </a:lnTo>
                  <a:lnTo>
                    <a:pt x="0" y="821848"/>
                  </a:lnTo>
                  <a:lnTo>
                    <a:pt x="0" y="111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587449" y="2270760"/>
            <a:ext cx="2880360" cy="8229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400"/>
              </a:spcBef>
              <a:tabLst>
                <a:tab pos="5429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  <a:p>
            <a:pPr marL="628650">
              <a:lnSpc>
                <a:spcPct val="100000"/>
              </a:lnSpc>
              <a:spcBef>
                <a:spcPts val="260"/>
              </a:spcBef>
              <a:tabLst>
                <a:tab pos="10001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8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87444" y="1838960"/>
            <a:ext cx="1463052" cy="4318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587449" y="1838325"/>
            <a:ext cx="1463040" cy="432434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545"/>
              </a:spcBef>
            </a:pPr>
            <a:r>
              <a:rPr dirty="0" sz="1800" spc="-105">
                <a:solidFill>
                  <a:srgbClr val="FFFFFF"/>
                </a:solidFill>
                <a:latin typeface="Microsoft Sans Serif"/>
                <a:cs typeface="Microsoft Sans Serif"/>
              </a:rPr>
              <a:t>Augmenľaľion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1010" y="3934840"/>
            <a:ext cx="2893060" cy="835660"/>
            <a:chOff x="491010" y="3934840"/>
            <a:chExt cx="2893060" cy="835660"/>
          </a:xfrm>
        </p:grpSpPr>
        <p:sp>
          <p:nvSpPr>
            <p:cNvPr id="26" name="object 26"/>
            <p:cNvSpPr/>
            <p:nvPr/>
          </p:nvSpPr>
          <p:spPr>
            <a:xfrm>
              <a:off x="497360" y="3942079"/>
              <a:ext cx="2880360" cy="821690"/>
            </a:xfrm>
            <a:custGeom>
              <a:avLst/>
              <a:gdLst/>
              <a:ahLst/>
              <a:cxnLst/>
              <a:rect l="l" t="t" r="r" b="b"/>
              <a:pathLst>
                <a:path w="2880360" h="821689">
                  <a:moveTo>
                    <a:pt x="0" y="0"/>
                  </a:moveTo>
                  <a:lnTo>
                    <a:pt x="2879999" y="0"/>
                  </a:lnTo>
                  <a:lnTo>
                    <a:pt x="2879999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97360" y="3941190"/>
              <a:ext cx="2880360" cy="822960"/>
            </a:xfrm>
            <a:custGeom>
              <a:avLst/>
              <a:gdLst/>
              <a:ahLst/>
              <a:cxnLst/>
              <a:rect l="l" t="t" r="r" b="b"/>
              <a:pathLst>
                <a:path w="2880360" h="822960">
                  <a:moveTo>
                    <a:pt x="0" y="1110"/>
                  </a:moveTo>
                  <a:lnTo>
                    <a:pt x="0" y="497"/>
                  </a:lnTo>
                  <a:lnTo>
                    <a:pt x="497" y="0"/>
                  </a:lnTo>
                  <a:lnTo>
                    <a:pt x="1110" y="0"/>
                  </a:lnTo>
                  <a:lnTo>
                    <a:pt x="2878888" y="0"/>
                  </a:lnTo>
                  <a:lnTo>
                    <a:pt x="2879183" y="0"/>
                  </a:lnTo>
                  <a:lnTo>
                    <a:pt x="2879466" y="117"/>
                  </a:lnTo>
                  <a:lnTo>
                    <a:pt x="2879674" y="325"/>
                  </a:lnTo>
                  <a:lnTo>
                    <a:pt x="2879882" y="533"/>
                  </a:lnTo>
                  <a:lnTo>
                    <a:pt x="2879999" y="816"/>
                  </a:lnTo>
                  <a:lnTo>
                    <a:pt x="2879999" y="1110"/>
                  </a:lnTo>
                  <a:lnTo>
                    <a:pt x="2879999" y="821848"/>
                  </a:lnTo>
                  <a:lnTo>
                    <a:pt x="2879999" y="822462"/>
                  </a:lnTo>
                  <a:lnTo>
                    <a:pt x="2879502" y="822960"/>
                  </a:lnTo>
                  <a:lnTo>
                    <a:pt x="2878888" y="822960"/>
                  </a:lnTo>
                  <a:lnTo>
                    <a:pt x="1110" y="822960"/>
                  </a:lnTo>
                  <a:lnTo>
                    <a:pt x="497" y="822960"/>
                  </a:lnTo>
                  <a:lnTo>
                    <a:pt x="0" y="822462"/>
                  </a:lnTo>
                  <a:lnTo>
                    <a:pt x="0" y="821848"/>
                  </a:lnTo>
                  <a:lnTo>
                    <a:pt x="0" y="111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97360" y="3940809"/>
            <a:ext cx="2880360" cy="8229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405"/>
              </a:spcBef>
              <a:tabLst>
                <a:tab pos="5429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  <a:p>
            <a:pPr marL="628650">
              <a:lnSpc>
                <a:spcPct val="100000"/>
              </a:lnSpc>
              <a:spcBef>
                <a:spcPts val="260"/>
              </a:spcBef>
              <a:tabLst>
                <a:tab pos="10001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7350" y="3509181"/>
            <a:ext cx="1188739" cy="43201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70385" y="3566188"/>
            <a:ext cx="1011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Tíansiľiviľy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81099" y="3934840"/>
            <a:ext cx="2893060" cy="835660"/>
            <a:chOff x="4581099" y="3934840"/>
            <a:chExt cx="2893060" cy="835660"/>
          </a:xfrm>
        </p:grpSpPr>
        <p:sp>
          <p:nvSpPr>
            <p:cNvPr id="32" name="object 32"/>
            <p:cNvSpPr/>
            <p:nvPr/>
          </p:nvSpPr>
          <p:spPr>
            <a:xfrm>
              <a:off x="4587449" y="3942079"/>
              <a:ext cx="2880360" cy="821690"/>
            </a:xfrm>
            <a:custGeom>
              <a:avLst/>
              <a:gdLst/>
              <a:ahLst/>
              <a:cxnLst/>
              <a:rect l="l" t="t" r="r" b="b"/>
              <a:pathLst>
                <a:path w="2880359" h="821689">
                  <a:moveTo>
                    <a:pt x="0" y="0"/>
                  </a:moveTo>
                  <a:lnTo>
                    <a:pt x="2879999" y="0"/>
                  </a:lnTo>
                  <a:lnTo>
                    <a:pt x="2879999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587449" y="3941190"/>
              <a:ext cx="2880360" cy="822960"/>
            </a:xfrm>
            <a:custGeom>
              <a:avLst/>
              <a:gdLst/>
              <a:ahLst/>
              <a:cxnLst/>
              <a:rect l="l" t="t" r="r" b="b"/>
              <a:pathLst>
                <a:path w="2880359" h="822960">
                  <a:moveTo>
                    <a:pt x="0" y="1110"/>
                  </a:moveTo>
                  <a:lnTo>
                    <a:pt x="0" y="497"/>
                  </a:lnTo>
                  <a:lnTo>
                    <a:pt x="497" y="0"/>
                  </a:lnTo>
                  <a:lnTo>
                    <a:pt x="1110" y="0"/>
                  </a:lnTo>
                  <a:lnTo>
                    <a:pt x="2878888" y="0"/>
                  </a:lnTo>
                  <a:lnTo>
                    <a:pt x="2879183" y="0"/>
                  </a:lnTo>
                  <a:lnTo>
                    <a:pt x="2879466" y="117"/>
                  </a:lnTo>
                  <a:lnTo>
                    <a:pt x="2879674" y="325"/>
                  </a:lnTo>
                  <a:lnTo>
                    <a:pt x="2879882" y="533"/>
                  </a:lnTo>
                  <a:lnTo>
                    <a:pt x="2879999" y="816"/>
                  </a:lnTo>
                  <a:lnTo>
                    <a:pt x="2879999" y="1110"/>
                  </a:lnTo>
                  <a:lnTo>
                    <a:pt x="2879999" y="821848"/>
                  </a:lnTo>
                  <a:lnTo>
                    <a:pt x="2879999" y="822462"/>
                  </a:lnTo>
                  <a:lnTo>
                    <a:pt x="2879502" y="822960"/>
                  </a:lnTo>
                  <a:lnTo>
                    <a:pt x="2878888" y="822960"/>
                  </a:lnTo>
                  <a:lnTo>
                    <a:pt x="1110" y="822960"/>
                  </a:lnTo>
                  <a:lnTo>
                    <a:pt x="497" y="822960"/>
                  </a:lnTo>
                  <a:lnTo>
                    <a:pt x="0" y="822462"/>
                  </a:lnTo>
                  <a:lnTo>
                    <a:pt x="0" y="821848"/>
                  </a:lnTo>
                  <a:lnTo>
                    <a:pt x="0" y="111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587449" y="3940809"/>
            <a:ext cx="2880360" cy="8229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405"/>
              </a:spcBef>
              <a:tabLst>
                <a:tab pos="5429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7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28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  <a:p>
            <a:pPr marL="628650">
              <a:lnSpc>
                <a:spcPct val="100000"/>
              </a:lnSpc>
              <a:spcBef>
                <a:spcPts val="260"/>
              </a:spcBef>
              <a:tabLst>
                <a:tab pos="10001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254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7433" y="3509176"/>
            <a:ext cx="1920271" cy="43203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660475" y="3566188"/>
            <a:ext cx="17360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solidFill>
                  <a:srgbClr val="FFFFFF"/>
                </a:solidFill>
                <a:latin typeface="Microsoft Sans Serif"/>
                <a:cs typeface="Microsoft Sans Serif"/>
              </a:rPr>
              <a:t>Pseud</a:t>
            </a:r>
            <a:r>
              <a:rPr dirty="0" sz="1800" spc="-13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95">
                <a:solidFill>
                  <a:srgbClr val="FFFFFF"/>
                </a:solidFill>
                <a:latin typeface="Microsoft Sans Serif"/>
                <a:cs typeface="Microsoft Sans Serif"/>
              </a:rPr>
              <a:t>í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ansiľiviľy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671190" y="2263986"/>
            <a:ext cx="2893060" cy="469900"/>
            <a:chOff x="8671190" y="2263986"/>
            <a:chExt cx="2893060" cy="469900"/>
          </a:xfrm>
        </p:grpSpPr>
        <p:sp>
          <p:nvSpPr>
            <p:cNvPr id="38" name="object 38"/>
            <p:cNvSpPr/>
            <p:nvPr/>
          </p:nvSpPr>
          <p:spPr>
            <a:xfrm>
              <a:off x="8677540" y="2270760"/>
              <a:ext cx="2880360" cy="455930"/>
            </a:xfrm>
            <a:custGeom>
              <a:avLst/>
              <a:gdLst/>
              <a:ahLst/>
              <a:cxnLst/>
              <a:rect l="l" t="t" r="r" b="b"/>
              <a:pathLst>
                <a:path w="2880359" h="455930">
                  <a:moveTo>
                    <a:pt x="0" y="0"/>
                  </a:moveTo>
                  <a:lnTo>
                    <a:pt x="2879999" y="0"/>
                  </a:lnTo>
                  <a:lnTo>
                    <a:pt x="2879999" y="455929"/>
                  </a:lnTo>
                  <a:lnTo>
                    <a:pt x="0" y="455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677540" y="2270336"/>
              <a:ext cx="2880360" cy="457200"/>
            </a:xfrm>
            <a:custGeom>
              <a:avLst/>
              <a:gdLst/>
              <a:ahLst/>
              <a:cxnLst/>
              <a:rect l="l" t="t" r="r" b="b"/>
              <a:pathLst>
                <a:path w="2880359" h="457200">
                  <a:moveTo>
                    <a:pt x="0" y="617"/>
                  </a:moveTo>
                  <a:lnTo>
                    <a:pt x="0" y="276"/>
                  </a:lnTo>
                  <a:lnTo>
                    <a:pt x="276" y="0"/>
                  </a:lnTo>
                  <a:lnTo>
                    <a:pt x="616" y="0"/>
                  </a:lnTo>
                  <a:lnTo>
                    <a:pt x="2879382" y="0"/>
                  </a:lnTo>
                  <a:lnTo>
                    <a:pt x="2879546" y="0"/>
                  </a:lnTo>
                  <a:lnTo>
                    <a:pt x="2879703" y="64"/>
                  </a:lnTo>
                  <a:lnTo>
                    <a:pt x="2879934" y="296"/>
                  </a:lnTo>
                  <a:lnTo>
                    <a:pt x="2879999" y="453"/>
                  </a:lnTo>
                  <a:lnTo>
                    <a:pt x="2879999" y="617"/>
                  </a:lnTo>
                  <a:lnTo>
                    <a:pt x="2879999" y="456582"/>
                  </a:lnTo>
                  <a:lnTo>
                    <a:pt x="2879999" y="456923"/>
                  </a:lnTo>
                  <a:lnTo>
                    <a:pt x="2879723" y="457199"/>
                  </a:lnTo>
                  <a:lnTo>
                    <a:pt x="2879382" y="457199"/>
                  </a:lnTo>
                  <a:lnTo>
                    <a:pt x="616" y="457199"/>
                  </a:lnTo>
                  <a:lnTo>
                    <a:pt x="276" y="457199"/>
                  </a:lnTo>
                  <a:lnTo>
                    <a:pt x="0" y="456923"/>
                  </a:lnTo>
                  <a:lnTo>
                    <a:pt x="0" y="456582"/>
                  </a:lnTo>
                  <a:lnTo>
                    <a:pt x="0" y="617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677540" y="2270760"/>
            <a:ext cx="2880360" cy="45720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209"/>
              </a:spcBef>
              <a:tabLst>
                <a:tab pos="5429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77532" y="1837689"/>
            <a:ext cx="1920255" cy="433070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8677540" y="1895333"/>
            <a:ext cx="1920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solidFill>
                  <a:srgbClr val="FFFFFF"/>
                </a:solidFill>
                <a:latin typeface="Microsoft Sans Serif"/>
                <a:cs typeface="Microsoft Sans Serif"/>
              </a:rPr>
              <a:t>Self-deľeíminaľion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671190" y="3934840"/>
            <a:ext cx="2893060" cy="835660"/>
            <a:chOff x="8671190" y="3934840"/>
            <a:chExt cx="2893060" cy="835660"/>
          </a:xfrm>
        </p:grpSpPr>
        <p:sp>
          <p:nvSpPr>
            <p:cNvPr id="44" name="object 44"/>
            <p:cNvSpPr/>
            <p:nvPr/>
          </p:nvSpPr>
          <p:spPr>
            <a:xfrm>
              <a:off x="8677540" y="3942079"/>
              <a:ext cx="2880360" cy="821690"/>
            </a:xfrm>
            <a:custGeom>
              <a:avLst/>
              <a:gdLst/>
              <a:ahLst/>
              <a:cxnLst/>
              <a:rect l="l" t="t" r="r" b="b"/>
              <a:pathLst>
                <a:path w="2880359" h="821689">
                  <a:moveTo>
                    <a:pt x="0" y="0"/>
                  </a:moveTo>
                  <a:lnTo>
                    <a:pt x="2879999" y="0"/>
                  </a:lnTo>
                  <a:lnTo>
                    <a:pt x="2879999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677540" y="3941190"/>
              <a:ext cx="2880360" cy="822960"/>
            </a:xfrm>
            <a:custGeom>
              <a:avLst/>
              <a:gdLst/>
              <a:ahLst/>
              <a:cxnLst/>
              <a:rect l="l" t="t" r="r" b="b"/>
              <a:pathLst>
                <a:path w="2880359" h="822960">
                  <a:moveTo>
                    <a:pt x="0" y="1110"/>
                  </a:moveTo>
                  <a:lnTo>
                    <a:pt x="0" y="497"/>
                  </a:lnTo>
                  <a:lnTo>
                    <a:pt x="497" y="0"/>
                  </a:lnTo>
                  <a:lnTo>
                    <a:pt x="1110" y="0"/>
                  </a:lnTo>
                  <a:lnTo>
                    <a:pt x="2878888" y="0"/>
                  </a:lnTo>
                  <a:lnTo>
                    <a:pt x="2879183" y="0"/>
                  </a:lnTo>
                  <a:lnTo>
                    <a:pt x="2879466" y="117"/>
                  </a:lnTo>
                  <a:lnTo>
                    <a:pt x="2879674" y="325"/>
                  </a:lnTo>
                  <a:lnTo>
                    <a:pt x="2879882" y="533"/>
                  </a:lnTo>
                  <a:lnTo>
                    <a:pt x="2879999" y="816"/>
                  </a:lnTo>
                  <a:lnTo>
                    <a:pt x="2879999" y="1110"/>
                  </a:lnTo>
                  <a:lnTo>
                    <a:pt x="2879999" y="821848"/>
                  </a:lnTo>
                  <a:lnTo>
                    <a:pt x="2879999" y="822462"/>
                  </a:lnTo>
                  <a:lnTo>
                    <a:pt x="2879502" y="822960"/>
                  </a:lnTo>
                  <a:lnTo>
                    <a:pt x="2878888" y="822960"/>
                  </a:lnTo>
                  <a:lnTo>
                    <a:pt x="1110" y="822960"/>
                  </a:lnTo>
                  <a:lnTo>
                    <a:pt x="497" y="822960"/>
                  </a:lnTo>
                  <a:lnTo>
                    <a:pt x="0" y="822462"/>
                  </a:lnTo>
                  <a:lnTo>
                    <a:pt x="0" y="821848"/>
                  </a:lnTo>
                  <a:lnTo>
                    <a:pt x="0" y="111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8677540" y="3940809"/>
            <a:ext cx="2880360" cy="82296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285"/>
              </a:spcBef>
              <a:tabLst>
                <a:tab pos="542925" algn="l"/>
              </a:tabLst>
            </a:pPr>
            <a:r>
              <a:rPr dirty="0" sz="1700" spc="-44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1700" spc="-44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1700" spc="5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17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5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1700" spc="-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00" spc="-240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endParaRPr sz="1700">
              <a:latin typeface="Microsoft Sans Serif"/>
              <a:cs typeface="Microsoft Sans Serif"/>
            </a:endParaRPr>
          </a:p>
          <a:p>
            <a:pPr marL="632460">
              <a:lnSpc>
                <a:spcPct val="100000"/>
              </a:lnSpc>
              <a:spcBef>
                <a:spcPts val="90"/>
              </a:spcBef>
              <a:tabLst>
                <a:tab pos="1000125" algn="l"/>
              </a:tabLst>
            </a:pPr>
            <a:r>
              <a:rPr dirty="0" sz="1700" spc="-44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1700" spc="-44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17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1700" spc="-1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5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1700" spc="-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00" spc="-21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17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10">
                <a:solidFill>
                  <a:srgbClr val="212121"/>
                </a:solidFill>
                <a:latin typeface="Microsoft Sans Serif"/>
                <a:cs typeface="Microsoft Sans Serif"/>
              </a:rPr>
              <a:t>&amp;</a:t>
            </a:r>
            <a:r>
              <a:rPr dirty="0" sz="17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5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1700" spc="-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00" spc="-26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77527" y="3509178"/>
            <a:ext cx="1554504" cy="432025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8750565" y="3566188"/>
            <a:ext cx="1383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solidFill>
                  <a:srgbClr val="FFFFFF"/>
                </a:solidFill>
                <a:latin typeface="Microsoft Sans Serif"/>
                <a:cs typeface="Microsoft Sans Serif"/>
              </a:rPr>
              <a:t>Decomposiľion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91010" y="5576315"/>
            <a:ext cx="2893060" cy="835660"/>
            <a:chOff x="491010" y="5576315"/>
            <a:chExt cx="2893060" cy="835660"/>
          </a:xfrm>
        </p:grpSpPr>
        <p:sp>
          <p:nvSpPr>
            <p:cNvPr id="50" name="object 50"/>
            <p:cNvSpPr/>
            <p:nvPr/>
          </p:nvSpPr>
          <p:spPr>
            <a:xfrm>
              <a:off x="497360" y="5584189"/>
              <a:ext cx="2880360" cy="820419"/>
            </a:xfrm>
            <a:custGeom>
              <a:avLst/>
              <a:gdLst/>
              <a:ahLst/>
              <a:cxnLst/>
              <a:rect l="l" t="t" r="r" b="b"/>
              <a:pathLst>
                <a:path w="2880360" h="820420">
                  <a:moveTo>
                    <a:pt x="0" y="0"/>
                  </a:moveTo>
                  <a:lnTo>
                    <a:pt x="2879999" y="0"/>
                  </a:lnTo>
                  <a:lnTo>
                    <a:pt x="2879999" y="820420"/>
                  </a:lnTo>
                  <a:lnTo>
                    <a:pt x="0" y="820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97360" y="5582665"/>
              <a:ext cx="2880360" cy="822960"/>
            </a:xfrm>
            <a:custGeom>
              <a:avLst/>
              <a:gdLst/>
              <a:ahLst/>
              <a:cxnLst/>
              <a:rect l="l" t="t" r="r" b="b"/>
              <a:pathLst>
                <a:path w="2880360" h="822960">
                  <a:moveTo>
                    <a:pt x="0" y="1110"/>
                  </a:moveTo>
                  <a:lnTo>
                    <a:pt x="0" y="497"/>
                  </a:lnTo>
                  <a:lnTo>
                    <a:pt x="497" y="0"/>
                  </a:lnTo>
                  <a:lnTo>
                    <a:pt x="1110" y="0"/>
                  </a:lnTo>
                  <a:lnTo>
                    <a:pt x="2878888" y="0"/>
                  </a:lnTo>
                  <a:lnTo>
                    <a:pt x="2879183" y="0"/>
                  </a:lnTo>
                  <a:lnTo>
                    <a:pt x="2879466" y="117"/>
                  </a:lnTo>
                  <a:lnTo>
                    <a:pt x="2879674" y="325"/>
                  </a:lnTo>
                  <a:lnTo>
                    <a:pt x="2879882" y="533"/>
                  </a:lnTo>
                  <a:lnTo>
                    <a:pt x="2879999" y="816"/>
                  </a:lnTo>
                  <a:lnTo>
                    <a:pt x="2879999" y="1110"/>
                  </a:lnTo>
                  <a:lnTo>
                    <a:pt x="2879999" y="821848"/>
                  </a:lnTo>
                  <a:lnTo>
                    <a:pt x="2879999" y="822462"/>
                  </a:lnTo>
                  <a:lnTo>
                    <a:pt x="2879502" y="822960"/>
                  </a:lnTo>
                  <a:lnTo>
                    <a:pt x="2878888" y="822960"/>
                  </a:lnTo>
                  <a:lnTo>
                    <a:pt x="1110" y="822960"/>
                  </a:lnTo>
                  <a:lnTo>
                    <a:pt x="497" y="822960"/>
                  </a:lnTo>
                  <a:lnTo>
                    <a:pt x="0" y="822462"/>
                  </a:lnTo>
                  <a:lnTo>
                    <a:pt x="0" y="821848"/>
                  </a:lnTo>
                  <a:lnTo>
                    <a:pt x="0" y="111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97360" y="5582920"/>
            <a:ext cx="2880360" cy="8229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400"/>
              </a:spcBef>
              <a:tabLst>
                <a:tab pos="5429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  <a:p>
            <a:pPr marL="628650">
              <a:lnSpc>
                <a:spcPct val="100000"/>
              </a:lnSpc>
              <a:spcBef>
                <a:spcPts val="260"/>
              </a:spcBef>
              <a:tabLst>
                <a:tab pos="10001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8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7353" y="5150660"/>
            <a:ext cx="731532" cy="432011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570385" y="5207663"/>
            <a:ext cx="542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solidFill>
                  <a:srgbClr val="FFFFFF"/>
                </a:solidFill>
                <a:latin typeface="Microsoft Sans Serif"/>
                <a:cs typeface="Microsoft Sans Serif"/>
              </a:rPr>
              <a:t>Uni</a:t>
            </a:r>
            <a:r>
              <a:rPr dirty="0" cap="small" sz="1800" spc="-229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81099" y="5576315"/>
            <a:ext cx="2893060" cy="835660"/>
            <a:chOff x="4581099" y="5576315"/>
            <a:chExt cx="2893060" cy="835660"/>
          </a:xfrm>
        </p:grpSpPr>
        <p:sp>
          <p:nvSpPr>
            <p:cNvPr id="56" name="object 56"/>
            <p:cNvSpPr/>
            <p:nvPr/>
          </p:nvSpPr>
          <p:spPr>
            <a:xfrm>
              <a:off x="4587449" y="5584189"/>
              <a:ext cx="2880360" cy="820419"/>
            </a:xfrm>
            <a:custGeom>
              <a:avLst/>
              <a:gdLst/>
              <a:ahLst/>
              <a:cxnLst/>
              <a:rect l="l" t="t" r="r" b="b"/>
              <a:pathLst>
                <a:path w="2880359" h="820420">
                  <a:moveTo>
                    <a:pt x="0" y="0"/>
                  </a:moveTo>
                  <a:lnTo>
                    <a:pt x="2879999" y="0"/>
                  </a:lnTo>
                  <a:lnTo>
                    <a:pt x="2879999" y="820420"/>
                  </a:lnTo>
                  <a:lnTo>
                    <a:pt x="0" y="820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587449" y="5582665"/>
              <a:ext cx="2880360" cy="822960"/>
            </a:xfrm>
            <a:custGeom>
              <a:avLst/>
              <a:gdLst/>
              <a:ahLst/>
              <a:cxnLst/>
              <a:rect l="l" t="t" r="r" b="b"/>
              <a:pathLst>
                <a:path w="2880359" h="822960">
                  <a:moveTo>
                    <a:pt x="0" y="1110"/>
                  </a:moveTo>
                  <a:lnTo>
                    <a:pt x="0" y="497"/>
                  </a:lnTo>
                  <a:lnTo>
                    <a:pt x="497" y="0"/>
                  </a:lnTo>
                  <a:lnTo>
                    <a:pt x="1110" y="0"/>
                  </a:lnTo>
                  <a:lnTo>
                    <a:pt x="2878888" y="0"/>
                  </a:lnTo>
                  <a:lnTo>
                    <a:pt x="2879183" y="0"/>
                  </a:lnTo>
                  <a:lnTo>
                    <a:pt x="2879466" y="117"/>
                  </a:lnTo>
                  <a:lnTo>
                    <a:pt x="2879674" y="325"/>
                  </a:lnTo>
                  <a:lnTo>
                    <a:pt x="2879882" y="533"/>
                  </a:lnTo>
                  <a:lnTo>
                    <a:pt x="2879999" y="816"/>
                  </a:lnTo>
                  <a:lnTo>
                    <a:pt x="2879999" y="1110"/>
                  </a:lnTo>
                  <a:lnTo>
                    <a:pt x="2879999" y="821848"/>
                  </a:lnTo>
                  <a:lnTo>
                    <a:pt x="2879999" y="822462"/>
                  </a:lnTo>
                  <a:lnTo>
                    <a:pt x="2879502" y="822960"/>
                  </a:lnTo>
                  <a:lnTo>
                    <a:pt x="2878888" y="822960"/>
                  </a:lnTo>
                  <a:lnTo>
                    <a:pt x="1110" y="822960"/>
                  </a:lnTo>
                  <a:lnTo>
                    <a:pt x="497" y="822960"/>
                  </a:lnTo>
                  <a:lnTo>
                    <a:pt x="0" y="822462"/>
                  </a:lnTo>
                  <a:lnTo>
                    <a:pt x="0" y="821848"/>
                  </a:lnTo>
                  <a:lnTo>
                    <a:pt x="0" y="1110"/>
                  </a:lnTo>
                  <a:close/>
                </a:path>
              </a:pathLst>
            </a:custGeom>
            <a:ln w="126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4587449" y="5582920"/>
            <a:ext cx="2880360" cy="8229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400"/>
              </a:spcBef>
              <a:tabLst>
                <a:tab pos="5429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10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4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30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endParaRPr sz="2000">
              <a:latin typeface="Microsoft Sans Serif"/>
              <a:cs typeface="Microsoft Sans Serif"/>
            </a:endParaRPr>
          </a:p>
          <a:p>
            <a:pPr marL="628650">
              <a:lnSpc>
                <a:spcPct val="100000"/>
              </a:lnSpc>
              <a:spcBef>
                <a:spcPts val="260"/>
              </a:spcBef>
              <a:tabLst>
                <a:tab pos="1000125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000" spc="-13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31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280">
                <a:solidFill>
                  <a:srgbClr val="212121"/>
                </a:solidFill>
                <a:latin typeface="Microsoft Sans Serif"/>
                <a:cs typeface="Microsoft Sans Serif"/>
              </a:rPr>
              <a:t>BD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87438" y="5150655"/>
            <a:ext cx="1371622" cy="432022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4660475" y="5207663"/>
            <a:ext cx="1169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1800" spc="-229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1800" spc="-229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1800" spc="-229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88886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204"/>
              <a:t>ímalif</a:t>
            </a:r>
            <a:r>
              <a:rPr dirty="0" spc="-155"/>
              <a:t>i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spc="-330"/>
              <a:t>database?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101337" y="6632340"/>
            <a:ext cx="1797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tı0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672" y="1523167"/>
          <a:ext cx="6018530" cy="188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1175385"/>
                <a:gridCol w="944880"/>
                <a:gridCol w="1354454"/>
                <a:gridCol w="1354454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u="heavy" cap="small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ee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95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 </a:t>
                      </a: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1-1-85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4-4-86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2-2-85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46733" y="1082270"/>
            <a:ext cx="1121410" cy="365760"/>
          </a:xfrm>
          <a:prstGeom prst="rect">
            <a:avLst/>
          </a:prstGeom>
          <a:solidFill>
            <a:srgbClr val="C7C7C7"/>
          </a:solidFill>
          <a:ln w="9524">
            <a:solidFill>
              <a:srgbClr val="7F7F7F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800" spc="-185" b="1">
                <a:solidFill>
                  <a:srgbClr val="212121"/>
                </a:solidFill>
                <a:latin typeface="Arial"/>
                <a:cs typeface="Arial"/>
              </a:rPr>
              <a:t>1NF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45144" y="1506332"/>
          <a:ext cx="4643120" cy="22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948054"/>
                <a:gridCol w="1281430"/>
                <a:gridCol w="1224279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u="heavy" cap="small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ee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P</a:t>
                      </a:r>
                      <a:r>
                        <a:rPr dirty="0" u="heavy" sz="1800" spc="-3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ject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Descíipti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Supe</a:t>
                      </a:r>
                      <a:r>
                        <a:rPr dirty="0" sz="1800" spc="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672" y="4146765"/>
          <a:ext cx="6018530" cy="188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1175385"/>
                <a:gridCol w="944880"/>
                <a:gridCol w="1354454"/>
                <a:gridCol w="1354454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u="heavy" cap="small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ee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95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 </a:t>
                      </a: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1-1-85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4-4-86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2-2-85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6733" y="3705869"/>
            <a:ext cx="1121410" cy="365760"/>
          </a:xfrm>
          <a:prstGeom prst="rect">
            <a:avLst/>
          </a:prstGeom>
          <a:solidFill>
            <a:srgbClr val="C7C7C7"/>
          </a:solidFill>
          <a:ln w="9524">
            <a:solidFill>
              <a:srgbClr val="7F7F7F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800" spc="-185" b="1">
                <a:solidFill>
                  <a:srgbClr val="212121"/>
                </a:solidFill>
                <a:latin typeface="Arial"/>
                <a:cs typeface="Arial"/>
              </a:rPr>
              <a:t>2NF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52011" y="4146765"/>
          <a:ext cx="3468370" cy="147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/>
                <a:gridCol w="1281430"/>
                <a:gridCol w="1224280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P</a:t>
                      </a:r>
                      <a:r>
                        <a:rPr dirty="0" u="heavy" sz="1800" spc="-3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ject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Descíipti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Supe</a:t>
                      </a:r>
                      <a:r>
                        <a:rPr dirty="0" sz="1800" spc="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980190" y="4163246"/>
          <a:ext cx="2137410" cy="22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948054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u="heavy" cap="small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ee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P</a:t>
                      </a:r>
                      <a:r>
                        <a:rPr dirty="0" u="heavy" sz="1800" spc="-3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ject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88886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H</a:t>
            </a:r>
            <a:r>
              <a:rPr dirty="0" cap="small" spc="-420"/>
              <a:t>o</a:t>
            </a:r>
            <a:r>
              <a:rPr dirty="0" spc="-495"/>
              <a:t>w</a:t>
            </a:r>
            <a:r>
              <a:rPr dirty="0" spc="-170"/>
              <a:t> </a:t>
            </a:r>
            <a:r>
              <a:rPr dirty="0" spc="-140"/>
              <a:t>t</a:t>
            </a:r>
            <a:r>
              <a:rPr dirty="0" cap="small" spc="-409"/>
              <a:t>o</a:t>
            </a:r>
            <a:r>
              <a:rPr dirty="0" spc="-170"/>
              <a:t> </a:t>
            </a:r>
            <a:r>
              <a:rPr dirty="0" spc="-409"/>
              <a:t>n</a:t>
            </a:r>
            <a:r>
              <a:rPr dirty="0" cap="small" spc="-415"/>
              <a:t>o</a:t>
            </a:r>
            <a:r>
              <a:rPr dirty="0" spc="-204"/>
              <a:t>ímalif</a:t>
            </a:r>
            <a:r>
              <a:rPr dirty="0" spc="-155"/>
              <a:t>i</a:t>
            </a:r>
            <a:r>
              <a:rPr dirty="0" spc="-265"/>
              <a:t>e</a:t>
            </a:r>
            <a:r>
              <a:rPr dirty="0" spc="-170"/>
              <a:t> </a:t>
            </a:r>
            <a:r>
              <a:rPr dirty="0" spc="-330"/>
              <a:t>database?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70"/>
              <a:t>tı</a:t>
            </a:r>
            <a:r>
              <a:rPr dirty="0" spc="-7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6413" y="1125228"/>
            <a:ext cx="1121410" cy="365760"/>
          </a:xfrm>
          <a:prstGeom prst="rect">
            <a:avLst/>
          </a:prstGeom>
          <a:solidFill>
            <a:srgbClr val="C7C7C7"/>
          </a:solidFill>
          <a:ln w="9524">
            <a:solidFill>
              <a:srgbClr val="7F7F7F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800" spc="-185" b="1">
                <a:solidFill>
                  <a:srgbClr val="212121"/>
                </a:solidFill>
                <a:latin typeface="Arial"/>
                <a:cs typeface="Arial"/>
              </a:rPr>
              <a:t>3NF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3512" y="1596605"/>
          <a:ext cx="4664075" cy="188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1175385"/>
                <a:gridCol w="944880"/>
                <a:gridCol w="1354454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u="heavy" cap="small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ee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5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Raj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1-1-85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Meeľ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4-4-86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Suíesh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2-2-85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3512" y="3924556"/>
          <a:ext cx="3468370" cy="147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/>
                <a:gridCol w="1281430"/>
                <a:gridCol w="1224280"/>
              </a:tblGrid>
              <a:tr h="640074">
                <a:tc>
                  <a:txBody>
                    <a:bodyPr/>
                    <a:lstStyle/>
                    <a:p>
                      <a:pPr marL="85725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P</a:t>
                      </a:r>
                      <a:r>
                        <a:rPr dirty="0" u="heavy" sz="1800" spc="-3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ject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Descíipti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Supe</a:t>
                      </a:r>
                      <a:r>
                        <a:rPr dirty="0" sz="1800" spc="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IOT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Paľel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4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PHP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Shah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59823" y="3924556"/>
          <a:ext cx="2137410" cy="22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948054"/>
              </a:tblGrid>
              <a:tr h="640074">
                <a:tc>
                  <a:txBody>
                    <a:bodyPr/>
                    <a:lstStyle/>
                    <a:p>
                      <a:pPr marL="85090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u="heavy" cap="small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1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ee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Numbeí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P</a:t>
                      </a:r>
                      <a:r>
                        <a:rPr dirty="0" u="heavy" sz="1800" spc="-3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ject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59823" y="1596605"/>
          <a:ext cx="2723515" cy="147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/>
                <a:gridCol w="1354455"/>
              </a:tblGrid>
              <a:tr h="640074">
                <a:tc>
                  <a:txBody>
                    <a:bodyPr/>
                    <a:lstStyle/>
                    <a:p>
                      <a:pPr marL="85090" marR="190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u="heavy" sz="1800" spc="4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tment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Depa</a:t>
                      </a:r>
                      <a:r>
                        <a:rPr dirty="0" sz="1800" spc="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tment  </a:t>
                      </a: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0">
                          <a:solidFill>
                            <a:srgbClr val="212121"/>
                          </a:solidFill>
                          <a:latin typeface="Microsoft Sans Serif"/>
                          <a:cs typeface="Microsoft Sans Serif"/>
                        </a:rPr>
                        <a:t>EC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330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ǫuesti</a:t>
            </a:r>
            <a:r>
              <a:rPr dirty="0" cap="small" spc="-415"/>
              <a:t>o</a:t>
            </a:r>
            <a:r>
              <a:rPr dirty="0" spc="-400"/>
              <a:t>n</a:t>
            </a:r>
            <a:r>
              <a:rPr dirty="0" spc="-360"/>
              <a:t>s</a:t>
            </a:r>
            <a:r>
              <a:rPr dirty="0" spc="-170"/>
              <a:t> </a:t>
            </a:r>
            <a:r>
              <a:rPr dirty="0" spc="-310"/>
              <a:t>asf</a:t>
            </a:r>
            <a:r>
              <a:rPr dirty="0" spc="-215"/>
              <a:t>i</a:t>
            </a:r>
            <a:r>
              <a:rPr dirty="0" spc="-320"/>
              <a:t>e</a:t>
            </a:r>
            <a:r>
              <a:rPr dirty="0" spc="-345"/>
              <a:t>d</a:t>
            </a:r>
            <a:r>
              <a:rPr dirty="0" spc="-170"/>
              <a:t> </a:t>
            </a:r>
            <a:r>
              <a:rPr dirty="0" spc="-165"/>
              <a:t>i</a:t>
            </a:r>
            <a:r>
              <a:rPr dirty="0" spc="-340"/>
              <a:t>n</a:t>
            </a:r>
            <a:r>
              <a:rPr dirty="0" spc="-170"/>
              <a:t> </a:t>
            </a:r>
            <a:r>
              <a:rPr dirty="0" spc="-445"/>
              <a:t>Exam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70"/>
              <a:t>tı</a:t>
            </a:r>
            <a:r>
              <a:rPr dirty="0" spc="-7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38" y="840482"/>
            <a:ext cx="11988800" cy="53384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624840" marR="81280" indent="-549275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624205" algn="l"/>
                <a:tab pos="625475" algn="l"/>
                <a:tab pos="1527810" algn="l"/>
                <a:tab pos="1957705" algn="l"/>
                <a:tab pos="3023870" algn="l"/>
                <a:tab pos="3531870" algn="l"/>
                <a:tab pos="5789930" algn="l"/>
                <a:tab pos="6703695" algn="l"/>
                <a:tab pos="7239000" algn="l"/>
                <a:tab pos="8200390" algn="l"/>
                <a:tab pos="8903970" algn="l"/>
                <a:tab pos="9610090" algn="l"/>
                <a:tab pos="10877550" algn="l"/>
              </a:tabLst>
            </a:pPr>
            <a:r>
              <a:rPr dirty="0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Wha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4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mean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ímalizaľi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?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íiľ</a:t>
            </a:r>
            <a:r>
              <a:rPr dirty="0" sz="2800" spc="-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35">
                <a:solidFill>
                  <a:srgbClr val="212121"/>
                </a:solidFill>
                <a:latin typeface="Microsoft Sans Serif"/>
                <a:cs typeface="Microsoft Sans Serif"/>
              </a:rPr>
              <a:t>iľ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need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Lis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discus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aíi</a:t>
            </a:r>
            <a:r>
              <a:rPr dirty="0" cap="small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us  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ímalizaľi</a:t>
            </a:r>
            <a:r>
              <a:rPr dirty="0" cap="small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íms.</a:t>
            </a:r>
            <a:endParaRPr sz="2800">
              <a:latin typeface="Microsoft Sans Serif"/>
              <a:cs typeface="Microsoft Sans Serif"/>
            </a:endParaRPr>
          </a:p>
          <a:p>
            <a:pPr marL="624840" indent="-5492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24205" algn="l"/>
                <a:tab pos="625475" algn="l"/>
              </a:tabLst>
            </a:pP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nsideí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212121"/>
                </a:solidFill>
                <a:latin typeface="Microsoft Sans Serif"/>
                <a:cs typeface="Microsoft Sans Serif"/>
              </a:rPr>
              <a:t>EMPLOYEE(E-ID,E-NAME,E-CITY,E-STATE)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endParaRPr sz="2800">
              <a:latin typeface="Microsoft Sans Serif"/>
              <a:cs typeface="Microsoft Sans Serif"/>
            </a:endParaRPr>
          </a:p>
          <a:p>
            <a:pPr marL="624840">
              <a:lnSpc>
                <a:spcPct val="100000"/>
              </a:lnSpc>
              <a:spcBef>
                <a:spcPts val="665"/>
              </a:spcBef>
            </a:pPr>
            <a:r>
              <a:rPr dirty="0" sz="2800" spc="-37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3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{E-I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00">
                <a:solidFill>
                  <a:srgbClr val="212121"/>
                </a:solidFill>
                <a:latin typeface="Microsoft Sans Serif"/>
                <a:cs typeface="Microsoft Sans Serif"/>
              </a:rPr>
              <a:t>E-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AME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212121"/>
                </a:solidFill>
                <a:latin typeface="Microsoft Sans Serif"/>
                <a:cs typeface="Microsoft Sans Serif"/>
              </a:rPr>
              <a:t>E-I</a:t>
            </a: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E-C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69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212121"/>
                </a:solidFill>
                <a:latin typeface="Microsoft Sans Serif"/>
                <a:cs typeface="Microsoft Sans Serif"/>
              </a:rPr>
              <a:t>E-I</a:t>
            </a: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E-S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TE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E-C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85">
                <a:solidFill>
                  <a:srgbClr val="212121"/>
                </a:solidFill>
                <a:latin typeface="Microsoft Sans Serif"/>
                <a:cs typeface="Microsoft Sans Serif"/>
              </a:rPr>
              <a:t>E-S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TE}</a:t>
            </a:r>
            <a:endParaRPr sz="2800">
              <a:latin typeface="Microsoft Sans Serif"/>
              <a:cs typeface="Microsoft Sans Serif"/>
            </a:endParaRPr>
          </a:p>
          <a:p>
            <a:pPr lvl="1" marL="853440" indent="-184785">
              <a:lnSpc>
                <a:spcPct val="100000"/>
              </a:lnSpc>
              <a:spcBef>
                <a:spcPts val="220"/>
              </a:spcBef>
              <a:buFont typeface="Segoe UI Symbol"/>
              <a:buChar char="▪"/>
              <a:tabLst>
                <a:tab pos="854075" algn="l"/>
              </a:tabLst>
            </a:pP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400" spc="-4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40">
                <a:solidFill>
                  <a:srgbClr val="212121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(E-ID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baseline="31250" sz="2400" spc="-209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endParaRPr baseline="31250" sz="2400">
              <a:latin typeface="Microsoft Sans Serif"/>
              <a:cs typeface="Microsoft Sans Serif"/>
            </a:endParaRPr>
          </a:p>
          <a:p>
            <a:pPr marL="624840" marR="81915" indent="-549275">
              <a:lnSpc>
                <a:spcPts val="3020"/>
              </a:lnSpc>
              <a:spcBef>
                <a:spcPts val="1040"/>
              </a:spcBef>
              <a:buAutoNum type="arabicPeriod" startAt="3"/>
              <a:tabLst>
                <a:tab pos="624205" algn="l"/>
                <a:tab pos="625475" algn="l"/>
                <a:tab pos="2057400" algn="l"/>
                <a:tab pos="2669540" algn="l"/>
                <a:tab pos="3867785" algn="l"/>
                <a:tab pos="4327525" algn="l"/>
                <a:tab pos="4939665" algn="l"/>
                <a:tab pos="6400165" algn="l"/>
                <a:tab pos="7004684" algn="l"/>
                <a:tab pos="7345045" algn="l"/>
                <a:tab pos="7805420" algn="l"/>
                <a:tab pos="9383395" algn="l"/>
                <a:tab pos="11499850" algn="l"/>
              </a:tabLst>
            </a:pPr>
            <a:r>
              <a:rPr dirty="0" sz="2800" spc="-44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mpuľ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su</a:t>
            </a:r>
            <a:r>
              <a:rPr dirty="0" sz="2800" spc="-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800" spc="-17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5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win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800" spc="-35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na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dependencie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10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29">
                <a:solidFill>
                  <a:srgbClr val="212121"/>
                </a:solidFill>
                <a:latin typeface="Microsoft Sans Serif"/>
                <a:cs typeface="Microsoft Sans Serif"/>
              </a:rPr>
              <a:t>í  </a:t>
            </a:r>
            <a:r>
              <a:rPr dirty="0" sz="28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elaľi</a:t>
            </a:r>
            <a:r>
              <a:rPr dirty="0" cap="small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schem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5">
                <a:solidFill>
                  <a:srgbClr val="212121"/>
                </a:solidFill>
                <a:latin typeface="Microsoft Sans Serif"/>
                <a:cs typeface="Microsoft Sans Serif"/>
              </a:rPr>
              <a:t>R(A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84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212121"/>
                </a:solidFill>
                <a:latin typeface="Microsoft Sans Serif"/>
                <a:cs typeface="Microsoft Sans Serif"/>
              </a:rPr>
              <a:t>E).</a:t>
            </a:r>
            <a:endParaRPr sz="2800">
              <a:latin typeface="Microsoft Sans Serif"/>
              <a:cs typeface="Microsoft Sans Serif"/>
            </a:endParaRPr>
          </a:p>
          <a:p>
            <a:pPr marL="706120">
              <a:lnSpc>
                <a:spcPct val="100000"/>
              </a:lnSpc>
              <a:spcBef>
                <a:spcPts val="625"/>
              </a:spcBef>
              <a:tabLst>
                <a:tab pos="5053965" algn="l"/>
              </a:tabLst>
            </a:pP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25">
                <a:solidFill>
                  <a:srgbClr val="212121"/>
                </a:solidFill>
                <a:latin typeface="Microsoft Sans Serif"/>
                <a:cs typeface="Microsoft Sans Serif"/>
              </a:rPr>
              <a:t>BC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4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3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0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1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6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48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A}</a:t>
            </a:r>
            <a:endParaRPr sz="2800">
              <a:latin typeface="Microsoft Sans Serif"/>
              <a:cs typeface="Microsoft Sans Serif"/>
            </a:endParaRPr>
          </a:p>
          <a:p>
            <a:pPr lvl="1" marL="853440" indent="-184785">
              <a:lnSpc>
                <a:spcPct val="100000"/>
              </a:lnSpc>
              <a:spcBef>
                <a:spcPts val="219"/>
              </a:spcBef>
              <a:buFont typeface="Segoe UI Symbol"/>
              <a:buChar char="▪"/>
              <a:tabLst>
                <a:tab pos="854075" algn="l"/>
              </a:tabLst>
            </a:pP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Lis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candidaľ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8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R.</a:t>
            </a:r>
            <a:endParaRPr sz="2400">
              <a:latin typeface="Microsoft Sans Serif"/>
              <a:cs typeface="Microsoft Sans Serif"/>
            </a:endParaRPr>
          </a:p>
          <a:p>
            <a:pPr marL="624840" indent="-549275">
              <a:lnSpc>
                <a:spcPts val="3190"/>
              </a:lnSpc>
              <a:spcBef>
                <a:spcPts val="655"/>
              </a:spcBef>
              <a:buAutoNum type="arabicPeriod" startAt="4"/>
              <a:tabLst>
                <a:tab pos="624205" algn="l"/>
                <a:tab pos="625475" algn="l"/>
              </a:tabLst>
            </a:pP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nsideí</a:t>
            </a:r>
            <a:r>
              <a:rPr dirty="0" sz="2800" spc="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800" spc="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40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212121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(A,</a:t>
            </a:r>
            <a:r>
              <a:rPr dirty="0" sz="2800" spc="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B,</a:t>
            </a:r>
            <a:r>
              <a:rPr dirty="0" sz="28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5">
                <a:solidFill>
                  <a:srgbClr val="212121"/>
                </a:solidFill>
                <a:latin typeface="Microsoft Sans Serif"/>
                <a:cs typeface="Microsoft Sans Serif"/>
              </a:rPr>
              <a:t>C,</a:t>
            </a:r>
            <a:r>
              <a:rPr dirty="0" sz="28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0">
                <a:solidFill>
                  <a:srgbClr val="212121"/>
                </a:solidFill>
                <a:latin typeface="Microsoft Sans Serif"/>
                <a:cs typeface="Microsoft Sans Serif"/>
              </a:rPr>
              <a:t>G,</a:t>
            </a:r>
            <a:r>
              <a:rPr dirty="0" sz="28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212121"/>
                </a:solidFill>
                <a:latin typeface="Microsoft Sans Serif"/>
                <a:cs typeface="Microsoft Sans Serif"/>
              </a:rPr>
              <a:t>H,</a:t>
            </a:r>
            <a:r>
              <a:rPr dirty="0" sz="28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I)</a:t>
            </a:r>
            <a:r>
              <a:rPr dirty="0" sz="2800" spc="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seľ</a:t>
            </a:r>
            <a:r>
              <a:rPr dirty="0" sz="28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800" spc="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dependencies</a:t>
            </a:r>
            <a:endParaRPr sz="2800">
              <a:latin typeface="Microsoft Sans Serif"/>
              <a:cs typeface="Microsoft Sans Serif"/>
            </a:endParaRPr>
          </a:p>
          <a:p>
            <a:pPr marL="624840">
              <a:lnSpc>
                <a:spcPts val="3190"/>
              </a:lnSpc>
            </a:pP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{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05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84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7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38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7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I,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21212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H}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Us</a:t>
            </a:r>
            <a:r>
              <a:rPr dirty="0" sz="2800" spc="-26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baseline="31531" sz="2775" spc="-232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r>
              <a:rPr dirty="0" baseline="31531" sz="2775" spc="217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lvl="1" marL="853440" indent="-184785">
              <a:lnSpc>
                <a:spcPct val="100000"/>
              </a:lnSpc>
              <a:spcBef>
                <a:spcPts val="220"/>
              </a:spcBef>
              <a:buFont typeface="Segoe UI Symbol"/>
              <a:buChar char="▪"/>
              <a:tabLst>
                <a:tab pos="854075" algn="l"/>
              </a:tabLst>
            </a:pP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cap="small" sz="2400" spc="-2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ľha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450">
                <a:solidFill>
                  <a:srgbClr val="212121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40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lds.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330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ǫuesti</a:t>
            </a:r>
            <a:r>
              <a:rPr dirty="0" cap="small" spc="-415"/>
              <a:t>o</a:t>
            </a:r>
            <a:r>
              <a:rPr dirty="0" spc="-400"/>
              <a:t>n</a:t>
            </a:r>
            <a:r>
              <a:rPr dirty="0" spc="-360"/>
              <a:t>s</a:t>
            </a:r>
            <a:r>
              <a:rPr dirty="0" spc="-170"/>
              <a:t> </a:t>
            </a:r>
            <a:r>
              <a:rPr dirty="0" spc="-310"/>
              <a:t>asf</a:t>
            </a:r>
            <a:r>
              <a:rPr dirty="0" spc="-215"/>
              <a:t>i</a:t>
            </a:r>
            <a:r>
              <a:rPr dirty="0" spc="-320"/>
              <a:t>e</a:t>
            </a:r>
            <a:r>
              <a:rPr dirty="0" spc="-345"/>
              <a:t>d</a:t>
            </a:r>
            <a:r>
              <a:rPr dirty="0" spc="-170"/>
              <a:t> </a:t>
            </a:r>
            <a:r>
              <a:rPr dirty="0" spc="-165"/>
              <a:t>i</a:t>
            </a:r>
            <a:r>
              <a:rPr dirty="0" spc="-340"/>
              <a:t>n</a:t>
            </a:r>
            <a:r>
              <a:rPr dirty="0" spc="-170"/>
              <a:t> </a:t>
            </a:r>
            <a:r>
              <a:rPr dirty="0" spc="-445"/>
              <a:t>Exam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70"/>
              <a:t>tı</a:t>
            </a:r>
            <a:r>
              <a:rPr dirty="0" spc="-7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738" y="840482"/>
            <a:ext cx="11858625" cy="54330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61340" marR="5080" indent="-549275">
              <a:lnSpc>
                <a:spcPts val="3020"/>
              </a:lnSpc>
              <a:spcBef>
                <a:spcPts val="480"/>
              </a:spcBef>
              <a:buAutoNum type="arabicPeriod" startAt="5"/>
              <a:tabLst>
                <a:tab pos="560705" algn="l"/>
                <a:tab pos="561975" algn="l"/>
              </a:tabLst>
            </a:pP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212121"/>
                </a:solidFill>
                <a:latin typeface="Microsoft Sans Serif"/>
                <a:cs typeface="Microsoft Sans Serif"/>
              </a:rPr>
              <a:t>BCNF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siľi</a:t>
            </a:r>
            <a:r>
              <a:rPr dirty="0" cap="small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alg</a:t>
            </a:r>
            <a:r>
              <a:rPr dirty="0" cap="small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íiľhm,</a:t>
            </a:r>
            <a:r>
              <a:rPr dirty="0" sz="2800" spc="-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supp</a:t>
            </a:r>
            <a:r>
              <a:rPr dirty="0" cap="small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cap="small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212121"/>
                </a:solidFill>
                <a:latin typeface="Microsoft Sans Serif"/>
                <a:cs typeface="Microsoft Sans Serif"/>
              </a:rPr>
              <a:t>nal</a:t>
            </a:r>
            <a:r>
              <a:rPr dirty="0" sz="2800" spc="-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dependency </a:t>
            </a:r>
            <a:r>
              <a:rPr dirty="0" sz="2800" spc="-7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α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r>
              <a:rPr dirty="0" sz="28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β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n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schema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(α,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β,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γ)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inľ</a:t>
            </a:r>
            <a:r>
              <a:rPr dirty="0" cap="small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212121"/>
                </a:solidFill>
                <a:latin typeface="Microsoft Sans Serif"/>
                <a:cs typeface="Microsoft Sans Serif"/>
              </a:rPr>
              <a:t>í1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(α,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212121"/>
                </a:solidFill>
                <a:latin typeface="Microsoft Sans Serif"/>
                <a:cs typeface="Microsoft Sans Serif"/>
              </a:rPr>
              <a:t>β)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212121"/>
                </a:solidFill>
                <a:latin typeface="Microsoft Sans Serif"/>
                <a:cs typeface="Microsoft Sans Serif"/>
              </a:rPr>
              <a:t>í2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212121"/>
                </a:solidFill>
                <a:latin typeface="Microsoft Sans Serif"/>
                <a:cs typeface="Microsoft Sans Serif"/>
              </a:rPr>
              <a:t>(α,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γ).</a:t>
            </a:r>
            <a:endParaRPr sz="2800">
              <a:latin typeface="Microsoft Sans Serif"/>
              <a:cs typeface="Microsoft Sans Serif"/>
            </a:endParaRPr>
          </a:p>
          <a:p>
            <a:pPr lvl="1" marL="1105535" marR="22860" indent="-412750">
              <a:lnSpc>
                <a:spcPts val="2590"/>
              </a:lnSpc>
              <a:spcBef>
                <a:spcPts val="509"/>
              </a:spcBef>
              <a:buFont typeface="Segoe UI Symbol"/>
              <a:buChar char="▪"/>
              <a:tabLst>
                <a:tab pos="1105535" algn="l"/>
                <a:tab pos="1106170" algn="l"/>
                <a:tab pos="1861185" algn="l"/>
                <a:tab pos="2912745" algn="l"/>
                <a:tab pos="3499485" algn="l"/>
                <a:tab pos="4967605" algn="l"/>
                <a:tab pos="6318885" algn="l"/>
                <a:tab pos="6765290" algn="l"/>
                <a:tab pos="7330440" algn="l"/>
                <a:tab pos="8270240" algn="l"/>
                <a:tab pos="8651875" algn="l"/>
                <a:tab pos="9312275" algn="l"/>
                <a:tab pos="9753600" algn="l"/>
                <a:tab pos="10274300" algn="l"/>
              </a:tabLst>
            </a:pPr>
            <a:r>
              <a:rPr dirty="0" sz="2400" spc="-235">
                <a:solidFill>
                  <a:srgbClr val="212121"/>
                </a:solidFill>
                <a:latin typeface="Microsoft Sans Serif"/>
                <a:cs typeface="Microsoft Sans Serif"/>
              </a:rPr>
              <a:t>Wha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píima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5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eign-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4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nsľ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í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ainľ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expec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1212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sed 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ns?</a:t>
            </a:r>
            <a:endParaRPr sz="2400">
              <a:latin typeface="Microsoft Sans Serif"/>
              <a:cs typeface="Microsoft Sans Serif"/>
            </a:endParaRPr>
          </a:p>
          <a:p>
            <a:pPr lvl="1" marL="1105535" marR="20320" indent="-412750">
              <a:lnSpc>
                <a:spcPts val="2590"/>
              </a:lnSpc>
              <a:spcBef>
                <a:spcPts val="505"/>
              </a:spcBef>
              <a:buFont typeface="Segoe UI Symbol"/>
              <a:buChar char="▪"/>
              <a:tabLst>
                <a:tab pos="1105535" algn="l"/>
                <a:tab pos="1106170" algn="l"/>
              </a:tabLst>
            </a:pPr>
            <a:r>
              <a:rPr dirty="0" sz="2400" spc="-215">
                <a:solidFill>
                  <a:srgbClr val="212121"/>
                </a:solidFill>
                <a:latin typeface="Microsoft Sans Serif"/>
                <a:cs typeface="Microsoft Sans Serif"/>
              </a:rPr>
              <a:t>Give</a:t>
            </a:r>
            <a:r>
              <a:rPr dirty="0" sz="2400" spc="1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2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example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1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2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inc</a:t>
            </a:r>
            <a:r>
              <a:rPr dirty="0" cap="small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nsisľency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ľhaľ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aíise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due</a:t>
            </a:r>
            <a:r>
              <a:rPr dirty="0" sz="2400" spc="2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eíí</a:t>
            </a:r>
            <a:r>
              <a:rPr dirty="0" cap="small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ne</a:t>
            </a:r>
            <a:r>
              <a:rPr dirty="0" cap="small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us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updaľe,</a:t>
            </a:r>
            <a:r>
              <a:rPr dirty="0" sz="2400" spc="204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12121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2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 </a:t>
            </a:r>
            <a:r>
              <a:rPr dirty="0" sz="2400" spc="-6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5">
                <a:solidFill>
                  <a:srgbClr val="212121"/>
                </a:solidFill>
                <a:latin typeface="Microsoft Sans Serif"/>
                <a:cs typeface="Microsoft Sans Serif"/>
              </a:rPr>
              <a:t>íeign-key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nsľíainľ </a:t>
            </a:r>
            <a:r>
              <a:rPr dirty="0" sz="2400" spc="-114">
                <a:solidFill>
                  <a:srgbClr val="212121"/>
                </a:solidFill>
                <a:latin typeface="Microsoft Sans Serif"/>
                <a:cs typeface="Microsoft Sans Serif"/>
              </a:rPr>
              <a:t>weíe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enf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íced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9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ľhe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sed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ns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ab</a:t>
            </a:r>
            <a:r>
              <a:rPr dirty="0" cap="small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ve.</a:t>
            </a:r>
            <a:endParaRPr sz="2400">
              <a:latin typeface="Microsoft Sans Serif"/>
              <a:cs typeface="Microsoft Sans Serif"/>
            </a:endParaRPr>
          </a:p>
          <a:p>
            <a:pPr lvl="1" marL="1105535" marR="52705" indent="-412750">
              <a:lnSpc>
                <a:spcPts val="2590"/>
              </a:lnSpc>
              <a:spcBef>
                <a:spcPts val="500"/>
              </a:spcBef>
              <a:buFont typeface="Segoe UI Symbol"/>
              <a:buChar char="▪"/>
              <a:tabLst>
                <a:tab pos="1105535" algn="l"/>
                <a:tab pos="1106170" algn="l"/>
              </a:tabLst>
            </a:pP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When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2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sed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inľ</a:t>
            </a:r>
            <a:r>
              <a:rPr dirty="0" cap="small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0">
                <a:solidFill>
                  <a:srgbClr val="212121"/>
                </a:solidFill>
                <a:latin typeface="Microsoft Sans Serif"/>
                <a:cs typeface="Microsoft Sans Serif"/>
              </a:rPr>
              <a:t>3NF,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whaľ</a:t>
            </a:r>
            <a:r>
              <a:rPr dirty="0" sz="2400" spc="2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píimaíy</a:t>
            </a:r>
            <a:r>
              <a:rPr dirty="0" sz="2400" spc="2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2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íeign</a:t>
            </a:r>
            <a:r>
              <a:rPr dirty="0" sz="2400" spc="27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key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dependencies </a:t>
            </a:r>
            <a:r>
              <a:rPr dirty="0" sz="2400" spc="-6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w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ul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y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expec</a:t>
            </a:r>
            <a:r>
              <a:rPr dirty="0" sz="2400" spc="-80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wil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h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ľh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212121"/>
                </a:solidFill>
                <a:latin typeface="Microsoft Sans Serif"/>
                <a:cs typeface="Microsoft Sans Serif"/>
              </a:rPr>
              <a:t>dec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mp</a:t>
            </a:r>
            <a:r>
              <a:rPr dirty="0" cap="small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160">
                <a:solidFill>
                  <a:srgbClr val="212121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schema?</a:t>
            </a:r>
            <a:endParaRPr sz="2400">
              <a:latin typeface="Microsoft Sans Serif"/>
              <a:cs typeface="Microsoft Sans Serif"/>
            </a:endParaRPr>
          </a:p>
          <a:p>
            <a:pPr algn="just" marL="561340" marR="13335" indent="-549275">
              <a:lnSpc>
                <a:spcPts val="3020"/>
              </a:lnSpc>
              <a:spcBef>
                <a:spcPts val="1005"/>
              </a:spcBef>
              <a:buAutoNum type="arabicPeriod" startAt="5"/>
              <a:tabLst>
                <a:tab pos="561975" algn="l"/>
              </a:tabLst>
            </a:pPr>
            <a:r>
              <a:rPr dirty="0" sz="2800" spc="-254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llege </a:t>
            </a:r>
            <a:r>
              <a:rPr dirty="0" sz="2800" spc="-140">
                <a:solidFill>
                  <a:srgbClr val="212121"/>
                </a:solidFill>
                <a:latin typeface="Microsoft Sans Serif"/>
                <a:cs typeface="Microsoft Sans Serif"/>
              </a:rPr>
              <a:t>mainľains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deľails </a:t>
            </a:r>
            <a:r>
              <a:rPr dirty="0" cap="small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800" spc="-40">
                <a:solidFill>
                  <a:srgbClr val="212121"/>
                </a:solidFill>
                <a:latin typeface="Microsoft Sans Serif"/>
                <a:cs typeface="Microsoft Sans Serif"/>
              </a:rPr>
              <a:t>iľs </a:t>
            </a:r>
            <a:r>
              <a:rPr dirty="0" sz="2800" spc="-60">
                <a:solidFill>
                  <a:srgbClr val="212121"/>
                </a:solidFill>
                <a:latin typeface="Microsoft Sans Serif"/>
                <a:cs typeface="Microsoft Sans Serif"/>
              </a:rPr>
              <a:t>lecľuíeís'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subjecľ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aíea </a:t>
            </a:r>
            <a:r>
              <a:rPr dirty="0" sz="2800" spc="-65">
                <a:solidFill>
                  <a:srgbClr val="212121"/>
                </a:solidFill>
                <a:latin typeface="Microsoft Sans Serif"/>
                <a:cs typeface="Microsoft Sans Serif"/>
              </a:rPr>
              <a:t>skills. </a:t>
            </a:r>
            <a:r>
              <a:rPr dirty="0" sz="2800" spc="-220">
                <a:solidFill>
                  <a:srgbClr val="212121"/>
                </a:solidFill>
                <a:latin typeface="Microsoft Sans Serif"/>
                <a:cs typeface="Microsoft Sans Serif"/>
              </a:rPr>
              <a:t>These</a:t>
            </a:r>
            <a:r>
              <a:rPr dirty="0" sz="2800" spc="-2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deľails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212121"/>
                </a:solidFill>
                <a:latin typeface="Microsoft Sans Serif"/>
                <a:cs typeface="Microsoft Sans Serif"/>
              </a:rPr>
              <a:t>mpíise: 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Lecľuíeí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Numbeí, 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Lecľuíeí 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Name,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Lecľuíeí </a:t>
            </a:r>
            <a:r>
              <a:rPr dirty="0" sz="2800" spc="-204">
                <a:solidFill>
                  <a:srgbClr val="212121"/>
                </a:solidFill>
                <a:latin typeface="Microsoft Sans Serif"/>
                <a:cs typeface="Microsoft Sans Serif"/>
              </a:rPr>
              <a:t>Gíade,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Depaíľmenľ 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de, </a:t>
            </a:r>
            <a:r>
              <a:rPr dirty="0" sz="2800" spc="-2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Depaíľmenľ</a:t>
            </a:r>
            <a:r>
              <a:rPr dirty="0" sz="2800" spc="-1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Name,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Subjecľ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de,</a:t>
            </a:r>
            <a:r>
              <a:rPr dirty="0" sz="2800" spc="-2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Subjecľ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212121"/>
                </a:solidFill>
                <a:latin typeface="Microsoft Sans Serif"/>
                <a:cs typeface="Microsoft Sans Serif"/>
              </a:rPr>
              <a:t>Name,</a:t>
            </a:r>
            <a:r>
              <a:rPr dirty="0" sz="2800" spc="-2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Subjecľ</a:t>
            </a:r>
            <a:r>
              <a:rPr dirty="0" sz="2800" spc="4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Level.</a:t>
            </a:r>
            <a:r>
              <a:rPr dirty="0" sz="2800" spc="4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Assume</a:t>
            </a:r>
            <a:r>
              <a:rPr dirty="0" sz="2800" spc="3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ľhaľ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each </a:t>
            </a:r>
            <a:r>
              <a:rPr dirty="0" sz="2800" spc="-55">
                <a:solidFill>
                  <a:srgbClr val="212121"/>
                </a:solidFill>
                <a:latin typeface="Microsoft Sans Serif"/>
                <a:cs typeface="Microsoft Sans Serif"/>
              </a:rPr>
              <a:t>lecľuíeí 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may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ľeach 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many</a:t>
            </a:r>
            <a:r>
              <a:rPr dirty="0" sz="2800" spc="-2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212121"/>
                </a:solidFill>
                <a:latin typeface="Microsoft Sans Serif"/>
                <a:cs typeface="Microsoft Sans Serif"/>
              </a:rPr>
              <a:t>subjecľs buľ </a:t>
            </a:r>
            <a:r>
              <a:rPr dirty="0" sz="2800" spc="-235">
                <a:solidFill>
                  <a:srgbClr val="212121"/>
                </a:solidFill>
                <a:latin typeface="Microsoft Sans Serif"/>
                <a:cs typeface="Microsoft Sans Serif"/>
              </a:rPr>
              <a:t>may</a:t>
            </a:r>
            <a:r>
              <a:rPr dirty="0" sz="2800" spc="-22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ľ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bel</a:t>
            </a:r>
            <a:r>
              <a:rPr dirty="0" cap="small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ng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m</a:t>
            </a:r>
            <a:r>
              <a:rPr dirty="0" cap="small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0">
                <a:solidFill>
                  <a:srgbClr val="212121"/>
                </a:solidFill>
                <a:latin typeface="Microsoft Sans Serif"/>
                <a:cs typeface="Microsoft Sans Serif"/>
              </a:rPr>
              <a:t>íe ľhan </a:t>
            </a:r>
            <a:r>
              <a:rPr dirty="0" cap="small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75">
                <a:solidFill>
                  <a:srgbClr val="212121"/>
                </a:solidFill>
                <a:latin typeface="Microsoft Sans Serif"/>
                <a:cs typeface="Microsoft Sans Serif"/>
              </a:rPr>
              <a:t>ne </a:t>
            </a:r>
            <a:r>
              <a:rPr dirty="0" sz="2800" spc="-2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212121"/>
                </a:solidFill>
                <a:latin typeface="Microsoft Sans Serif"/>
                <a:cs typeface="Microsoft Sans Serif"/>
              </a:rPr>
              <a:t>depaíľmenľ.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Subjecľ 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C</a:t>
            </a:r>
            <a:r>
              <a:rPr dirty="0" cap="small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90">
                <a:solidFill>
                  <a:srgbClr val="212121"/>
                </a:solidFill>
                <a:latin typeface="Microsoft Sans Serif"/>
                <a:cs typeface="Microsoft Sans Serif"/>
              </a:rPr>
              <a:t>de,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Subjecľ </a:t>
            </a:r>
            <a:r>
              <a:rPr dirty="0" sz="2800" spc="-250">
                <a:solidFill>
                  <a:srgbClr val="212121"/>
                </a:solidFill>
                <a:latin typeface="Microsoft Sans Serif"/>
                <a:cs typeface="Microsoft Sans Serif"/>
              </a:rPr>
              <a:t>Name </a:t>
            </a:r>
            <a:r>
              <a:rPr dirty="0" sz="2800" spc="-200">
                <a:solidFill>
                  <a:srgbClr val="212121"/>
                </a:solidFill>
                <a:latin typeface="Microsoft Sans Serif"/>
                <a:cs typeface="Microsoft Sans Serif"/>
              </a:rPr>
              <a:t>and </a:t>
            </a:r>
            <a:r>
              <a:rPr dirty="0" sz="2800" spc="-170">
                <a:solidFill>
                  <a:srgbClr val="212121"/>
                </a:solidFill>
                <a:latin typeface="Microsoft Sans Serif"/>
                <a:cs typeface="Microsoft Sans Serif"/>
              </a:rPr>
              <a:t>Subjecľ </a:t>
            </a:r>
            <a:r>
              <a:rPr dirty="0" sz="2800" spc="-195">
                <a:solidFill>
                  <a:srgbClr val="212121"/>
                </a:solidFill>
                <a:latin typeface="Microsoft Sans Serif"/>
                <a:cs typeface="Microsoft Sans Serif"/>
              </a:rPr>
              <a:t>Level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aíe </a:t>
            </a:r>
            <a:r>
              <a:rPr dirty="0" sz="2800" spc="-125">
                <a:solidFill>
                  <a:srgbClr val="212121"/>
                </a:solidFill>
                <a:latin typeface="Microsoft Sans Serif"/>
                <a:cs typeface="Microsoft Sans Serif"/>
              </a:rPr>
              <a:t>íepeaľing 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ﬁelds. </a:t>
            </a:r>
            <a:r>
              <a:rPr dirty="0" sz="28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ímalize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212121"/>
                </a:solidFill>
                <a:latin typeface="Microsoft Sans Serif"/>
                <a:cs typeface="Microsoft Sans Serif"/>
              </a:rPr>
              <a:t>ľhis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212121"/>
                </a:solidFill>
                <a:latin typeface="Microsoft Sans Serif"/>
                <a:cs typeface="Microsoft Sans Serif"/>
              </a:rPr>
              <a:t>daľa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ľ</a:t>
            </a:r>
            <a:r>
              <a:rPr dirty="0" cap="small" sz="2800" spc="-18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212121"/>
                </a:solidFill>
                <a:latin typeface="Microsoft Sans Serif"/>
                <a:cs typeface="Microsoft Sans Serif"/>
              </a:rPr>
              <a:t>Thiíd</a:t>
            </a:r>
            <a:r>
              <a:rPr dirty="0" sz="2800" spc="-10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N</a:t>
            </a:r>
            <a:r>
              <a:rPr dirty="0" cap="small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0">
                <a:solidFill>
                  <a:srgbClr val="212121"/>
                </a:solidFill>
                <a:latin typeface="Microsoft Sans Serif"/>
                <a:cs typeface="Microsoft Sans Serif"/>
              </a:rPr>
              <a:t>ímal</a:t>
            </a:r>
            <a:r>
              <a:rPr dirty="0" sz="2800" spc="-1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65">
                <a:solidFill>
                  <a:srgbClr val="212121"/>
                </a:solidFill>
                <a:latin typeface="Microsoft Sans Serif"/>
                <a:cs typeface="Microsoft Sans Serif"/>
              </a:rPr>
              <a:t>ím.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72" y="693771"/>
            <a:ext cx="11891645" cy="3444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86105" marR="55880" indent="-535940">
              <a:lnSpc>
                <a:spcPct val="150000"/>
              </a:lnSpc>
              <a:spcBef>
                <a:spcPts val="100"/>
              </a:spcBef>
              <a:buClr>
                <a:srgbClr val="B84742"/>
              </a:buClr>
              <a:buAutoNum type="arabicPeriod" startAt="7"/>
              <a:tabLst>
                <a:tab pos="586740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Given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nal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R( 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27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Microsoft Sans Serif"/>
                <a:cs typeface="Microsoft Sans Serif"/>
              </a:rPr>
              <a:t>ǫ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T </a:t>
            </a:r>
            <a:r>
              <a:rPr dirty="0" sz="2400" spc="-390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V)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having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wing </a:t>
            </a:r>
            <a:r>
              <a:rPr dirty="0" sz="2400" spc="-60">
                <a:solidFill>
                  <a:srgbClr val="212121"/>
                </a:solidFill>
                <a:latin typeface="Microsoft Sans Serif"/>
                <a:cs typeface="Microsoft Sans Serif"/>
              </a:rPr>
              <a:t>aľľíibuľe 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5">
                <a:solidFill>
                  <a:srgbClr val="212121"/>
                </a:solidFill>
                <a:latin typeface="Microsoft Sans Serif"/>
                <a:cs typeface="Microsoft Sans Serif"/>
              </a:rPr>
              <a:t>ǫ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8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T </a:t>
            </a:r>
            <a:r>
              <a:rPr dirty="0" sz="2400" spc="-390">
                <a:solidFill>
                  <a:srgbClr val="212121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V,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als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ľheíe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seľ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dependency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den</a:t>
            </a:r>
            <a:r>
              <a:rPr dirty="0" cap="small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ľed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by 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400" spc="-3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 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{ </a:t>
            </a:r>
            <a:r>
              <a:rPr dirty="0" sz="2400" spc="-180">
                <a:solidFill>
                  <a:srgbClr val="212121"/>
                </a:solidFill>
                <a:latin typeface="Microsoft Sans Serif"/>
                <a:cs typeface="Microsoft Sans Serif"/>
              </a:rPr>
              <a:t>P-&gt;ǫ, 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ǫR-&gt;ST, </a:t>
            </a:r>
            <a:r>
              <a:rPr dirty="0" sz="2400" spc="-260">
                <a:solidFill>
                  <a:srgbClr val="212121"/>
                </a:solidFill>
                <a:latin typeface="Microsoft Sans Serif"/>
                <a:cs typeface="Microsoft Sans Serif"/>
              </a:rPr>
              <a:t>PTV-&gt;V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}.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Deľeímine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suíe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(FD)</a:t>
            </a:r>
            <a:r>
              <a:rPr dirty="0" baseline="3125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+,</a:t>
            </a:r>
            <a:r>
              <a:rPr dirty="0" baseline="31250" sz="2400" spc="-8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212121"/>
                </a:solidFill>
                <a:latin typeface="Microsoft Sans Serif"/>
                <a:cs typeface="Microsoft Sans Serif"/>
              </a:rPr>
              <a:t>(ǫR)</a:t>
            </a:r>
            <a:r>
              <a:rPr dirty="0" baseline="31250" sz="2400" spc="-179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r>
              <a:rPr dirty="0" baseline="31250" sz="2400" spc="17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(PR)</a:t>
            </a:r>
            <a:r>
              <a:rPr dirty="0" baseline="31250" sz="2400" spc="-292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endParaRPr baseline="31250" sz="2400">
              <a:latin typeface="Microsoft Sans Serif"/>
              <a:cs typeface="Microsoft Sans Serif"/>
            </a:endParaRPr>
          </a:p>
          <a:p>
            <a:pPr algn="just" marL="586105" marR="72390" indent="-535940">
              <a:lnSpc>
                <a:spcPct val="150000"/>
              </a:lnSpc>
              <a:spcBef>
                <a:spcPts val="1000"/>
              </a:spcBef>
              <a:buClr>
                <a:srgbClr val="B84742"/>
              </a:buClr>
              <a:buAutoNum type="arabicPeriod" startAt="7"/>
              <a:tabLst>
                <a:tab pos="586740" algn="l"/>
              </a:tabLst>
            </a:pPr>
            <a:r>
              <a:rPr dirty="0" sz="2400" spc="-210">
                <a:solidFill>
                  <a:srgbClr val="212121"/>
                </a:solidFill>
                <a:latin typeface="Microsoft Sans Serif"/>
                <a:cs typeface="Microsoft Sans Serif"/>
              </a:rPr>
              <a:t>Given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íelaľi</a:t>
            </a:r>
            <a:r>
              <a:rPr dirty="0" cap="small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nal </a:t>
            </a:r>
            <a:r>
              <a:rPr dirty="0" sz="2400" spc="-165">
                <a:solidFill>
                  <a:srgbClr val="212121"/>
                </a:solidFill>
                <a:latin typeface="Microsoft Sans Serif"/>
                <a:cs typeface="Microsoft Sans Serif"/>
              </a:rPr>
              <a:t>schema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R( 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P </a:t>
            </a:r>
            <a:r>
              <a:rPr dirty="0" sz="2400" spc="105">
                <a:solidFill>
                  <a:srgbClr val="212121"/>
                </a:solidFill>
                <a:latin typeface="Microsoft Sans Serif"/>
                <a:cs typeface="Microsoft Sans Serif"/>
              </a:rPr>
              <a:t>ǫ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S </a:t>
            </a:r>
            <a:r>
              <a:rPr dirty="0" sz="2400" spc="-130">
                <a:solidFill>
                  <a:srgbClr val="212121"/>
                </a:solidFill>
                <a:latin typeface="Microsoft Sans Serif"/>
                <a:cs typeface="Microsoft Sans Serif"/>
              </a:rPr>
              <a:t>T) </a:t>
            </a:r>
            <a:r>
              <a:rPr dirty="0" sz="2400" spc="-150">
                <a:solidFill>
                  <a:srgbClr val="212121"/>
                </a:solidFill>
                <a:latin typeface="Microsoft Sans Serif"/>
                <a:cs typeface="Microsoft Sans Serif"/>
              </a:rPr>
              <a:t>having 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ll</a:t>
            </a:r>
            <a:r>
              <a:rPr dirty="0" cap="small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212121"/>
                </a:solidFill>
                <a:latin typeface="Microsoft Sans Serif"/>
                <a:cs typeface="Microsoft Sans Serif"/>
              </a:rPr>
              <a:t>wing </a:t>
            </a:r>
            <a:r>
              <a:rPr dirty="0" sz="2400" spc="-65">
                <a:solidFill>
                  <a:srgbClr val="212121"/>
                </a:solidFill>
                <a:latin typeface="Microsoft Sans Serif"/>
                <a:cs typeface="Microsoft Sans Serif"/>
              </a:rPr>
              <a:t>aľľíibuľes 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P </a:t>
            </a:r>
            <a:r>
              <a:rPr dirty="0" sz="2400" spc="105">
                <a:solidFill>
                  <a:srgbClr val="212121"/>
                </a:solidFill>
                <a:latin typeface="Microsoft Sans Serif"/>
                <a:cs typeface="Microsoft Sans Serif"/>
              </a:rPr>
              <a:t>ǫ </a:t>
            </a:r>
            <a:r>
              <a:rPr dirty="0" sz="2400" spc="-459">
                <a:solidFill>
                  <a:srgbClr val="21212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0">
                <a:solidFill>
                  <a:srgbClr val="21212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5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 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T,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als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ľheíe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19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seľ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 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funcľi</a:t>
            </a:r>
            <a:r>
              <a:rPr dirty="0" cap="small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212121"/>
                </a:solidFill>
                <a:latin typeface="Microsoft Sans Serif"/>
                <a:cs typeface="Microsoft Sans Serif"/>
              </a:rPr>
              <a:t>nal </a:t>
            </a:r>
            <a:r>
              <a:rPr dirty="0" sz="2400" spc="-175">
                <a:solidFill>
                  <a:srgbClr val="212121"/>
                </a:solidFill>
                <a:latin typeface="Microsoft Sans Serif"/>
                <a:cs typeface="Microsoft Sans Serif"/>
              </a:rPr>
              <a:t>dependency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den</a:t>
            </a:r>
            <a:r>
              <a:rPr dirty="0" cap="small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ľed </a:t>
            </a:r>
            <a:r>
              <a:rPr dirty="0" sz="2400" spc="-185">
                <a:solidFill>
                  <a:srgbClr val="212121"/>
                </a:solidFill>
                <a:latin typeface="Microsoft Sans Serif"/>
                <a:cs typeface="Microsoft Sans Serif"/>
              </a:rPr>
              <a:t>by 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400" spc="-3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212121"/>
                </a:solidFill>
                <a:latin typeface="Microsoft Sans Serif"/>
                <a:cs typeface="Microsoft Sans Serif"/>
              </a:rPr>
              <a:t>= </a:t>
            </a:r>
            <a:r>
              <a:rPr dirty="0" sz="2400" spc="-70">
                <a:solidFill>
                  <a:srgbClr val="212121"/>
                </a:solidFill>
                <a:latin typeface="Microsoft Sans Serif"/>
                <a:cs typeface="Microsoft Sans Serif"/>
              </a:rPr>
              <a:t>{ </a:t>
            </a:r>
            <a:r>
              <a:rPr dirty="0" sz="2400" spc="-225">
                <a:solidFill>
                  <a:srgbClr val="212121"/>
                </a:solidFill>
                <a:latin typeface="Microsoft Sans Serif"/>
                <a:cs typeface="Microsoft Sans Serif"/>
              </a:rPr>
              <a:t>P-&gt;ǫR, </a:t>
            </a:r>
            <a:r>
              <a:rPr dirty="0" sz="2400" spc="-335">
                <a:solidFill>
                  <a:srgbClr val="212121"/>
                </a:solidFill>
                <a:latin typeface="Microsoft Sans Serif"/>
                <a:cs typeface="Microsoft Sans Serif"/>
              </a:rPr>
              <a:t>RS-&gt;T,</a:t>
            </a:r>
            <a:r>
              <a:rPr dirty="0" sz="2400" spc="-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212121"/>
                </a:solidFill>
                <a:latin typeface="Microsoft Sans Serif"/>
                <a:cs typeface="Microsoft Sans Serif"/>
              </a:rPr>
              <a:t>ǫ-&gt;S, </a:t>
            </a:r>
            <a:r>
              <a:rPr dirty="0" sz="2400" spc="-335">
                <a:solidFill>
                  <a:srgbClr val="212121"/>
                </a:solidFill>
                <a:latin typeface="Microsoft Sans Serif"/>
                <a:cs typeface="Microsoft Sans Serif"/>
              </a:rPr>
              <a:t>T-&gt;</a:t>
            </a:r>
            <a:r>
              <a:rPr dirty="0" sz="2400" spc="-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5">
                <a:solidFill>
                  <a:srgbClr val="212121"/>
                </a:solidFill>
                <a:latin typeface="Microsoft Sans Serif"/>
                <a:cs typeface="Microsoft Sans Serif"/>
              </a:rPr>
              <a:t>P </a:t>
            </a:r>
            <a:r>
              <a:rPr dirty="0" sz="2400" spc="-55">
                <a:solidFill>
                  <a:srgbClr val="212121"/>
                </a:solidFill>
                <a:latin typeface="Microsoft Sans Serif"/>
                <a:cs typeface="Microsoft Sans Serif"/>
              </a:rPr>
              <a:t>}. 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Deľeímine 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Cl</a:t>
            </a:r>
            <a:r>
              <a:rPr dirty="0" cap="small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212121"/>
                </a:solidFill>
                <a:latin typeface="Microsoft Sans Serif"/>
                <a:cs typeface="Microsoft Sans Serif"/>
              </a:rPr>
              <a:t>suíe 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cap="small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0">
                <a:solidFill>
                  <a:srgbClr val="212121"/>
                </a:solidFill>
                <a:latin typeface="Microsoft Sans Serif"/>
                <a:cs typeface="Microsoft Sans Serif"/>
              </a:rPr>
              <a:t>FD</a:t>
            </a:r>
            <a:r>
              <a:rPr dirty="0" sz="2400" spc="-9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baseline="31250" sz="2400" spc="-112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r>
              <a:rPr dirty="0" baseline="31250" sz="2400" spc="17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1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212121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dirty="0" baseline="31250" sz="2400" spc="-127">
                <a:solidFill>
                  <a:srgbClr val="212121"/>
                </a:solidFill>
                <a:latin typeface="Microsoft Sans Serif"/>
                <a:cs typeface="Microsoft Sans Serif"/>
              </a:rPr>
              <a:t>+</a:t>
            </a:r>
            <a:endParaRPr baseline="31250"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6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41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53999"/>
            <a:ext cx="4330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ǫuesti</a:t>
            </a:r>
            <a:r>
              <a:rPr dirty="0" cap="small" spc="-415"/>
              <a:t>o</a:t>
            </a:r>
            <a:r>
              <a:rPr dirty="0" spc="-400"/>
              <a:t>n</a:t>
            </a:r>
            <a:r>
              <a:rPr dirty="0" spc="-360"/>
              <a:t>s</a:t>
            </a:r>
            <a:r>
              <a:rPr dirty="0" spc="-170"/>
              <a:t> </a:t>
            </a:r>
            <a:r>
              <a:rPr dirty="0" spc="-310"/>
              <a:t>asf</a:t>
            </a:r>
            <a:r>
              <a:rPr dirty="0" spc="-215"/>
              <a:t>i</a:t>
            </a:r>
            <a:r>
              <a:rPr dirty="0" spc="-320"/>
              <a:t>e</a:t>
            </a:r>
            <a:r>
              <a:rPr dirty="0" spc="-345"/>
              <a:t>d</a:t>
            </a:r>
            <a:r>
              <a:rPr dirty="0" spc="-170"/>
              <a:t> </a:t>
            </a:r>
            <a:r>
              <a:rPr dirty="0" spc="-165"/>
              <a:t>i</a:t>
            </a:r>
            <a:r>
              <a:rPr dirty="0" spc="-340"/>
              <a:t>n</a:t>
            </a:r>
            <a:r>
              <a:rPr dirty="0" spc="-170"/>
              <a:t> </a:t>
            </a:r>
            <a:r>
              <a:rPr dirty="0" spc="-445"/>
              <a:t>Exam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85"/>
              <a:t>01CĽ0407</a:t>
            </a:r>
            <a:r>
              <a:rPr dirty="0" spc="-20"/>
              <a:t> </a:t>
            </a:r>
            <a:r>
              <a:rPr dirty="0" spc="-90"/>
              <a:t>(DBMS)</a:t>
            </a:r>
            <a:r>
              <a:rPr dirty="0" spc="130"/>
              <a:t> </a:t>
            </a:r>
            <a:r>
              <a:rPr dirty="0" spc="130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1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0"/>
              <a:t> </a:t>
            </a:r>
            <a:r>
              <a:rPr dirty="0" spc="-85"/>
              <a:t>3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15"/>
              <a:t> </a:t>
            </a:r>
            <a:r>
              <a:rPr dirty="0" spc="-75"/>
              <a:t>Functional</a:t>
            </a:r>
            <a:r>
              <a:rPr dirty="0" spc="-20"/>
              <a:t> </a:t>
            </a:r>
            <a:r>
              <a:rPr dirty="0" spc="-80"/>
              <a:t>dependencies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65"/>
              <a:t>Noímalization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Pro</a:t>
            </a:r>
            <a:r>
              <a:rPr dirty="0" spc="-75"/>
              <a:t>f</a:t>
            </a:r>
            <a:r>
              <a:rPr dirty="0" spc="-165"/>
              <a:t>.</a:t>
            </a:r>
            <a:r>
              <a:rPr dirty="0" spc="-55"/>
              <a:t> </a:t>
            </a:r>
            <a:r>
              <a:rPr dirty="0" spc="-15"/>
              <a:t>Hari</a:t>
            </a:r>
            <a:r>
              <a:rPr dirty="0" spc="-20"/>
              <a:t>k</a:t>
            </a:r>
            <a:r>
              <a:rPr dirty="0" spc="30"/>
              <a:t>esh</a:t>
            </a:r>
            <a:r>
              <a:rPr dirty="0" spc="-55"/>
              <a:t> </a:t>
            </a:r>
            <a:r>
              <a:rPr dirty="0" spc="1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70"/>
              <a:t>tı</a:t>
            </a:r>
            <a:r>
              <a:rPr dirty="0" spc="-70"/>
              <a:t>4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82" y="1818550"/>
            <a:ext cx="3605529" cy="3073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0" spc="-100">
                <a:solidFill>
                  <a:srgbClr val="212121"/>
                </a:solidFill>
                <a:latin typeface="Trebuchet MS"/>
                <a:cs typeface="Trebuchet MS"/>
              </a:rPr>
              <a:t>Thank  </a:t>
            </a:r>
            <a:r>
              <a:rPr dirty="0" sz="10000" spc="-32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endParaRPr sz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3 - Functional Dependencies and Normalization.pptx</dc:title>
  <dcterms:created xsi:type="dcterms:W3CDTF">2024-04-21T04:04:26Z</dcterms:created>
  <dcterms:modified xsi:type="dcterms:W3CDTF">2024-04-21T04:04:26Z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