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258" r:id="rId3"/>
    <p:sldId id="302" r:id="rId4"/>
    <p:sldId id="303" r:id="rId5"/>
    <p:sldId id="304" r:id="rId6"/>
    <p:sldId id="305" r:id="rId7"/>
    <p:sldId id="306" r:id="rId8"/>
    <p:sldId id="260" r:id="rId9"/>
    <p:sldId id="297" r:id="rId10"/>
    <p:sldId id="298" r:id="rId11"/>
    <p:sldId id="299" r:id="rId12"/>
    <p:sldId id="300" r:id="rId13"/>
    <p:sldId id="301"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29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FCFF"/>
    <a:srgbClr val="FFFFFF"/>
    <a:srgbClr val="11BBAF"/>
    <a:srgbClr val="FFCA4F"/>
    <a:srgbClr val="854F89"/>
    <a:srgbClr val="FFE152"/>
    <a:srgbClr val="DD00FF"/>
    <a:srgbClr val="D8D5ED"/>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EE027-3832-4EC4-8CAE-DB5DD688184C}"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528B5-C058-4B1C-9409-3691A7A108CF}" type="slidenum">
              <a:rPr lang="en-US" smtClean="0"/>
              <a:t>‹#›</a:t>
            </a:fld>
            <a:endParaRPr lang="en-US"/>
          </a:p>
        </p:txBody>
      </p:sp>
    </p:spTree>
    <p:extLst>
      <p:ext uri="{BB962C8B-B14F-4D97-AF65-F5344CB8AC3E}">
        <p14:creationId xmlns:p14="http://schemas.microsoft.com/office/powerpoint/2010/main" val="182530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13-10-2023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13-10-2023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CE/IT</a:t>
            </a:r>
          </a:p>
        </p:txBody>
      </p:sp>
      <p:sp>
        <p:nvSpPr>
          <p:cNvPr id="6" name="Rectangle 5"/>
          <p:cNvSpPr/>
          <p:nvPr/>
        </p:nvSpPr>
        <p:spPr>
          <a:xfrm>
            <a:off x="9543059" y="5616099"/>
            <a:ext cx="2141227" cy="400110"/>
          </a:xfrm>
          <a:prstGeom prst="rect">
            <a:avLst/>
          </a:prstGeom>
        </p:spPr>
        <p:txBody>
          <a:bodyPr wrap="none">
            <a:spAutoFit/>
          </a:bodyPr>
          <a:lstStyle/>
          <a:p>
            <a:r>
              <a:rPr lang="en-IN" sz="2000" b="1" dirty="0" err="1">
                <a:solidFill>
                  <a:schemeClr val="tx1">
                    <a:lumMod val="65000"/>
                    <a:lumOff val="35000"/>
                  </a:schemeClr>
                </a:solidFill>
                <a:latin typeface="CastleT" panose="020E0602050706020204" pitchFamily="34" charset="0"/>
              </a:rPr>
              <a:t>Prof.</a:t>
            </a:r>
            <a:r>
              <a:rPr lang="en-IN" sz="2000" b="1" dirty="0">
                <a:solidFill>
                  <a:schemeClr val="tx1">
                    <a:lumMod val="65000"/>
                    <a:lumOff val="35000"/>
                  </a:schemeClr>
                </a:solidFill>
                <a:latin typeface="CastleT" panose="020E0602050706020204" pitchFamily="34" charset="0"/>
              </a:rPr>
              <a:t> </a:t>
            </a:r>
            <a:r>
              <a:rPr lang="en-IN" sz="2000" b="1" dirty="0" smtClean="0">
                <a:solidFill>
                  <a:schemeClr val="tx1">
                    <a:lumMod val="65000"/>
                    <a:lumOff val="35000"/>
                  </a:schemeClr>
                </a:solidFill>
                <a:latin typeface="CastleT" panose="020E0602050706020204" pitchFamily="34" charset="0"/>
              </a:rPr>
              <a:t>Mitesh Patel</a:t>
            </a:r>
            <a:endParaRPr lang="en-IN" sz="2000" b="1" dirty="0">
              <a:solidFill>
                <a:schemeClr val="tx1">
                  <a:lumMod val="65000"/>
                  <a:lumOff val="35000"/>
                </a:schemeClr>
              </a:solidFill>
              <a:latin typeface="CastleT" panose="020E0602050706020204" pitchFamily="34" charset="0"/>
            </a:endParaRP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448800" y="2856628"/>
            <a:ext cx="2743200" cy="769441"/>
          </a:xfrm>
          <a:prstGeom prst="rect">
            <a:avLst/>
          </a:prstGeom>
          <a:noFill/>
        </p:spPr>
        <p:txBody>
          <a:bodyPr wrap="square" rtlCol="0">
            <a:spAutoFit/>
          </a:bodyPr>
          <a:lstStyle/>
          <a:p>
            <a:r>
              <a:rPr lang="en-IN" sz="2200" dirty="0">
                <a:solidFill>
                  <a:srgbClr val="0098A3"/>
                </a:solidFill>
                <a:latin typeface="CastleT" panose="020E0602050706020204" pitchFamily="34" charset="0"/>
              </a:rPr>
              <a:t>Unit no : </a:t>
            </a:r>
            <a:r>
              <a:rPr lang="en-IN" sz="2200" dirty="0" smtClean="0">
                <a:solidFill>
                  <a:srgbClr val="0098A3"/>
                </a:solidFill>
                <a:latin typeface="CastleT" panose="020E0602050706020204" pitchFamily="34" charset="0"/>
              </a:rPr>
              <a:t>5</a:t>
            </a:r>
            <a:endParaRPr lang="en-IN" sz="2200" dirty="0">
              <a:solidFill>
                <a:srgbClr val="0098A3"/>
              </a:solidFill>
              <a:latin typeface="CastleT" panose="020E0602050706020204" pitchFamily="34" charset="0"/>
            </a:endParaRPr>
          </a:p>
          <a:p>
            <a:r>
              <a:rPr lang="en-IN" sz="2200" dirty="0">
                <a:solidFill>
                  <a:srgbClr val="0098A3"/>
                </a:solidFill>
                <a:latin typeface="CastleT" panose="020E0602050706020204" pitchFamily="34" charset="0"/>
              </a:rPr>
              <a:t>DBMS </a:t>
            </a:r>
            <a:r>
              <a:rPr lang="en-IN" sz="2200" dirty="0" smtClean="0">
                <a:solidFill>
                  <a:srgbClr val="0098A3"/>
                </a:solidFill>
                <a:latin typeface="CastleT" panose="020E0602050706020204" pitchFamily="34" charset="0"/>
              </a:rPr>
              <a:t>(01</a:t>
            </a:r>
            <a:r>
              <a:rPr lang="en-IN" sz="2200" dirty="0" smtClean="0">
                <a:solidFill>
                  <a:srgbClr val="0098A3"/>
                </a:solidFill>
                <a:latin typeface="CastleT" panose="020E0602050706020204" pitchFamily="34" charset="0"/>
              </a:rPr>
              <a:t>CE3201</a:t>
            </a:r>
            <a:r>
              <a:rPr lang="en-IN" sz="2200" dirty="0" smtClean="0">
                <a:solidFill>
                  <a:srgbClr val="0098A3"/>
                </a:solidFill>
                <a:latin typeface="CastleT" panose="020E0602050706020204" pitchFamily="34" charset="0"/>
              </a:rPr>
              <a:t>)</a:t>
            </a:r>
            <a:endParaRPr lang="en-IN" sz="2200" dirty="0">
              <a:solidFill>
                <a:srgbClr val="0098A3"/>
              </a:solidFill>
              <a:latin typeface="CastleT" panose="020E0602050706020204" pitchFamily="34" charset="0"/>
            </a:endParaRPr>
          </a:p>
        </p:txBody>
      </p:sp>
      <p:sp>
        <p:nvSpPr>
          <p:cNvPr id="9" name="Subtitle 2"/>
          <p:cNvSpPr>
            <a:spLocks noGrp="1"/>
          </p:cNvSpPr>
          <p:nvPr>
            <p:ph type="subTitle" idx="1"/>
          </p:nvPr>
        </p:nvSpPr>
        <p:spPr>
          <a:xfrm>
            <a:off x="2121867" y="2868644"/>
            <a:ext cx="6120306" cy="1575068"/>
          </a:xfrm>
        </p:spPr>
        <p:txBody>
          <a:bodyPr>
            <a:noAutofit/>
          </a:bodyPr>
          <a:lstStyle/>
          <a:p>
            <a:r>
              <a:rPr lang="en-GB" sz="4800" b="1" dirty="0" smtClean="0">
                <a:solidFill>
                  <a:schemeClr val="tx1"/>
                </a:solidFill>
              </a:rPr>
              <a:t>Data </a:t>
            </a:r>
            <a:r>
              <a:rPr lang="en-GB" sz="4800" b="1" dirty="0">
                <a:solidFill>
                  <a:schemeClr val="tx1"/>
                </a:solidFill>
              </a:rPr>
              <a:t>Storage and Query Processing</a:t>
            </a:r>
            <a:endParaRPr lang="en-US" sz="4800" b="1" dirty="0">
              <a:solidFill>
                <a:schemeClr val="tx1"/>
              </a:solidFill>
            </a:endParaRPr>
          </a:p>
        </p:txBody>
      </p:sp>
      <p:sp>
        <p:nvSpPr>
          <p:cNvPr id="10" name="Subtitle 2"/>
          <p:cNvSpPr txBox="1">
            <a:spLocks/>
          </p:cNvSpPr>
          <p:nvPr/>
        </p:nvSpPr>
        <p:spPr>
          <a:xfrm>
            <a:off x="2152660" y="2352872"/>
            <a:ext cx="6120306" cy="6700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2800" b="1" spc="-100" dirty="0">
                <a:solidFill>
                  <a:schemeClr val="tx1"/>
                </a:solidFill>
                <a:latin typeface="+mj-lt"/>
                <a:ea typeface="+mj-ea"/>
                <a:cs typeface="+mj-cs"/>
              </a:rPr>
              <a:t>DBMS:Database</a:t>
            </a:r>
            <a:r>
              <a:rPr lang="en-US" sz="2800" b="1" spc="-100" dirty="0">
                <a:solidFill>
                  <a:schemeClr val="tx1">
                    <a:lumMod val="50000"/>
                    <a:lumOff val="50000"/>
                  </a:schemeClr>
                </a:solidFill>
                <a:latin typeface="+mj-lt"/>
                <a:ea typeface="+mj-ea"/>
                <a:cs typeface="+mj-cs"/>
              </a:rPr>
              <a:t> </a:t>
            </a:r>
            <a:r>
              <a:rPr lang="en-US" sz="2800" b="1" spc="-100" dirty="0">
                <a:solidFill>
                  <a:schemeClr val="tx1"/>
                </a:solidFill>
                <a:latin typeface="+mj-lt"/>
                <a:ea typeface="+mj-ea"/>
                <a:cs typeface="+mj-cs"/>
              </a:rPr>
              <a:t>Management System</a:t>
            </a:r>
            <a:endParaRPr lang="en-IN" sz="2800" b="1" spc="-100" dirty="0">
              <a:solidFill>
                <a:schemeClr val="tx1"/>
              </a:solidFill>
              <a:latin typeface="+mj-lt"/>
              <a:ea typeface="+mj-ea"/>
              <a:cs typeface="+mj-cs"/>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116" y="2274486"/>
            <a:ext cx="1496958" cy="1496958"/>
          </a:xfrm>
          <a:prstGeom prst="rect">
            <a:avLst/>
          </a:prstGeom>
        </p:spPr>
      </p:pic>
    </p:spTree>
    <p:extLst>
      <p:ext uri="{BB962C8B-B14F-4D97-AF65-F5344CB8AC3E}">
        <p14:creationId xmlns:p14="http://schemas.microsoft.com/office/powerpoint/2010/main" val="3082812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Primary Index</a:t>
            </a: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69741" y="83988"/>
            <a:ext cx="8133805" cy="3631763"/>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If the index is created on the </a:t>
            </a:r>
            <a:r>
              <a:rPr lang="en-US" sz="2400" b="1" dirty="0">
                <a:latin typeface="Cambria" panose="02040503050406030204" pitchFamily="18" charset="0"/>
                <a:ea typeface="Cambria" panose="02040503050406030204" pitchFamily="18" charset="0"/>
              </a:rPr>
              <a:t>primary key </a:t>
            </a:r>
            <a:r>
              <a:rPr lang="en-US" sz="2400" dirty="0">
                <a:latin typeface="Cambria" panose="02040503050406030204" pitchFamily="18" charset="0"/>
                <a:ea typeface="Cambria" panose="02040503050406030204" pitchFamily="18" charset="0"/>
              </a:rPr>
              <a:t>of the table, then it is known as primary index. </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As primary keys are stored in sorted form, the performance of the data access is faster.</a:t>
            </a:r>
          </a:p>
          <a:p>
            <a:pPr marL="342900" indent="-342900" algn="just">
              <a:buFont typeface="Wingdings" panose="05000000000000000000" pitchFamily="2" charset="2"/>
              <a:buChar char="Ø"/>
            </a:pPr>
            <a:endParaRPr lang="en-US" sz="12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Dense Index</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There is an index record for every search key value in the database. </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This makes searching faster. Number of records in Index table and main table are same.</a:t>
            </a:r>
            <a:endParaRPr lang="en-US" sz="2400" b="1" dirty="0">
              <a:latin typeface="Cambria" panose="02040503050406030204" pitchFamily="18" charset="0"/>
              <a:ea typeface="Cambria" panose="02040503050406030204" pitchFamily="18" charset="0"/>
            </a:endParaRPr>
          </a:p>
        </p:txBody>
      </p:sp>
      <p:graphicFrame>
        <p:nvGraphicFramePr>
          <p:cNvPr id="4" name="Content Placeholder 4">
            <a:extLst>
              <a:ext uri="{FF2B5EF4-FFF2-40B4-BE49-F238E27FC236}">
                <a16:creationId xmlns:a16="http://schemas.microsoft.com/office/drawing/2014/main" xmlns="" id="{F4C38B5F-58DB-43F2-903F-3567C8040578}"/>
              </a:ext>
            </a:extLst>
          </p:cNvPr>
          <p:cNvGraphicFramePr>
            <a:graphicFrameLocks/>
          </p:cNvGraphicFramePr>
          <p:nvPr>
            <p:extLst>
              <p:ext uri="{D42A27DB-BD31-4B8C-83A1-F6EECF244321}">
                <p14:modId xmlns:p14="http://schemas.microsoft.com/office/powerpoint/2010/main" val="2670249657"/>
              </p:ext>
            </p:extLst>
          </p:nvPr>
        </p:nvGraphicFramePr>
        <p:xfrm>
          <a:off x="5191767" y="3732237"/>
          <a:ext cx="4286164" cy="2966720"/>
        </p:xfrm>
        <a:graphic>
          <a:graphicData uri="http://schemas.openxmlformats.org/drawingml/2006/table">
            <a:tbl>
              <a:tblPr firstRow="1" bandRow="1">
                <a:tableStyleId>{2D5ABB26-0587-4C30-8999-92F81FD0307C}</a:tableStyleId>
              </a:tblPr>
              <a:tblGrid>
                <a:gridCol w="841924">
                  <a:extLst>
                    <a:ext uri="{9D8B030D-6E8A-4147-A177-3AD203B41FA5}">
                      <a16:colId xmlns:a16="http://schemas.microsoft.com/office/drawing/2014/main" xmlns="" val="20000"/>
                    </a:ext>
                  </a:extLst>
                </a:gridCol>
                <a:gridCol w="861060">
                  <a:extLst>
                    <a:ext uri="{9D8B030D-6E8A-4147-A177-3AD203B41FA5}">
                      <a16:colId xmlns:a16="http://schemas.microsoft.com/office/drawing/2014/main" xmlns="" val="20001"/>
                    </a:ext>
                  </a:extLst>
                </a:gridCol>
                <a:gridCol w="861060">
                  <a:extLst>
                    <a:ext uri="{9D8B030D-6E8A-4147-A177-3AD203B41FA5}">
                      <a16:colId xmlns:a16="http://schemas.microsoft.com/office/drawing/2014/main" xmlns="" val="20002"/>
                    </a:ext>
                  </a:extLst>
                </a:gridCol>
                <a:gridCol w="861060">
                  <a:extLst>
                    <a:ext uri="{9D8B030D-6E8A-4147-A177-3AD203B41FA5}">
                      <a16:colId xmlns:a16="http://schemas.microsoft.com/office/drawing/2014/main" xmlns="" val="20003"/>
                    </a:ext>
                  </a:extLst>
                </a:gridCol>
                <a:gridCol w="861060">
                  <a:extLst>
                    <a:ext uri="{9D8B030D-6E8A-4147-A177-3AD203B41FA5}">
                      <a16:colId xmlns:a16="http://schemas.microsoft.com/office/drawing/2014/main" xmlns="" val="20004"/>
                    </a:ext>
                  </a:extLst>
                </a:gridCol>
              </a:tblGrid>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a:latin typeface="Cambria" panose="02040503050406030204" pitchFamily="18" charset="0"/>
                          <a:ea typeface="Cambria" panose="02040503050406030204" pitchFamily="18" charset="0"/>
                        </a:rPr>
                        <a:t>Roll</a:t>
                      </a:r>
                      <a:endParaRPr lang="en-IN" b="1" u="sng"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Cambria" panose="02040503050406030204" pitchFamily="18" charset="0"/>
                          <a:ea typeface="Cambria" panose="02040503050406030204" pitchFamily="18" charset="0"/>
                        </a:rPr>
                        <a:t>Name</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Hiral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Akash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Pooja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dirty="0">
                          <a:latin typeface="Cambria" panose="02040503050406030204" pitchFamily="18" charset="0"/>
                          <a:ea typeface="Cambria" panose="02040503050406030204" pitchFamily="18" charset="0"/>
                        </a:rPr>
                        <a:t>004</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004</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Satish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dirty="0">
                          <a:latin typeface="Cambria" panose="02040503050406030204" pitchFamily="18" charset="0"/>
                          <a:ea typeface="Cambria" panose="02040503050406030204" pitchFamily="18" charset="0"/>
                        </a:rPr>
                        <a:t>005</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005</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Shyam</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r>
                        <a:rPr lang="en-IN" dirty="0">
                          <a:latin typeface="Cambria" panose="02040503050406030204" pitchFamily="18" charset="0"/>
                          <a:ea typeface="Cambria" panose="02040503050406030204" pitchFamily="18" charset="0"/>
                        </a:rPr>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ambria" panose="02040503050406030204" pitchFamily="18" charset="0"/>
                          <a:ea typeface="Cambria" panose="02040503050406030204" pitchFamily="18" charset="0"/>
                        </a:rPr>
                        <a:t>Raj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326044"/>
                  </a:ext>
                </a:extLst>
              </a:tr>
              <a:tr h="370840">
                <a:tc>
                  <a:txBody>
                    <a:bodyPr/>
                    <a:lstStyle/>
                    <a:p>
                      <a:r>
                        <a:rPr lang="en-IN" dirty="0">
                          <a:latin typeface="Cambria" panose="02040503050406030204" pitchFamily="18" charset="0"/>
                          <a:ea typeface="Cambria" panose="02040503050406030204" pitchFamily="18"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latin typeface="Cambria" panose="02040503050406030204" pitchFamily="18" charset="0"/>
                          <a:ea typeface="Cambria" panose="02040503050406030204" pitchFamily="18" charset="0"/>
                        </a:rPr>
                        <a:t>Binal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66461529"/>
                  </a:ext>
                </a:extLst>
              </a:tr>
            </a:tbl>
          </a:graphicData>
        </a:graphic>
      </p:graphicFrame>
      <p:cxnSp>
        <p:nvCxnSpPr>
          <p:cNvPr id="6" name="Straight Arrow Connector 5">
            <a:extLst>
              <a:ext uri="{FF2B5EF4-FFF2-40B4-BE49-F238E27FC236}">
                <a16:creationId xmlns:a16="http://schemas.microsoft.com/office/drawing/2014/main" xmlns="" id="{2D7534B4-669B-4497-BF12-BB1C82886FAD}"/>
              </a:ext>
            </a:extLst>
          </p:cNvPr>
          <p:cNvCxnSpPr/>
          <p:nvPr/>
        </p:nvCxnSpPr>
        <p:spPr>
          <a:xfrm>
            <a:off x="6638622" y="4342393"/>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57E9EA47-746C-42E7-8D58-BBDAE569B552}"/>
              </a:ext>
            </a:extLst>
          </p:cNvPr>
          <p:cNvCxnSpPr/>
          <p:nvPr/>
        </p:nvCxnSpPr>
        <p:spPr>
          <a:xfrm>
            <a:off x="6638622" y="4708125"/>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B236D2BD-59E1-4E54-ADC4-CB2363275BC6}"/>
              </a:ext>
            </a:extLst>
          </p:cNvPr>
          <p:cNvCxnSpPr/>
          <p:nvPr/>
        </p:nvCxnSpPr>
        <p:spPr>
          <a:xfrm>
            <a:off x="6638622" y="5073857"/>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6E1CD9B7-824A-4549-B370-326C8C6434D1}"/>
              </a:ext>
            </a:extLst>
          </p:cNvPr>
          <p:cNvCxnSpPr/>
          <p:nvPr/>
        </p:nvCxnSpPr>
        <p:spPr>
          <a:xfrm>
            <a:off x="6638622" y="5439589"/>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20D37433-F5F0-4C02-87AF-378DEFADAA19}"/>
              </a:ext>
            </a:extLst>
          </p:cNvPr>
          <p:cNvCxnSpPr/>
          <p:nvPr/>
        </p:nvCxnSpPr>
        <p:spPr>
          <a:xfrm>
            <a:off x="6623327" y="5779196"/>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14C7C340-12F7-486A-9B81-722A71DB3AF0}"/>
              </a:ext>
            </a:extLst>
          </p:cNvPr>
          <p:cNvSpPr/>
          <p:nvPr/>
        </p:nvSpPr>
        <p:spPr>
          <a:xfrm>
            <a:off x="3569741" y="4844757"/>
            <a:ext cx="1478998"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Index Table</a:t>
            </a:r>
            <a:endParaRPr lang="en-IN" sz="2000" b="1" dirty="0">
              <a:solidFill>
                <a:schemeClr val="tx1"/>
              </a:solidFill>
            </a:endParaRPr>
          </a:p>
        </p:txBody>
      </p:sp>
      <p:sp>
        <p:nvSpPr>
          <p:cNvPr id="17" name="Rectangle 16">
            <a:extLst>
              <a:ext uri="{FF2B5EF4-FFF2-40B4-BE49-F238E27FC236}">
                <a16:creationId xmlns:a16="http://schemas.microsoft.com/office/drawing/2014/main" xmlns="" id="{A0DA0956-4A36-49B2-857F-D444B3E0A557}"/>
              </a:ext>
            </a:extLst>
          </p:cNvPr>
          <p:cNvSpPr/>
          <p:nvPr/>
        </p:nvSpPr>
        <p:spPr>
          <a:xfrm>
            <a:off x="9736293" y="4642254"/>
            <a:ext cx="1371600"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Main Table</a:t>
            </a:r>
            <a:endParaRPr lang="en-IN" sz="2000" b="1" dirty="0">
              <a:solidFill>
                <a:schemeClr val="tx1"/>
              </a:solidFill>
            </a:endParaRPr>
          </a:p>
        </p:txBody>
      </p:sp>
      <p:cxnSp>
        <p:nvCxnSpPr>
          <p:cNvPr id="18" name="Straight Arrow Connector 17">
            <a:extLst>
              <a:ext uri="{FF2B5EF4-FFF2-40B4-BE49-F238E27FC236}">
                <a16:creationId xmlns:a16="http://schemas.microsoft.com/office/drawing/2014/main" xmlns="" id="{2B714F38-2A3B-4680-9D72-93D5C3A27A9D}"/>
              </a:ext>
            </a:extLst>
          </p:cNvPr>
          <p:cNvCxnSpPr/>
          <p:nvPr/>
        </p:nvCxnSpPr>
        <p:spPr>
          <a:xfrm>
            <a:off x="6638622" y="613192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3DB3419B-721D-4FDB-830E-171BB4EF47D1}"/>
              </a:ext>
            </a:extLst>
          </p:cNvPr>
          <p:cNvCxnSpPr/>
          <p:nvPr/>
        </p:nvCxnSpPr>
        <p:spPr>
          <a:xfrm>
            <a:off x="6623327" y="6471527"/>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22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Primary Index</a:t>
            </a: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61805" y="147604"/>
            <a:ext cx="8133805" cy="3046988"/>
          </a:xfrm>
          <a:prstGeom prst="rect">
            <a:avLst/>
          </a:prstGeom>
          <a:noFill/>
        </p:spPr>
        <p:txBody>
          <a:bodyPr wrap="square">
            <a:spAutoFit/>
          </a:bodyPr>
          <a:lstStyle/>
          <a:p>
            <a:pPr marL="342900" indent="-342900" algn="just">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Sparse Index</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An index record for every search key value in the database is not created. </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The index remains for few items and we find the index value that is less than or equal to the value to be searched.</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Then we apply linear search to get the actual data from the database.</a:t>
            </a:r>
          </a:p>
        </p:txBody>
      </p:sp>
      <p:graphicFrame>
        <p:nvGraphicFramePr>
          <p:cNvPr id="12" name="Content Placeholder 4">
            <a:extLst>
              <a:ext uri="{FF2B5EF4-FFF2-40B4-BE49-F238E27FC236}">
                <a16:creationId xmlns:a16="http://schemas.microsoft.com/office/drawing/2014/main" xmlns="" id="{F17A8FF0-BB57-43F9-BE54-F38466AE2A27}"/>
              </a:ext>
            </a:extLst>
          </p:cNvPr>
          <p:cNvGraphicFramePr>
            <a:graphicFrameLocks/>
          </p:cNvGraphicFramePr>
          <p:nvPr>
            <p:extLst>
              <p:ext uri="{D42A27DB-BD31-4B8C-83A1-F6EECF244321}">
                <p14:modId xmlns:p14="http://schemas.microsoft.com/office/powerpoint/2010/main" val="4233805985"/>
              </p:ext>
            </p:extLst>
          </p:nvPr>
        </p:nvGraphicFramePr>
        <p:xfrm>
          <a:off x="5357230" y="3194592"/>
          <a:ext cx="4286164" cy="2966720"/>
        </p:xfrm>
        <a:graphic>
          <a:graphicData uri="http://schemas.openxmlformats.org/drawingml/2006/table">
            <a:tbl>
              <a:tblPr firstRow="1" bandRow="1">
                <a:tableStyleId>{2D5ABB26-0587-4C30-8999-92F81FD0307C}</a:tableStyleId>
              </a:tblPr>
              <a:tblGrid>
                <a:gridCol w="841924">
                  <a:extLst>
                    <a:ext uri="{9D8B030D-6E8A-4147-A177-3AD203B41FA5}">
                      <a16:colId xmlns:a16="http://schemas.microsoft.com/office/drawing/2014/main" xmlns="" val="20000"/>
                    </a:ext>
                  </a:extLst>
                </a:gridCol>
                <a:gridCol w="861060">
                  <a:extLst>
                    <a:ext uri="{9D8B030D-6E8A-4147-A177-3AD203B41FA5}">
                      <a16:colId xmlns:a16="http://schemas.microsoft.com/office/drawing/2014/main" xmlns="" val="20001"/>
                    </a:ext>
                  </a:extLst>
                </a:gridCol>
                <a:gridCol w="861060">
                  <a:extLst>
                    <a:ext uri="{9D8B030D-6E8A-4147-A177-3AD203B41FA5}">
                      <a16:colId xmlns:a16="http://schemas.microsoft.com/office/drawing/2014/main" xmlns="" val="20002"/>
                    </a:ext>
                  </a:extLst>
                </a:gridCol>
                <a:gridCol w="861060">
                  <a:extLst>
                    <a:ext uri="{9D8B030D-6E8A-4147-A177-3AD203B41FA5}">
                      <a16:colId xmlns:a16="http://schemas.microsoft.com/office/drawing/2014/main" xmlns="" val="20003"/>
                    </a:ext>
                  </a:extLst>
                </a:gridCol>
                <a:gridCol w="861060">
                  <a:extLst>
                    <a:ext uri="{9D8B030D-6E8A-4147-A177-3AD203B41FA5}">
                      <a16:colId xmlns:a16="http://schemas.microsoft.com/office/drawing/2014/main" xmlns="" val="20004"/>
                    </a:ext>
                  </a:extLst>
                </a:gridCol>
              </a:tblGrid>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a:latin typeface="Cambria" panose="02040503050406030204" pitchFamily="18" charset="0"/>
                          <a:ea typeface="Cambria" panose="02040503050406030204" pitchFamily="18" charset="0"/>
                        </a:rPr>
                        <a:t>Roll</a:t>
                      </a:r>
                      <a:endParaRPr lang="en-IN" b="1" u="sng"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Cambria" panose="02040503050406030204" pitchFamily="18" charset="0"/>
                          <a:ea typeface="Cambria" panose="02040503050406030204" pitchFamily="18" charset="0"/>
                        </a:rPr>
                        <a:t>Name</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Hiral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Akash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Pooja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004</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Satish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005</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Shyam</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ambria" panose="02040503050406030204" pitchFamily="18" charset="0"/>
                          <a:ea typeface="Cambria" panose="02040503050406030204" pitchFamily="18" charset="0"/>
                        </a:rPr>
                        <a:t>Raj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00326044"/>
                  </a:ext>
                </a:extLst>
              </a:tr>
              <a:tr h="370840">
                <a:tc>
                  <a:txBody>
                    <a:bodyPr/>
                    <a:lstStyle/>
                    <a:p>
                      <a:r>
                        <a:rPr lang="en-IN" dirty="0">
                          <a:latin typeface="Cambria" panose="02040503050406030204" pitchFamily="18" charset="0"/>
                          <a:ea typeface="Cambria" panose="02040503050406030204" pitchFamily="18"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latin typeface="Cambria" panose="02040503050406030204" pitchFamily="18" charset="0"/>
                          <a:ea typeface="Cambria" panose="02040503050406030204" pitchFamily="18" charset="0"/>
                        </a:rPr>
                        <a:t>Binal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66461529"/>
                  </a:ext>
                </a:extLst>
              </a:tr>
            </a:tbl>
          </a:graphicData>
        </a:graphic>
      </p:graphicFrame>
      <p:cxnSp>
        <p:nvCxnSpPr>
          <p:cNvPr id="13" name="Straight Arrow Connector 12">
            <a:extLst>
              <a:ext uri="{FF2B5EF4-FFF2-40B4-BE49-F238E27FC236}">
                <a16:creationId xmlns:a16="http://schemas.microsoft.com/office/drawing/2014/main" xmlns="" id="{5851A744-BD49-42A3-849B-8A19DBDA3388}"/>
              </a:ext>
            </a:extLst>
          </p:cNvPr>
          <p:cNvCxnSpPr/>
          <p:nvPr/>
        </p:nvCxnSpPr>
        <p:spPr>
          <a:xfrm>
            <a:off x="6804085" y="3804748"/>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0C0F4392-D7B0-4E9C-A9BA-10D4A5FC1B30}"/>
              </a:ext>
            </a:extLst>
          </p:cNvPr>
          <p:cNvCxnSpPr/>
          <p:nvPr/>
        </p:nvCxnSpPr>
        <p:spPr>
          <a:xfrm>
            <a:off x="6804085" y="4536212"/>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3D7C3559-D3D0-4CA4-9466-C98688231EC3}"/>
              </a:ext>
            </a:extLst>
          </p:cNvPr>
          <p:cNvSpPr/>
          <p:nvPr/>
        </p:nvSpPr>
        <p:spPr>
          <a:xfrm>
            <a:off x="3660921" y="4307112"/>
            <a:ext cx="1553281"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Index Table</a:t>
            </a:r>
            <a:endParaRPr lang="en-IN" sz="2000" b="1" dirty="0">
              <a:solidFill>
                <a:schemeClr val="tx1"/>
              </a:solidFill>
              <a:latin typeface="Cambria" panose="02040503050406030204" pitchFamily="18" charset="0"/>
              <a:ea typeface="Cambria" panose="02040503050406030204" pitchFamily="18" charset="0"/>
            </a:endParaRPr>
          </a:p>
        </p:txBody>
      </p:sp>
      <p:sp>
        <p:nvSpPr>
          <p:cNvPr id="21" name="Rectangle 20">
            <a:extLst>
              <a:ext uri="{FF2B5EF4-FFF2-40B4-BE49-F238E27FC236}">
                <a16:creationId xmlns:a16="http://schemas.microsoft.com/office/drawing/2014/main" xmlns="" id="{A984FC8A-62AB-40B8-8C9B-C8AB33A2AC3F}"/>
              </a:ext>
            </a:extLst>
          </p:cNvPr>
          <p:cNvSpPr/>
          <p:nvPr/>
        </p:nvSpPr>
        <p:spPr>
          <a:xfrm>
            <a:off x="9901755" y="4104609"/>
            <a:ext cx="1537063"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Main Table</a:t>
            </a:r>
            <a:endParaRPr lang="en-IN" sz="2000" b="1" dirty="0">
              <a:solidFill>
                <a:schemeClr val="tx1"/>
              </a:solidFill>
              <a:latin typeface="Cambria" panose="02040503050406030204" pitchFamily="18" charset="0"/>
              <a:ea typeface="Cambria" panose="02040503050406030204" pitchFamily="18" charset="0"/>
            </a:endParaRPr>
          </a:p>
        </p:txBody>
      </p:sp>
      <p:cxnSp>
        <p:nvCxnSpPr>
          <p:cNvPr id="23" name="Straight Arrow Connector 22">
            <a:extLst>
              <a:ext uri="{FF2B5EF4-FFF2-40B4-BE49-F238E27FC236}">
                <a16:creationId xmlns:a16="http://schemas.microsoft.com/office/drawing/2014/main" xmlns="" id="{88FC6580-C8A0-42B3-93A4-377F3B605392}"/>
              </a:ext>
            </a:extLst>
          </p:cNvPr>
          <p:cNvCxnSpPr/>
          <p:nvPr/>
        </p:nvCxnSpPr>
        <p:spPr>
          <a:xfrm>
            <a:off x="6788790" y="5933882"/>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135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Secondary Index</a:t>
            </a:r>
          </a:p>
        </p:txBody>
      </p:sp>
      <p:graphicFrame>
        <p:nvGraphicFramePr>
          <p:cNvPr id="17" name="Content Placeholder 4">
            <a:extLst>
              <a:ext uri="{FF2B5EF4-FFF2-40B4-BE49-F238E27FC236}">
                <a16:creationId xmlns:a16="http://schemas.microsoft.com/office/drawing/2014/main" xmlns="" id="{EB71EF04-E83A-49DB-88AB-A655620C76D9}"/>
              </a:ext>
            </a:extLst>
          </p:cNvPr>
          <p:cNvGraphicFramePr>
            <a:graphicFrameLocks/>
          </p:cNvGraphicFramePr>
          <p:nvPr>
            <p:extLst>
              <p:ext uri="{D42A27DB-BD31-4B8C-83A1-F6EECF244321}">
                <p14:modId xmlns:p14="http://schemas.microsoft.com/office/powerpoint/2010/main" val="1769908646"/>
              </p:ext>
            </p:extLst>
          </p:nvPr>
        </p:nvGraphicFramePr>
        <p:xfrm>
          <a:off x="4783383" y="2268624"/>
          <a:ext cx="4378034" cy="4450080"/>
        </p:xfrm>
        <a:graphic>
          <a:graphicData uri="http://schemas.openxmlformats.org/drawingml/2006/table">
            <a:tbl>
              <a:tblPr firstRow="1" bandRow="1">
                <a:tableStyleId>{2D5ABB26-0587-4C30-8999-92F81FD0307C}</a:tableStyleId>
              </a:tblPr>
              <a:tblGrid>
                <a:gridCol w="582930">
                  <a:extLst>
                    <a:ext uri="{9D8B030D-6E8A-4147-A177-3AD203B41FA5}">
                      <a16:colId xmlns:a16="http://schemas.microsoft.com/office/drawing/2014/main" xmlns="" val="20000"/>
                    </a:ext>
                  </a:extLst>
                </a:gridCol>
                <a:gridCol w="274798">
                  <a:extLst>
                    <a:ext uri="{9D8B030D-6E8A-4147-A177-3AD203B41FA5}">
                      <a16:colId xmlns:a16="http://schemas.microsoft.com/office/drawing/2014/main" xmlns="" val="20001"/>
                    </a:ext>
                  </a:extLst>
                </a:gridCol>
                <a:gridCol w="478185">
                  <a:extLst>
                    <a:ext uri="{9D8B030D-6E8A-4147-A177-3AD203B41FA5}">
                      <a16:colId xmlns:a16="http://schemas.microsoft.com/office/drawing/2014/main" xmlns="" val="20002"/>
                    </a:ext>
                  </a:extLst>
                </a:gridCol>
                <a:gridCol w="582930">
                  <a:extLst>
                    <a:ext uri="{9D8B030D-6E8A-4147-A177-3AD203B41FA5}">
                      <a16:colId xmlns:a16="http://schemas.microsoft.com/office/drawing/2014/main" xmlns="" val="20003"/>
                    </a:ext>
                  </a:extLst>
                </a:gridCol>
                <a:gridCol w="255270">
                  <a:extLst>
                    <a:ext uri="{9D8B030D-6E8A-4147-A177-3AD203B41FA5}">
                      <a16:colId xmlns:a16="http://schemas.microsoft.com/office/drawing/2014/main" xmlns="" val="20004"/>
                    </a:ext>
                  </a:extLst>
                </a:gridCol>
                <a:gridCol w="564842">
                  <a:extLst>
                    <a:ext uri="{9D8B030D-6E8A-4147-A177-3AD203B41FA5}">
                      <a16:colId xmlns:a16="http://schemas.microsoft.com/office/drawing/2014/main" xmlns="" val="20005"/>
                    </a:ext>
                  </a:extLst>
                </a:gridCol>
                <a:gridCol w="608330">
                  <a:extLst>
                    <a:ext uri="{9D8B030D-6E8A-4147-A177-3AD203B41FA5}">
                      <a16:colId xmlns:a16="http://schemas.microsoft.com/office/drawing/2014/main" xmlns="" val="20006"/>
                    </a:ext>
                  </a:extLst>
                </a:gridCol>
                <a:gridCol w="1030749">
                  <a:extLst>
                    <a:ext uri="{9D8B030D-6E8A-4147-A177-3AD203B41FA5}">
                      <a16:colId xmlns:a16="http://schemas.microsoft.com/office/drawing/2014/main" xmlns="" val="20007"/>
                    </a:ext>
                  </a:extLst>
                </a:gridCol>
              </a:tblGrid>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latin typeface="Cambria" panose="02040503050406030204" pitchFamily="18" charset="0"/>
                          <a:ea typeface="Cambria" panose="02040503050406030204" pitchFamily="18" charset="0"/>
                        </a:rPr>
                        <a:t>Roll</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Cambria" panose="02040503050406030204" pitchFamily="18" charset="0"/>
                          <a:ea typeface="Cambria" panose="02040503050406030204" pitchFamily="18" charset="0"/>
                        </a:rPr>
                        <a:t>Name</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Sagar</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Jyoti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ambria" panose="02040503050406030204" pitchFamily="18" charset="0"/>
                          <a:ea typeface="Cambria" panose="02040503050406030204" pitchFamily="18" charset="0"/>
                        </a:rPr>
                        <a:t>Mann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051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051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Minal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052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Rupa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101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101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Priya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151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Nimish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152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Yash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bl>
          </a:graphicData>
        </a:graphic>
      </p:graphicFrame>
      <p:cxnSp>
        <p:nvCxnSpPr>
          <p:cNvPr id="18" name="Straight Arrow Connector 17">
            <a:extLst>
              <a:ext uri="{FF2B5EF4-FFF2-40B4-BE49-F238E27FC236}">
                <a16:creationId xmlns:a16="http://schemas.microsoft.com/office/drawing/2014/main" xmlns="" id="{8500C995-631C-443C-BC4A-778FCF3D551C}"/>
              </a:ext>
            </a:extLst>
          </p:cNvPr>
          <p:cNvCxnSpPr/>
          <p:nvPr/>
        </p:nvCxnSpPr>
        <p:spPr>
          <a:xfrm flipV="1">
            <a:off x="5488526" y="3566482"/>
            <a:ext cx="609600" cy="3699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FDF42CFD-011E-407F-B513-5D1C24E37DBD}"/>
              </a:ext>
            </a:extLst>
          </p:cNvPr>
          <p:cNvCxnSpPr/>
          <p:nvPr/>
        </p:nvCxnSpPr>
        <p:spPr>
          <a:xfrm>
            <a:off x="5488526" y="4297072"/>
            <a:ext cx="609600" cy="382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40B1F58B-80CF-46CC-AE26-B10D32091CEF}"/>
              </a:ext>
            </a:extLst>
          </p:cNvPr>
          <p:cNvCxnSpPr>
            <a:cxnSpLocks/>
          </p:cNvCxnSpPr>
          <p:nvPr/>
        </p:nvCxnSpPr>
        <p:spPr>
          <a:xfrm>
            <a:off x="5488526" y="4679084"/>
            <a:ext cx="607474" cy="1172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EB5343C3-7C09-417C-856B-B177228E2540}"/>
              </a:ext>
            </a:extLst>
          </p:cNvPr>
          <p:cNvSpPr/>
          <p:nvPr/>
        </p:nvSpPr>
        <p:spPr>
          <a:xfrm>
            <a:off x="3511392" y="4091251"/>
            <a:ext cx="1188000"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Primary Index</a:t>
            </a:r>
            <a:endParaRPr lang="en-IN" sz="2000" b="1" dirty="0">
              <a:solidFill>
                <a:schemeClr val="tx1"/>
              </a:solidFill>
              <a:latin typeface="Cambria" panose="02040503050406030204" pitchFamily="18" charset="0"/>
              <a:ea typeface="Cambria" panose="02040503050406030204" pitchFamily="18" charset="0"/>
            </a:endParaRPr>
          </a:p>
        </p:txBody>
      </p:sp>
      <p:sp>
        <p:nvSpPr>
          <p:cNvPr id="25" name="Rectangle 24">
            <a:extLst>
              <a:ext uri="{FF2B5EF4-FFF2-40B4-BE49-F238E27FC236}">
                <a16:creationId xmlns:a16="http://schemas.microsoft.com/office/drawing/2014/main" xmlns="" id="{A9B86502-BA0F-4865-87BF-0C48DAB8DACA}"/>
              </a:ext>
            </a:extLst>
          </p:cNvPr>
          <p:cNvSpPr/>
          <p:nvPr/>
        </p:nvSpPr>
        <p:spPr>
          <a:xfrm>
            <a:off x="9386583" y="4091251"/>
            <a:ext cx="1507840"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Main Table</a:t>
            </a:r>
            <a:endParaRPr lang="en-IN" sz="2000" b="1" dirty="0">
              <a:solidFill>
                <a:schemeClr val="tx1"/>
              </a:solidFill>
              <a:latin typeface="Cambria" panose="02040503050406030204" pitchFamily="18" charset="0"/>
              <a:ea typeface="Cambria" panose="02040503050406030204" pitchFamily="18" charset="0"/>
            </a:endParaRPr>
          </a:p>
        </p:txBody>
      </p:sp>
      <p:sp>
        <p:nvSpPr>
          <p:cNvPr id="26" name="Rectangle 25">
            <a:extLst>
              <a:ext uri="{FF2B5EF4-FFF2-40B4-BE49-F238E27FC236}">
                <a16:creationId xmlns:a16="http://schemas.microsoft.com/office/drawing/2014/main" xmlns="" id="{95881697-E77E-4CC9-9284-0665D166B6A1}"/>
              </a:ext>
            </a:extLst>
          </p:cNvPr>
          <p:cNvSpPr/>
          <p:nvPr/>
        </p:nvSpPr>
        <p:spPr>
          <a:xfrm>
            <a:off x="5765073" y="6111529"/>
            <a:ext cx="1480457"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Secondary Index</a:t>
            </a:r>
            <a:endParaRPr lang="en-IN" sz="2000" b="1" dirty="0">
              <a:solidFill>
                <a:schemeClr val="tx1"/>
              </a:solidFill>
              <a:latin typeface="Cambria" panose="02040503050406030204" pitchFamily="18" charset="0"/>
              <a:ea typeface="Cambria" panose="02040503050406030204" pitchFamily="18" charset="0"/>
            </a:endParaRPr>
          </a:p>
        </p:txBody>
      </p:sp>
      <p:cxnSp>
        <p:nvCxnSpPr>
          <p:cNvPr id="27" name="Straight Arrow Connector 26">
            <a:extLst>
              <a:ext uri="{FF2B5EF4-FFF2-40B4-BE49-F238E27FC236}">
                <a16:creationId xmlns:a16="http://schemas.microsoft.com/office/drawing/2014/main" xmlns="" id="{2DA75F2C-02C3-459D-A5B3-AF2CCE3C2DCF}"/>
              </a:ext>
            </a:extLst>
          </p:cNvPr>
          <p:cNvCxnSpPr/>
          <p:nvPr/>
        </p:nvCxnSpPr>
        <p:spPr>
          <a:xfrm flipV="1">
            <a:off x="6783926" y="2793628"/>
            <a:ext cx="699468" cy="7728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73C5F4BE-1F86-45F1-9A2D-638F2967D7A7}"/>
              </a:ext>
            </a:extLst>
          </p:cNvPr>
          <p:cNvCxnSpPr/>
          <p:nvPr/>
        </p:nvCxnSpPr>
        <p:spPr>
          <a:xfrm flipV="1">
            <a:off x="6824439" y="3936405"/>
            <a:ext cx="65895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BEA22591-F5F5-4411-8E0D-45440E3AB1DE}"/>
              </a:ext>
            </a:extLst>
          </p:cNvPr>
          <p:cNvCxnSpPr/>
          <p:nvPr/>
        </p:nvCxnSpPr>
        <p:spPr>
          <a:xfrm>
            <a:off x="6824439" y="4692756"/>
            <a:ext cx="658955" cy="402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6BFDBE41-F6E4-4DB0-ACD6-3CBD74821918}"/>
              </a:ext>
            </a:extLst>
          </p:cNvPr>
          <p:cNvCxnSpPr>
            <a:cxnSpLocks/>
          </p:cNvCxnSpPr>
          <p:nvPr/>
        </p:nvCxnSpPr>
        <p:spPr>
          <a:xfrm>
            <a:off x="6824439" y="5037511"/>
            <a:ext cx="654601" cy="8141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BC98780A-85C0-46D6-A374-C8C3AA711EFA}"/>
              </a:ext>
            </a:extLst>
          </p:cNvPr>
          <p:cNvSpPr txBox="1"/>
          <p:nvPr/>
        </p:nvSpPr>
        <p:spPr>
          <a:xfrm>
            <a:off x="3186803" y="144966"/>
            <a:ext cx="8584475" cy="2123658"/>
          </a:xfrm>
          <a:prstGeom prst="rect">
            <a:avLst/>
          </a:prstGeom>
          <a:noFill/>
        </p:spPr>
        <p:txBody>
          <a:bodyPr wrap="square">
            <a:spAutoFit/>
          </a:bodyPr>
          <a:lstStyle/>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To reduce the size of mapping, another level of indexing is introduced. </a:t>
            </a:r>
          </a:p>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Huge range of column values is selected to keep primary index of smaller size. The range is then divided into smaller ranges in Secondary Index for faster access.</a:t>
            </a:r>
          </a:p>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Linear Search can be used for data retrieval</a:t>
            </a:r>
          </a:p>
        </p:txBody>
      </p:sp>
    </p:spTree>
    <p:extLst>
      <p:ext uri="{BB962C8B-B14F-4D97-AF65-F5344CB8AC3E}">
        <p14:creationId xmlns:p14="http://schemas.microsoft.com/office/powerpoint/2010/main" val="328216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Clustering Index</a:t>
            </a:r>
          </a:p>
        </p:txBody>
      </p:sp>
      <p:sp>
        <p:nvSpPr>
          <p:cNvPr id="31" name="TextBox 30">
            <a:extLst>
              <a:ext uri="{FF2B5EF4-FFF2-40B4-BE49-F238E27FC236}">
                <a16:creationId xmlns:a16="http://schemas.microsoft.com/office/drawing/2014/main" xmlns="" id="{BC98780A-85C0-46D6-A374-C8C3AA711EFA}"/>
              </a:ext>
            </a:extLst>
          </p:cNvPr>
          <p:cNvSpPr txBox="1"/>
          <p:nvPr/>
        </p:nvSpPr>
        <p:spPr>
          <a:xfrm>
            <a:off x="3511392" y="144966"/>
            <a:ext cx="8259886" cy="1107996"/>
          </a:xfrm>
          <a:prstGeom prst="rect">
            <a:avLst/>
          </a:prstGeom>
          <a:noFill/>
        </p:spPr>
        <p:txBody>
          <a:bodyPr wrap="square">
            <a:spAutoFit/>
          </a:bodyPr>
          <a:lstStyle/>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index is created on non-primary key columns. </a:t>
            </a:r>
          </a:p>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The columns with similar properties are grouped to get the unique values in order to create the index.</a:t>
            </a:r>
          </a:p>
        </p:txBody>
      </p:sp>
      <p:graphicFrame>
        <p:nvGraphicFramePr>
          <p:cNvPr id="15" name="Content Placeholder 4">
            <a:extLst>
              <a:ext uri="{FF2B5EF4-FFF2-40B4-BE49-F238E27FC236}">
                <a16:creationId xmlns:a16="http://schemas.microsoft.com/office/drawing/2014/main" xmlns="" id="{791606A5-AA98-473E-BAE5-6AA3EFE881F5}"/>
              </a:ext>
            </a:extLst>
          </p:cNvPr>
          <p:cNvGraphicFramePr>
            <a:graphicFrameLocks/>
          </p:cNvGraphicFramePr>
          <p:nvPr>
            <p:extLst>
              <p:ext uri="{D42A27DB-BD31-4B8C-83A1-F6EECF244321}">
                <p14:modId xmlns:p14="http://schemas.microsoft.com/office/powerpoint/2010/main" val="933453009"/>
              </p:ext>
            </p:extLst>
          </p:nvPr>
        </p:nvGraphicFramePr>
        <p:xfrm>
          <a:off x="5627077" y="1536166"/>
          <a:ext cx="3360169" cy="4820920"/>
        </p:xfrm>
        <a:graphic>
          <a:graphicData uri="http://schemas.openxmlformats.org/drawingml/2006/table">
            <a:tbl>
              <a:tblPr firstRow="1" bandRow="1">
                <a:tableStyleId>{2D5ABB26-0587-4C30-8999-92F81FD0307C}</a:tableStyleId>
              </a:tblPr>
              <a:tblGrid>
                <a:gridCol w="569523">
                  <a:extLst>
                    <a:ext uri="{9D8B030D-6E8A-4147-A177-3AD203B41FA5}">
                      <a16:colId xmlns:a16="http://schemas.microsoft.com/office/drawing/2014/main" xmlns="" val="20000"/>
                    </a:ext>
                  </a:extLst>
                </a:gridCol>
                <a:gridCol w="274798">
                  <a:extLst>
                    <a:ext uri="{9D8B030D-6E8A-4147-A177-3AD203B41FA5}">
                      <a16:colId xmlns:a16="http://schemas.microsoft.com/office/drawing/2014/main" xmlns="" val="20001"/>
                    </a:ext>
                  </a:extLst>
                </a:gridCol>
                <a:gridCol w="478185">
                  <a:extLst>
                    <a:ext uri="{9D8B030D-6E8A-4147-A177-3AD203B41FA5}">
                      <a16:colId xmlns:a16="http://schemas.microsoft.com/office/drawing/2014/main" xmlns="" val="20002"/>
                    </a:ext>
                  </a:extLst>
                </a:gridCol>
                <a:gridCol w="1060978">
                  <a:extLst>
                    <a:ext uri="{9D8B030D-6E8A-4147-A177-3AD203B41FA5}">
                      <a16:colId xmlns:a16="http://schemas.microsoft.com/office/drawing/2014/main" xmlns="" val="20003"/>
                    </a:ext>
                  </a:extLst>
                </a:gridCol>
                <a:gridCol w="976685">
                  <a:extLst>
                    <a:ext uri="{9D8B030D-6E8A-4147-A177-3AD203B41FA5}">
                      <a16:colId xmlns:a16="http://schemas.microsoft.com/office/drawing/2014/main" xmlns="" val="20004"/>
                    </a:ext>
                  </a:extLst>
                </a:gridCol>
              </a:tblGrid>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latin typeface="Cambria" panose="02040503050406030204" pitchFamily="18" charset="0"/>
                          <a:ea typeface="Cambria" panose="02040503050406030204" pitchFamily="18" charset="0"/>
                        </a:rPr>
                        <a:t>Branch</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Cambria" panose="02040503050406030204" pitchFamily="18" charset="0"/>
                          <a:ea typeface="Cambria" panose="02040503050406030204" pitchFamily="18" charset="0"/>
                        </a:rPr>
                        <a:t>Name</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CE</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Komal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CE</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Mann</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0840">
                <a:tc>
                  <a:txBody>
                    <a:bodyPr/>
                    <a:lstStyle/>
                    <a:p>
                      <a:r>
                        <a:rPr lang="en-US" dirty="0">
                          <a:latin typeface="Cambria" panose="02040503050406030204" pitchFamily="18" charset="0"/>
                          <a:ea typeface="Cambria" panose="02040503050406030204" pitchFamily="18" charset="0"/>
                        </a:rPr>
                        <a:t>CE</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IT</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Nikunj</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370840">
                <a:tc>
                  <a:txBody>
                    <a:bodyPr/>
                    <a:lstStyle/>
                    <a:p>
                      <a:r>
                        <a:rPr lang="en-US" dirty="0">
                          <a:latin typeface="Cambria" panose="02040503050406030204" pitchFamily="18" charset="0"/>
                          <a:ea typeface="Cambria" panose="02040503050406030204" pitchFamily="18" charset="0"/>
                        </a:rPr>
                        <a:t>IT</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IT</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latin typeface="Cambria" panose="02040503050406030204" pitchFamily="18" charset="0"/>
                          <a:ea typeface="Cambria" panose="02040503050406030204" pitchFamily="18" charset="0"/>
                        </a:rPr>
                        <a:t>Dhrupi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AI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70840">
                <a:tc>
                  <a:txBody>
                    <a:bodyPr/>
                    <a:lstStyle/>
                    <a:p>
                      <a:r>
                        <a:rPr lang="en-US" dirty="0">
                          <a:latin typeface="Cambria" panose="02040503050406030204" pitchFamily="18" charset="0"/>
                          <a:ea typeface="Cambria" panose="02040503050406030204" pitchFamily="18" charset="0"/>
                        </a:rPr>
                        <a:t>BD</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AI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Ankit</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AI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Shreya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BD</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Dinesh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BD</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Joy</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bl>
          </a:graphicData>
        </a:graphic>
      </p:graphicFrame>
      <p:sp>
        <p:nvSpPr>
          <p:cNvPr id="16" name="Rectangle 15">
            <a:extLst>
              <a:ext uri="{FF2B5EF4-FFF2-40B4-BE49-F238E27FC236}">
                <a16:creationId xmlns:a16="http://schemas.microsoft.com/office/drawing/2014/main" xmlns="" id="{41737131-D8A5-4B97-9A99-6785BF54C95F}"/>
              </a:ext>
            </a:extLst>
          </p:cNvPr>
          <p:cNvSpPr/>
          <p:nvPr/>
        </p:nvSpPr>
        <p:spPr>
          <a:xfrm>
            <a:off x="3908581" y="3424428"/>
            <a:ext cx="1586528"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Index Table</a:t>
            </a:r>
            <a:endParaRPr lang="en-IN" sz="2000" b="1" dirty="0">
              <a:solidFill>
                <a:schemeClr val="tx1"/>
              </a:solidFill>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a16="http://schemas.microsoft.com/office/drawing/2014/main" xmlns="" id="{6F57FE71-C9C0-4638-A0D2-754F645E9A3A}"/>
              </a:ext>
            </a:extLst>
          </p:cNvPr>
          <p:cNvSpPr/>
          <p:nvPr/>
        </p:nvSpPr>
        <p:spPr>
          <a:xfrm>
            <a:off x="9421143" y="3337026"/>
            <a:ext cx="1473279"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Main Table</a:t>
            </a:r>
            <a:endParaRPr lang="en-IN" sz="2000" b="1" dirty="0">
              <a:solidFill>
                <a:schemeClr val="tx1"/>
              </a:solidFill>
              <a:latin typeface="Cambria" panose="02040503050406030204" pitchFamily="18" charset="0"/>
              <a:ea typeface="Cambria" panose="02040503050406030204" pitchFamily="18" charset="0"/>
            </a:endParaRPr>
          </a:p>
        </p:txBody>
      </p:sp>
      <p:cxnSp>
        <p:nvCxnSpPr>
          <p:cNvPr id="21" name="Straight Arrow Connector 20">
            <a:extLst>
              <a:ext uri="{FF2B5EF4-FFF2-40B4-BE49-F238E27FC236}">
                <a16:creationId xmlns:a16="http://schemas.microsoft.com/office/drawing/2014/main" xmlns="" id="{CB0077D3-E9CE-4982-ABA5-09A8BE805F2A}"/>
              </a:ext>
            </a:extLst>
          </p:cNvPr>
          <p:cNvCxnSpPr/>
          <p:nvPr/>
        </p:nvCxnSpPr>
        <p:spPr>
          <a:xfrm flipV="1">
            <a:off x="6321850" y="2066368"/>
            <a:ext cx="609600" cy="11765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2A98A0F7-E8B7-4FFC-AD40-A37AD442923C}"/>
              </a:ext>
            </a:extLst>
          </p:cNvPr>
          <p:cNvCxnSpPr/>
          <p:nvPr/>
        </p:nvCxnSpPr>
        <p:spPr>
          <a:xfrm flipV="1">
            <a:off x="6321850" y="3149066"/>
            <a:ext cx="609600" cy="4340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2AF7D428-E092-4E19-906E-88EE5A7FE8F5}"/>
              </a:ext>
            </a:extLst>
          </p:cNvPr>
          <p:cNvCxnSpPr/>
          <p:nvPr/>
        </p:nvCxnSpPr>
        <p:spPr>
          <a:xfrm>
            <a:off x="6321850" y="3970327"/>
            <a:ext cx="609600" cy="355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213EC5EA-2176-4339-806E-4F4A747CA730}"/>
              </a:ext>
            </a:extLst>
          </p:cNvPr>
          <p:cNvCxnSpPr/>
          <p:nvPr/>
        </p:nvCxnSpPr>
        <p:spPr>
          <a:xfrm>
            <a:off x="6321850" y="4325628"/>
            <a:ext cx="609600" cy="11094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46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Query Processing</a:t>
            </a:r>
          </a:p>
        </p:txBody>
      </p:sp>
      <p:sp>
        <p:nvSpPr>
          <p:cNvPr id="6" name="Rectangle 5">
            <a:extLst>
              <a:ext uri="{FF2B5EF4-FFF2-40B4-BE49-F238E27FC236}">
                <a16:creationId xmlns="" xmlns:a16="http://schemas.microsoft.com/office/drawing/2014/main" id="{0F4CE4F2-39FB-4AB9-A82C-DFB095193EDB}"/>
              </a:ext>
            </a:extLst>
          </p:cNvPr>
          <p:cNvSpPr/>
          <p:nvPr/>
        </p:nvSpPr>
        <p:spPr>
          <a:xfrm>
            <a:off x="3534771" y="712928"/>
            <a:ext cx="8038530" cy="3046988"/>
          </a:xfrm>
          <a:prstGeom prst="rect">
            <a:avLst/>
          </a:prstGeom>
        </p:spPr>
        <p:txBody>
          <a:bodyPr wrap="square">
            <a:spAutoFit/>
          </a:bodyPr>
          <a:lstStyle/>
          <a:p>
            <a:pPr marL="457200" indent="-457200" algn="just">
              <a:buFont typeface="Wingdings" panose="05000000000000000000" pitchFamily="2" charset="2"/>
              <a:buChar char="Ø"/>
            </a:pPr>
            <a:r>
              <a:rPr lang="en-US" sz="2400" b="1" dirty="0">
                <a:latin typeface="Cambria Math" panose="02040503050406030204" pitchFamily="18" charset="0"/>
                <a:ea typeface="Cambria Math" panose="02040503050406030204" pitchFamily="18" charset="0"/>
              </a:rPr>
              <a:t>Query processing </a:t>
            </a:r>
            <a:r>
              <a:rPr lang="en-US" sz="2400" dirty="0">
                <a:latin typeface="Cambria Math" panose="02040503050406030204" pitchFamily="18" charset="0"/>
                <a:ea typeface="Cambria Math" panose="02040503050406030204" pitchFamily="18" charset="0"/>
              </a:rPr>
              <a:t>refers to the range of activities involved in extracting data from a database.</a:t>
            </a:r>
          </a:p>
          <a:p>
            <a:pPr marL="457200" indent="-457200">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Basic steps of query processing are:</a:t>
            </a:r>
          </a:p>
          <a:p>
            <a:endParaRPr lang="en-US" sz="2400" dirty="0">
              <a:latin typeface="Cambria Math" panose="02040503050406030204" pitchFamily="18" charset="0"/>
              <a:ea typeface="Cambria Math" panose="02040503050406030204" pitchFamily="18" charset="0"/>
            </a:endParaRPr>
          </a:p>
          <a:p>
            <a:pPr>
              <a:buFont typeface="Monotype Sorts" charset="2"/>
              <a:buNone/>
            </a:pPr>
            <a:r>
              <a:rPr lang="en-US" sz="2400" dirty="0">
                <a:latin typeface="Cambria" panose="02040503050406030204" pitchFamily="18" charset="0"/>
                <a:ea typeface="Cambria" panose="02040503050406030204" pitchFamily="18" charset="0"/>
              </a:rPr>
              <a:t>1.	Parsing and translation</a:t>
            </a:r>
          </a:p>
          <a:p>
            <a:pPr>
              <a:buFont typeface="Monotype Sorts" charset="2"/>
              <a:buNone/>
            </a:pPr>
            <a:r>
              <a:rPr lang="en-US" sz="2400" dirty="0">
                <a:latin typeface="Cambria" panose="02040503050406030204" pitchFamily="18" charset="0"/>
                <a:ea typeface="Cambria" panose="02040503050406030204" pitchFamily="18" charset="0"/>
              </a:rPr>
              <a:t>2.	Optimization</a:t>
            </a:r>
          </a:p>
          <a:p>
            <a:pPr>
              <a:buFont typeface="Monotype Sorts" charset="2"/>
              <a:buNone/>
            </a:pPr>
            <a:r>
              <a:rPr lang="en-US" sz="2400" dirty="0">
                <a:latin typeface="Cambria" panose="02040503050406030204" pitchFamily="18" charset="0"/>
                <a:ea typeface="Cambria" panose="02040503050406030204" pitchFamily="18" charset="0"/>
              </a:rPr>
              <a:t>3.	Evaluation</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5033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Steps of Query processing:</a:t>
            </a: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718" y="1381620"/>
            <a:ext cx="72326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8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Steps of Query processing:</a:t>
            </a:r>
            <a:endParaRPr lang="en-US" b="1" dirty="0">
              <a:solidFill>
                <a:schemeClr val="tx1"/>
              </a:solidFill>
              <a:latin typeface="+mn-lt"/>
            </a:endParaRPr>
          </a:p>
        </p:txBody>
      </p:sp>
      <p:sp>
        <p:nvSpPr>
          <p:cNvPr id="3" name="Rectangle 2"/>
          <p:cNvSpPr/>
          <p:nvPr/>
        </p:nvSpPr>
        <p:spPr>
          <a:xfrm>
            <a:off x="3808396" y="604073"/>
            <a:ext cx="7222156" cy="6370975"/>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1. Parsing and translation.</a:t>
            </a:r>
          </a:p>
          <a:p>
            <a:pPr marL="285750" lvl="0" indent="-28575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first action the system must take in query processing is to translate a given query into its internal form. </a:t>
            </a:r>
          </a:p>
          <a:p>
            <a:pPr marL="285750" lvl="0" indent="-28575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This translation process is similar to the work performed by the </a:t>
            </a:r>
            <a:r>
              <a:rPr lang="en-US" sz="2400" b="1" dirty="0">
                <a:latin typeface="Cambria" panose="02040503050406030204" pitchFamily="18" charset="0"/>
                <a:ea typeface="Cambria" panose="02040503050406030204" pitchFamily="18" charset="0"/>
              </a:rPr>
              <a:t>parser</a:t>
            </a:r>
            <a:r>
              <a:rPr lang="en-US" sz="2400" dirty="0">
                <a:latin typeface="Cambria" panose="02040503050406030204" pitchFamily="18" charset="0"/>
                <a:ea typeface="Cambria" panose="02040503050406030204" pitchFamily="18" charset="0"/>
              </a:rPr>
              <a:t> of a compiler. </a:t>
            </a:r>
          </a:p>
          <a:p>
            <a:pPr marL="285750" lvl="0" indent="-28575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generating the internal form of the query, the parser checks the syntax of the user’s query, verifies that the relation names appearing in the query are names of the relations in the database, and so on. </a:t>
            </a:r>
          </a:p>
          <a:p>
            <a:pPr marL="285750" lvl="0" indent="-28575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system constructs a parse-tree representation of the query, which it then translates into a relational-algebra expression. If the query was expressed in terms of a view, the translation phase also replaces all uses of the view by the relational-algebra expression that defines the view.</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5275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Steps of Query processing:</a:t>
            </a:r>
            <a:endParaRPr lang="en-US" b="1" dirty="0">
              <a:solidFill>
                <a:schemeClr val="tx1"/>
              </a:solidFill>
              <a:latin typeface="+mn-lt"/>
            </a:endParaRPr>
          </a:p>
        </p:txBody>
      </p:sp>
      <p:sp>
        <p:nvSpPr>
          <p:cNvPr id="3" name="Rectangle 2"/>
          <p:cNvSpPr/>
          <p:nvPr/>
        </p:nvSpPr>
        <p:spPr>
          <a:xfrm>
            <a:off x="3808396" y="604073"/>
            <a:ext cx="7222156" cy="3785652"/>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2. Evaluation Plan.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relational algebra operation annotated with instructions on how to evaluate it is called an evaluation primitive. A sequence of primitive operations that can be used to evaluate a query is a query-execution plan or </a:t>
            </a:r>
            <a:r>
              <a:rPr lang="en-US" sz="2400" b="1" dirty="0">
                <a:latin typeface="Cambria" panose="02040503050406030204" pitchFamily="18" charset="0"/>
                <a:ea typeface="Cambria" panose="02040503050406030204" pitchFamily="18" charset="0"/>
              </a:rPr>
              <a:t>query-evaluation</a:t>
            </a:r>
            <a:r>
              <a:rPr lang="en-US" sz="2400" dirty="0">
                <a:latin typeface="Cambria" panose="02040503050406030204" pitchFamily="18" charset="0"/>
                <a:ea typeface="Cambria" panose="02040503050406030204" pitchFamily="18" charset="0"/>
              </a:rPr>
              <a:t> plan.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query-execution engine takes a query-evaluation plan, executes that plan, and returns the answers to the query.</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1462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Steps of Query processing:</a:t>
            </a:r>
            <a:endParaRPr lang="en-US" b="1" dirty="0">
              <a:solidFill>
                <a:schemeClr val="tx1"/>
              </a:solidFill>
              <a:latin typeface="+mn-lt"/>
            </a:endParaRPr>
          </a:p>
        </p:txBody>
      </p:sp>
      <p:sp>
        <p:nvSpPr>
          <p:cNvPr id="3" name="Rectangle 2"/>
          <p:cNvSpPr/>
          <p:nvPr/>
        </p:nvSpPr>
        <p:spPr>
          <a:xfrm>
            <a:off x="3808396" y="604073"/>
            <a:ext cx="7222156" cy="4154984"/>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3. Optimization.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It is the responsibility of the system to construct a query evaluation plan that minimizes the cost of query evaluation; this task is called </a:t>
            </a:r>
            <a:r>
              <a:rPr lang="en-US" sz="2400" b="1" dirty="0">
                <a:latin typeface="Cambria" panose="02040503050406030204" pitchFamily="18" charset="0"/>
                <a:ea typeface="Cambria" panose="02040503050406030204" pitchFamily="18" charset="0"/>
              </a:rPr>
              <a:t>query optimization</a:t>
            </a:r>
            <a:r>
              <a:rPr lang="en-US" sz="2400" dirty="0">
                <a:latin typeface="Cambria" panose="02040503050406030204" pitchFamily="18" charset="0"/>
                <a:ea typeface="Cambria" panose="02040503050406030204" pitchFamily="18" charset="0"/>
              </a:rPr>
              <a:t>.</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Once the query plan is chosen, the query is evaluated with that plan, and the result of the query is output.</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order to optimize a query, a query optimizer must know the cost of each operation.</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6094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Measures of Query cost</a:t>
            </a:r>
            <a:endParaRPr lang="en-US" b="1" dirty="0">
              <a:solidFill>
                <a:schemeClr val="tx1"/>
              </a:solidFill>
              <a:latin typeface="+mn-lt"/>
            </a:endParaRPr>
          </a:p>
        </p:txBody>
      </p:sp>
      <p:sp>
        <p:nvSpPr>
          <p:cNvPr id="3" name="Rectangle 2"/>
          <p:cNvSpPr/>
          <p:nvPr/>
        </p:nvSpPr>
        <p:spPr>
          <a:xfrm>
            <a:off x="3579223" y="604073"/>
            <a:ext cx="7451329" cy="5878532"/>
          </a:xfrm>
          <a:prstGeom prst="rect">
            <a:avLst/>
          </a:prstGeom>
        </p:spPr>
        <p:txBody>
          <a:bodyPr wrap="square">
            <a:spAutoFit/>
          </a:bodyPr>
          <a:lstStyle/>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There are multiple possible evaluation plans for a query, and it is important to be able to compare the alternatives in terms of their (estimated) cost, and choose the best plan.</a:t>
            </a: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We must estimate the cost of individual operations, and combine them to get the cost of a query evaluation plan.</a:t>
            </a: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 cost of query evaluation can be measured in terms of a number of different resources, including disk accesses, CPU time to execute a query, </a:t>
            </a: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For simplicity we just use the </a:t>
            </a:r>
            <a:r>
              <a:rPr lang="en-US" sz="2200" b="1" dirty="0">
                <a:latin typeface="Cambria" panose="02040503050406030204" pitchFamily="18" charset="0"/>
                <a:ea typeface="Cambria" panose="02040503050406030204" pitchFamily="18" charset="0"/>
              </a:rPr>
              <a:t>number of block transfers</a:t>
            </a:r>
            <a:r>
              <a:rPr lang="en-US" sz="2200" i="1" dirty="0">
                <a:latin typeface="Cambria" panose="02040503050406030204" pitchFamily="18" charset="0"/>
                <a:ea typeface="Cambria" panose="02040503050406030204" pitchFamily="18" charset="0"/>
              </a:rPr>
              <a:t> from disk and the </a:t>
            </a:r>
            <a:r>
              <a:rPr lang="en-US" sz="2200" b="1" dirty="0">
                <a:latin typeface="Cambria" panose="02040503050406030204" pitchFamily="18" charset="0"/>
                <a:ea typeface="Cambria" panose="02040503050406030204" pitchFamily="18" charset="0"/>
              </a:rPr>
              <a:t>number of seeks</a:t>
            </a:r>
            <a:r>
              <a:rPr lang="en-US" sz="2200" dirty="0">
                <a:latin typeface="Cambria" panose="02040503050406030204" pitchFamily="18" charset="0"/>
                <a:ea typeface="Cambria" panose="02040503050406030204" pitchFamily="18" charset="0"/>
              </a:rPr>
              <a:t> as the cost measures</a:t>
            </a:r>
          </a:p>
          <a:p>
            <a:pPr lvl="1" algn="just"/>
            <a:r>
              <a:rPr lang="en-US" sz="2200" i="1" dirty="0" err="1">
                <a:latin typeface="Cambria" panose="02040503050406030204" pitchFamily="18" charset="0"/>
                <a:ea typeface="Cambria" panose="02040503050406030204" pitchFamily="18" charset="0"/>
              </a:rPr>
              <a:t>t</a:t>
            </a:r>
            <a:r>
              <a:rPr lang="en-US" sz="2200" i="1" baseline="-25000" dirty="0" err="1">
                <a:latin typeface="Cambria" panose="02040503050406030204" pitchFamily="18" charset="0"/>
                <a:ea typeface="Cambria" panose="02040503050406030204" pitchFamily="18" charset="0"/>
              </a:rPr>
              <a:t>T</a:t>
            </a:r>
            <a:r>
              <a:rPr lang="en-US" sz="2200" dirty="0">
                <a:latin typeface="Cambria" panose="02040503050406030204" pitchFamily="18" charset="0"/>
                <a:ea typeface="Cambria" panose="02040503050406030204" pitchFamily="18" charset="0"/>
              </a:rPr>
              <a:t> – time to transfer one block</a:t>
            </a:r>
          </a:p>
          <a:p>
            <a:pPr lvl="1" algn="just"/>
            <a:r>
              <a:rPr lang="en-US" sz="2200" i="1" dirty="0" err="1">
                <a:latin typeface="Cambria" panose="02040503050406030204" pitchFamily="18" charset="0"/>
                <a:ea typeface="Cambria" panose="02040503050406030204" pitchFamily="18" charset="0"/>
              </a:rPr>
              <a:t>t</a:t>
            </a:r>
            <a:r>
              <a:rPr lang="en-US" sz="2200" i="1" baseline="-25000" dirty="0" err="1">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 time for one seek</a:t>
            </a:r>
          </a:p>
          <a:p>
            <a:pPr lvl="1" algn="just"/>
            <a:endParaRPr lang="en-US" sz="2200" dirty="0">
              <a:latin typeface="Cambria" panose="02040503050406030204" pitchFamily="18" charset="0"/>
              <a:ea typeface="Cambria" panose="02040503050406030204" pitchFamily="18" charset="0"/>
            </a:endParaRPr>
          </a:p>
          <a:p>
            <a:pPr lvl="1" algn="just"/>
            <a:r>
              <a:rPr lang="en-US" sz="2200" dirty="0">
                <a:latin typeface="Cambria" panose="02040503050406030204" pitchFamily="18" charset="0"/>
                <a:ea typeface="Cambria" panose="02040503050406030204" pitchFamily="18" charset="0"/>
              </a:rPr>
              <a:t>=&gt; Cost for b block transfers plus S seeks</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        </a:t>
            </a:r>
            <a:r>
              <a:rPr lang="en-US" sz="2200" b="1" i="1" dirty="0">
                <a:latin typeface="Cambria" panose="02040503050406030204" pitchFamily="18" charset="0"/>
                <a:ea typeface="Cambria" panose="02040503050406030204" pitchFamily="18" charset="0"/>
              </a:rPr>
              <a:t>b * </a:t>
            </a:r>
            <a:r>
              <a:rPr lang="en-US" sz="2200" b="1" i="1" dirty="0" err="1">
                <a:latin typeface="Cambria" panose="02040503050406030204" pitchFamily="18" charset="0"/>
                <a:ea typeface="Cambria" panose="02040503050406030204" pitchFamily="18" charset="0"/>
              </a:rPr>
              <a:t>t</a:t>
            </a:r>
            <a:r>
              <a:rPr lang="en-US" sz="2200" b="1" i="1" baseline="-25000" dirty="0" err="1">
                <a:latin typeface="Cambria" panose="02040503050406030204" pitchFamily="18" charset="0"/>
                <a:ea typeface="Cambria" panose="02040503050406030204" pitchFamily="18" charset="0"/>
              </a:rPr>
              <a:t>T</a:t>
            </a:r>
            <a:r>
              <a:rPr lang="en-US" sz="2200" b="1" i="1" dirty="0">
                <a:latin typeface="Cambria" panose="02040503050406030204" pitchFamily="18" charset="0"/>
                <a:ea typeface="Cambria" panose="02040503050406030204" pitchFamily="18" charset="0"/>
              </a:rPr>
              <a:t> + S * </a:t>
            </a:r>
            <a:r>
              <a:rPr lang="en-US" sz="2200" b="1" i="1" dirty="0" err="1">
                <a:latin typeface="Cambria" panose="02040503050406030204" pitchFamily="18" charset="0"/>
                <a:ea typeface="Cambria" panose="02040503050406030204" pitchFamily="18" charset="0"/>
              </a:rPr>
              <a:t>t</a:t>
            </a:r>
            <a:r>
              <a:rPr lang="en-US" sz="2200" b="1" i="1" baseline="-25000" dirty="0" err="1">
                <a:latin typeface="Cambria" panose="02040503050406030204" pitchFamily="18" charset="0"/>
                <a:ea typeface="Cambria" panose="02040503050406030204" pitchFamily="18" charset="0"/>
              </a:rPr>
              <a:t>S</a:t>
            </a:r>
            <a:r>
              <a:rPr lang="en-US" sz="2200" b="1" dirty="0">
                <a:latin typeface="Cambria" panose="02040503050406030204" pitchFamily="18" charset="0"/>
                <a:ea typeface="Cambria" panose="02040503050406030204" pitchFamily="18" charset="0"/>
              </a:rPr>
              <a:t> </a:t>
            </a:r>
          </a:p>
          <a:p>
            <a:pPr lvl="0" algn="just"/>
            <a:endParaRPr lang="en-US" sz="2400" dirty="0"/>
          </a:p>
        </p:txBody>
      </p:sp>
    </p:spTree>
    <p:extLst>
      <p:ext uri="{BB962C8B-B14F-4D97-AF65-F5344CB8AC3E}">
        <p14:creationId xmlns:p14="http://schemas.microsoft.com/office/powerpoint/2010/main" val="400874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733" y="2888957"/>
            <a:ext cx="2734471" cy="913313"/>
          </a:xfrm>
          <a:prstGeom prst="rect">
            <a:avLst/>
          </a:prstGeom>
        </p:spPr>
      </p:pic>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960" y="996679"/>
            <a:ext cx="1496958" cy="1496958"/>
          </a:xfrm>
          <a:prstGeom prst="rect">
            <a:avLst/>
          </a:prstGeom>
        </p:spPr>
      </p:pic>
      <p:sp>
        <p:nvSpPr>
          <p:cNvPr id="8" name="Subtitle 2"/>
          <p:cNvSpPr txBox="1">
            <a:spLocks/>
          </p:cNvSpPr>
          <p:nvPr/>
        </p:nvSpPr>
        <p:spPr>
          <a:xfrm>
            <a:off x="2295535" y="2643827"/>
            <a:ext cx="6120306" cy="4648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2800" b="1" spc="-100" dirty="0">
              <a:solidFill>
                <a:schemeClr val="tx1">
                  <a:lumMod val="50000"/>
                  <a:lumOff val="50000"/>
                </a:schemeClr>
              </a:solidFill>
              <a:latin typeface="+mj-lt"/>
              <a:ea typeface="+mj-ea"/>
              <a:cs typeface="+mj-cs"/>
            </a:endParaRPr>
          </a:p>
        </p:txBody>
      </p:sp>
      <p:sp>
        <p:nvSpPr>
          <p:cNvPr id="9" name="Subtitle 8"/>
          <p:cNvSpPr>
            <a:spLocks noGrp="1"/>
          </p:cNvSpPr>
          <p:nvPr>
            <p:ph type="subTitle" idx="1"/>
          </p:nvPr>
        </p:nvSpPr>
        <p:spPr>
          <a:xfrm>
            <a:off x="1798819" y="850505"/>
            <a:ext cx="7180289" cy="5156990"/>
          </a:xfrm>
        </p:spPr>
        <p:style>
          <a:lnRef idx="2">
            <a:schemeClr val="accent2"/>
          </a:lnRef>
          <a:fillRef idx="1">
            <a:schemeClr val="lt1"/>
          </a:fillRef>
          <a:effectRef idx="0">
            <a:schemeClr val="accent2"/>
          </a:effectRef>
          <a:fontRef idx="minor">
            <a:schemeClr val="dk1"/>
          </a:fontRef>
        </p:style>
        <p:txBody>
          <a:bodyPr>
            <a:normAutofit/>
          </a:bodyPr>
          <a:lstStyle/>
          <a:p>
            <a:pPr marL="457200" indent="-457200">
              <a:buFont typeface="Wingdings" panose="05000000000000000000" pitchFamily="2" charset="2"/>
              <a:buChar char="Ø"/>
            </a:pPr>
            <a:r>
              <a:rPr lang="en-GB" sz="4000" dirty="0">
                <a:ln w="0"/>
                <a:solidFill>
                  <a:schemeClr val="tx1"/>
                </a:solidFill>
                <a:latin typeface="Cambria" panose="02040503050406030204" pitchFamily="18" charset="0"/>
                <a:ea typeface="Cambria" panose="02040503050406030204" pitchFamily="18" charset="0"/>
              </a:rPr>
              <a:t>File Structure</a:t>
            </a:r>
            <a:endParaRPr lang="en-IN" sz="4000" dirty="0">
              <a:ln w="0"/>
              <a:solidFill>
                <a:schemeClr val="tx1"/>
              </a:solidFill>
              <a:latin typeface="Cambria" panose="02040503050406030204" pitchFamily="18" charset="0"/>
              <a:ea typeface="Cambria" panose="02040503050406030204" pitchFamily="18" charset="0"/>
            </a:endParaRPr>
          </a:p>
          <a:p>
            <a:pPr marL="457200" indent="-457200">
              <a:buFont typeface="Wingdings" panose="05000000000000000000" pitchFamily="2" charset="2"/>
              <a:buChar char="Ø"/>
            </a:pPr>
            <a:r>
              <a:rPr lang="en-IN" sz="4000" dirty="0">
                <a:ln w="0"/>
                <a:solidFill>
                  <a:schemeClr val="tx1"/>
                </a:solidFill>
                <a:latin typeface="Cambria" panose="02040503050406030204" pitchFamily="18" charset="0"/>
                <a:ea typeface="Cambria" panose="02040503050406030204" pitchFamily="18" charset="0"/>
              </a:rPr>
              <a:t>Indexing</a:t>
            </a:r>
            <a:endParaRPr lang="en-IN" sz="4000" dirty="0">
              <a:ln w="0"/>
              <a:solidFill>
                <a:schemeClr val="tx1"/>
              </a:solidFill>
              <a:latin typeface="Cambria" panose="02040503050406030204" pitchFamily="18" charset="0"/>
              <a:ea typeface="Cambria" panose="02040503050406030204" pitchFamily="18" charset="0"/>
            </a:endParaRPr>
          </a:p>
          <a:p>
            <a:pPr marL="457200" indent="-457200">
              <a:buFont typeface="Wingdings" panose="05000000000000000000" pitchFamily="2" charset="2"/>
              <a:buChar char="Ø"/>
            </a:pPr>
            <a:r>
              <a:rPr lang="en-GB" sz="4000" dirty="0">
                <a:ln w="0"/>
                <a:solidFill>
                  <a:schemeClr val="tx1"/>
                </a:solidFill>
                <a:latin typeface="Cambria" panose="02040503050406030204" pitchFamily="18" charset="0"/>
                <a:ea typeface="Cambria" panose="02040503050406030204" pitchFamily="18" charset="0"/>
              </a:rPr>
              <a:t> </a:t>
            </a:r>
            <a:r>
              <a:rPr lang="en-GB" sz="4000" dirty="0">
                <a:ln w="0"/>
                <a:solidFill>
                  <a:schemeClr val="tx1"/>
                </a:solidFill>
                <a:latin typeface="Cambria" panose="02040503050406030204" pitchFamily="18" charset="0"/>
                <a:ea typeface="Cambria" panose="02040503050406030204" pitchFamily="18" charset="0"/>
              </a:rPr>
              <a:t>Query Processing and Query</a:t>
            </a:r>
          </a:p>
          <a:p>
            <a:r>
              <a:rPr lang="en-IN" sz="4000" dirty="0">
                <a:ln w="0"/>
                <a:solidFill>
                  <a:schemeClr val="tx1"/>
                </a:solidFill>
                <a:latin typeface="Cambria" panose="02040503050406030204" pitchFamily="18" charset="0"/>
                <a:ea typeface="Cambria" panose="02040503050406030204" pitchFamily="18" charset="0"/>
              </a:rPr>
              <a:t>Optimization</a:t>
            </a:r>
          </a:p>
        </p:txBody>
      </p:sp>
      <p:sp>
        <p:nvSpPr>
          <p:cNvPr id="11" name="TextBox 10"/>
          <p:cNvSpPr txBox="1"/>
          <p:nvPr/>
        </p:nvSpPr>
        <p:spPr>
          <a:xfrm>
            <a:off x="9345419" y="3802270"/>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CE/IT</a:t>
            </a:r>
          </a:p>
        </p:txBody>
      </p:sp>
    </p:spTree>
    <p:extLst>
      <p:ext uri="{BB962C8B-B14F-4D97-AF65-F5344CB8AC3E}">
        <p14:creationId xmlns:p14="http://schemas.microsoft.com/office/powerpoint/2010/main" val="3471075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Measures of Query cost</a:t>
            </a:r>
            <a:endParaRPr lang="en-US" b="1" dirty="0">
              <a:solidFill>
                <a:schemeClr val="tx1"/>
              </a:solidFill>
              <a:latin typeface="+mn-lt"/>
            </a:endParaRPr>
          </a:p>
        </p:txBody>
      </p:sp>
      <p:sp>
        <p:nvSpPr>
          <p:cNvPr id="3" name="Rectangle 2"/>
          <p:cNvSpPr/>
          <p:nvPr/>
        </p:nvSpPr>
        <p:spPr>
          <a:xfrm>
            <a:off x="3495346" y="1962489"/>
            <a:ext cx="8098054" cy="2923877"/>
          </a:xfrm>
          <a:prstGeom prst="rect">
            <a:avLst/>
          </a:prstGeom>
        </p:spPr>
        <p:txBody>
          <a:bodyPr wrap="square">
            <a:spAutoFit/>
          </a:bodyPr>
          <a:lstStyle/>
          <a:p>
            <a:pPr marL="342900" lvl="0" indent="-342900" algn="just">
              <a:buFont typeface="Wingdings" panose="05000000000000000000" pitchFamily="2" charset="2"/>
              <a:buChar char="Ø"/>
            </a:pPr>
            <a:r>
              <a:rPr lang="en-US" sz="2300" dirty="0">
                <a:latin typeface="Cambria" panose="02040503050406030204" pitchFamily="18" charset="0"/>
                <a:ea typeface="Cambria" panose="02040503050406030204" pitchFamily="18" charset="0"/>
              </a:rPr>
              <a:t>The costs of all the algorithms that we consider depend on the size of the buffer in main memory.</a:t>
            </a:r>
          </a:p>
          <a:p>
            <a:pPr marL="342900" lvl="0" indent="-342900" algn="just">
              <a:buFont typeface="Wingdings" panose="05000000000000000000" pitchFamily="2" charset="2"/>
              <a:buChar char="Ø"/>
            </a:pPr>
            <a:r>
              <a:rPr lang="en-US" sz="2300" dirty="0">
                <a:latin typeface="Cambria" panose="02040503050406030204" pitchFamily="18" charset="0"/>
                <a:ea typeface="Cambria" panose="02040503050406030204" pitchFamily="18" charset="0"/>
              </a:rPr>
              <a:t>The </a:t>
            </a:r>
            <a:r>
              <a:rPr lang="en-US" sz="2300" b="1" dirty="0">
                <a:latin typeface="Cambria" panose="02040503050406030204" pitchFamily="18" charset="0"/>
                <a:ea typeface="Cambria" panose="02040503050406030204" pitchFamily="18" charset="0"/>
              </a:rPr>
              <a:t>response time</a:t>
            </a:r>
            <a:r>
              <a:rPr lang="en-US" sz="2300" dirty="0">
                <a:latin typeface="Cambria" panose="02040503050406030204" pitchFamily="18" charset="0"/>
                <a:ea typeface="Cambria" panose="02040503050406030204" pitchFamily="18" charset="0"/>
              </a:rPr>
              <a:t> for a query-evaluation plan, assuming no other activity is going on in the computer, would account for all these costs, and could be used as a measure of the cost of the plan.</a:t>
            </a:r>
          </a:p>
          <a:p>
            <a:pPr marL="342900" lvl="0" indent="-342900" algn="just">
              <a:buFont typeface="Wingdings" panose="05000000000000000000" pitchFamily="2" charset="2"/>
              <a:buChar char="Ø"/>
            </a:pPr>
            <a:r>
              <a:rPr lang="en-US" sz="2300" dirty="0">
                <a:latin typeface="Cambria" panose="02040503050406030204" pitchFamily="18" charset="0"/>
                <a:ea typeface="Cambria" panose="02040503050406030204" pitchFamily="18" charset="0"/>
              </a:rPr>
              <a:t>The response time of a plan is very hard to estimate without actually executing the plan.</a:t>
            </a:r>
          </a:p>
        </p:txBody>
      </p:sp>
    </p:spTree>
    <p:extLst>
      <p:ext uri="{BB962C8B-B14F-4D97-AF65-F5344CB8AC3E}">
        <p14:creationId xmlns:p14="http://schemas.microsoft.com/office/powerpoint/2010/main" val="561518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effectLst>
                  <a:outerShdw blurRad="38100" dist="38100" dir="2700000" algn="tl">
                    <a:srgbClr val="C0C0C0"/>
                  </a:outerShdw>
                </a:effectLst>
                <a:latin typeface="Cambria" panose="02040503050406030204" pitchFamily="18" charset="0"/>
                <a:ea typeface="Cambria" panose="02040503050406030204" pitchFamily="18" charset="0"/>
              </a:rPr>
              <a:t>File Scan</a:t>
            </a:r>
            <a:endParaRPr lang="en-US" b="1" dirty="0">
              <a:solidFill>
                <a:schemeClr val="tx1"/>
              </a:solidFill>
              <a:latin typeface="Cambria" panose="02040503050406030204" pitchFamily="18" charset="0"/>
              <a:ea typeface="Cambria" panose="02040503050406030204" pitchFamily="18" charset="0"/>
            </a:endParaRPr>
          </a:p>
        </p:txBody>
      </p:sp>
      <p:sp>
        <p:nvSpPr>
          <p:cNvPr id="3" name="Rectangle 2"/>
          <p:cNvSpPr/>
          <p:nvPr/>
        </p:nvSpPr>
        <p:spPr>
          <a:xfrm>
            <a:off x="3683268" y="593020"/>
            <a:ext cx="8098054" cy="4154984"/>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query processing, the file scan is the lowest-level operator to access data.    </a:t>
            </a:r>
          </a:p>
          <a:p>
            <a:pPr marL="342900" indent="-342900" algn="just">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File scans </a:t>
            </a:r>
            <a:r>
              <a:rPr lang="en-US" sz="2400" dirty="0">
                <a:latin typeface="Cambria" panose="02040503050406030204" pitchFamily="18" charset="0"/>
                <a:ea typeface="Cambria" panose="02040503050406030204" pitchFamily="18" charset="0"/>
              </a:rPr>
              <a:t>are search algorithms that locate and retrieve records that fulfill a selection condition. </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relational systems, a file scan allows an entire relation to be read in those cases where the relation is stored in a single, dedicated file.</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There are two scan algorithms to implement in selection operation.</a:t>
            </a:r>
          </a:p>
          <a:p>
            <a:pPr algn="just"/>
            <a:r>
              <a:rPr lang="en-US" sz="2400" dirty="0">
                <a:latin typeface="Cambria" panose="02040503050406030204" pitchFamily="18" charset="0"/>
                <a:ea typeface="Cambria" panose="02040503050406030204" pitchFamily="18" charset="0"/>
              </a:rPr>
              <a:t>1. Linear search</a:t>
            </a:r>
          </a:p>
          <a:p>
            <a:pPr algn="just"/>
            <a:r>
              <a:rPr lang="en-US" sz="2400" dirty="0">
                <a:latin typeface="Cambria" panose="02040503050406030204" pitchFamily="18" charset="0"/>
                <a:ea typeface="Cambria" panose="02040503050406030204" pitchFamily="18" charset="0"/>
              </a:rPr>
              <a:t>2. Binary search</a:t>
            </a:r>
          </a:p>
        </p:txBody>
      </p:sp>
    </p:spTree>
    <p:extLst>
      <p:ext uri="{BB962C8B-B14F-4D97-AF65-F5344CB8AC3E}">
        <p14:creationId xmlns:p14="http://schemas.microsoft.com/office/powerpoint/2010/main" val="299940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1. Linear search (brute force algorithm)</a:t>
            </a:r>
          </a:p>
        </p:txBody>
      </p:sp>
      <p:sp>
        <p:nvSpPr>
          <p:cNvPr id="3" name="Rectangle 2"/>
          <p:cNvSpPr/>
          <p:nvPr/>
        </p:nvSpPr>
        <p:spPr>
          <a:xfrm>
            <a:off x="3624141" y="1008382"/>
            <a:ext cx="8203932" cy="4832092"/>
          </a:xfrm>
          <a:prstGeom prst="rect">
            <a:avLst/>
          </a:prstGeom>
        </p:spPr>
        <p:txBody>
          <a:bodyPr wrap="square">
            <a:spAutoFit/>
          </a:bodyPr>
          <a:lstStyle/>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In a linear search(A1 </a:t>
            </a:r>
            <a:r>
              <a:rPr lang="en-US" sz="2200" dirty="0" err="1">
                <a:latin typeface="Cambria" panose="02040503050406030204" pitchFamily="18" charset="0"/>
                <a:ea typeface="Cambria" panose="02040503050406030204" pitchFamily="18" charset="0"/>
              </a:rPr>
              <a:t>Algoritm</a:t>
            </a:r>
            <a:r>
              <a:rPr lang="en-US" sz="2200" dirty="0">
                <a:latin typeface="Cambria" panose="02040503050406030204" pitchFamily="18" charset="0"/>
                <a:ea typeface="Cambria" panose="02040503050406030204" pitchFamily="18" charset="0"/>
              </a:rPr>
              <a:t>), the system scans each file block and tests all records to see whether they satisfy the selection condition. An initial seek is required to access the first block of the file.</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Since the records are grouped into disk blocks, each disk block is read into a main memory buffer, and then a search through the records within the disk block is conducted in main memory.</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Suppose </a:t>
            </a:r>
            <a:r>
              <a:rPr lang="en-US" sz="2200" dirty="0" err="1">
                <a:latin typeface="Cambria" panose="02040503050406030204" pitchFamily="18" charset="0"/>
                <a:ea typeface="Cambria" panose="02040503050406030204" pitchFamily="18" charset="0"/>
              </a:rPr>
              <a:t>t</a:t>
            </a:r>
            <a:r>
              <a:rPr lang="en-US" sz="2200" baseline="-25000" dirty="0" err="1">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is the seek time (number of Seek is usually one – to reach the beginning of the file) , </a:t>
            </a:r>
            <a:r>
              <a:rPr lang="en-US" sz="2200" dirty="0" err="1">
                <a:latin typeface="Cambria" panose="02040503050406030204" pitchFamily="18" charset="0"/>
                <a:ea typeface="Cambria" panose="02040503050406030204" pitchFamily="18" charset="0"/>
              </a:rPr>
              <a:t>t</a:t>
            </a:r>
            <a:r>
              <a:rPr lang="en-US" sz="2200" baseline="-25000" dirty="0" err="1">
                <a:latin typeface="Cambria" panose="02040503050406030204" pitchFamily="18" charset="0"/>
                <a:ea typeface="Cambria" panose="02040503050406030204" pitchFamily="18" charset="0"/>
              </a:rPr>
              <a:t>T</a:t>
            </a:r>
            <a:r>
              <a:rPr lang="en-US" sz="2200" dirty="0">
                <a:latin typeface="Cambria" panose="02040503050406030204" pitchFamily="18" charset="0"/>
                <a:ea typeface="Cambria" panose="02040503050406030204" pitchFamily="18" charset="0"/>
              </a:rPr>
              <a:t> is the number of traversal time for one block, and B is the number of blocks to be transferred, then the cost is calculated as:</a:t>
            </a:r>
          </a:p>
          <a:p>
            <a:pPr algn="ctr"/>
            <a:r>
              <a:rPr lang="en-US" sz="2200" b="1" dirty="0" err="1">
                <a:latin typeface="Cambria" panose="02040503050406030204" pitchFamily="18" charset="0"/>
                <a:ea typeface="Cambria" panose="02040503050406030204" pitchFamily="18" charset="0"/>
              </a:rPr>
              <a:t>tS</a:t>
            </a:r>
            <a:r>
              <a:rPr lang="en-US" sz="2200" b="1" dirty="0">
                <a:latin typeface="Cambria" panose="02040503050406030204" pitchFamily="18" charset="0"/>
                <a:ea typeface="Cambria" panose="02040503050406030204" pitchFamily="18" charset="0"/>
              </a:rPr>
              <a:t> + (B*</a:t>
            </a:r>
            <a:r>
              <a:rPr lang="en-US" sz="2200" b="1" dirty="0" err="1">
                <a:latin typeface="Cambria" panose="02040503050406030204" pitchFamily="18" charset="0"/>
                <a:ea typeface="Cambria" panose="02040503050406030204" pitchFamily="18" charset="0"/>
              </a:rPr>
              <a:t>tT</a:t>
            </a:r>
            <a:r>
              <a:rPr lang="en-US" sz="2200" b="1"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247814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2. Binary search</a:t>
            </a:r>
          </a:p>
        </p:txBody>
      </p:sp>
      <p:sp>
        <p:nvSpPr>
          <p:cNvPr id="3" name="Rectangle 2"/>
          <p:cNvSpPr/>
          <p:nvPr/>
        </p:nvSpPr>
        <p:spPr>
          <a:xfrm>
            <a:off x="3386259" y="1231482"/>
            <a:ext cx="8354729" cy="4493538"/>
          </a:xfrm>
          <a:prstGeom prst="rect">
            <a:avLst/>
          </a:prstGeom>
        </p:spPr>
        <p:txBody>
          <a:bodyPr wrap="square">
            <a:spAutoFit/>
          </a:bodyPr>
          <a:lstStyle/>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If the selection condition involves an equality comparison on a key attribute on which the file is ordered, binary search which is more efficient than linear search can be used.</a:t>
            </a:r>
          </a:p>
          <a:p>
            <a:pPr lvl="0" algn="just"/>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This method of selection is applicable only when the records are sorted based on the search key value and we have equal condition. i.e.; this method is not suitable for range operation or any other kind. The filter condition should be ‘search key column = value’, like we had City= ‘Ahmedabad’’.</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Suppose blocks of records are stored continuously in the memory than the cost of the query to fetch first record is calculated as </a:t>
            </a:r>
          </a:p>
          <a:p>
            <a:pPr lvl="0" algn="just"/>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log (B)* (</a:t>
            </a:r>
            <a:r>
              <a:rPr lang="en-US" sz="2200" b="1" dirty="0" err="1">
                <a:latin typeface="Cambria" panose="02040503050406030204" pitchFamily="18" charset="0"/>
                <a:ea typeface="Cambria" panose="02040503050406030204" pitchFamily="18" charset="0"/>
              </a:rPr>
              <a:t>ts</a:t>
            </a:r>
            <a:r>
              <a:rPr lang="en-US" sz="2200" b="1" dirty="0">
                <a:latin typeface="Cambria" panose="02040503050406030204" pitchFamily="18" charset="0"/>
                <a:ea typeface="Cambria" panose="02040503050406030204" pitchFamily="18" charset="0"/>
              </a:rPr>
              <a:t>+ </a:t>
            </a:r>
            <a:r>
              <a:rPr lang="en-US" sz="2200" b="1" dirty="0" err="1">
                <a:latin typeface="Cambria" panose="02040503050406030204" pitchFamily="18" charset="0"/>
                <a:ea typeface="Cambria" panose="02040503050406030204" pitchFamily="18" charset="0"/>
              </a:rPr>
              <a:t>tT</a:t>
            </a:r>
            <a:r>
              <a:rPr lang="en-US" sz="2200" b="1"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873784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542097" y="669828"/>
            <a:ext cx="8008220" cy="5509200"/>
          </a:xfrm>
          <a:prstGeom prst="rect">
            <a:avLst/>
          </a:prstGeom>
        </p:spPr>
        <p:txBody>
          <a:bodyPr wrap="square">
            <a:spAutoFit/>
          </a:bodyPr>
          <a:lstStyle/>
          <a:p>
            <a:pPr lvl="0"/>
            <a:r>
              <a:rPr lang="en-US" sz="2200" dirty="0">
                <a:latin typeface="Cambria" panose="02040503050406030204" pitchFamily="18" charset="0"/>
                <a:ea typeface="Cambria" panose="02040503050406030204" pitchFamily="18" charset="0"/>
              </a:rPr>
              <a:t>JOIN operation is one of the most time-consuming operations in query processing.</a:t>
            </a:r>
          </a:p>
          <a:p>
            <a:pPr lvl="0"/>
            <a:r>
              <a:rPr lang="en-US" sz="2200" b="1" dirty="0" err="1">
                <a:latin typeface="Cambria" panose="02040503050406030204" pitchFamily="18" charset="0"/>
                <a:ea typeface="Cambria" panose="02040503050406030204" pitchFamily="18" charset="0"/>
              </a:rPr>
              <a:t>Equi</a:t>
            </a:r>
            <a:r>
              <a:rPr lang="en-US" sz="2200" b="1" dirty="0">
                <a:latin typeface="Cambria" panose="02040503050406030204" pitchFamily="18" charset="0"/>
                <a:ea typeface="Cambria" panose="02040503050406030204" pitchFamily="18" charset="0"/>
              </a:rPr>
              <a:t>-join </a:t>
            </a:r>
            <a:r>
              <a:rPr lang="en-US" sz="2200" dirty="0">
                <a:latin typeface="Cambria" panose="02040503050406030204" pitchFamily="18" charset="0"/>
                <a:ea typeface="Cambria" panose="02040503050406030204" pitchFamily="18" charset="0"/>
              </a:rPr>
              <a:t>is a join of the form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 </a:t>
            </a:r>
            <a:r>
              <a:rPr lang="en-US" sz="2200" i="1" dirty="0" err="1">
                <a:latin typeface="Cambria" panose="02040503050406030204" pitchFamily="18" charset="0"/>
                <a:ea typeface="Cambria" panose="02040503050406030204" pitchFamily="18" charset="0"/>
              </a:rPr>
              <a:t>r.A</a:t>
            </a:r>
            <a:r>
              <a:rPr lang="en-US" sz="2200" dirty="0">
                <a:latin typeface="Cambria" panose="02040503050406030204" pitchFamily="18" charset="0"/>
                <a:ea typeface="Cambria" panose="02040503050406030204" pitchFamily="18" charset="0"/>
              </a:rPr>
              <a:t>=</a:t>
            </a:r>
            <a:r>
              <a:rPr lang="en-US" sz="2200" i="1" dirty="0" err="1">
                <a:latin typeface="Cambria" panose="02040503050406030204" pitchFamily="18" charset="0"/>
                <a:ea typeface="Cambria" panose="02040503050406030204" pitchFamily="18" charset="0"/>
              </a:rPr>
              <a:t>s.B</a:t>
            </a:r>
            <a:r>
              <a:rPr lang="en-US" sz="2200" i="1" dirty="0">
                <a:latin typeface="Cambria" panose="02040503050406030204" pitchFamily="18" charset="0"/>
                <a:ea typeface="Cambria" panose="02040503050406030204" pitchFamily="18" charset="0"/>
              </a:rPr>
              <a:t> s</a:t>
            </a:r>
            <a:r>
              <a:rPr lang="en-US" sz="2200" dirty="0">
                <a:latin typeface="Cambria" panose="02040503050406030204" pitchFamily="18" charset="0"/>
                <a:ea typeface="Cambria" panose="02040503050406030204" pitchFamily="18" charset="0"/>
              </a:rPr>
              <a:t>, where </a:t>
            </a:r>
            <a:r>
              <a:rPr lang="en-US" sz="2200" i="1" dirty="0">
                <a:latin typeface="Cambria" panose="02040503050406030204" pitchFamily="18" charset="0"/>
                <a:ea typeface="Cambria" panose="02040503050406030204" pitchFamily="18" charset="0"/>
              </a:rPr>
              <a:t>A </a:t>
            </a:r>
            <a:r>
              <a:rPr lang="en-US" sz="2200" dirty="0">
                <a:latin typeface="Cambria" panose="02040503050406030204" pitchFamily="18" charset="0"/>
                <a:ea typeface="Cambria" panose="02040503050406030204" pitchFamily="18" charset="0"/>
              </a:rPr>
              <a:t>and </a:t>
            </a:r>
            <a:r>
              <a:rPr lang="en-US" sz="2200" i="1" dirty="0">
                <a:latin typeface="Cambria" panose="02040503050406030204" pitchFamily="18" charset="0"/>
                <a:ea typeface="Cambria" panose="02040503050406030204" pitchFamily="18" charset="0"/>
              </a:rPr>
              <a:t>B </a:t>
            </a:r>
            <a:r>
              <a:rPr lang="en-US" sz="2200" dirty="0">
                <a:latin typeface="Cambria" panose="02040503050406030204" pitchFamily="18" charset="0"/>
                <a:ea typeface="Cambria" panose="02040503050406030204" pitchFamily="18" charset="0"/>
              </a:rPr>
              <a:t>are attributes or sets of attributes of relations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and </a:t>
            </a:r>
            <a:r>
              <a:rPr lang="en-US" sz="2200" i="1" dirty="0">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respectively.</a:t>
            </a:r>
          </a:p>
          <a:p>
            <a:pPr marL="342900" lvl="0" indent="-342900" algn="just">
              <a:buFont typeface="Wingdings" panose="05000000000000000000" pitchFamily="2" charset="2"/>
              <a:buChar char="Ø"/>
            </a:pPr>
            <a:r>
              <a:rPr lang="en-US" sz="2200" b="1" dirty="0">
                <a:latin typeface="Cambria" panose="02040503050406030204" pitchFamily="18" charset="0"/>
                <a:ea typeface="Cambria" panose="02040503050406030204" pitchFamily="18" charset="0"/>
              </a:rPr>
              <a:t>Nested loop join:</a:t>
            </a:r>
          </a:p>
          <a:p>
            <a:r>
              <a:rPr lang="en-US" sz="2200" dirty="0">
                <a:latin typeface="Cambria" panose="02040503050406030204" pitchFamily="18" charset="0"/>
                <a:ea typeface="Cambria" panose="02040503050406030204" pitchFamily="18" charset="0"/>
              </a:rPr>
              <a:t>Relation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is called the </a:t>
            </a:r>
            <a:r>
              <a:rPr lang="en-US" sz="2200" b="1" dirty="0">
                <a:latin typeface="Cambria" panose="02040503050406030204" pitchFamily="18" charset="0"/>
                <a:ea typeface="Cambria" panose="02040503050406030204" pitchFamily="18" charset="0"/>
              </a:rPr>
              <a:t>outer relation </a:t>
            </a:r>
            <a:r>
              <a:rPr lang="en-US" sz="2200" dirty="0">
                <a:latin typeface="Cambria" panose="02040503050406030204" pitchFamily="18" charset="0"/>
                <a:ea typeface="Cambria" panose="02040503050406030204" pitchFamily="18" charset="0"/>
              </a:rPr>
              <a:t>and relation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the </a:t>
            </a:r>
            <a:r>
              <a:rPr lang="en-US" sz="2200" b="1" dirty="0">
                <a:latin typeface="Cambria" panose="02040503050406030204" pitchFamily="18" charset="0"/>
                <a:ea typeface="Cambria" panose="02040503050406030204" pitchFamily="18" charset="0"/>
              </a:rPr>
              <a:t>inner relation </a:t>
            </a:r>
            <a:r>
              <a:rPr lang="en-US" sz="2200" dirty="0">
                <a:latin typeface="Cambria" panose="02040503050406030204" pitchFamily="18" charset="0"/>
                <a:ea typeface="Cambria" panose="02040503050406030204" pitchFamily="18" charset="0"/>
              </a:rPr>
              <a:t>of the join, since the loop for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encloses the loop for </a:t>
            </a:r>
            <a:r>
              <a:rPr lang="en-US" sz="2200" i="1" dirty="0">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The algorithm uses the notation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 </a:t>
            </a:r>
            <a:r>
              <a:rPr lang="en-US" sz="2200" i="1" dirty="0" err="1">
                <a:latin typeface="Cambria" panose="02040503050406030204" pitchFamily="18" charset="0"/>
                <a:ea typeface="Cambria" panose="02040503050406030204" pitchFamily="18" charset="0"/>
              </a:rPr>
              <a:t>ts</a:t>
            </a:r>
            <a:r>
              <a:rPr lang="en-US" sz="2200" dirty="0">
                <a:latin typeface="Cambria" panose="02040503050406030204" pitchFamily="18" charset="0"/>
                <a:ea typeface="Cambria" panose="02040503050406030204" pitchFamily="18" charset="0"/>
              </a:rPr>
              <a:t>, where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and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are tuples;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denotes the tuple constructed by concatenating the attribute values of tuples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and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t>
            </a:r>
          </a:p>
          <a:p>
            <a:r>
              <a:rPr lang="en-US" sz="2200" b="1" dirty="0">
                <a:latin typeface="Cambria" panose="02040503050406030204" pitchFamily="18" charset="0"/>
                <a:ea typeface="Cambria" panose="02040503050406030204" pitchFamily="18" charset="0"/>
              </a:rPr>
              <a:t>for each </a:t>
            </a:r>
            <a:r>
              <a:rPr lang="en-US" sz="2200" dirty="0">
                <a:latin typeface="Cambria" panose="02040503050406030204" pitchFamily="18" charset="0"/>
                <a:ea typeface="Cambria" panose="02040503050406030204" pitchFamily="18" charset="0"/>
              </a:rPr>
              <a:t>tuple </a:t>
            </a:r>
            <a:r>
              <a:rPr lang="en-US" sz="2200" i="1" dirty="0">
                <a:latin typeface="Cambria" panose="02040503050406030204" pitchFamily="18" charset="0"/>
                <a:ea typeface="Cambria" panose="02040503050406030204" pitchFamily="18" charset="0"/>
              </a:rPr>
              <a:t>tr </a:t>
            </a:r>
            <a:r>
              <a:rPr lang="en-US" sz="2200" b="1" dirty="0">
                <a:latin typeface="Cambria" panose="02040503050406030204" pitchFamily="18" charset="0"/>
                <a:ea typeface="Cambria" panose="02040503050406030204" pitchFamily="18" charset="0"/>
              </a:rPr>
              <a:t>in </a:t>
            </a:r>
            <a:r>
              <a:rPr lang="en-US" sz="2200" i="1" dirty="0">
                <a:latin typeface="Cambria" panose="02040503050406030204" pitchFamily="18" charset="0"/>
                <a:ea typeface="Cambria" panose="02040503050406030204" pitchFamily="18" charset="0"/>
              </a:rPr>
              <a:t>r </a:t>
            </a:r>
            <a:r>
              <a:rPr lang="en-US" sz="2200" b="1" dirty="0">
                <a:latin typeface="Cambria" panose="02040503050406030204" pitchFamily="18" charset="0"/>
                <a:ea typeface="Cambria" panose="02040503050406030204" pitchFamily="18" charset="0"/>
              </a:rPr>
              <a:t>do begin</a:t>
            </a:r>
          </a:p>
          <a:p>
            <a:r>
              <a:rPr lang="en-US" sz="2200" b="1" dirty="0">
                <a:latin typeface="Cambria" panose="02040503050406030204" pitchFamily="18" charset="0"/>
                <a:ea typeface="Cambria" panose="02040503050406030204" pitchFamily="18" charset="0"/>
              </a:rPr>
              <a:t>	for each </a:t>
            </a:r>
            <a:r>
              <a:rPr lang="en-US" sz="2200" dirty="0">
                <a:latin typeface="Cambria" panose="02040503050406030204" pitchFamily="18" charset="0"/>
                <a:ea typeface="Cambria" panose="02040503050406030204" pitchFamily="18" charset="0"/>
              </a:rPr>
              <a:t>tuple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in </a:t>
            </a:r>
            <a:r>
              <a:rPr lang="en-US" sz="2200" i="1" dirty="0">
                <a:latin typeface="Cambria" panose="02040503050406030204" pitchFamily="18" charset="0"/>
                <a:ea typeface="Cambria" panose="02040503050406030204" pitchFamily="18" charset="0"/>
              </a:rPr>
              <a:t>s </a:t>
            </a:r>
            <a:r>
              <a:rPr lang="en-US" sz="2200" b="1" dirty="0">
                <a:latin typeface="Cambria" panose="02040503050406030204" pitchFamily="18" charset="0"/>
                <a:ea typeface="Cambria" panose="02040503050406030204" pitchFamily="18" charset="0"/>
              </a:rPr>
              <a:t>do begin</a:t>
            </a:r>
          </a:p>
          <a:p>
            <a:pPr lvl="1"/>
            <a:r>
              <a:rPr lang="en-US" sz="2200" dirty="0">
                <a:latin typeface="Cambria" panose="02040503050406030204" pitchFamily="18" charset="0"/>
                <a:ea typeface="Cambria" panose="02040503050406030204" pitchFamily="18" charset="0"/>
              </a:rPr>
              <a:t>	test pair (</a:t>
            </a:r>
            <a:r>
              <a:rPr lang="en-US" sz="2200" i="1" dirty="0">
                <a:latin typeface="Cambria" panose="02040503050406030204" pitchFamily="18" charset="0"/>
                <a:ea typeface="Cambria" panose="02040503050406030204" pitchFamily="18" charset="0"/>
              </a:rPr>
              <a:t>tr ,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to see if they satisfy the join condition </a:t>
            </a:r>
          </a:p>
          <a:p>
            <a:pPr lvl="1"/>
            <a:r>
              <a:rPr lang="en-US" sz="2200" dirty="0">
                <a:latin typeface="Cambria" panose="02040503050406030204" pitchFamily="18" charset="0"/>
                <a:ea typeface="Cambria" panose="02040503050406030204" pitchFamily="18" charset="0"/>
              </a:rPr>
              <a:t>	if they do, add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to the result;</a:t>
            </a:r>
          </a:p>
          <a:p>
            <a:r>
              <a:rPr lang="en-US" sz="2200" b="1" dirty="0">
                <a:latin typeface="Cambria" panose="02040503050406030204" pitchFamily="18" charset="0"/>
                <a:ea typeface="Cambria" panose="02040503050406030204" pitchFamily="18" charset="0"/>
              </a:rPr>
              <a:t>	end</a:t>
            </a:r>
          </a:p>
          <a:p>
            <a:r>
              <a:rPr lang="en-US" sz="2200" b="1" dirty="0">
                <a:latin typeface="Cambria" panose="02040503050406030204" pitchFamily="18" charset="0"/>
                <a:ea typeface="Cambria" panose="02040503050406030204" pitchFamily="18" charset="0"/>
              </a:rPr>
              <a:t>end</a:t>
            </a:r>
          </a:p>
        </p:txBody>
      </p:sp>
    </p:spTree>
    <p:extLst>
      <p:ext uri="{BB962C8B-B14F-4D97-AF65-F5344CB8AC3E}">
        <p14:creationId xmlns:p14="http://schemas.microsoft.com/office/powerpoint/2010/main" val="26864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542097" y="602646"/>
            <a:ext cx="8008220" cy="4893647"/>
          </a:xfrm>
          <a:prstGeom prst="rect">
            <a:avLst/>
          </a:prstGeom>
        </p:spPr>
        <p:txBody>
          <a:bodyPr wrap="square">
            <a:spAutoFit/>
          </a:bodyPr>
          <a:lstStyle/>
          <a:p>
            <a:pPr marL="342900" indent="-342900">
              <a:buFont typeface="Wingdings" panose="05000000000000000000" pitchFamily="2" charset="2"/>
              <a:buChar char="Ø"/>
              <a:tabLst>
                <a:tab pos="404813" algn="l"/>
                <a:tab pos="793750" algn="l"/>
                <a:tab pos="1198563" algn="l"/>
                <a:tab pos="1544638" algn="l"/>
                <a:tab pos="1890713" algn="l"/>
              </a:tabLst>
            </a:pPr>
            <a:r>
              <a:rPr lang="en-US" sz="2400" b="1" dirty="0">
                <a:latin typeface="Cambria" panose="02040503050406030204" pitchFamily="18" charset="0"/>
                <a:ea typeface="Cambria" panose="02040503050406030204" pitchFamily="18" charset="0"/>
              </a:rPr>
              <a:t>Block Nested-loop join</a:t>
            </a:r>
          </a:p>
          <a:p>
            <a:pPr marL="342900" indent="-342900">
              <a:buFont typeface="Wingdings" panose="05000000000000000000" pitchFamily="2" charset="2"/>
              <a:buChar char="Ø"/>
              <a:tabLst>
                <a:tab pos="404813" algn="l"/>
                <a:tab pos="793750" algn="l"/>
                <a:tab pos="1198563" algn="l"/>
                <a:tab pos="1544638" algn="l"/>
                <a:tab pos="1890713" algn="l"/>
              </a:tabLst>
            </a:pPr>
            <a:r>
              <a:rPr lang="en-US" sz="2400" dirty="0">
                <a:latin typeface="Cambria" panose="02040503050406030204" pitchFamily="18" charset="0"/>
                <a:ea typeface="Cambria" panose="02040503050406030204" pitchFamily="18" charset="0"/>
              </a:rPr>
              <a:t>Variant of nested-loop join in which every block of inner relation is paired with every block of outer relation.</a:t>
            </a:r>
          </a:p>
          <a:p>
            <a:pPr>
              <a:buFont typeface="Monotype Sorts" charset="2"/>
              <a:buNone/>
              <a:tabLst>
                <a:tab pos="404813" algn="l"/>
                <a:tab pos="793750" algn="l"/>
                <a:tab pos="1198563" algn="l"/>
                <a:tab pos="1544638" algn="l"/>
                <a:tab pos="1890713" algn="l"/>
              </a:tabLst>
            </a:pP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for each </a:t>
            </a:r>
            <a:r>
              <a:rPr lang="en-US" sz="2400" dirty="0">
                <a:latin typeface="Cambria" panose="02040503050406030204" pitchFamily="18" charset="0"/>
                <a:ea typeface="Cambria" panose="02040503050406030204" pitchFamily="18" charset="0"/>
              </a:rPr>
              <a:t>block </a:t>
            </a:r>
            <a:r>
              <a:rPr lang="en-US" sz="2400" i="1" dirty="0">
                <a:latin typeface="Cambria" panose="02040503050406030204" pitchFamily="18" charset="0"/>
                <a:ea typeface="Cambria" panose="02040503050406030204" pitchFamily="18" charset="0"/>
              </a:rPr>
              <a:t>B</a:t>
            </a:r>
            <a:r>
              <a:rPr lang="en-US" sz="2400" i="1" baseline="-25000" dirty="0">
                <a:latin typeface="Cambria" panose="02040503050406030204" pitchFamily="18" charset="0"/>
                <a:ea typeface="Cambria" panose="02040503050406030204" pitchFamily="18" charset="0"/>
              </a:rPr>
              <a:t>r</a:t>
            </a:r>
            <a:r>
              <a:rPr lang="en-US" sz="2400" b="1" dirty="0">
                <a:latin typeface="Cambria" panose="02040503050406030204" pitchFamily="18" charset="0"/>
                <a:ea typeface="Cambria" panose="02040503050406030204" pitchFamily="18" charset="0"/>
              </a:rPr>
              <a:t> of</a:t>
            </a:r>
            <a:r>
              <a:rPr lang="en-US" sz="2400" b="1" i="1" dirty="0">
                <a:latin typeface="Cambria" panose="02040503050406030204" pitchFamily="18" charset="0"/>
                <a:ea typeface="Cambria" panose="02040503050406030204" pitchFamily="18" charset="0"/>
              </a:rPr>
              <a:t> </a:t>
            </a:r>
            <a:r>
              <a:rPr lang="en-US" sz="2400" i="1" dirty="0">
                <a:latin typeface="Cambria" panose="02040503050406030204" pitchFamily="18" charset="0"/>
                <a:ea typeface="Cambria" panose="02040503050406030204" pitchFamily="18" charset="0"/>
              </a:rPr>
              <a:t>r</a:t>
            </a:r>
            <a:r>
              <a:rPr lang="en-US" sz="2400" b="1" dirty="0">
                <a:latin typeface="Cambria" panose="02040503050406030204" pitchFamily="18" charset="0"/>
                <a:ea typeface="Cambria" panose="02040503050406030204" pitchFamily="18" charset="0"/>
              </a:rPr>
              <a:t> do begin</a:t>
            </a: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		for each</a:t>
            </a:r>
            <a:r>
              <a:rPr lang="en-US" sz="2400" dirty="0">
                <a:latin typeface="Cambria" panose="02040503050406030204" pitchFamily="18" charset="0"/>
                <a:ea typeface="Cambria" panose="02040503050406030204" pitchFamily="18" charset="0"/>
              </a:rPr>
              <a:t> block </a:t>
            </a:r>
            <a:r>
              <a:rPr lang="en-US" sz="2400" i="1" dirty="0" err="1">
                <a:latin typeface="Cambria" panose="02040503050406030204" pitchFamily="18" charset="0"/>
                <a:ea typeface="Cambria" panose="02040503050406030204" pitchFamily="18" charset="0"/>
              </a:rPr>
              <a:t>B</a:t>
            </a:r>
            <a:r>
              <a:rPr lang="en-US" sz="2400" i="1" baseline="-25000" dirty="0" err="1">
                <a:latin typeface="Cambria" panose="02040503050406030204" pitchFamily="18" charset="0"/>
                <a:ea typeface="Cambria" panose="02040503050406030204" pitchFamily="18" charset="0"/>
              </a:rPr>
              <a:t>s</a:t>
            </a:r>
            <a:r>
              <a:rPr lang="en-US" sz="2400" b="1" dirty="0">
                <a:latin typeface="Cambria" panose="02040503050406030204" pitchFamily="18" charset="0"/>
                <a:ea typeface="Cambria" panose="02040503050406030204" pitchFamily="18" charset="0"/>
              </a:rPr>
              <a:t> of </a:t>
            </a:r>
            <a:r>
              <a:rPr lang="en-US" sz="2400" b="1" i="1" dirty="0">
                <a:latin typeface="Cambria" panose="02040503050406030204" pitchFamily="18" charset="0"/>
                <a:ea typeface="Cambria" panose="02040503050406030204" pitchFamily="18" charset="0"/>
              </a:rPr>
              <a:t>s </a:t>
            </a:r>
            <a:r>
              <a:rPr lang="en-US" sz="2400" b="1" dirty="0">
                <a:latin typeface="Cambria" panose="02040503050406030204" pitchFamily="18" charset="0"/>
                <a:ea typeface="Cambria" panose="02040503050406030204" pitchFamily="18" charset="0"/>
              </a:rPr>
              <a:t>do begin</a:t>
            </a: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			for each</a:t>
            </a:r>
            <a:r>
              <a:rPr lang="en-US" sz="2400" dirty="0">
                <a:latin typeface="Cambria" panose="02040503050406030204" pitchFamily="18" charset="0"/>
                <a:ea typeface="Cambria" panose="02040503050406030204" pitchFamily="18" charset="0"/>
              </a:rPr>
              <a:t> tuple </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r</a:t>
            </a:r>
            <a:r>
              <a:rPr lang="en-US" sz="2400" i="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in </a:t>
            </a:r>
            <a:r>
              <a:rPr lang="en-US" sz="2400" i="1" dirty="0">
                <a:latin typeface="Cambria" panose="02040503050406030204" pitchFamily="18" charset="0"/>
                <a:ea typeface="Cambria" panose="02040503050406030204" pitchFamily="18" charset="0"/>
              </a:rPr>
              <a:t>B</a:t>
            </a:r>
            <a:r>
              <a:rPr lang="en-US" sz="2400" i="1" baseline="-25000" dirty="0">
                <a:latin typeface="Cambria" panose="02040503050406030204" pitchFamily="18" charset="0"/>
                <a:ea typeface="Cambria" panose="02040503050406030204" pitchFamily="18" charset="0"/>
              </a:rPr>
              <a:t>r </a:t>
            </a:r>
            <a:r>
              <a:rPr lang="en-US" sz="2400" b="1" baseline="-250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do begin</a:t>
            </a: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				for each </a:t>
            </a:r>
            <a:r>
              <a:rPr lang="en-US" sz="2400" dirty="0">
                <a:latin typeface="Cambria" panose="02040503050406030204" pitchFamily="18" charset="0"/>
                <a:ea typeface="Cambria" panose="02040503050406030204" pitchFamily="18" charset="0"/>
              </a:rPr>
              <a:t>tuple </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s</a:t>
            </a:r>
            <a:r>
              <a:rPr lang="en-US" sz="2400" i="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in </a:t>
            </a:r>
            <a:r>
              <a:rPr lang="en-US" sz="2400" i="1" dirty="0" err="1">
                <a:latin typeface="Cambria" panose="02040503050406030204" pitchFamily="18" charset="0"/>
                <a:ea typeface="Cambria" panose="02040503050406030204" pitchFamily="18" charset="0"/>
              </a:rPr>
              <a:t>B</a:t>
            </a:r>
            <a:r>
              <a:rPr lang="en-US" sz="2400" i="1" baseline="-25000" dirty="0" err="1">
                <a:latin typeface="Cambria" panose="02040503050406030204" pitchFamily="18" charset="0"/>
                <a:ea typeface="Cambria" panose="02040503050406030204" pitchFamily="18" charset="0"/>
              </a:rPr>
              <a:t>s</a:t>
            </a:r>
            <a:r>
              <a:rPr lang="en-US" sz="2400" i="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do begin</a:t>
            </a: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Check if (</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r</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s</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satisfy the join condition </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if they do, add </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r</a:t>
            </a:r>
            <a:r>
              <a:rPr lang="en-US" sz="2400" i="1" baseline="30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sym typeface="Symbol" panose="05050102010706020507" pitchFamily="18" charset="2"/>
              </a:rPr>
              <a:t>• </a:t>
            </a:r>
            <a:r>
              <a:rPr lang="en-US" sz="2400" i="1" dirty="0" err="1">
                <a:latin typeface="Cambria" panose="02040503050406030204" pitchFamily="18" charset="0"/>
                <a:ea typeface="Cambria" panose="02040503050406030204" pitchFamily="18" charset="0"/>
                <a:sym typeface="Symbol" panose="05050102010706020507" pitchFamily="18" charset="2"/>
              </a:rPr>
              <a:t>t</a:t>
            </a:r>
            <a:r>
              <a:rPr lang="en-US" sz="2400" i="1" baseline="-25000" dirty="0" err="1">
                <a:latin typeface="Cambria" panose="02040503050406030204" pitchFamily="18" charset="0"/>
                <a:ea typeface="Cambria" panose="02040503050406030204" pitchFamily="18" charset="0"/>
                <a:sym typeface="Symbol" panose="05050102010706020507" pitchFamily="18" charset="2"/>
              </a:rPr>
              <a:t>s</a:t>
            </a:r>
            <a:r>
              <a:rPr lang="en-US" sz="2400" i="1" dirty="0">
                <a:latin typeface="Cambria" panose="02040503050406030204" pitchFamily="18" charset="0"/>
                <a:ea typeface="Cambria" panose="02040503050406030204" pitchFamily="18" charset="0"/>
                <a:sym typeface="Symbol" panose="05050102010706020507" pitchFamily="18" charset="2"/>
              </a:rPr>
              <a:t> </a:t>
            </a:r>
            <a:r>
              <a:rPr lang="en-US" sz="2400" dirty="0">
                <a:latin typeface="Cambria" panose="02040503050406030204" pitchFamily="18" charset="0"/>
                <a:ea typeface="Cambria" panose="02040503050406030204" pitchFamily="18" charset="0"/>
                <a:sym typeface="Symbol" panose="05050102010706020507" pitchFamily="18" charset="2"/>
              </a:rPr>
              <a:t>to the result.</a:t>
            </a:r>
            <a:br>
              <a:rPr lang="en-US" sz="2400" dirty="0">
                <a:latin typeface="Cambria" panose="02040503050406030204" pitchFamily="18" charset="0"/>
                <a:ea typeface="Cambria" panose="02040503050406030204" pitchFamily="18" charset="0"/>
                <a:sym typeface="Symbol" panose="05050102010706020507" pitchFamily="18" charset="2"/>
              </a:rPr>
            </a:br>
            <a:r>
              <a:rPr lang="en-US" sz="2400" dirty="0">
                <a:latin typeface="Cambria" panose="02040503050406030204" pitchFamily="18" charset="0"/>
                <a:ea typeface="Cambria" panose="02040503050406030204" pitchFamily="18" charset="0"/>
                <a:sym typeface="Symbol" panose="05050102010706020507" pitchFamily="18" charset="2"/>
              </a:rPr>
              <a:t>				</a:t>
            </a:r>
            <a:r>
              <a:rPr lang="en-US" sz="2400" b="1" dirty="0">
                <a:latin typeface="Cambria" panose="02040503050406030204" pitchFamily="18" charset="0"/>
                <a:ea typeface="Cambria" panose="02040503050406030204" pitchFamily="18" charset="0"/>
                <a:sym typeface="Symbol" panose="05050102010706020507" pitchFamily="18" charset="2"/>
              </a:rPr>
              <a:t>end</a:t>
            </a:r>
            <a:br>
              <a:rPr lang="en-US" sz="2400" b="1" dirty="0">
                <a:latin typeface="Cambria" panose="02040503050406030204" pitchFamily="18" charset="0"/>
                <a:ea typeface="Cambria" panose="02040503050406030204" pitchFamily="18" charset="0"/>
                <a:sym typeface="Symbol" panose="05050102010706020507" pitchFamily="18" charset="2"/>
              </a:rPr>
            </a:br>
            <a:r>
              <a:rPr lang="en-US" sz="2400" b="1" dirty="0">
                <a:latin typeface="Cambria" panose="02040503050406030204" pitchFamily="18" charset="0"/>
                <a:ea typeface="Cambria" panose="02040503050406030204" pitchFamily="18" charset="0"/>
                <a:sym typeface="Symbol" panose="05050102010706020507" pitchFamily="18" charset="2"/>
              </a:rPr>
              <a:t>			end</a:t>
            </a:r>
            <a:br>
              <a:rPr lang="en-US" sz="2400" b="1" dirty="0">
                <a:latin typeface="Cambria" panose="02040503050406030204" pitchFamily="18" charset="0"/>
                <a:ea typeface="Cambria" panose="02040503050406030204" pitchFamily="18" charset="0"/>
                <a:sym typeface="Symbol" panose="05050102010706020507" pitchFamily="18" charset="2"/>
              </a:rPr>
            </a:br>
            <a:r>
              <a:rPr lang="en-US" sz="2400" b="1" dirty="0">
                <a:latin typeface="Cambria" panose="02040503050406030204" pitchFamily="18" charset="0"/>
                <a:ea typeface="Cambria" panose="02040503050406030204" pitchFamily="18" charset="0"/>
                <a:sym typeface="Symbol" panose="05050102010706020507" pitchFamily="18" charset="2"/>
              </a:rPr>
              <a:t>		end</a:t>
            </a:r>
            <a:br>
              <a:rPr lang="en-US" sz="2400" b="1" dirty="0">
                <a:latin typeface="Cambria" panose="02040503050406030204" pitchFamily="18" charset="0"/>
                <a:ea typeface="Cambria" panose="02040503050406030204" pitchFamily="18" charset="0"/>
                <a:sym typeface="Symbol" panose="05050102010706020507" pitchFamily="18" charset="2"/>
              </a:rPr>
            </a:br>
            <a:r>
              <a:rPr lang="en-US" sz="2400" b="1" dirty="0">
                <a:latin typeface="Cambria" panose="02040503050406030204" pitchFamily="18" charset="0"/>
                <a:ea typeface="Cambria" panose="02040503050406030204" pitchFamily="18" charset="0"/>
                <a:sym typeface="Symbol" panose="05050102010706020507" pitchFamily="18" charset="2"/>
              </a:rPr>
              <a:t>	end</a:t>
            </a:r>
          </a:p>
        </p:txBody>
      </p:sp>
    </p:spTree>
    <p:extLst>
      <p:ext uri="{BB962C8B-B14F-4D97-AF65-F5344CB8AC3E}">
        <p14:creationId xmlns:p14="http://schemas.microsoft.com/office/powerpoint/2010/main" val="842116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542097" y="602646"/>
            <a:ext cx="8008220" cy="5632311"/>
          </a:xfrm>
          <a:prstGeom prst="rect">
            <a:avLst/>
          </a:prstGeom>
        </p:spPr>
        <p:txBody>
          <a:bodyPr wrap="square">
            <a:spAutoFit/>
          </a:bodyPr>
          <a:lstStyle/>
          <a:p>
            <a:pPr algn="just"/>
            <a:r>
              <a:rPr lang="en-US" sz="2400" b="1" dirty="0">
                <a:latin typeface="Cambria" panose="02040503050406030204" pitchFamily="18" charset="0"/>
                <a:ea typeface="Cambria" panose="02040503050406030204" pitchFamily="18" charset="0"/>
              </a:rPr>
              <a:t>Indexed nested-loop join</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a nested-loop join, if an index is available on the inner loop’s join attribute, index lookups can replace file scans. For each tuple </a:t>
            </a:r>
            <a:r>
              <a:rPr lang="en-US" sz="2400" i="1" dirty="0" err="1">
                <a:latin typeface="Cambria" panose="02040503050406030204" pitchFamily="18" charset="0"/>
                <a:ea typeface="Cambria" panose="02040503050406030204" pitchFamily="18" charset="0"/>
              </a:rPr>
              <a:t>tr</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in the outer relation </a:t>
            </a:r>
            <a:r>
              <a:rPr lang="en-US" sz="2400" i="1" dirty="0">
                <a:latin typeface="Cambria" panose="02040503050406030204" pitchFamily="18" charset="0"/>
                <a:ea typeface="Cambria" panose="02040503050406030204" pitchFamily="18" charset="0"/>
              </a:rPr>
              <a:t>r</a:t>
            </a:r>
            <a:r>
              <a:rPr lang="en-US" sz="2400" dirty="0">
                <a:latin typeface="Cambria" panose="02040503050406030204" pitchFamily="18" charset="0"/>
                <a:ea typeface="Cambria" panose="02040503050406030204" pitchFamily="18" charset="0"/>
              </a:rPr>
              <a:t>, the index is used to look up tuples in </a:t>
            </a:r>
            <a:r>
              <a:rPr lang="en-US" sz="2400" i="1" dirty="0">
                <a:latin typeface="Cambria" panose="02040503050406030204" pitchFamily="18" charset="0"/>
                <a:ea typeface="Cambria" panose="02040503050406030204" pitchFamily="18" charset="0"/>
              </a:rPr>
              <a:t>s </a:t>
            </a:r>
            <a:r>
              <a:rPr lang="en-US" sz="2400" dirty="0">
                <a:latin typeface="Cambria" panose="02040503050406030204" pitchFamily="18" charset="0"/>
                <a:ea typeface="Cambria" panose="02040503050406030204" pitchFamily="18" charset="0"/>
              </a:rPr>
              <a:t>that will satisfy the join condition with tuple </a:t>
            </a:r>
            <a:r>
              <a:rPr lang="en-US" sz="2400" i="1" dirty="0" err="1">
                <a:latin typeface="Cambria" panose="02040503050406030204" pitchFamily="18" charset="0"/>
                <a:ea typeface="Cambria" panose="02040503050406030204" pitchFamily="18" charset="0"/>
              </a:rPr>
              <a:t>tr</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This join method is called an </a:t>
            </a:r>
            <a:r>
              <a:rPr lang="en-US" sz="2400" b="1" dirty="0">
                <a:latin typeface="Cambria" panose="02040503050406030204" pitchFamily="18" charset="0"/>
                <a:ea typeface="Cambria" panose="02040503050406030204" pitchFamily="18" charset="0"/>
              </a:rPr>
              <a:t>indexed nested-loop join</a:t>
            </a:r>
            <a:r>
              <a:rPr lang="en-US" sz="2400" dirty="0">
                <a:latin typeface="Cambria" panose="02040503050406030204" pitchFamily="18" charset="0"/>
                <a:ea typeface="Cambria" panose="02040503050406030204" pitchFamily="18" charset="0"/>
              </a:rPr>
              <a:t>; Looking up tuples in </a:t>
            </a:r>
            <a:r>
              <a:rPr lang="en-US" sz="2400" i="1" dirty="0">
                <a:latin typeface="Cambria" panose="02040503050406030204" pitchFamily="18" charset="0"/>
                <a:ea typeface="Cambria" panose="02040503050406030204" pitchFamily="18" charset="0"/>
              </a:rPr>
              <a:t>s </a:t>
            </a:r>
            <a:r>
              <a:rPr lang="en-US" sz="2400" dirty="0">
                <a:latin typeface="Cambria" panose="02040503050406030204" pitchFamily="18" charset="0"/>
                <a:ea typeface="Cambria" panose="02040503050406030204" pitchFamily="18" charset="0"/>
              </a:rPr>
              <a:t>that will satisfy the join conditions with a given tuple </a:t>
            </a:r>
            <a:r>
              <a:rPr lang="en-US" sz="2400" i="1" dirty="0">
                <a:latin typeface="Cambria" panose="02040503050406030204" pitchFamily="18" charset="0"/>
                <a:ea typeface="Cambria" panose="02040503050406030204" pitchFamily="18" charset="0"/>
              </a:rPr>
              <a:t>tr </a:t>
            </a:r>
            <a:r>
              <a:rPr lang="en-US" sz="2400" dirty="0">
                <a:latin typeface="Cambria" panose="02040503050406030204" pitchFamily="18" charset="0"/>
                <a:ea typeface="Cambria" panose="02040503050406030204" pitchFamily="18" charset="0"/>
              </a:rPr>
              <a:t>is essentially a selection on </a:t>
            </a:r>
            <a:r>
              <a:rPr lang="en-US" sz="2400" i="1" dirty="0">
                <a:latin typeface="Cambria" panose="02040503050406030204" pitchFamily="18" charset="0"/>
                <a:ea typeface="Cambria" panose="02040503050406030204" pitchFamily="18" charset="0"/>
              </a:rPr>
              <a:t>s</a:t>
            </a:r>
            <a:r>
              <a:rPr lang="en-US" sz="2400" dirty="0">
                <a:latin typeface="Cambria" panose="02040503050406030204" pitchFamily="18" charset="0"/>
                <a:ea typeface="Cambria" panose="02040503050406030204" pitchFamily="18" charset="0"/>
              </a:rPr>
              <a:t>. </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For example, consider </a:t>
            </a:r>
            <a:r>
              <a:rPr lang="en-US" sz="2400" i="1" dirty="0">
                <a:latin typeface="Cambria" panose="02040503050406030204" pitchFamily="18" charset="0"/>
                <a:ea typeface="Cambria" panose="02040503050406030204" pitchFamily="18" charset="0"/>
              </a:rPr>
              <a:t>student  </a:t>
            </a:r>
            <a:r>
              <a:rPr lang="en-US" sz="2400" dirty="0">
                <a:latin typeface="Cambria" panose="02040503050406030204" pitchFamily="18" charset="0"/>
                <a:ea typeface="Cambria" panose="02040503050406030204" pitchFamily="18" charset="0"/>
              </a:rPr>
              <a:t>⨝ </a:t>
            </a:r>
            <a:r>
              <a:rPr lang="en-US" sz="2400" i="1" dirty="0">
                <a:latin typeface="Cambria" panose="02040503050406030204" pitchFamily="18" charset="0"/>
                <a:ea typeface="Cambria" panose="02040503050406030204" pitchFamily="18" charset="0"/>
              </a:rPr>
              <a:t>takes</a:t>
            </a:r>
            <a:r>
              <a:rPr lang="en-US" sz="2400" dirty="0">
                <a:latin typeface="Cambria" panose="02040503050406030204" pitchFamily="18" charset="0"/>
                <a:ea typeface="Cambria" panose="02040503050406030204" pitchFamily="18" charset="0"/>
              </a:rPr>
              <a:t>. Suppose that we have a </a:t>
            </a:r>
            <a:r>
              <a:rPr lang="en-US" sz="2400" i="1" dirty="0">
                <a:latin typeface="Cambria" panose="02040503050406030204" pitchFamily="18" charset="0"/>
                <a:ea typeface="Cambria" panose="02040503050406030204" pitchFamily="18" charset="0"/>
              </a:rPr>
              <a:t>student </a:t>
            </a:r>
            <a:r>
              <a:rPr lang="en-US" sz="2400" dirty="0">
                <a:latin typeface="Cambria" panose="02040503050406030204" pitchFamily="18" charset="0"/>
                <a:ea typeface="Cambria" panose="02040503050406030204" pitchFamily="18" charset="0"/>
              </a:rPr>
              <a:t>tuple with </a:t>
            </a:r>
            <a:r>
              <a:rPr lang="en-US" sz="2400" i="1" dirty="0">
                <a:latin typeface="Cambria" panose="02040503050406030204" pitchFamily="18" charset="0"/>
                <a:ea typeface="Cambria" panose="02040503050406030204" pitchFamily="18" charset="0"/>
              </a:rPr>
              <a:t>ID </a:t>
            </a:r>
            <a:r>
              <a:rPr lang="en-US" sz="2400" dirty="0">
                <a:latin typeface="Cambria" panose="02040503050406030204" pitchFamily="18" charset="0"/>
                <a:ea typeface="Cambria" panose="02040503050406030204" pitchFamily="18" charset="0"/>
              </a:rPr>
              <a:t>“00128”. Then, the relevant tuples in </a:t>
            </a:r>
            <a:r>
              <a:rPr lang="en-US" sz="2400" i="1" dirty="0">
                <a:latin typeface="Cambria" panose="02040503050406030204" pitchFamily="18" charset="0"/>
                <a:ea typeface="Cambria" panose="02040503050406030204" pitchFamily="18" charset="0"/>
              </a:rPr>
              <a:t>takes </a:t>
            </a:r>
            <a:r>
              <a:rPr lang="en-US" sz="2400" dirty="0">
                <a:latin typeface="Cambria" panose="02040503050406030204" pitchFamily="18" charset="0"/>
                <a:ea typeface="Cambria" panose="02040503050406030204" pitchFamily="18" charset="0"/>
              </a:rPr>
              <a:t>are those that satisfy the selection “</a:t>
            </a:r>
            <a:r>
              <a:rPr lang="en-US" sz="2400" i="1" dirty="0">
                <a:latin typeface="Cambria" panose="02040503050406030204" pitchFamily="18" charset="0"/>
                <a:ea typeface="Cambria" panose="02040503050406030204" pitchFamily="18" charset="0"/>
              </a:rPr>
              <a:t>ID </a:t>
            </a:r>
            <a:r>
              <a:rPr lang="en-US" sz="2400" dirty="0">
                <a:latin typeface="Cambria" panose="02040503050406030204" pitchFamily="18" charset="0"/>
                <a:ea typeface="Cambria" panose="02040503050406030204" pitchFamily="18" charset="0"/>
              </a:rPr>
              <a:t>= 00128”.</a:t>
            </a:r>
          </a:p>
        </p:txBody>
      </p:sp>
    </p:spTree>
    <p:extLst>
      <p:ext uri="{BB962C8B-B14F-4D97-AF65-F5344CB8AC3E}">
        <p14:creationId xmlns:p14="http://schemas.microsoft.com/office/powerpoint/2010/main" val="1042080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550805" y="608272"/>
            <a:ext cx="8008220" cy="5632311"/>
          </a:xfrm>
          <a:prstGeom prst="rect">
            <a:avLst/>
          </a:prstGeom>
        </p:spPr>
        <p:txBody>
          <a:bodyPr wrap="square">
            <a:spAutoFit/>
          </a:bodyPr>
          <a:lstStyle/>
          <a:p>
            <a:pPr algn="just"/>
            <a:r>
              <a:rPr lang="en-US" sz="2400" b="1" dirty="0">
                <a:latin typeface="Cambria" panose="02040503050406030204" pitchFamily="18" charset="0"/>
                <a:ea typeface="Cambria" panose="02040503050406030204" pitchFamily="18" charset="0"/>
              </a:rPr>
              <a:t>Merge Join</a:t>
            </a:r>
          </a:p>
          <a:p>
            <a:pPr algn="just"/>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merge-join </a:t>
            </a:r>
            <a:r>
              <a:rPr lang="en-US" sz="2400" dirty="0">
                <a:latin typeface="Cambria" panose="02040503050406030204" pitchFamily="18" charset="0"/>
                <a:ea typeface="Cambria" panose="02040503050406030204" pitchFamily="18" charset="0"/>
              </a:rPr>
              <a:t>algorithm (also called the </a:t>
            </a:r>
            <a:r>
              <a:rPr lang="en-US" sz="2400" b="1" dirty="0">
                <a:latin typeface="Cambria" panose="02040503050406030204" pitchFamily="18" charset="0"/>
                <a:ea typeface="Cambria" panose="02040503050406030204" pitchFamily="18" charset="0"/>
              </a:rPr>
              <a:t>sort-merge-join </a:t>
            </a:r>
            <a:r>
              <a:rPr lang="en-US" sz="2400" dirty="0">
                <a:latin typeface="Cambria" panose="02040503050406030204" pitchFamily="18" charset="0"/>
                <a:ea typeface="Cambria" panose="02040503050406030204" pitchFamily="18" charset="0"/>
              </a:rPr>
              <a:t>algorithm) can be used to compute natural joins and </a:t>
            </a:r>
            <a:r>
              <a:rPr lang="en-US" sz="2400" dirty="0" err="1">
                <a:latin typeface="Cambria" panose="02040503050406030204" pitchFamily="18" charset="0"/>
                <a:ea typeface="Cambria" panose="02040503050406030204" pitchFamily="18" charset="0"/>
              </a:rPr>
              <a:t>equi</a:t>
            </a:r>
            <a:r>
              <a:rPr lang="en-US" sz="2400" dirty="0">
                <a:latin typeface="Cambria" panose="02040503050406030204" pitchFamily="18" charset="0"/>
                <a:ea typeface="Cambria" panose="02040503050406030204" pitchFamily="18" charset="0"/>
              </a:rPr>
              <a:t>-joins.</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If the records of </a:t>
            </a:r>
            <a:r>
              <a:rPr lang="en-US" sz="2400" i="1" dirty="0">
                <a:latin typeface="Cambria" panose="02040503050406030204" pitchFamily="18" charset="0"/>
                <a:ea typeface="Cambria" panose="02040503050406030204" pitchFamily="18" charset="0"/>
              </a:rPr>
              <a:t>R </a:t>
            </a:r>
            <a:r>
              <a:rPr lang="en-US" sz="2400" dirty="0">
                <a:latin typeface="Cambria" panose="02040503050406030204" pitchFamily="18" charset="0"/>
                <a:ea typeface="Cambria" panose="02040503050406030204" pitchFamily="18" charset="0"/>
              </a:rPr>
              <a:t>and </a:t>
            </a:r>
            <a:r>
              <a:rPr lang="en-US" sz="2400" i="1" dirty="0">
                <a:latin typeface="Cambria" panose="02040503050406030204" pitchFamily="18" charset="0"/>
                <a:ea typeface="Cambria" panose="02040503050406030204" pitchFamily="18" charset="0"/>
              </a:rPr>
              <a:t>S </a:t>
            </a:r>
            <a:r>
              <a:rPr lang="en-US" sz="2400" dirty="0">
                <a:latin typeface="Cambria" panose="02040503050406030204" pitchFamily="18" charset="0"/>
                <a:ea typeface="Cambria" panose="02040503050406030204" pitchFamily="18" charset="0"/>
              </a:rPr>
              <a:t>are </a:t>
            </a:r>
            <a:r>
              <a:rPr lang="en-US" sz="2400" i="1" dirty="0">
                <a:latin typeface="Cambria" panose="02040503050406030204" pitchFamily="18" charset="0"/>
                <a:ea typeface="Cambria" panose="02040503050406030204" pitchFamily="18" charset="0"/>
              </a:rPr>
              <a:t>physically sorted </a:t>
            </a:r>
            <a:r>
              <a:rPr lang="en-US" sz="2400" dirty="0">
                <a:latin typeface="Cambria" panose="02040503050406030204" pitchFamily="18" charset="0"/>
                <a:ea typeface="Cambria" panose="02040503050406030204" pitchFamily="18" charset="0"/>
              </a:rPr>
              <a:t>(ordered) by value of the join attributes </a:t>
            </a:r>
            <a:r>
              <a:rPr lang="en-US" sz="2400" i="1" dirty="0">
                <a:latin typeface="Cambria" panose="02040503050406030204" pitchFamily="18" charset="0"/>
                <a:ea typeface="Cambria" panose="02040503050406030204" pitchFamily="18" charset="0"/>
              </a:rPr>
              <a:t>A </a:t>
            </a:r>
            <a:r>
              <a:rPr lang="en-US" sz="2400" dirty="0">
                <a:latin typeface="Cambria" panose="02040503050406030204" pitchFamily="18" charset="0"/>
                <a:ea typeface="Cambria" panose="02040503050406030204" pitchFamily="18" charset="0"/>
              </a:rPr>
              <a:t>and </a:t>
            </a:r>
            <a:r>
              <a:rPr lang="en-US" sz="2400" i="1" dirty="0">
                <a:latin typeface="Cambria" panose="02040503050406030204" pitchFamily="18" charset="0"/>
                <a:ea typeface="Cambria" panose="02040503050406030204" pitchFamily="18" charset="0"/>
              </a:rPr>
              <a:t>B</a:t>
            </a:r>
            <a:r>
              <a:rPr lang="en-US" sz="2400" dirty="0">
                <a:latin typeface="Cambria" panose="02040503050406030204" pitchFamily="18" charset="0"/>
                <a:ea typeface="Cambria" panose="02040503050406030204" pitchFamily="18" charset="0"/>
              </a:rPr>
              <a:t>, respectively, we can implement the join in the most efficient way possible. </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Both files are scanned concurrently in order of the join attributes, matching the records that have the same values for </a:t>
            </a:r>
            <a:r>
              <a:rPr lang="en-US" sz="2400" i="1" dirty="0">
                <a:latin typeface="Cambria" panose="02040503050406030204" pitchFamily="18" charset="0"/>
                <a:ea typeface="Cambria" panose="02040503050406030204" pitchFamily="18" charset="0"/>
              </a:rPr>
              <a:t>A </a:t>
            </a:r>
            <a:r>
              <a:rPr lang="en-US" sz="2400" dirty="0">
                <a:latin typeface="Cambria" panose="02040503050406030204" pitchFamily="18" charset="0"/>
                <a:ea typeface="Cambria" panose="02040503050406030204" pitchFamily="18" charset="0"/>
              </a:rPr>
              <a:t>and </a:t>
            </a:r>
            <a:r>
              <a:rPr lang="en-US" sz="2400" i="1" dirty="0">
                <a:latin typeface="Cambria" panose="02040503050406030204" pitchFamily="18" charset="0"/>
                <a:ea typeface="Cambria" panose="02040503050406030204" pitchFamily="18" charset="0"/>
              </a:rPr>
              <a:t>B</a:t>
            </a:r>
            <a:r>
              <a:rPr lang="en-US" sz="2400" dirty="0">
                <a:latin typeface="Cambria" panose="02040503050406030204" pitchFamily="18" charset="0"/>
                <a:ea typeface="Cambria" panose="02040503050406030204" pitchFamily="18" charset="0"/>
              </a:rPr>
              <a:t>. If the files are not sorted, they may be sorted first by using external sorting.</a:t>
            </a:r>
          </a:p>
          <a:p>
            <a:pPr algn="just"/>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5092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493970" y="522861"/>
            <a:ext cx="8008220" cy="5509200"/>
          </a:xfrm>
          <a:prstGeom prst="rect">
            <a:avLst/>
          </a:prstGeom>
        </p:spPr>
        <p:txBody>
          <a:bodyPr wrap="square">
            <a:spAutoFit/>
          </a:bodyPr>
          <a:lstStyle/>
          <a:p>
            <a:pPr lvl="0" algn="just"/>
            <a:r>
              <a:rPr lang="en-US" sz="2200" b="1" dirty="0">
                <a:latin typeface="Cambria" panose="02040503050406030204" pitchFamily="18" charset="0"/>
                <a:ea typeface="Cambria" panose="02040503050406030204" pitchFamily="18" charset="0"/>
              </a:rPr>
              <a:t>Hash join:</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Hash join is one type of joining techniques that are used to process a join query. Hash join is proposed for performing joins that are Natural joins or </a:t>
            </a:r>
            <a:r>
              <a:rPr lang="en-US" sz="2200" dirty="0" err="1">
                <a:latin typeface="Cambria" panose="02040503050406030204" pitchFamily="18" charset="0"/>
                <a:ea typeface="Cambria" panose="02040503050406030204" pitchFamily="18" charset="0"/>
              </a:rPr>
              <a:t>Equi</a:t>
            </a:r>
            <a:r>
              <a:rPr lang="en-US" sz="2200" dirty="0">
                <a:latin typeface="Cambria" panose="02040503050406030204" pitchFamily="18" charset="0"/>
                <a:ea typeface="Cambria" panose="02040503050406030204" pitchFamily="18" charset="0"/>
              </a:rPr>
              <a:t>-joins.</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 idea behind the hash-join algorithm is this: Suppose that an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tuple and an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tuple satisfy the join condition; then, they have the same value for the join attributes. </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If that value is hashed to some value </a:t>
            </a:r>
            <a:r>
              <a:rPr lang="en-US" sz="2200" i="1" dirty="0" err="1">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 the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tuple has to be in </a:t>
            </a:r>
            <a:r>
              <a:rPr lang="en-US" sz="2200" i="1" dirty="0" err="1">
                <a:latin typeface="Cambria" panose="02040503050406030204" pitchFamily="18" charset="0"/>
                <a:ea typeface="Cambria" panose="02040503050406030204" pitchFamily="18" charset="0"/>
              </a:rPr>
              <a:t>ri</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and the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tuple in </a:t>
            </a:r>
            <a:r>
              <a:rPr lang="en-US" sz="2200" i="1" dirty="0" err="1">
                <a:latin typeface="Cambria" panose="02040503050406030204" pitchFamily="18" charset="0"/>
                <a:ea typeface="Cambria" panose="02040503050406030204" pitchFamily="18" charset="0"/>
              </a:rPr>
              <a:t>si</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Therefore,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tuples in </a:t>
            </a:r>
            <a:r>
              <a:rPr lang="en-US" sz="2200" i="1" dirty="0" err="1">
                <a:latin typeface="Cambria" panose="02040503050406030204" pitchFamily="18" charset="0"/>
                <a:ea typeface="Cambria" panose="02040503050406030204" pitchFamily="18" charset="0"/>
              </a:rPr>
              <a:t>ri</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need only to be compared with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tuples in </a:t>
            </a:r>
            <a:r>
              <a:rPr lang="en-US" sz="2200" i="1" dirty="0" err="1">
                <a:latin typeface="Cambria" panose="02040503050406030204" pitchFamily="18" charset="0"/>
                <a:ea typeface="Cambria" panose="02040503050406030204" pitchFamily="18" charset="0"/>
              </a:rPr>
              <a:t>si</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they do not need to be compared with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tuples in any other partition.</a:t>
            </a:r>
          </a:p>
        </p:txBody>
      </p:sp>
    </p:spTree>
    <p:extLst>
      <p:ext uri="{BB962C8B-B14F-4D97-AF65-F5344CB8AC3E}">
        <p14:creationId xmlns:p14="http://schemas.microsoft.com/office/powerpoint/2010/main" val="726534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Evaluation of Expressions</a:t>
            </a:r>
          </a:p>
        </p:txBody>
      </p:sp>
      <p:sp>
        <p:nvSpPr>
          <p:cNvPr id="3" name="Rectangle 2"/>
          <p:cNvSpPr/>
          <p:nvPr/>
        </p:nvSpPr>
        <p:spPr>
          <a:xfrm>
            <a:off x="3474720" y="687408"/>
            <a:ext cx="8008220" cy="3785652"/>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Now we consider how to evaluate an expression containing multiple operations.</a:t>
            </a:r>
          </a:p>
          <a:p>
            <a:pPr marL="342900" lvl="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obvious way to evaluate an expression is simply to evaluate one operation at a time, in an appropriate order.</a:t>
            </a:r>
          </a:p>
          <a:p>
            <a:pPr marL="342900" lvl="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There are two approaches of query optimization:-</a:t>
            </a:r>
          </a:p>
          <a:p>
            <a:pPr marL="457200" indent="-457200">
              <a:buFont typeface="+mj-lt"/>
              <a:buAutoNum type="arabicPeriod"/>
            </a:pPr>
            <a:r>
              <a:rPr lang="en-US" sz="2400" dirty="0">
                <a:latin typeface="Cambria" panose="02040503050406030204" pitchFamily="18" charset="0"/>
                <a:ea typeface="Cambria" panose="02040503050406030204" pitchFamily="18" charset="0"/>
              </a:rPr>
              <a:t>Materialization: Generate results of an expression whose inputs are relations or are already computed, materialize (store) it on disk.</a:t>
            </a:r>
          </a:p>
          <a:p>
            <a:pPr marL="457200" indent="-457200">
              <a:buFont typeface="+mj-lt"/>
              <a:buAutoNum type="arabicPeriod"/>
            </a:pPr>
            <a:r>
              <a:rPr lang="en-US" sz="2400" dirty="0">
                <a:latin typeface="Cambria" panose="02040503050406030204" pitchFamily="18" charset="0"/>
                <a:ea typeface="Cambria" panose="02040503050406030204" pitchFamily="18" charset="0"/>
                <a:sym typeface="Symbol" panose="05050102010706020507" pitchFamily="18" charset="2"/>
              </a:rPr>
              <a:t>Pipeline: Pass on tuples to parent operations even as an operation is being executed.</a:t>
            </a:r>
          </a:p>
        </p:txBody>
      </p:sp>
    </p:spTree>
    <p:extLst>
      <p:ext uri="{BB962C8B-B14F-4D97-AF65-F5344CB8AC3E}">
        <p14:creationId xmlns:p14="http://schemas.microsoft.com/office/powerpoint/2010/main" val="190620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70514" y="478530"/>
            <a:ext cx="8133805" cy="4524315"/>
          </a:xfrm>
          <a:prstGeom prst="rect">
            <a:avLst/>
          </a:prstGeom>
          <a:noFill/>
        </p:spPr>
        <p:txBody>
          <a:bodyPr wrap="square">
            <a:spAutoFit/>
          </a:bodyPr>
          <a:lstStyle/>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Relative data and information is stored collectively in file formats</a:t>
            </a:r>
            <a:r>
              <a:rPr lang="en-GB" sz="2400" dirty="0">
                <a:latin typeface="Cambria" panose="02040503050406030204" pitchFamily="18" charset="0"/>
                <a:ea typeface="Cambria" panose="02040503050406030204" pitchFamily="18" charset="0"/>
              </a:rPr>
              <a:t>.</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 </a:t>
            </a:r>
            <a:r>
              <a:rPr lang="en-GB" sz="2400" dirty="0">
                <a:latin typeface="Cambria" panose="02040503050406030204" pitchFamily="18" charset="0"/>
                <a:ea typeface="Cambria" panose="02040503050406030204" pitchFamily="18" charset="0"/>
              </a:rPr>
              <a:t>A file is a sequence of records stored in binary format. </a:t>
            </a:r>
            <a:endParaRPr lang="en-GB"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A </a:t>
            </a:r>
            <a:r>
              <a:rPr lang="en-GB" sz="2400" dirty="0">
                <a:latin typeface="Cambria" panose="02040503050406030204" pitchFamily="18" charset="0"/>
                <a:ea typeface="Cambria" panose="02040503050406030204" pitchFamily="18" charset="0"/>
              </a:rPr>
              <a:t>disk drive is formatted into several blocks that can store records. </a:t>
            </a:r>
            <a:r>
              <a:rPr lang="en-GB" sz="2400" dirty="0">
                <a:latin typeface="Cambria" panose="02040503050406030204" pitchFamily="18" charset="0"/>
                <a:ea typeface="Cambria" panose="02040503050406030204" pitchFamily="18" charset="0"/>
              </a:rPr>
              <a:t>File records are mapped onto those disk blocks</a:t>
            </a:r>
            <a:r>
              <a:rPr lang="en-GB" sz="2400" dirty="0" smtClean="0">
                <a:latin typeface="Cambria" panose="02040503050406030204" pitchFamily="18" charset="0"/>
                <a:ea typeface="Cambria" panose="02040503050406030204" pitchFamily="18" charset="0"/>
              </a:rPr>
              <a:t>.</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T</a:t>
            </a:r>
            <a:r>
              <a:rPr lang="en-GB" sz="2400" dirty="0">
                <a:latin typeface="Cambria" panose="02040503050406030204" pitchFamily="18" charset="0"/>
                <a:ea typeface="Cambria" panose="02040503050406030204" pitchFamily="18" charset="0"/>
              </a:rPr>
              <a:t>ypes </a:t>
            </a:r>
            <a:r>
              <a:rPr lang="en-GB" sz="2400" dirty="0">
                <a:latin typeface="Cambria" panose="02040503050406030204" pitchFamily="18" charset="0"/>
                <a:ea typeface="Cambria" panose="02040503050406030204" pitchFamily="18" charset="0"/>
              </a:rPr>
              <a:t>of File Organization to organize file </a:t>
            </a:r>
            <a:r>
              <a:rPr lang="en-GB" sz="2400" dirty="0">
                <a:latin typeface="Cambria" panose="02040503050406030204" pitchFamily="18" charset="0"/>
                <a:ea typeface="Cambria" panose="02040503050406030204" pitchFamily="18" charset="0"/>
              </a:rPr>
              <a:t>records:</a:t>
            </a:r>
          </a:p>
          <a:p>
            <a:pPr marL="800100" lvl="1"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Heap File Organization</a:t>
            </a:r>
          </a:p>
          <a:p>
            <a:pPr marL="800100" lvl="1"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Sequential File Organization</a:t>
            </a:r>
          </a:p>
          <a:p>
            <a:pPr marL="800100" lvl="1"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Hash File Organization</a:t>
            </a:r>
          </a:p>
          <a:p>
            <a:pPr marL="800100" lvl="1"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Clustered File Organization</a:t>
            </a:r>
          </a:p>
          <a:p>
            <a:r>
              <a:rPr lang="en-IN" sz="2400" dirty="0"/>
              <a:t/>
            </a:r>
            <a:br>
              <a:rPr lang="en-IN" sz="2400" dirty="0"/>
            </a:b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3771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Evaluation of Expressions</a:t>
            </a:r>
          </a:p>
        </p:txBody>
      </p:sp>
      <p:sp>
        <p:nvSpPr>
          <p:cNvPr id="3" name="Rectangle 2"/>
          <p:cNvSpPr/>
          <p:nvPr/>
        </p:nvSpPr>
        <p:spPr>
          <a:xfrm>
            <a:off x="3426594" y="0"/>
            <a:ext cx="8268102" cy="7525137"/>
          </a:xfrm>
          <a:prstGeom prst="rect">
            <a:avLst/>
          </a:prstGeom>
        </p:spPr>
        <p:txBody>
          <a:bodyPr wrap="square">
            <a:spAutoFit/>
          </a:bodyPr>
          <a:lstStyle/>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rPr>
              <a:t>1. Materialized:</a:t>
            </a:r>
          </a:p>
          <a:p>
            <a:pPr marL="342900" lvl="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rPr>
              <a:t>It is easiest to understand how to evaluate an expression by looking at a pictorial representation of the expression in an </a:t>
            </a:r>
            <a:r>
              <a:rPr lang="en-US" sz="2100" b="1" dirty="0">
                <a:latin typeface="Cambria" panose="02040503050406030204" pitchFamily="18" charset="0"/>
                <a:ea typeface="Cambria" panose="02040503050406030204" pitchFamily="18" charset="0"/>
              </a:rPr>
              <a:t>operator tree</a:t>
            </a:r>
            <a:r>
              <a:rPr lang="en-US" sz="2100" dirty="0">
                <a:latin typeface="Cambria" panose="02040503050406030204" pitchFamily="18" charset="0"/>
                <a:ea typeface="Cambria" panose="02040503050406030204" pitchFamily="18" charset="0"/>
              </a:rPr>
              <a:t>. Consider the expression:</a:t>
            </a:r>
          </a:p>
          <a:p>
            <a:pPr marL="342900" lvl="0" indent="-342900" algn="just">
              <a:buFont typeface="Wingdings" panose="05000000000000000000" pitchFamily="2" charset="2"/>
              <a:buChar char="Ø"/>
            </a:pPr>
            <a:r>
              <a:rPr lang="en-US" sz="2100" i="1" dirty="0">
                <a:latin typeface="Cambria" panose="02040503050406030204" pitchFamily="18" charset="0"/>
                <a:ea typeface="Cambria" panose="02040503050406030204" pitchFamily="18" charset="0"/>
              </a:rPr>
              <a:t>πname</a:t>
            </a:r>
            <a:r>
              <a:rPr lang="en-US" sz="2100" dirty="0">
                <a:latin typeface="Cambria" panose="02040503050406030204" pitchFamily="18" charset="0"/>
                <a:ea typeface="Cambria" panose="02040503050406030204" pitchFamily="18" charset="0"/>
              </a:rPr>
              <a:t>(</a:t>
            </a:r>
            <a:r>
              <a:rPr lang="en-US" sz="2100" dirty="0" err="1">
                <a:latin typeface="Cambria" panose="02040503050406030204" pitchFamily="18" charset="0"/>
                <a:ea typeface="Cambria" panose="02040503050406030204" pitchFamily="18" charset="0"/>
              </a:rPr>
              <a:t>σ</a:t>
            </a:r>
            <a:r>
              <a:rPr lang="en-US" sz="2100" i="1" dirty="0" err="1">
                <a:latin typeface="Cambria" panose="02040503050406030204" pitchFamily="18" charset="0"/>
                <a:ea typeface="Cambria" panose="02040503050406030204" pitchFamily="18" charset="0"/>
              </a:rPr>
              <a:t>building</a:t>
            </a:r>
            <a:r>
              <a:rPr lang="en-US" sz="2100" i="1" dirty="0">
                <a:latin typeface="Cambria" panose="02040503050406030204" pitchFamily="18" charset="0"/>
                <a:ea typeface="Cambria" panose="02040503050406030204" pitchFamily="18" charset="0"/>
              </a:rPr>
              <a:t> </a:t>
            </a:r>
            <a:r>
              <a:rPr lang="en-US" sz="2100" dirty="0">
                <a:latin typeface="Cambria" panose="02040503050406030204" pitchFamily="18" charset="0"/>
                <a:ea typeface="Cambria" panose="02040503050406030204" pitchFamily="18" charset="0"/>
              </a:rPr>
              <a:t>=“Watson”(</a:t>
            </a:r>
            <a:r>
              <a:rPr lang="en-US" sz="2100" i="1" dirty="0">
                <a:latin typeface="Cambria" panose="02040503050406030204" pitchFamily="18" charset="0"/>
                <a:ea typeface="Cambria" panose="02040503050406030204" pitchFamily="18" charset="0"/>
              </a:rPr>
              <a:t>department</a:t>
            </a:r>
            <a:r>
              <a:rPr lang="en-US" sz="2100" dirty="0">
                <a:latin typeface="Cambria" panose="02040503050406030204" pitchFamily="18" charset="0"/>
                <a:ea typeface="Cambria" panose="02040503050406030204" pitchFamily="18" charset="0"/>
              </a:rPr>
              <a:t>) ⋈</a:t>
            </a:r>
            <a:r>
              <a:rPr lang="en-US" sz="2100" i="1" dirty="0">
                <a:latin typeface="Cambria" panose="02040503050406030204" pitchFamily="18" charset="0"/>
                <a:ea typeface="Cambria" panose="02040503050406030204" pitchFamily="18" charset="0"/>
              </a:rPr>
              <a:t> instructor</a:t>
            </a:r>
            <a:r>
              <a:rPr lang="en-US" sz="2100" dirty="0">
                <a:latin typeface="Cambria" panose="02040503050406030204" pitchFamily="18" charset="0"/>
                <a:ea typeface="Cambria" panose="02040503050406030204" pitchFamily="18" charset="0"/>
              </a:rPr>
              <a:t>)</a:t>
            </a: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rPr>
              <a:t>By repeating the process, we will eventually evaluate the operation at the root of the tree, giving the final result of the expression. In our example, we get the final result by executing the projection operation at the root of the tree, using as input the temporary relation created by the join.</a:t>
            </a:r>
          </a:p>
          <a:p>
            <a:pPr marL="342900" lvl="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rPr>
              <a:t>Evaluation as just described is called </a:t>
            </a:r>
            <a:r>
              <a:rPr lang="en-US" sz="2100" b="1" dirty="0">
                <a:latin typeface="Cambria" panose="02040503050406030204" pitchFamily="18" charset="0"/>
                <a:ea typeface="Cambria" panose="02040503050406030204" pitchFamily="18" charset="0"/>
              </a:rPr>
              <a:t>materialized evaluation</a:t>
            </a:r>
            <a:r>
              <a:rPr lang="en-US" sz="2100" dirty="0">
                <a:latin typeface="Cambria" panose="02040503050406030204" pitchFamily="18" charset="0"/>
                <a:ea typeface="Cambria" panose="02040503050406030204" pitchFamily="18" charset="0"/>
              </a:rPr>
              <a:t>, since the results of each intermediate operation are created (materialized) and then are used for evaluation of the next-level operations.</a:t>
            </a: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sym typeface="Symbol" panose="05050102010706020507" pitchFamily="18" charset="2"/>
            </a:endParaRPr>
          </a:p>
        </p:txBody>
      </p:sp>
      <p:pic>
        <p:nvPicPr>
          <p:cNvPr id="10" name="Picture 9"/>
          <p:cNvPicPr/>
          <p:nvPr/>
        </p:nvPicPr>
        <p:blipFill rotWithShape="1">
          <a:blip r:embed="rId2"/>
          <a:srcRect l="27742" t="31742" r="32364" b="26120"/>
          <a:stretch/>
        </p:blipFill>
        <p:spPr bwMode="auto">
          <a:xfrm>
            <a:off x="4855743" y="1671637"/>
            <a:ext cx="6155021" cy="2314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6334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Evaluation of Expressions</a:t>
            </a:r>
          </a:p>
        </p:txBody>
      </p:sp>
      <p:sp>
        <p:nvSpPr>
          <p:cNvPr id="3" name="Rectangle 2"/>
          <p:cNvSpPr/>
          <p:nvPr/>
        </p:nvSpPr>
        <p:spPr>
          <a:xfrm>
            <a:off x="3466929" y="869025"/>
            <a:ext cx="8268102" cy="4358116"/>
          </a:xfrm>
          <a:prstGeom prst="rect">
            <a:avLst/>
          </a:prstGeom>
        </p:spPr>
        <p:txBody>
          <a:bodyPr wrap="square">
            <a:spAutoFit/>
          </a:bodyPr>
          <a:lstStyle/>
          <a:p>
            <a:pPr marL="342900" indent="-342900" algn="just">
              <a:lnSpc>
                <a:spcPct val="90000"/>
              </a:lnSpc>
              <a:buFont typeface="Wingdings" panose="05000000000000000000" pitchFamily="2" charset="2"/>
              <a:buChar char="Ø"/>
            </a:pPr>
            <a:r>
              <a:rPr lang="en-US" sz="2200" b="1" dirty="0">
                <a:latin typeface="Cambria" panose="02040503050406030204" pitchFamily="18" charset="0"/>
                <a:ea typeface="Cambria" panose="02040503050406030204" pitchFamily="18" charset="0"/>
              </a:rPr>
              <a:t>Pipelined evaluation :</a:t>
            </a:r>
            <a:r>
              <a:rPr lang="en-US" sz="2200" dirty="0">
                <a:latin typeface="Cambria" panose="02040503050406030204" pitchFamily="18" charset="0"/>
                <a:ea typeface="Cambria" panose="02040503050406030204" pitchFamily="18" charset="0"/>
              </a:rPr>
              <a:t>  evaluate several operations simultaneously, passing the results of one operation on to the next.</a:t>
            </a:r>
          </a:p>
          <a:p>
            <a:pPr marL="342900"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E.g., in previous expression tree, don</a:t>
            </a:r>
            <a:r>
              <a:rPr lang="ja-JP" altLang="en-US" sz="2200" dirty="0">
                <a:latin typeface="Cambria" panose="02040503050406030204" pitchFamily="18" charset="0"/>
                <a:ea typeface="ＭＳ Ｐゴシック" panose="020B0600070205080204" pitchFamily="34" charset="-128"/>
              </a:rPr>
              <a:t>’</a:t>
            </a:r>
            <a:r>
              <a:rPr lang="en-US" altLang="ja-JP" sz="2200" dirty="0">
                <a:latin typeface="Cambria" panose="02040503050406030204" pitchFamily="18" charset="0"/>
                <a:ea typeface="Cambria" panose="02040503050406030204" pitchFamily="18" charset="0"/>
              </a:rPr>
              <a:t>t store result of</a:t>
            </a:r>
            <a:br>
              <a:rPr lang="en-US" altLang="ja-JP" sz="2200" dirty="0">
                <a:latin typeface="Cambria" panose="02040503050406030204" pitchFamily="18" charset="0"/>
                <a:ea typeface="Cambria" panose="02040503050406030204" pitchFamily="18" charset="0"/>
              </a:rPr>
            </a:br>
            <a:r>
              <a:rPr lang="en-US" altLang="ja-JP" sz="2200" dirty="0">
                <a:latin typeface="Cambria" panose="02040503050406030204" pitchFamily="18" charset="0"/>
                <a:ea typeface="Cambria" panose="02040503050406030204" pitchFamily="18" charset="0"/>
              </a:rPr>
              <a:t/>
            </a:r>
            <a:br>
              <a:rPr lang="en-US" altLang="ja-JP" sz="2200" dirty="0">
                <a:latin typeface="Cambria" panose="02040503050406030204" pitchFamily="18" charset="0"/>
                <a:ea typeface="Cambria" panose="02040503050406030204" pitchFamily="18" charset="0"/>
              </a:rPr>
            </a:br>
            <a:r>
              <a:rPr lang="en-US" altLang="ja-JP" sz="2200" dirty="0">
                <a:latin typeface="Cambria" panose="02040503050406030204" pitchFamily="18" charset="0"/>
                <a:ea typeface="Cambria" panose="02040503050406030204" pitchFamily="18" charset="0"/>
              </a:rPr>
              <a:t> </a:t>
            </a:r>
          </a:p>
          <a:p>
            <a:pPr marL="800100" lvl="1"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instead, pass tuples directly to the join..  Similarly, don</a:t>
            </a:r>
            <a:r>
              <a:rPr lang="ja-JP" altLang="en-US" sz="2200" dirty="0">
                <a:latin typeface="Cambria" panose="02040503050406030204" pitchFamily="18" charset="0"/>
                <a:ea typeface="ＭＳ Ｐゴシック" panose="020B0600070205080204" pitchFamily="34" charset="-128"/>
              </a:rPr>
              <a:t>’</a:t>
            </a:r>
            <a:r>
              <a:rPr lang="en-US" altLang="ja-JP" sz="2200" dirty="0">
                <a:latin typeface="Cambria" panose="02040503050406030204" pitchFamily="18" charset="0"/>
                <a:ea typeface="Cambria" panose="02040503050406030204" pitchFamily="18" charset="0"/>
              </a:rPr>
              <a:t>t store result of join, pass tuples directly to projection. </a:t>
            </a:r>
          </a:p>
          <a:p>
            <a:pPr marL="342900"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Much cheaper than materialization: no need to store a temporary relation to disk.</a:t>
            </a:r>
          </a:p>
          <a:p>
            <a:pPr marL="342900"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Pipelining may not always be possible – e.g., sort, hash-join. </a:t>
            </a:r>
          </a:p>
          <a:p>
            <a:pPr marL="342900"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For pipelining to be effective, use evaluation algorithms that generate output tuples even as tuples are received for inputs to the operation. </a:t>
            </a:r>
          </a:p>
        </p:txBody>
      </p:sp>
      <p:graphicFrame>
        <p:nvGraphicFramePr>
          <p:cNvPr id="5" name="Object 5"/>
          <p:cNvGraphicFramePr>
            <a:graphicFrameLocks noChangeAspect="1"/>
          </p:cNvGraphicFramePr>
          <p:nvPr>
            <p:extLst/>
          </p:nvPr>
        </p:nvGraphicFramePr>
        <p:xfrm>
          <a:off x="5681483" y="2170673"/>
          <a:ext cx="3386138" cy="484188"/>
        </p:xfrm>
        <a:graphic>
          <a:graphicData uri="http://schemas.openxmlformats.org/presentationml/2006/ole">
            <mc:AlternateContent xmlns:mc="http://schemas.openxmlformats.org/markup-compatibility/2006">
              <mc:Choice xmlns:v="urn:schemas-microsoft-com:vml" Requires="v">
                <p:oleObj spid="_x0000_s1026" name="Equation" r:id="rId3" imgW="1676400" imgH="241300" progId="Equation.3">
                  <p:embed/>
                </p:oleObj>
              </mc:Choice>
              <mc:Fallback>
                <p:oleObj name="Equation" r:id="rId3" imgW="16764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1483" y="2170673"/>
                        <a:ext cx="338613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568656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Query optimization</a:t>
            </a:r>
          </a:p>
        </p:txBody>
      </p:sp>
      <p:sp>
        <p:nvSpPr>
          <p:cNvPr id="3" name="Rectangle 2"/>
          <p:cNvSpPr/>
          <p:nvPr/>
        </p:nvSpPr>
        <p:spPr>
          <a:xfrm>
            <a:off x="3484346" y="529390"/>
            <a:ext cx="8268102" cy="4524315"/>
          </a:xfrm>
          <a:prstGeom prst="rect">
            <a:avLst/>
          </a:prstGeom>
        </p:spPr>
        <p:txBody>
          <a:bodyPr wrap="square">
            <a:spAutoFit/>
          </a:bodyPr>
          <a:lstStyle/>
          <a:p>
            <a:pPr marL="342900" lvl="0" indent="-342900">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Query optimization </a:t>
            </a:r>
            <a:r>
              <a:rPr lang="en-US" sz="2400" dirty="0">
                <a:latin typeface="Cambria" panose="02040503050406030204" pitchFamily="18" charset="0"/>
                <a:ea typeface="Cambria" panose="02040503050406030204" pitchFamily="18" charset="0"/>
              </a:rPr>
              <a:t>is the process of selecting the most efficient query-evaluation plan from among the many strategies usually possible for processing a given query, especially if the query is complex.</a:t>
            </a:r>
          </a:p>
          <a:p>
            <a:pPr marL="342900" lvl="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One aspect of optimization occurs at the relational-algebra level, where the system attempts to find an expression that is equivalent to the given expression, but more efficient to execute.</a:t>
            </a:r>
          </a:p>
          <a:p>
            <a:pPr marL="342900" lvl="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When any query constructs the large intermediate relation and we want the same result but with small intermediate representation we convert that query by equivalent expression.</a:t>
            </a:r>
          </a:p>
        </p:txBody>
      </p:sp>
      <p:pic>
        <p:nvPicPr>
          <p:cNvPr id="10" name="Picture 9"/>
          <p:cNvPicPr/>
          <p:nvPr/>
        </p:nvPicPr>
        <p:blipFill rotWithShape="1">
          <a:blip r:embed="rId2"/>
          <a:srcRect l="16641" t="34538" r="25198" b="55079"/>
          <a:stretch/>
        </p:blipFill>
        <p:spPr bwMode="auto">
          <a:xfrm>
            <a:off x="3484346" y="4684374"/>
            <a:ext cx="8094845" cy="12655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7904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484346" y="529390"/>
            <a:ext cx="8268102" cy="6370975"/>
          </a:xfrm>
          <a:prstGeom prst="rect">
            <a:avLst/>
          </a:prstGeom>
        </p:spPr>
        <p:txBody>
          <a:bodyPr wrap="square">
            <a:spAutoFit/>
          </a:bodyPr>
          <a:lstStyle/>
          <a:p>
            <a:pPr marL="457200" lvl="0" indent="-457200" algn="just">
              <a:buFont typeface="Wingdings" panose="05000000000000000000" pitchFamily="2" charset="2"/>
              <a:buChar char="Ø"/>
            </a:pPr>
            <a:r>
              <a:rPr lang="en-US" sz="2400" b="1" i="1" dirty="0">
                <a:latin typeface="Cambria" panose="02040503050406030204" pitchFamily="18" charset="0"/>
                <a:ea typeface="Cambria" panose="02040503050406030204" pitchFamily="18" charset="0"/>
              </a:rPr>
              <a:t>Transformation of relational expression to equivalent relational expression.</a:t>
            </a:r>
          </a:p>
          <a:p>
            <a:pPr marL="457200" lvl="0" indent="-4572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query can be expressed in several different ways, with different costs of evaluation.</a:t>
            </a:r>
          </a:p>
          <a:p>
            <a:pPr marL="457200" lvl="0" indent="-4572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Two relational-algebra expressions are said to be </a:t>
            </a:r>
            <a:r>
              <a:rPr lang="en-US" sz="2400" b="1" dirty="0">
                <a:latin typeface="Cambria" panose="02040503050406030204" pitchFamily="18" charset="0"/>
                <a:ea typeface="Cambria" panose="02040503050406030204" pitchFamily="18" charset="0"/>
              </a:rPr>
              <a:t>equivalent </a:t>
            </a:r>
            <a:r>
              <a:rPr lang="en-US" sz="2400" dirty="0">
                <a:latin typeface="Cambria" panose="02040503050406030204" pitchFamily="18" charset="0"/>
                <a:ea typeface="Cambria" panose="02040503050406030204" pitchFamily="18" charset="0"/>
              </a:rPr>
              <a:t>if, on every legal database instance, the two expressions generate the same set of tuples.</a:t>
            </a:r>
          </a:p>
          <a:p>
            <a:pPr marL="457200" lvl="0" indent="-4572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An </a:t>
            </a:r>
            <a:r>
              <a:rPr lang="en-US" sz="2400" b="1" dirty="0">
                <a:latin typeface="Cambria" panose="02040503050406030204" pitchFamily="18" charset="0"/>
                <a:ea typeface="Cambria" panose="02040503050406030204" pitchFamily="18" charset="0"/>
              </a:rPr>
              <a:t>equivalence rule </a:t>
            </a:r>
            <a:r>
              <a:rPr lang="en-US" sz="2400" dirty="0">
                <a:latin typeface="Cambria" panose="02040503050406030204" pitchFamily="18" charset="0"/>
                <a:ea typeface="Cambria" panose="02040503050406030204" pitchFamily="18" charset="0"/>
              </a:rPr>
              <a:t>says that expressions of two forms are equivalent. We can replace an expression of the first form by an expression of the second form, or vice versa since the two expressions generate the same result on any valid database.</a:t>
            </a:r>
          </a:p>
          <a:p>
            <a:pPr marL="457200" lvl="0" indent="-4572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We use θ</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θ1</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θ2, and so on to denote predicates,</a:t>
            </a:r>
          </a:p>
          <a:p>
            <a:pPr marL="457200" lvl="0" indent="-457200" algn="just">
              <a:buFont typeface="Wingdings" panose="05000000000000000000" pitchFamily="2" charset="2"/>
              <a:buChar char="Ø"/>
            </a:pPr>
            <a:r>
              <a:rPr lang="en-US" sz="2400" i="1" dirty="0">
                <a:latin typeface="Cambria" panose="02040503050406030204" pitchFamily="18" charset="0"/>
                <a:ea typeface="Cambria" panose="02040503050406030204" pitchFamily="18" charset="0"/>
              </a:rPr>
              <a:t>L</a:t>
            </a:r>
            <a:r>
              <a:rPr lang="en-US" sz="2400" dirty="0">
                <a:latin typeface="Cambria" panose="02040503050406030204" pitchFamily="18" charset="0"/>
                <a:ea typeface="Cambria" panose="02040503050406030204" pitchFamily="18" charset="0"/>
              </a:rPr>
              <a:t>1, </a:t>
            </a:r>
            <a:r>
              <a:rPr lang="en-US" sz="2400" i="1" dirty="0">
                <a:latin typeface="Cambria" panose="02040503050406030204" pitchFamily="18" charset="0"/>
                <a:ea typeface="Cambria" panose="02040503050406030204" pitchFamily="18" charset="0"/>
              </a:rPr>
              <a:t>L</a:t>
            </a:r>
            <a:r>
              <a:rPr lang="en-US" sz="2400" dirty="0">
                <a:latin typeface="Cambria" panose="02040503050406030204" pitchFamily="18" charset="0"/>
                <a:ea typeface="Cambria" panose="02040503050406030204" pitchFamily="18" charset="0"/>
              </a:rPr>
              <a:t>2, </a:t>
            </a:r>
            <a:r>
              <a:rPr lang="en-US" sz="2400" i="1" dirty="0">
                <a:latin typeface="Cambria" panose="02040503050406030204" pitchFamily="18" charset="0"/>
                <a:ea typeface="Cambria" panose="02040503050406030204" pitchFamily="18" charset="0"/>
              </a:rPr>
              <a:t>L</a:t>
            </a:r>
            <a:r>
              <a:rPr lang="en-US" sz="2400" dirty="0">
                <a:latin typeface="Cambria" panose="02040503050406030204" pitchFamily="18" charset="0"/>
                <a:ea typeface="Cambria" panose="02040503050406030204" pitchFamily="18" charset="0"/>
              </a:rPr>
              <a:t>3, and so on to denote lists of attributes,</a:t>
            </a:r>
          </a:p>
          <a:p>
            <a:pPr marL="457200" lvl="0" indent="-457200" algn="just">
              <a:buFont typeface="Wingdings" panose="05000000000000000000" pitchFamily="2" charset="2"/>
              <a:buChar char="Ø"/>
            </a:pPr>
            <a:r>
              <a:rPr lang="en-US" sz="2400" i="1" dirty="0">
                <a:latin typeface="Cambria" panose="02040503050406030204" pitchFamily="18" charset="0"/>
                <a:ea typeface="Cambria" panose="02040503050406030204" pitchFamily="18" charset="0"/>
              </a:rPr>
              <a:t>E, E</a:t>
            </a:r>
            <a:r>
              <a:rPr lang="en-US" sz="2400" dirty="0">
                <a:latin typeface="Cambria" panose="02040503050406030204" pitchFamily="18" charset="0"/>
                <a:ea typeface="Cambria" panose="02040503050406030204" pitchFamily="18" charset="0"/>
              </a:rPr>
              <a:t>1</a:t>
            </a:r>
            <a:r>
              <a:rPr lang="en-US" sz="2400" i="1" dirty="0">
                <a:latin typeface="Cambria" panose="02040503050406030204" pitchFamily="18" charset="0"/>
                <a:ea typeface="Cambria" panose="02040503050406030204" pitchFamily="18" charset="0"/>
              </a:rPr>
              <a:t>, E</a:t>
            </a:r>
            <a:r>
              <a:rPr lang="en-US" sz="2400" dirty="0">
                <a:latin typeface="Cambria" panose="02040503050406030204" pitchFamily="18" charset="0"/>
                <a:ea typeface="Cambria" panose="02040503050406030204" pitchFamily="18" charset="0"/>
              </a:rPr>
              <a:t>2, and so on to denote relational-algebra expressions.</a:t>
            </a:r>
          </a:p>
          <a:p>
            <a:pPr lvl="0" algn="just"/>
            <a:endParaRPr lang="en-US" sz="2400" dirty="0"/>
          </a:p>
        </p:txBody>
      </p:sp>
    </p:spTree>
    <p:extLst>
      <p:ext uri="{BB962C8B-B14F-4D97-AF65-F5344CB8AC3E}">
        <p14:creationId xmlns:p14="http://schemas.microsoft.com/office/powerpoint/2010/main" val="4224567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484346" y="529390"/>
            <a:ext cx="8268102" cy="6370975"/>
          </a:xfrm>
          <a:prstGeom prst="rect">
            <a:avLst/>
          </a:prstGeom>
        </p:spPr>
        <p:txBody>
          <a:bodyPr wrap="square">
            <a:spAutoFit/>
          </a:bodyPr>
          <a:lstStyle/>
          <a:p>
            <a:pPr lvl="0" algn="just"/>
            <a:r>
              <a:rPr lang="en-US" sz="2400" dirty="0">
                <a:latin typeface="Cambria" panose="02040503050406030204" pitchFamily="18" charset="0"/>
                <a:ea typeface="Cambria" panose="02040503050406030204" pitchFamily="18" charset="0"/>
              </a:rPr>
              <a:t>Rule:1</a:t>
            </a:r>
          </a:p>
          <a:p>
            <a:pPr algn="just"/>
            <a:r>
              <a:rPr lang="en-US" sz="2400" dirty="0">
                <a:latin typeface="Cambria" panose="02040503050406030204" pitchFamily="18" charset="0"/>
                <a:ea typeface="Cambria" panose="02040503050406030204" pitchFamily="18" charset="0"/>
              </a:rPr>
              <a:t>Conjunctive selection operations can be deconstructed into a sequence of individual selections. This transformation is referred to as a cascade of σ.</a:t>
            </a:r>
          </a:p>
          <a:p>
            <a:pPr algn="just"/>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Rule:2 </a:t>
            </a:r>
          </a:p>
          <a:p>
            <a:pPr lvl="0" algn="just"/>
            <a:r>
              <a:rPr lang="en-US" sz="2400" dirty="0">
                <a:latin typeface="Cambria" panose="02040503050406030204" pitchFamily="18" charset="0"/>
                <a:ea typeface="Cambria" panose="02040503050406030204" pitchFamily="18" charset="0"/>
              </a:rPr>
              <a:t>Selection operations are </a:t>
            </a:r>
            <a:r>
              <a:rPr lang="en-US" sz="2400" b="1" dirty="0">
                <a:latin typeface="Cambria" panose="02040503050406030204" pitchFamily="18" charset="0"/>
                <a:ea typeface="Cambria" panose="02040503050406030204" pitchFamily="18" charset="0"/>
              </a:rPr>
              <a:t>commutative</a:t>
            </a:r>
            <a:r>
              <a:rPr lang="en-US" sz="2400" dirty="0">
                <a:latin typeface="Cambria" panose="02040503050406030204" pitchFamily="18" charset="0"/>
                <a:ea typeface="Cambria" panose="02040503050406030204" pitchFamily="18" charset="0"/>
              </a:rPr>
              <a:t>.</a:t>
            </a:r>
          </a:p>
          <a:p>
            <a:pPr lvl="0" algn="just"/>
            <a:endParaRPr lang="en-US" sz="2400" dirty="0">
              <a:latin typeface="Cambria" panose="02040503050406030204" pitchFamily="18" charset="0"/>
              <a:ea typeface="Cambria" panose="02040503050406030204" pitchFamily="18" charset="0"/>
            </a:endParaRPr>
          </a:p>
          <a:p>
            <a:pPr lvl="0" algn="just"/>
            <a:endParaRPr lang="en-US" sz="2400" dirty="0">
              <a:latin typeface="Cambria" panose="02040503050406030204" pitchFamily="18" charset="0"/>
              <a:ea typeface="Cambria" panose="02040503050406030204" pitchFamily="18" charset="0"/>
            </a:endParaRPr>
          </a:p>
          <a:p>
            <a:pPr lvl="0" algn="just"/>
            <a:r>
              <a:rPr lang="en-US" sz="2400" dirty="0">
                <a:latin typeface="Cambria" panose="02040503050406030204" pitchFamily="18" charset="0"/>
                <a:ea typeface="Cambria" panose="02040503050406030204" pitchFamily="18" charset="0"/>
              </a:rPr>
              <a:t>Rule:3</a:t>
            </a:r>
          </a:p>
          <a:p>
            <a:pPr algn="just"/>
            <a:r>
              <a:rPr lang="en-US" sz="2400" dirty="0">
                <a:latin typeface="Cambria" panose="02040503050406030204" pitchFamily="18" charset="0"/>
                <a:ea typeface="Cambria" panose="02040503050406030204" pitchFamily="18" charset="0"/>
              </a:rPr>
              <a:t>Only the final operations in a sequence of projection operations are needed; the others can be omitted. This transformation can also be referred to as a cascade of </a:t>
            </a:r>
            <a:r>
              <a:rPr lang="en-US" sz="2400" i="1" dirty="0">
                <a:latin typeface="Cambria" panose="02040503050406030204" pitchFamily="18" charset="0"/>
                <a:ea typeface="Cambria" panose="02040503050406030204" pitchFamily="18" charset="0"/>
              </a:rPr>
              <a:t>π</a:t>
            </a:r>
            <a:r>
              <a:rPr lang="en-US" sz="2400" dirty="0">
                <a:latin typeface="Cambria" panose="02040503050406030204" pitchFamily="18" charset="0"/>
                <a:ea typeface="Cambria" panose="02040503050406030204" pitchFamily="18" charset="0"/>
              </a:rPr>
              <a:t>.</a:t>
            </a:r>
          </a:p>
          <a:p>
            <a:pPr lvl="0" algn="just"/>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lvl="0" algn="just"/>
            <a:endParaRPr lang="en-US" sz="2400" dirty="0">
              <a:latin typeface="Cambria" panose="02040503050406030204" pitchFamily="18" charset="0"/>
              <a:ea typeface="Cambria" panose="02040503050406030204" pitchFamily="18" charset="0"/>
            </a:endParaRPr>
          </a:p>
        </p:txBody>
      </p:sp>
      <p:pic>
        <p:nvPicPr>
          <p:cNvPr id="4" name="Picture 3"/>
          <p:cNvPicPr/>
          <p:nvPr/>
        </p:nvPicPr>
        <p:blipFill rotWithShape="1">
          <a:blip r:embed="rId2"/>
          <a:srcRect l="38834" t="18975" r="39092" b="70039"/>
          <a:stretch/>
        </p:blipFill>
        <p:spPr bwMode="auto">
          <a:xfrm>
            <a:off x="4616216" y="2104844"/>
            <a:ext cx="4133850" cy="1042617"/>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38293" t="31358" r="37446" b="63235"/>
          <a:stretch/>
        </p:blipFill>
        <p:spPr bwMode="auto">
          <a:xfrm>
            <a:off x="4616216" y="3619099"/>
            <a:ext cx="4485005" cy="53453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33257" t="44719" r="39173" b="49069"/>
          <a:stretch/>
        </p:blipFill>
        <p:spPr bwMode="auto">
          <a:xfrm>
            <a:off x="4504623" y="5921628"/>
            <a:ext cx="5544152" cy="7294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2256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484346" y="529390"/>
            <a:ext cx="8268102" cy="6370975"/>
          </a:xfrm>
          <a:prstGeom prst="rect">
            <a:avLst/>
          </a:prstGeom>
        </p:spPr>
        <p:txBody>
          <a:bodyPr wrap="square">
            <a:spAutoFit/>
          </a:bodyPr>
          <a:lstStyle/>
          <a:p>
            <a:pPr lvl="0" algn="just"/>
            <a:r>
              <a:rPr lang="en-US" sz="2400" dirty="0">
                <a:latin typeface="Cambria" panose="02040503050406030204" pitchFamily="18" charset="0"/>
                <a:ea typeface="Cambria" panose="02040503050406030204" pitchFamily="18" charset="0"/>
              </a:rPr>
              <a:t>Rule:1</a:t>
            </a:r>
          </a:p>
          <a:p>
            <a:pPr algn="just"/>
            <a:r>
              <a:rPr lang="en-US" sz="2400" dirty="0">
                <a:latin typeface="Cambria" panose="02040503050406030204" pitchFamily="18" charset="0"/>
                <a:ea typeface="Cambria" panose="02040503050406030204" pitchFamily="18" charset="0"/>
              </a:rPr>
              <a:t>Conjunctive selection operations can be deconstructed into a sequence of individual selections. This transformation is referred to as a cascade of σ.</a:t>
            </a:r>
          </a:p>
          <a:p>
            <a:pPr algn="just"/>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Rule:2 </a:t>
            </a:r>
          </a:p>
          <a:p>
            <a:pPr lvl="0" algn="just"/>
            <a:r>
              <a:rPr lang="en-US" sz="2400" dirty="0">
                <a:latin typeface="Cambria" panose="02040503050406030204" pitchFamily="18" charset="0"/>
                <a:ea typeface="Cambria" panose="02040503050406030204" pitchFamily="18" charset="0"/>
              </a:rPr>
              <a:t>Selection operations are </a:t>
            </a:r>
            <a:r>
              <a:rPr lang="en-US" sz="2400" b="1" dirty="0">
                <a:latin typeface="Cambria" panose="02040503050406030204" pitchFamily="18" charset="0"/>
                <a:ea typeface="Cambria" panose="02040503050406030204" pitchFamily="18" charset="0"/>
              </a:rPr>
              <a:t>commutative</a:t>
            </a:r>
            <a:r>
              <a:rPr lang="en-US" sz="2400" dirty="0">
                <a:latin typeface="Cambria" panose="02040503050406030204" pitchFamily="18" charset="0"/>
                <a:ea typeface="Cambria" panose="02040503050406030204" pitchFamily="18" charset="0"/>
              </a:rPr>
              <a:t>.</a:t>
            </a:r>
          </a:p>
          <a:p>
            <a:pPr lvl="0" algn="just"/>
            <a:endParaRPr lang="en-US" sz="2400" dirty="0">
              <a:latin typeface="Cambria" panose="02040503050406030204" pitchFamily="18" charset="0"/>
              <a:ea typeface="Cambria" panose="02040503050406030204" pitchFamily="18" charset="0"/>
            </a:endParaRPr>
          </a:p>
          <a:p>
            <a:pPr lvl="0" algn="just"/>
            <a:endParaRPr lang="en-US" sz="2400" dirty="0">
              <a:latin typeface="Cambria" panose="02040503050406030204" pitchFamily="18" charset="0"/>
              <a:ea typeface="Cambria" panose="02040503050406030204" pitchFamily="18" charset="0"/>
            </a:endParaRPr>
          </a:p>
          <a:p>
            <a:pPr lvl="0" algn="just"/>
            <a:r>
              <a:rPr lang="en-US" sz="2400" dirty="0">
                <a:latin typeface="Cambria" panose="02040503050406030204" pitchFamily="18" charset="0"/>
                <a:ea typeface="Cambria" panose="02040503050406030204" pitchFamily="18" charset="0"/>
              </a:rPr>
              <a:t>Rule:3</a:t>
            </a:r>
          </a:p>
          <a:p>
            <a:pPr algn="just"/>
            <a:r>
              <a:rPr lang="en-US" sz="2400" dirty="0">
                <a:latin typeface="Cambria" panose="02040503050406030204" pitchFamily="18" charset="0"/>
                <a:ea typeface="Cambria" panose="02040503050406030204" pitchFamily="18" charset="0"/>
              </a:rPr>
              <a:t>Only the final operations in a sequence of projection operations are needed; the others can be omitted. This transformation can also be referred to as a cascade of </a:t>
            </a:r>
            <a:r>
              <a:rPr lang="en-US" sz="2400" i="1" dirty="0">
                <a:latin typeface="Cambria" panose="02040503050406030204" pitchFamily="18" charset="0"/>
                <a:ea typeface="Cambria" panose="02040503050406030204" pitchFamily="18" charset="0"/>
              </a:rPr>
              <a:t>π</a:t>
            </a:r>
            <a:r>
              <a:rPr lang="en-US" sz="2400" dirty="0">
                <a:latin typeface="Cambria" panose="02040503050406030204" pitchFamily="18" charset="0"/>
                <a:ea typeface="Cambria" panose="02040503050406030204" pitchFamily="18" charset="0"/>
              </a:rPr>
              <a:t>.</a:t>
            </a:r>
          </a:p>
          <a:p>
            <a:pPr lvl="0" algn="just"/>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lvl="0" algn="just"/>
            <a:endParaRPr lang="en-US" sz="2400" dirty="0">
              <a:latin typeface="Cambria" panose="02040503050406030204" pitchFamily="18" charset="0"/>
              <a:ea typeface="Cambria" panose="02040503050406030204" pitchFamily="18" charset="0"/>
            </a:endParaRPr>
          </a:p>
        </p:txBody>
      </p:sp>
      <p:pic>
        <p:nvPicPr>
          <p:cNvPr id="4" name="Picture 3"/>
          <p:cNvPicPr/>
          <p:nvPr/>
        </p:nvPicPr>
        <p:blipFill rotWithShape="1">
          <a:blip r:embed="rId2"/>
          <a:srcRect l="38834" t="18975" r="39092" b="70039"/>
          <a:stretch/>
        </p:blipFill>
        <p:spPr bwMode="auto">
          <a:xfrm>
            <a:off x="4616216" y="2104844"/>
            <a:ext cx="4133850" cy="1042617"/>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38293" t="31358" r="37446" b="63235"/>
          <a:stretch/>
        </p:blipFill>
        <p:spPr bwMode="auto">
          <a:xfrm>
            <a:off x="4616216" y="3619099"/>
            <a:ext cx="4485005" cy="53453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33257" t="44719" r="39173" b="49069"/>
          <a:stretch/>
        </p:blipFill>
        <p:spPr bwMode="auto">
          <a:xfrm>
            <a:off x="4504623" y="5921628"/>
            <a:ext cx="5544152" cy="7294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2797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638350" y="385012"/>
            <a:ext cx="8268102" cy="6001643"/>
          </a:xfrm>
          <a:prstGeom prst="rect">
            <a:avLst/>
          </a:prstGeom>
        </p:spPr>
        <p:txBody>
          <a:bodyPr wrap="square">
            <a:spAutoFit/>
          </a:bodyPr>
          <a:lstStyle/>
          <a:p>
            <a:pPr lvl="0"/>
            <a:r>
              <a:rPr lang="en-US" sz="2400" dirty="0">
                <a:latin typeface="Cambria" panose="02040503050406030204" pitchFamily="18" charset="0"/>
                <a:ea typeface="Cambria" panose="02040503050406030204" pitchFamily="18" charset="0"/>
              </a:rPr>
              <a:t>Rule: 4 </a:t>
            </a:r>
          </a:p>
          <a:p>
            <a:r>
              <a:rPr lang="en-US" sz="2400" dirty="0">
                <a:latin typeface="Cambria" panose="02040503050406030204" pitchFamily="18" charset="0"/>
                <a:ea typeface="Cambria" panose="02040503050406030204" pitchFamily="18" charset="0"/>
              </a:rPr>
              <a:t> Selections can be combined with Cartesian products and theta joins.</a:t>
            </a:r>
          </a:p>
          <a:p>
            <a:pPr lvl="0"/>
            <a:endParaRPr lang="en-US" sz="2400" dirty="0">
              <a:latin typeface="Cambria" panose="02040503050406030204" pitchFamily="18" charset="0"/>
              <a:ea typeface="Cambria" panose="02040503050406030204" pitchFamily="18" charset="0"/>
            </a:endParaRPr>
          </a:p>
          <a:p>
            <a:pPr lvl="0"/>
            <a:endParaRPr lang="en-US" sz="2400" dirty="0">
              <a:latin typeface="Cambria" panose="02040503050406030204" pitchFamily="18" charset="0"/>
              <a:ea typeface="Cambria" panose="02040503050406030204" pitchFamily="18" charset="0"/>
            </a:endParaRPr>
          </a:p>
          <a:p>
            <a:pPr lvl="0"/>
            <a:endParaRPr lang="en-US" sz="2400" dirty="0">
              <a:latin typeface="Cambria" panose="02040503050406030204" pitchFamily="18" charset="0"/>
              <a:ea typeface="Cambria" panose="02040503050406030204" pitchFamily="18" charset="0"/>
            </a:endParaRPr>
          </a:p>
          <a:p>
            <a:pPr lvl="0"/>
            <a:r>
              <a:rPr lang="en-US" sz="2400" dirty="0">
                <a:latin typeface="Cambria" panose="02040503050406030204" pitchFamily="18" charset="0"/>
                <a:ea typeface="Cambria" panose="02040503050406030204" pitchFamily="18" charset="0"/>
              </a:rPr>
              <a:t>Rule: 5</a:t>
            </a:r>
          </a:p>
          <a:p>
            <a:r>
              <a:rPr lang="en-US" sz="2400" dirty="0">
                <a:latin typeface="Cambria" panose="02040503050406030204" pitchFamily="18" charset="0"/>
                <a:ea typeface="Cambria" panose="02040503050406030204" pitchFamily="18" charset="0"/>
              </a:rPr>
              <a:t>Theta-join operations are commutative.</a:t>
            </a: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Rule:6</a:t>
            </a:r>
          </a:p>
          <a:p>
            <a:r>
              <a:rPr lang="en-US" sz="2400" dirty="0">
                <a:latin typeface="Cambria" panose="02040503050406030204" pitchFamily="18" charset="0"/>
                <a:ea typeface="Cambria" panose="02040503050406030204" pitchFamily="18" charset="0"/>
              </a:rPr>
              <a:t>A) Natural-join operations are </a:t>
            </a:r>
            <a:r>
              <a:rPr lang="en-US" sz="2400" b="1" dirty="0">
                <a:latin typeface="Cambria" panose="02040503050406030204" pitchFamily="18" charset="0"/>
                <a:ea typeface="Cambria" panose="02040503050406030204" pitchFamily="18" charset="0"/>
              </a:rPr>
              <a:t>associative</a:t>
            </a:r>
            <a:r>
              <a:rPr lang="en-US" sz="2400" dirty="0">
                <a:latin typeface="Cambria" panose="02040503050406030204" pitchFamily="18" charset="0"/>
                <a:ea typeface="Cambria" panose="02040503050406030204" pitchFamily="18" charset="0"/>
              </a:rPr>
              <a:t>.</a:t>
            </a:r>
          </a:p>
          <a:p>
            <a:r>
              <a:rPr lang="en-US" sz="2400" dirty="0">
                <a:latin typeface="Cambria" panose="02040503050406030204" pitchFamily="18" charset="0"/>
                <a:ea typeface="Cambria" panose="02040503050406030204" pitchFamily="18" charset="0"/>
              </a:rPr>
              <a:t> </a:t>
            </a:r>
          </a:p>
          <a:p>
            <a:r>
              <a:rPr lang="en-US" sz="2400" dirty="0">
                <a:latin typeface="Cambria" panose="02040503050406030204" pitchFamily="18" charset="0"/>
                <a:ea typeface="Cambria" panose="02040503050406030204" pitchFamily="18" charset="0"/>
              </a:rPr>
              <a:t>B) Theta joins are associative in the following manner</a:t>
            </a:r>
          </a:p>
          <a:p>
            <a:endParaRPr lang="en-US" sz="2400" dirty="0">
              <a:latin typeface="Cambria" panose="02040503050406030204" pitchFamily="18" charset="0"/>
              <a:ea typeface="Cambria" panose="02040503050406030204" pitchFamily="18" charset="0"/>
            </a:endParaRPr>
          </a:p>
          <a:p>
            <a:pPr lvl="0"/>
            <a:endParaRPr lang="en-US" sz="2400" dirty="0">
              <a:latin typeface="Cambria" panose="02040503050406030204" pitchFamily="18" charset="0"/>
              <a:ea typeface="Cambria" panose="02040503050406030204" pitchFamily="18" charset="0"/>
            </a:endParaRPr>
          </a:p>
        </p:txBody>
      </p:sp>
      <p:pic>
        <p:nvPicPr>
          <p:cNvPr id="7" name="Picture 6"/>
          <p:cNvPicPr/>
          <p:nvPr/>
        </p:nvPicPr>
        <p:blipFill rotWithShape="1">
          <a:blip r:embed="rId2"/>
          <a:srcRect l="24694" t="56099" r="57195" b="39479"/>
          <a:stretch/>
        </p:blipFill>
        <p:spPr bwMode="auto">
          <a:xfrm>
            <a:off x="5369342" y="1209999"/>
            <a:ext cx="2723850" cy="685182"/>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2"/>
          <a:srcRect l="24583" t="65289" r="52278" b="29713"/>
          <a:stretch/>
        </p:blipFill>
        <p:spPr bwMode="auto">
          <a:xfrm>
            <a:off x="5369342" y="1873976"/>
            <a:ext cx="3303020" cy="688704"/>
          </a:xfrm>
          <a:prstGeom prst="rect">
            <a:avLst/>
          </a:prstGeom>
          <a:ln>
            <a:noFill/>
          </a:ln>
          <a:extLst>
            <a:ext uri="{53640926-AAD7-44D8-BBD7-CCE9431645EC}">
              <a14:shadowObscured xmlns:a14="http://schemas.microsoft.com/office/drawing/2010/main"/>
            </a:ext>
          </a:extLst>
        </p:spPr>
      </p:pic>
      <p:pic>
        <p:nvPicPr>
          <p:cNvPr id="9" name="Picture 8"/>
          <p:cNvPicPr/>
          <p:nvPr/>
        </p:nvPicPr>
        <p:blipFill rotWithShape="1">
          <a:blip r:embed="rId2"/>
          <a:srcRect l="38243" t="75474" r="42941" b="17908"/>
          <a:stretch/>
        </p:blipFill>
        <p:spPr bwMode="auto">
          <a:xfrm>
            <a:off x="5504873" y="3287467"/>
            <a:ext cx="3031958" cy="764177"/>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3"/>
          <a:srcRect l="36394" t="24562" r="37071" b="70846"/>
          <a:stretch/>
        </p:blipFill>
        <p:spPr bwMode="auto">
          <a:xfrm>
            <a:off x="5794977" y="4776431"/>
            <a:ext cx="2877385" cy="492751"/>
          </a:xfrm>
          <a:prstGeom prst="rect">
            <a:avLst/>
          </a:prstGeom>
          <a:ln>
            <a:noFill/>
          </a:ln>
          <a:extLst>
            <a:ext uri="{53640926-AAD7-44D8-BBD7-CCE9431645EC}">
              <a14:shadowObscured xmlns:a14="http://schemas.microsoft.com/office/drawing/2010/main"/>
            </a:ext>
          </a:extLst>
        </p:spPr>
      </p:pic>
      <p:pic>
        <p:nvPicPr>
          <p:cNvPr id="11" name="Picture 10"/>
          <p:cNvPicPr/>
          <p:nvPr/>
        </p:nvPicPr>
        <p:blipFill rotWithShape="1">
          <a:blip r:embed="rId3"/>
          <a:srcRect l="33341" t="36543" r="34509" b="59067"/>
          <a:stretch/>
        </p:blipFill>
        <p:spPr bwMode="auto">
          <a:xfrm>
            <a:off x="4995512" y="5683108"/>
            <a:ext cx="4581625" cy="5822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1730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6" name="Rectangle 5"/>
          <p:cNvSpPr/>
          <p:nvPr/>
        </p:nvSpPr>
        <p:spPr>
          <a:xfrm>
            <a:off x="3519638" y="336884"/>
            <a:ext cx="7934426" cy="6428811"/>
          </a:xfrm>
          <a:prstGeom prst="rect">
            <a:avLst/>
          </a:prstGeom>
        </p:spPr>
        <p:txBody>
          <a:bodyPr wrap="square">
            <a:spAutoFit/>
          </a:bodyPr>
          <a:lstStyle/>
          <a:p>
            <a:pPr marR="0" lvl="0" algn="just">
              <a:lnSpc>
                <a:spcPct val="107000"/>
              </a:lnSpc>
              <a:spcBef>
                <a:spcPts val="0"/>
              </a:spcBef>
              <a:spcAft>
                <a:spcPts val="0"/>
              </a:spcAft>
            </a:pPr>
            <a:r>
              <a:rPr lang="en-US" sz="2200" dirty="0">
                <a:latin typeface="Cambria" panose="02040503050406030204" pitchFamily="18" charset="0"/>
                <a:ea typeface="Cambria" panose="02040503050406030204" pitchFamily="18" charset="0"/>
                <a:cs typeface="Calibri" panose="020F0502020204030204" pitchFamily="34" charset="0"/>
              </a:rPr>
              <a:t>Rule-7</a:t>
            </a:r>
            <a:endParaRPr lang="en-US" sz="2200" dirty="0">
              <a:latin typeface="Cambria" panose="02040503050406030204" pitchFamily="18" charset="0"/>
              <a:ea typeface="Cambria" panose="02040503050406030204" pitchFamily="18" charset="0"/>
              <a:cs typeface="Times New Roman" panose="02020603050405020304" pitchFamily="18" charset="0"/>
            </a:endParaRPr>
          </a:p>
          <a:p>
            <a:pPr marR="0" lvl="0" algn="just">
              <a:lnSpc>
                <a:spcPct val="107000"/>
              </a:lnSpc>
              <a:spcBef>
                <a:spcPts val="0"/>
              </a:spcBef>
              <a:spcAft>
                <a:spcPts val="0"/>
              </a:spcAft>
            </a:pPr>
            <a:r>
              <a:rPr lang="en-US" sz="2200" dirty="0">
                <a:latin typeface="Cambria" panose="02040503050406030204" pitchFamily="18" charset="0"/>
                <a:ea typeface="Cambria" panose="02040503050406030204" pitchFamily="18" charset="0"/>
                <a:cs typeface="Calibri" panose="020F0502020204030204" pitchFamily="34" charset="0"/>
              </a:rPr>
              <a:t>The selection operation distributes over the theta-join operation under the following two conditions:</a:t>
            </a:r>
            <a:endParaRPr lang="en-US" sz="2200" dirty="0">
              <a:latin typeface="Cambria" panose="02040503050406030204" pitchFamily="18" charset="0"/>
              <a:ea typeface="Cambria" panose="02040503050406030204" pitchFamily="18" charset="0"/>
              <a:cs typeface="Times New Roman" panose="02020603050405020304" pitchFamily="18" charset="0"/>
            </a:endParaRPr>
          </a:p>
          <a:p>
            <a:pPr marL="800100" marR="0" indent="-342900" algn="just">
              <a:lnSpc>
                <a:spcPct val="107000"/>
              </a:lnSpc>
              <a:spcBef>
                <a:spcPts val="0"/>
              </a:spcBef>
              <a:spcAft>
                <a:spcPts val="0"/>
              </a:spcAft>
              <a:buAutoNum type="alphaUcPeriod"/>
            </a:pPr>
            <a:r>
              <a:rPr lang="en-US" sz="2200" dirty="0">
                <a:latin typeface="Cambria" panose="02040503050406030204" pitchFamily="18" charset="0"/>
                <a:ea typeface="Cambria" panose="02040503050406030204" pitchFamily="18" charset="0"/>
                <a:cs typeface="Calibri" panose="020F0502020204030204" pitchFamily="34" charset="0"/>
              </a:rPr>
              <a:t>It distributes when all the attributes in selection condition θ 0 involve only the attributes of one of the expressions (say, </a:t>
            </a:r>
            <a:r>
              <a:rPr lang="en-US" sz="2200" i="1" dirty="0">
                <a:latin typeface="Cambria" panose="02040503050406030204" pitchFamily="18" charset="0"/>
                <a:ea typeface="Cambria" panose="02040503050406030204" pitchFamily="18" charset="0"/>
                <a:cs typeface="Calibri" panose="020F0502020204030204" pitchFamily="34" charset="0"/>
              </a:rPr>
              <a:t>E</a:t>
            </a:r>
            <a:r>
              <a:rPr lang="en-US" sz="2200" dirty="0">
                <a:latin typeface="Cambria" panose="02040503050406030204" pitchFamily="18" charset="0"/>
                <a:ea typeface="Cambria" panose="02040503050406030204" pitchFamily="18" charset="0"/>
                <a:cs typeface="Calibri" panose="020F0502020204030204" pitchFamily="34" charset="0"/>
              </a:rPr>
              <a:t>1) being joined.</a:t>
            </a:r>
          </a:p>
          <a:p>
            <a:pPr marL="800100" marR="0" indent="-342900" algn="just">
              <a:lnSpc>
                <a:spcPct val="107000"/>
              </a:lnSpc>
              <a:spcBef>
                <a:spcPts val="0"/>
              </a:spcBef>
              <a:spcAft>
                <a:spcPts val="0"/>
              </a:spcAft>
              <a:buAutoNum type="alphaUcPeriod"/>
            </a:pPr>
            <a:endParaRPr lang="en-US" sz="2200" dirty="0">
              <a:latin typeface="Cambria" panose="02040503050406030204" pitchFamily="18" charset="0"/>
              <a:ea typeface="Cambria" panose="02040503050406030204" pitchFamily="18" charset="0"/>
              <a:cs typeface="Calibri" panose="020F0502020204030204" pitchFamily="34" charset="0"/>
            </a:endParaRPr>
          </a:p>
          <a:p>
            <a:pPr marL="800100" marR="0" indent="-342900" algn="just">
              <a:lnSpc>
                <a:spcPct val="107000"/>
              </a:lnSpc>
              <a:spcBef>
                <a:spcPts val="0"/>
              </a:spcBef>
              <a:spcAft>
                <a:spcPts val="0"/>
              </a:spcAft>
              <a:buAutoNum type="alphaUcPeriod"/>
            </a:pPr>
            <a:endParaRPr lang="en-US" sz="2200" dirty="0">
              <a:latin typeface="Cambria" panose="02040503050406030204" pitchFamily="18" charset="0"/>
              <a:ea typeface="Cambria" panose="02040503050406030204" pitchFamily="18" charset="0"/>
              <a:cs typeface="Calibri" panose="020F0502020204030204" pitchFamily="34" charset="0"/>
            </a:endParaRPr>
          </a:p>
          <a:p>
            <a:pPr marL="800100" marR="0" indent="-342900" algn="just">
              <a:lnSpc>
                <a:spcPct val="107000"/>
              </a:lnSpc>
              <a:spcBef>
                <a:spcPts val="0"/>
              </a:spcBef>
              <a:spcAft>
                <a:spcPts val="0"/>
              </a:spcAft>
              <a:buAutoNum type="alphaUcPeriod"/>
            </a:pPr>
            <a:r>
              <a:rPr lang="en-US" sz="2200" dirty="0">
                <a:latin typeface="Cambria" panose="02040503050406030204" pitchFamily="18" charset="0"/>
                <a:ea typeface="Cambria" panose="02040503050406030204" pitchFamily="18" charset="0"/>
              </a:rPr>
              <a:t>It distributes when selection condition θ 1 involves only the attributes of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 and θ 2 involves only the attributes of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a:t>
            </a:r>
            <a:endParaRPr lang="en-US" sz="2200" dirty="0">
              <a:latin typeface="Cambria" panose="02040503050406030204" pitchFamily="18" charset="0"/>
              <a:ea typeface="Cambria" panose="02040503050406030204" pitchFamily="18" charset="0"/>
              <a:cs typeface="Calibri" panose="020F0502020204030204" pitchFamily="34" charset="0"/>
            </a:endParaRPr>
          </a:p>
          <a:p>
            <a:pPr marL="457200" marR="0" algn="just">
              <a:lnSpc>
                <a:spcPct val="107000"/>
              </a:lnSpc>
              <a:spcBef>
                <a:spcPts val="0"/>
              </a:spcBef>
              <a:spcAft>
                <a:spcPts val="0"/>
              </a:spcAft>
            </a:pPr>
            <a:endParaRPr lang="en-US" sz="2200" dirty="0">
              <a:latin typeface="Cambria" panose="02040503050406030204" pitchFamily="18" charset="0"/>
              <a:ea typeface="Cambria" panose="02040503050406030204" pitchFamily="18" charset="0"/>
              <a:cs typeface="Calibri" panose="020F0502020204030204" pitchFamily="34" charset="0"/>
            </a:endParaRPr>
          </a:p>
          <a:p>
            <a:pPr lvl="0"/>
            <a:r>
              <a:rPr lang="en-US" sz="2200" dirty="0">
                <a:latin typeface="Cambria" panose="02040503050406030204" pitchFamily="18" charset="0"/>
                <a:ea typeface="Cambria" panose="02040503050406030204" pitchFamily="18" charset="0"/>
              </a:rPr>
              <a:t>Rule-8</a:t>
            </a:r>
          </a:p>
          <a:p>
            <a:pPr lvl="0"/>
            <a:r>
              <a:rPr lang="en-US" sz="2200" dirty="0">
                <a:latin typeface="Cambria" panose="02040503050406030204" pitchFamily="18" charset="0"/>
                <a:ea typeface="Cambria" panose="02040503050406030204" pitchFamily="18" charset="0"/>
              </a:rPr>
              <a:t>The set operations union and intersection are commutative.</a:t>
            </a:r>
          </a:p>
          <a:p>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a:t>
            </a:r>
          </a:p>
          <a:p>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a:t>
            </a:r>
          </a:p>
          <a:p>
            <a:pPr lvl="0"/>
            <a:r>
              <a:rPr lang="en-US" sz="2200" dirty="0">
                <a:latin typeface="Cambria" panose="02040503050406030204" pitchFamily="18" charset="0"/>
                <a:ea typeface="Cambria" panose="02040503050406030204" pitchFamily="18" charset="0"/>
              </a:rPr>
              <a:t>Set difference is not commutative.</a:t>
            </a:r>
          </a:p>
          <a:p>
            <a:pPr marL="457200" marR="0" algn="just">
              <a:lnSpc>
                <a:spcPct val="107000"/>
              </a:lnSpc>
              <a:spcBef>
                <a:spcPts val="0"/>
              </a:spcBef>
              <a:spcAft>
                <a:spcPts val="0"/>
              </a:spcAft>
            </a:pPr>
            <a:endParaRPr lang="en-US" dirty="0">
              <a:latin typeface="Calibri" panose="020F0502020204030204" pitchFamily="34" charset="0"/>
              <a:cs typeface="Calibri" panose="020F0502020204030204" pitchFamily="34" charset="0"/>
            </a:endParaRPr>
          </a:p>
        </p:txBody>
      </p:sp>
      <p:pic>
        <p:nvPicPr>
          <p:cNvPr id="13" name="Picture 12"/>
          <p:cNvPicPr/>
          <p:nvPr/>
        </p:nvPicPr>
        <p:blipFill rotWithShape="1">
          <a:blip r:embed="rId2"/>
          <a:srcRect l="36673" t="22168" r="38555" b="73033"/>
          <a:stretch/>
        </p:blipFill>
        <p:spPr bwMode="auto">
          <a:xfrm>
            <a:off x="5014762" y="2619497"/>
            <a:ext cx="4764505" cy="604965"/>
          </a:xfrm>
          <a:prstGeom prst="rect">
            <a:avLst/>
          </a:prstGeom>
          <a:ln>
            <a:noFill/>
          </a:ln>
          <a:extLst>
            <a:ext uri="{53640926-AAD7-44D8-BBD7-CCE9431645EC}">
              <a14:shadowObscured xmlns:a14="http://schemas.microsoft.com/office/drawing/2010/main"/>
            </a:ext>
          </a:extLst>
        </p:spPr>
      </p:pic>
      <p:pic>
        <p:nvPicPr>
          <p:cNvPr id="14" name="Picture 13"/>
          <p:cNvPicPr/>
          <p:nvPr/>
        </p:nvPicPr>
        <p:blipFill rotWithShape="1">
          <a:blip r:embed="rId2"/>
          <a:srcRect l="37185" t="21773" r="38593" b="72025"/>
          <a:stretch/>
        </p:blipFill>
        <p:spPr bwMode="auto">
          <a:xfrm>
            <a:off x="5094973" y="4108899"/>
            <a:ext cx="4783756" cy="6851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8099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493970" y="422529"/>
            <a:ext cx="7892716" cy="3628942"/>
          </a:xfrm>
          <a:prstGeom prst="rect">
            <a:avLst/>
          </a:prstGeom>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Calibri" panose="020F0502020204030204" pitchFamily="34" charset="0"/>
              </a:rPr>
              <a:t>Rule-9</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Calibri" panose="020F0502020204030204" pitchFamily="34" charset="0"/>
              </a:rPr>
              <a:t>Set union and intersection are associative.</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457200" marR="0" algn="just">
              <a:lnSpc>
                <a:spcPct val="107000"/>
              </a:lnSpc>
              <a:spcBef>
                <a:spcPts val="0"/>
              </a:spcBef>
              <a:spcAft>
                <a:spcPts val="0"/>
              </a:spcAft>
            </a:pP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3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3)</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457200" marR="0" algn="just">
              <a:lnSpc>
                <a:spcPct val="107000"/>
              </a:lnSpc>
              <a:spcBef>
                <a:spcPts val="0"/>
              </a:spcBef>
              <a:spcAft>
                <a:spcPts val="0"/>
              </a:spcAft>
            </a:pP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3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3)</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457200" marR="0" algn="just">
              <a:lnSpc>
                <a:spcPct val="107000"/>
              </a:lnSpc>
              <a:spcBef>
                <a:spcPts val="0"/>
              </a:spcBef>
              <a:spcAft>
                <a:spcPts val="0"/>
              </a:spcAft>
            </a:pPr>
            <a:r>
              <a:rPr lang="en-US" sz="2400" dirty="0">
                <a:latin typeface="Cambria" panose="02040503050406030204" pitchFamily="18" charset="0"/>
                <a:ea typeface="Cambria" panose="02040503050406030204" pitchFamily="18" charset="0"/>
                <a:cs typeface="Calibri" panose="020F0502020204030204" pitchFamily="34" charset="0"/>
              </a:rPr>
              <a:t> </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Calibri" panose="020F0502020204030204" pitchFamily="34" charset="0"/>
              </a:rPr>
              <a:t>Rule-10</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Calibri" panose="020F0502020204030204" pitchFamily="34" charset="0"/>
              </a:rPr>
              <a:t>The projection operation distributes over the union operation.</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i="1" dirty="0">
                <a:latin typeface="Cambria" panose="02040503050406030204" pitchFamily="18" charset="0"/>
                <a:ea typeface="Cambria" panose="02040503050406030204" pitchFamily="18" charset="0"/>
                <a:cs typeface="Calibri" panose="020F0502020204030204" pitchFamily="34" charset="0"/>
              </a:rPr>
              <a:t>πL </a:t>
            </a: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 (</a:t>
            </a:r>
            <a:r>
              <a:rPr lang="en-US" sz="2400" i="1" dirty="0">
                <a:latin typeface="Cambria" panose="02040503050406030204" pitchFamily="18" charset="0"/>
                <a:ea typeface="Cambria" panose="02040503050406030204" pitchFamily="18" charset="0"/>
                <a:cs typeface="Calibri" panose="020F0502020204030204" pitchFamily="34" charset="0"/>
              </a:rPr>
              <a:t>πL </a:t>
            </a: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πL </a:t>
            </a: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00401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Cost based query optimization</a:t>
            </a:r>
          </a:p>
        </p:txBody>
      </p:sp>
      <p:sp>
        <p:nvSpPr>
          <p:cNvPr id="3" name="Rectangle 2"/>
          <p:cNvSpPr/>
          <p:nvPr/>
        </p:nvSpPr>
        <p:spPr>
          <a:xfrm>
            <a:off x="3455467" y="210774"/>
            <a:ext cx="8335479" cy="6766148"/>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cost based optimizer will look at all of the possible ways or scenarios in which a query can be executed – and each scenario will be assigned a ‘cost’, which indicates how efficiently that query can be run.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database optimizes each SQL statement based on statistics collected about the accessed data.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optimizer determines the optimal plan for a SQL statement by examining multiple access methods, such as full table scan or index scans, different join methods such as nested loops and hash joins, different join orders, and possible transformations.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For a given query and environment, the optimizer assigns a relative numerical cost to each step of a possible plan, and then factors these values together to generate an overall cost estimate for the plan.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After calculating the costs of alternative plans, the optimizer chooses the plan with the lowest cost estimate. </a:t>
            </a:r>
          </a:p>
          <a:p>
            <a:pPr marL="342900" marR="0" lvl="0" indent="-342900" algn="just">
              <a:lnSpc>
                <a:spcPct val="107000"/>
              </a:lnSpc>
              <a:spcBef>
                <a:spcPts val="0"/>
              </a:spcBef>
              <a:spcAft>
                <a:spcPts val="0"/>
              </a:spcAft>
              <a:buFont typeface="Wingdings" panose="05000000000000000000" pitchFamily="2" charset="2"/>
              <a:buChar char="Ø"/>
            </a:pP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4854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70514" y="478530"/>
            <a:ext cx="8133805" cy="4154984"/>
          </a:xfrm>
          <a:prstGeom prst="rect">
            <a:avLst/>
          </a:prstGeom>
          <a:noFill/>
        </p:spPr>
        <p:txBody>
          <a:bodyPr wrap="square">
            <a:spAutoFit/>
          </a:bodyPr>
          <a:lstStyle/>
          <a:p>
            <a:pPr marL="342900" indent="-342900">
              <a:buFont typeface="Wingdings" panose="05000000000000000000" pitchFamily="2" charset="2"/>
              <a:buChar char="Ø"/>
            </a:pPr>
            <a:r>
              <a:rPr lang="en-GB" sz="2400" b="1" dirty="0" smtClean="0">
                <a:latin typeface="Cambria" panose="02040503050406030204" pitchFamily="18" charset="0"/>
                <a:ea typeface="Cambria" panose="02040503050406030204" pitchFamily="18" charset="0"/>
              </a:rPr>
              <a:t>Heap </a:t>
            </a:r>
            <a:r>
              <a:rPr lang="en-GB" sz="2400" b="1" dirty="0">
                <a:latin typeface="Cambria" panose="02040503050406030204" pitchFamily="18" charset="0"/>
                <a:ea typeface="Cambria" panose="02040503050406030204" pitchFamily="18" charset="0"/>
              </a:rPr>
              <a:t>File </a:t>
            </a:r>
            <a:r>
              <a:rPr lang="en-GB" sz="2400" b="1" dirty="0" smtClean="0">
                <a:latin typeface="Cambria" panose="02040503050406030204" pitchFamily="18" charset="0"/>
                <a:ea typeface="Cambria" panose="02040503050406030204" pitchFamily="18" charset="0"/>
              </a:rPr>
              <a:t>Organization</a:t>
            </a:r>
          </a:p>
          <a:p>
            <a:endParaRPr lang="en-GB" sz="2400" b="1"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When a file is created using Heap File Organization, the Operating System allocates memory area to that file without any further accounting details. </a:t>
            </a:r>
            <a:endParaRPr lang="en-GB" sz="2400" dirty="0" smtClean="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smtClean="0">
                <a:latin typeface="Cambria" panose="02040503050406030204" pitchFamily="18" charset="0"/>
                <a:ea typeface="Cambria" panose="02040503050406030204" pitchFamily="18" charset="0"/>
              </a:rPr>
              <a:t>File </a:t>
            </a:r>
            <a:r>
              <a:rPr lang="en-GB" sz="2400" dirty="0">
                <a:latin typeface="Cambria" panose="02040503050406030204" pitchFamily="18" charset="0"/>
                <a:ea typeface="Cambria" panose="02040503050406030204" pitchFamily="18" charset="0"/>
              </a:rPr>
              <a:t>records can be placed anywhere in that memory area. It is the responsibility of the software to manage the records. </a:t>
            </a:r>
            <a:endParaRPr lang="en-GB" sz="2400" dirty="0" smtClean="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smtClean="0">
                <a:latin typeface="Cambria" panose="02040503050406030204" pitchFamily="18" charset="0"/>
                <a:ea typeface="Cambria" panose="02040503050406030204" pitchFamily="18" charset="0"/>
              </a:rPr>
              <a:t>Heap </a:t>
            </a:r>
            <a:r>
              <a:rPr lang="en-GB" sz="2400" dirty="0">
                <a:latin typeface="Cambria" panose="02040503050406030204" pitchFamily="18" charset="0"/>
                <a:ea typeface="Cambria" panose="02040503050406030204" pitchFamily="18" charset="0"/>
              </a:rPr>
              <a:t>File does not support any ordering, sequencing, or indexing on its own.</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3887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Heuristic optimization</a:t>
            </a:r>
          </a:p>
        </p:txBody>
      </p:sp>
      <p:sp>
        <p:nvSpPr>
          <p:cNvPr id="3" name="Rectangle 2"/>
          <p:cNvSpPr/>
          <p:nvPr/>
        </p:nvSpPr>
        <p:spPr>
          <a:xfrm>
            <a:off x="3455467" y="210774"/>
            <a:ext cx="8335479" cy="6001643"/>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Heuristics are used by optimizers to reduce the cost of optimization.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Heuristic optimization transforms the query-tree by using a set of rules (Heuristics) that typically (but not in all cases) improve execution performance.</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An example of a heuristic rule is the following rule for transforming relational algebra queries: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Perform selection operations as early as possible. (reduces the number of tuples)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Perform projection early (reduces the number of attributes)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Perform most restrictive selection and join operations (i.e. with smallest result size) before other similar operations.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Query-optimization approaches that apply heuristic plan choices for some parts of the query, with cost-based choice based on generation of alternative access plans on other parts of the query, have been adopted in several systems.</a:t>
            </a:r>
          </a:p>
        </p:txBody>
      </p:sp>
    </p:spTree>
    <p:extLst>
      <p:ext uri="{BB962C8B-B14F-4D97-AF65-F5344CB8AC3E}">
        <p14:creationId xmlns:p14="http://schemas.microsoft.com/office/powerpoint/2010/main" val="3459332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Heuristic optimization</a:t>
            </a:r>
          </a:p>
        </p:txBody>
      </p:sp>
      <p:sp>
        <p:nvSpPr>
          <p:cNvPr id="3" name="Rectangle 2"/>
          <p:cNvSpPr/>
          <p:nvPr/>
        </p:nvSpPr>
        <p:spPr>
          <a:xfrm>
            <a:off x="3455467" y="210774"/>
            <a:ext cx="8335479" cy="6370975"/>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Most optimizers allow a cost budget to be specified for query optimization.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search for the optimal plan is terminated when the optimization cost budget is exceeded, and the best plan found up to that point is returned.</a:t>
            </a:r>
          </a:p>
          <a:p>
            <a:pPr marL="342900" lvl="0" indent="-342900" algn="just">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Process for heuristics optimization</a:t>
            </a:r>
            <a:endParaRPr lang="en-US" sz="24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parser of a high-level query generates an </a:t>
            </a:r>
            <a:r>
              <a:rPr lang="en-US" sz="2400" i="1" dirty="0">
                <a:latin typeface="Cambria" panose="02040503050406030204" pitchFamily="18" charset="0"/>
                <a:ea typeface="Cambria" panose="02040503050406030204" pitchFamily="18" charset="0"/>
              </a:rPr>
              <a:t>initial internal representation</a:t>
            </a:r>
            <a:r>
              <a:rPr lang="en-US" sz="2400" dirty="0">
                <a:latin typeface="Cambria" panose="02040503050406030204" pitchFamily="18" charset="0"/>
                <a:ea typeface="Cambria" panose="02040503050406030204" pitchFamily="18" charset="0"/>
              </a:rPr>
              <a:t>;</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Apply heuristics rules to optimize the internal representation.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query execution plan is generated to execute groups of operations based on the access paths available on the files involved in the query.</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main heuristic</a:t>
            </a:r>
            <a:r>
              <a:rPr lang="en-US" sz="2400" dirty="0">
                <a:latin typeface="Cambria" panose="02040503050406030204" pitchFamily="18" charset="0"/>
                <a:ea typeface="Cambria" panose="02040503050406030204" pitchFamily="18" charset="0"/>
              </a:rPr>
              <a:t> is to apply first the operations that reduce the size of intermediate results.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	E.g., Apply  SELECT and PROJECT operations before applying the JOIN or other binary operations.</a:t>
            </a:r>
          </a:p>
        </p:txBody>
      </p:sp>
    </p:spTree>
    <p:extLst>
      <p:ext uri="{BB962C8B-B14F-4D97-AF65-F5344CB8AC3E}">
        <p14:creationId xmlns:p14="http://schemas.microsoft.com/office/powerpoint/2010/main" val="3633529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Materialized view</a:t>
            </a:r>
          </a:p>
        </p:txBody>
      </p:sp>
      <p:sp>
        <p:nvSpPr>
          <p:cNvPr id="3" name="Rectangle 2"/>
          <p:cNvSpPr/>
          <p:nvPr/>
        </p:nvSpPr>
        <p:spPr>
          <a:xfrm>
            <a:off x="3455467" y="210774"/>
            <a:ext cx="8335479" cy="5632311"/>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When a view is defined, normally the database stores only the query defining the view.</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a:t>
            </a:r>
            <a:r>
              <a:rPr lang="en-US" sz="2400" b="1" dirty="0">
                <a:latin typeface="Cambria" panose="02040503050406030204" pitchFamily="18" charset="0"/>
                <a:ea typeface="Cambria" panose="02040503050406030204" pitchFamily="18" charset="0"/>
              </a:rPr>
              <a:t>materialized view </a:t>
            </a:r>
            <a:r>
              <a:rPr lang="en-US" sz="2400" dirty="0">
                <a:latin typeface="Cambria" panose="02040503050406030204" pitchFamily="18" charset="0"/>
                <a:ea typeface="Cambria" panose="02040503050406030204" pitchFamily="18" charset="0"/>
              </a:rPr>
              <a:t>is a view whose contents are computed and stored.</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Materialized views constitute redundant data, in that their contents can be inferred from the view definition and the rest of the database contents.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Materialized views are important for improving performance in some applications.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Consider this view, which gives the total salary in each department:</a:t>
            </a:r>
          </a:p>
          <a:p>
            <a:pPr algn="just"/>
            <a:r>
              <a:rPr lang="en-US" sz="2400" b="1" dirty="0">
                <a:latin typeface="Cambria" panose="02040503050406030204" pitchFamily="18" charset="0"/>
                <a:ea typeface="Cambria" panose="02040503050406030204" pitchFamily="18" charset="0"/>
              </a:rPr>
              <a:t>create view </a:t>
            </a:r>
            <a:r>
              <a:rPr lang="en-US" sz="2400" i="1">
                <a:latin typeface="Cambria" panose="02040503050406030204" pitchFamily="18" charset="0"/>
                <a:ea typeface="Cambria" panose="02040503050406030204" pitchFamily="18" charset="0"/>
              </a:rPr>
              <a:t>department </a:t>
            </a:r>
            <a:r>
              <a:rPr lang="en-US" sz="2400" b="1">
                <a:latin typeface="Cambria" panose="02040503050406030204" pitchFamily="18" charset="0"/>
                <a:ea typeface="Cambria" panose="02040503050406030204" pitchFamily="18" charset="0"/>
              </a:rPr>
              <a:t>as</a:t>
            </a:r>
            <a:endParaRPr lang="en-US" sz="24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select </a:t>
            </a:r>
            <a:r>
              <a:rPr lang="en-US" sz="2400" i="1" dirty="0" err="1">
                <a:latin typeface="Cambria" panose="02040503050406030204" pitchFamily="18" charset="0"/>
                <a:ea typeface="Cambria" panose="02040503050406030204" pitchFamily="18" charset="0"/>
              </a:rPr>
              <a:t>dept</a:t>
            </a:r>
            <a:r>
              <a:rPr lang="en-US" sz="2400" i="1" dirty="0">
                <a:latin typeface="Cambria" panose="02040503050406030204" pitchFamily="18" charset="0"/>
                <a:ea typeface="Cambria" panose="02040503050406030204" pitchFamily="18" charset="0"/>
              </a:rPr>
              <a:t> name</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sum </a:t>
            </a:r>
            <a:r>
              <a:rPr lang="en-US" sz="2400" dirty="0">
                <a:latin typeface="Cambria" panose="02040503050406030204" pitchFamily="18" charset="0"/>
                <a:ea typeface="Cambria" panose="02040503050406030204" pitchFamily="18" charset="0"/>
              </a:rPr>
              <a:t>(</a:t>
            </a:r>
            <a:r>
              <a:rPr lang="en-US" sz="2400" i="1" dirty="0">
                <a:latin typeface="Cambria" panose="02040503050406030204" pitchFamily="18" charset="0"/>
                <a:ea typeface="Cambria" panose="02040503050406030204" pitchFamily="18" charset="0"/>
              </a:rPr>
              <a:t>salary</a:t>
            </a:r>
            <a:r>
              <a:rPr lang="en-US" sz="2400" dirty="0">
                <a:latin typeface="Cambria" panose="02040503050406030204" pitchFamily="18" charset="0"/>
                <a:ea typeface="Cambria" panose="02040503050406030204" pitchFamily="18" charset="0"/>
              </a:rPr>
              <a:t>)</a:t>
            </a:r>
          </a:p>
          <a:p>
            <a:pPr algn="just"/>
            <a:r>
              <a:rPr lang="en-US" sz="2400" b="1" dirty="0">
                <a:latin typeface="Cambria" panose="02040503050406030204" pitchFamily="18" charset="0"/>
                <a:ea typeface="Cambria" panose="02040503050406030204" pitchFamily="18" charset="0"/>
              </a:rPr>
              <a:t>from </a:t>
            </a:r>
            <a:r>
              <a:rPr lang="en-US" sz="2400" i="1" dirty="0">
                <a:latin typeface="Cambria" panose="02040503050406030204" pitchFamily="18" charset="0"/>
                <a:ea typeface="Cambria" panose="02040503050406030204" pitchFamily="18" charset="0"/>
              </a:rPr>
              <a:t>instructor</a:t>
            </a:r>
            <a:endParaRPr lang="en-US" sz="24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group by </a:t>
            </a:r>
            <a:r>
              <a:rPr lang="en-US" sz="2400" i="1" dirty="0" err="1">
                <a:latin typeface="Cambria" panose="02040503050406030204" pitchFamily="18" charset="0"/>
                <a:ea typeface="Cambria" panose="02040503050406030204" pitchFamily="18" charset="0"/>
              </a:rPr>
              <a:t>dept</a:t>
            </a:r>
            <a:r>
              <a:rPr lang="en-US" sz="2400" i="1" dirty="0">
                <a:latin typeface="Cambria" panose="02040503050406030204" pitchFamily="18" charset="0"/>
                <a:ea typeface="Cambria" panose="02040503050406030204" pitchFamily="18" charset="0"/>
              </a:rPr>
              <a:t> name</a:t>
            </a:r>
            <a:r>
              <a:rPr lang="en-US" sz="24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657786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Materialized view</a:t>
            </a:r>
          </a:p>
        </p:txBody>
      </p:sp>
      <p:sp>
        <p:nvSpPr>
          <p:cNvPr id="3" name="Rectangle 2"/>
          <p:cNvSpPr/>
          <p:nvPr/>
        </p:nvSpPr>
        <p:spPr>
          <a:xfrm>
            <a:off x="3455467" y="210774"/>
            <a:ext cx="8335479" cy="3416320"/>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Suppose the total salary amount at a department is required frequently.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Computing the view requires reading every </a:t>
            </a:r>
            <a:r>
              <a:rPr lang="en-US" sz="2400" i="1" dirty="0">
                <a:latin typeface="Cambria" panose="02040503050406030204" pitchFamily="18" charset="0"/>
                <a:ea typeface="Cambria" panose="02040503050406030204" pitchFamily="18" charset="0"/>
              </a:rPr>
              <a:t>instructor </a:t>
            </a:r>
            <a:r>
              <a:rPr lang="en-US" sz="2400" dirty="0">
                <a:latin typeface="Cambria" panose="02040503050406030204" pitchFamily="18" charset="0"/>
                <a:ea typeface="Cambria" panose="02040503050406030204" pitchFamily="18" charset="0"/>
              </a:rPr>
              <a:t>tuple pertaining to a department, and summing up the salary amounts, which can be time-consuming.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contrast, if the view definition of the total salary amount were materialized, the total salary amount could be found by looking up a single tuple in the materialized view.</a:t>
            </a:r>
          </a:p>
          <a:p>
            <a:pPr algn="just"/>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1976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6600" b="1" dirty="0">
                <a:solidFill>
                  <a:schemeClr val="tx1"/>
                </a:solidFill>
              </a:rPr>
              <a:t>Thanks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Tree>
    <p:extLst>
      <p:ext uri="{BB962C8B-B14F-4D97-AF65-F5344CB8AC3E}">
        <p14:creationId xmlns:p14="http://schemas.microsoft.com/office/powerpoint/2010/main" val="3124965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70514" y="478530"/>
            <a:ext cx="8133805" cy="3785652"/>
          </a:xfrm>
          <a:prstGeom prst="rect">
            <a:avLst/>
          </a:prstGeom>
          <a:noFill/>
        </p:spPr>
        <p:txBody>
          <a:bodyPr wrap="square">
            <a:spAutoFit/>
          </a:bodyPr>
          <a:lstStyle/>
          <a:p>
            <a:pPr marL="342900" indent="-342900" algn="just">
              <a:buFont typeface="Wingdings" panose="05000000000000000000" pitchFamily="2" charset="2"/>
              <a:buChar char="Ø"/>
            </a:pPr>
            <a:r>
              <a:rPr lang="en-GB" sz="2400" b="1" dirty="0">
                <a:latin typeface="Cambria" panose="02040503050406030204" pitchFamily="18" charset="0"/>
                <a:ea typeface="Cambria" panose="02040503050406030204" pitchFamily="18" charset="0"/>
              </a:rPr>
              <a:t>Sequential File </a:t>
            </a:r>
            <a:r>
              <a:rPr lang="en-GB" sz="2400" b="1" dirty="0" smtClean="0">
                <a:latin typeface="Cambria" panose="02040503050406030204" pitchFamily="18" charset="0"/>
                <a:ea typeface="Cambria" panose="02040503050406030204" pitchFamily="18" charset="0"/>
              </a:rPr>
              <a:t>Organization</a:t>
            </a:r>
          </a:p>
          <a:p>
            <a:pPr algn="just"/>
            <a:endParaRPr lang="en-GB" sz="2400" b="1"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Every file record contains a data field (attribute) to uniquely identify that </a:t>
            </a:r>
            <a:r>
              <a:rPr lang="en-GB" sz="2400" dirty="0" smtClean="0">
                <a:latin typeface="Cambria" panose="02040503050406030204" pitchFamily="18" charset="0"/>
                <a:ea typeface="Cambria" panose="02040503050406030204" pitchFamily="18" charset="0"/>
              </a:rPr>
              <a:t>record.</a:t>
            </a:r>
          </a:p>
          <a:p>
            <a:pPr marL="800100" lvl="1" indent="-342900" algn="just">
              <a:buFont typeface="Arial" panose="020B0604020202020204" pitchFamily="34" charset="0"/>
              <a:buChar char="•"/>
            </a:pPr>
            <a:r>
              <a:rPr lang="en-GB" sz="2400" dirty="0" smtClean="0">
                <a:latin typeface="Cambria" panose="02040503050406030204" pitchFamily="18" charset="0"/>
                <a:ea typeface="Cambria" panose="02040503050406030204" pitchFamily="18" charset="0"/>
              </a:rPr>
              <a:t>In </a:t>
            </a:r>
            <a:r>
              <a:rPr lang="en-GB" sz="2400" dirty="0">
                <a:latin typeface="Cambria" panose="02040503050406030204" pitchFamily="18" charset="0"/>
                <a:ea typeface="Cambria" panose="02040503050406030204" pitchFamily="18" charset="0"/>
              </a:rPr>
              <a:t>sequential file organization, records are placed in the file in some sequential order based on the unique key field or search key. </a:t>
            </a:r>
            <a:endParaRPr lang="en-GB" sz="2400" dirty="0" smtClean="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smtClean="0">
                <a:latin typeface="Cambria" panose="02040503050406030204" pitchFamily="18" charset="0"/>
                <a:ea typeface="Cambria" panose="02040503050406030204" pitchFamily="18" charset="0"/>
              </a:rPr>
              <a:t>Practically</a:t>
            </a:r>
            <a:r>
              <a:rPr lang="en-GB" sz="2400" dirty="0">
                <a:latin typeface="Cambria" panose="02040503050406030204" pitchFamily="18" charset="0"/>
                <a:ea typeface="Cambria" panose="02040503050406030204" pitchFamily="18" charset="0"/>
              </a:rPr>
              <a:t>, it is not possible to store all the records sequentially in physical form.</a:t>
            </a:r>
          </a:p>
          <a:p>
            <a:pPr marL="800100" lvl="1"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1369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70514" y="478530"/>
            <a:ext cx="8133805" cy="3416320"/>
          </a:xfrm>
          <a:prstGeom prst="rect">
            <a:avLst/>
          </a:prstGeom>
          <a:noFill/>
        </p:spPr>
        <p:txBody>
          <a:bodyPr wrap="square">
            <a:spAutoFit/>
          </a:bodyPr>
          <a:lstStyle/>
          <a:p>
            <a:pPr marL="342900" indent="-342900" algn="just">
              <a:buFont typeface="Wingdings" panose="05000000000000000000" pitchFamily="2" charset="2"/>
              <a:buChar char="Ø"/>
            </a:pPr>
            <a:r>
              <a:rPr lang="en-GB" sz="2400" b="1" dirty="0" smtClean="0">
                <a:latin typeface="Cambria" panose="02040503050406030204" pitchFamily="18" charset="0"/>
                <a:ea typeface="Cambria" panose="02040503050406030204" pitchFamily="18" charset="0"/>
              </a:rPr>
              <a:t>Hash </a:t>
            </a:r>
            <a:r>
              <a:rPr lang="en-GB" sz="2400" b="1" dirty="0">
                <a:latin typeface="Cambria" panose="02040503050406030204" pitchFamily="18" charset="0"/>
                <a:ea typeface="Cambria" panose="02040503050406030204" pitchFamily="18" charset="0"/>
              </a:rPr>
              <a:t>File </a:t>
            </a:r>
            <a:r>
              <a:rPr lang="en-GB" sz="2400" b="1" dirty="0" smtClean="0">
                <a:latin typeface="Cambria" panose="02040503050406030204" pitchFamily="18" charset="0"/>
                <a:ea typeface="Cambria" panose="02040503050406030204" pitchFamily="18" charset="0"/>
              </a:rPr>
              <a:t>Organization</a:t>
            </a:r>
          </a:p>
          <a:p>
            <a:pPr marL="342900" indent="-342900" algn="just">
              <a:buFont typeface="Wingdings" panose="05000000000000000000" pitchFamily="2" charset="2"/>
              <a:buChar char="Ø"/>
            </a:pPr>
            <a:endParaRPr lang="en-GB" sz="2400" b="1"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Hash File Organization uses Hash function computation on some fields of the records. </a:t>
            </a:r>
            <a:endParaRPr lang="en-GB" sz="2400" dirty="0" smtClean="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smtClean="0">
                <a:latin typeface="Cambria" panose="02040503050406030204" pitchFamily="18" charset="0"/>
                <a:ea typeface="Cambria" panose="02040503050406030204" pitchFamily="18" charset="0"/>
              </a:rPr>
              <a:t>The </a:t>
            </a:r>
            <a:r>
              <a:rPr lang="en-GB" sz="2400" dirty="0">
                <a:latin typeface="Cambria" panose="02040503050406030204" pitchFamily="18" charset="0"/>
                <a:ea typeface="Cambria" panose="02040503050406030204" pitchFamily="18" charset="0"/>
              </a:rPr>
              <a:t>output of the hash function determines the location of disk block where the records are to be placed.</a:t>
            </a:r>
          </a:p>
          <a:p>
            <a:pPr marL="800100" lvl="1" indent="-342900" algn="just">
              <a:buFont typeface="Arial" panose="020B0604020202020204" pitchFamily="34" charset="0"/>
              <a:buChar char="•"/>
            </a:pPr>
            <a:endParaRPr lang="en-GB" sz="24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389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70514" y="478530"/>
            <a:ext cx="8133805" cy="4154984"/>
          </a:xfrm>
          <a:prstGeom prst="rect">
            <a:avLst/>
          </a:prstGeom>
          <a:noFill/>
        </p:spPr>
        <p:txBody>
          <a:bodyPr wrap="square">
            <a:spAutoFit/>
          </a:bodyPr>
          <a:lstStyle/>
          <a:p>
            <a:pPr marL="342900" indent="-342900">
              <a:buFont typeface="Wingdings" panose="05000000000000000000" pitchFamily="2" charset="2"/>
              <a:buChar char="Ø"/>
            </a:pPr>
            <a:r>
              <a:rPr lang="en-GB" sz="2400" b="1" dirty="0" smtClean="0">
                <a:latin typeface="Cambria" panose="02040503050406030204" pitchFamily="18" charset="0"/>
                <a:ea typeface="Cambria" panose="02040503050406030204" pitchFamily="18" charset="0"/>
              </a:rPr>
              <a:t>Clustered </a:t>
            </a:r>
            <a:r>
              <a:rPr lang="en-GB" sz="2400" b="1" dirty="0">
                <a:latin typeface="Cambria" panose="02040503050406030204" pitchFamily="18" charset="0"/>
                <a:ea typeface="Cambria" panose="02040503050406030204" pitchFamily="18" charset="0"/>
              </a:rPr>
              <a:t>File </a:t>
            </a:r>
            <a:r>
              <a:rPr lang="en-GB" sz="2400" b="1" dirty="0" smtClean="0">
                <a:latin typeface="Cambria" panose="02040503050406030204" pitchFamily="18" charset="0"/>
                <a:ea typeface="Cambria" panose="02040503050406030204" pitchFamily="18" charset="0"/>
              </a:rPr>
              <a:t>Organization</a:t>
            </a:r>
          </a:p>
          <a:p>
            <a:pPr marL="342900" indent="-342900">
              <a:buFont typeface="Wingdings" panose="05000000000000000000" pitchFamily="2" charset="2"/>
              <a:buChar char="Ø"/>
            </a:pPr>
            <a:endParaRPr lang="en-GB" sz="2400" b="1"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Clustered file organization is not considered good for large databases. </a:t>
            </a:r>
            <a:endParaRPr lang="en-GB" sz="2400" dirty="0" smtClean="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smtClean="0">
                <a:latin typeface="Cambria" panose="02040503050406030204" pitchFamily="18" charset="0"/>
                <a:ea typeface="Cambria" panose="02040503050406030204" pitchFamily="18" charset="0"/>
              </a:rPr>
              <a:t>In </a:t>
            </a:r>
            <a:r>
              <a:rPr lang="en-GB" sz="2400" dirty="0">
                <a:latin typeface="Cambria" panose="02040503050406030204" pitchFamily="18" charset="0"/>
                <a:ea typeface="Cambria" panose="02040503050406030204" pitchFamily="18" charset="0"/>
              </a:rPr>
              <a:t>this mechanism, related records from one or more relations are kept in the same disk block, that is, the ordering of records is not based on primary key or search key.</a:t>
            </a:r>
          </a:p>
          <a:p>
            <a:pPr marL="800100" lvl="1" indent="-342900" algn="just">
              <a:buFont typeface="Arial" panose="020B0604020202020204" pitchFamily="34" charset="0"/>
              <a:buChar char="•"/>
            </a:pPr>
            <a:endParaRPr lang="en-GB" sz="24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endParaRPr lang="en-GB" sz="24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606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Indexing</a:t>
            </a: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70514" y="478530"/>
            <a:ext cx="8133805" cy="5632311"/>
          </a:xfrm>
          <a:prstGeom prst="rect">
            <a:avLst/>
          </a:prstGeom>
          <a:noFill/>
        </p:spPr>
        <p:txBody>
          <a:bodyPr wrap="square">
            <a:spAutoFit/>
          </a:bodyPr>
          <a:lstStyle/>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Indexes are the lookup tables that the database search engine can use to speed up retrieval of data.</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A database index is a data structure that improves the speed of data retrieval operations on a database table.</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An index in a database is similar to an index in provided in any book.</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Indexing can be used with only </a:t>
            </a:r>
            <a:r>
              <a:rPr lang="en-GB" sz="2400" b="1" dirty="0">
                <a:latin typeface="Cambria" panose="02040503050406030204" pitchFamily="18" charset="0"/>
                <a:ea typeface="Cambria" panose="02040503050406030204" pitchFamily="18" charset="0"/>
              </a:rPr>
              <a:t>Select</a:t>
            </a:r>
            <a:r>
              <a:rPr lang="en-GB" sz="2400" dirty="0">
                <a:latin typeface="Cambria" panose="02040503050406030204" pitchFamily="18" charset="0"/>
                <a:ea typeface="Cambria" panose="02040503050406030204" pitchFamily="18" charset="0"/>
              </a:rPr>
              <a:t> Operation.</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Syntax to create an index:</a:t>
            </a:r>
          </a:p>
          <a:p>
            <a:pPr algn="just"/>
            <a:r>
              <a:rPr lang="en-US" sz="2400" dirty="0">
                <a:latin typeface="Cambria" panose="02040503050406030204" pitchFamily="18" charset="0"/>
                <a:ea typeface="Cambria" panose="02040503050406030204" pitchFamily="18" charset="0"/>
              </a:rPr>
              <a:t>	- create index </a:t>
            </a:r>
            <a:r>
              <a:rPr lang="en-US" sz="2400" dirty="0" err="1">
                <a:latin typeface="Cambria" panose="02040503050406030204" pitchFamily="18" charset="0"/>
                <a:ea typeface="Cambria" panose="02040503050406030204" pitchFamily="18" charset="0"/>
              </a:rPr>
              <a:t>index_name</a:t>
            </a:r>
            <a:r>
              <a:rPr lang="en-US" sz="2400" dirty="0">
                <a:latin typeface="Cambria" panose="02040503050406030204" pitchFamily="18" charset="0"/>
                <a:ea typeface="Cambria" panose="02040503050406030204" pitchFamily="18" charset="0"/>
              </a:rPr>
              <a:t> on Table(col1, Col2, ..., Col N);</a:t>
            </a:r>
          </a:p>
          <a:p>
            <a:pPr algn="just"/>
            <a:r>
              <a:rPr lang="en-US" sz="2400" dirty="0">
                <a:latin typeface="Cambria" panose="02040503050406030204" pitchFamily="18" charset="0"/>
                <a:ea typeface="Cambria" panose="02040503050406030204" pitchFamily="18" charset="0"/>
              </a:rPr>
              <a:t>	=&gt; create index </a:t>
            </a:r>
            <a:r>
              <a:rPr lang="en-US" sz="2400" dirty="0" err="1">
                <a:latin typeface="Cambria" panose="02040503050406030204" pitchFamily="18" charset="0"/>
                <a:ea typeface="Cambria" panose="02040503050406030204" pitchFamily="18" charset="0"/>
              </a:rPr>
              <a:t>index_acc</a:t>
            </a:r>
            <a:r>
              <a:rPr lang="en-US" sz="2400" dirty="0">
                <a:latin typeface="Cambria" panose="02040503050406030204" pitchFamily="18" charset="0"/>
                <a:ea typeface="Cambria" panose="02040503050406030204" pitchFamily="18" charset="0"/>
              </a:rPr>
              <a:t> on Account(</a:t>
            </a:r>
            <a:r>
              <a:rPr lang="en-US" sz="2400" dirty="0" err="1">
                <a:latin typeface="Cambria" panose="02040503050406030204" pitchFamily="18" charset="0"/>
                <a:ea typeface="Cambria" panose="02040503050406030204" pitchFamily="18" charset="0"/>
              </a:rPr>
              <a:t>acc_no</a:t>
            </a:r>
            <a:r>
              <a:rPr lang="en-US" sz="2400" dirty="0">
                <a:latin typeface="Cambria" panose="02040503050406030204" pitchFamily="18" charset="0"/>
                <a:ea typeface="Cambria" panose="02040503050406030204" pitchFamily="18" charset="0"/>
              </a:rPr>
              <a:t>, name, city);</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Indexing is a way to optimize the performance of a database by minimizing the number of disk accesses required when a query is executed. </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It is a data structure technique which is used to quickly find and access the data in a database.</a:t>
            </a:r>
          </a:p>
        </p:txBody>
      </p:sp>
    </p:spTree>
    <p:extLst>
      <p:ext uri="{BB962C8B-B14F-4D97-AF65-F5344CB8AC3E}">
        <p14:creationId xmlns:p14="http://schemas.microsoft.com/office/powerpoint/2010/main" val="89657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Indexing</a:t>
            </a:r>
          </a:p>
        </p:txBody>
      </p:sp>
      <p:sp>
        <p:nvSpPr>
          <p:cNvPr id="5" name="TextBox 4">
            <a:extLst>
              <a:ext uri="{FF2B5EF4-FFF2-40B4-BE49-F238E27FC236}">
                <a16:creationId xmlns:a16="http://schemas.microsoft.com/office/drawing/2014/main" xmlns="" id="{7BC235A6-29D3-42AC-90DD-4A41F8A4BCC4}"/>
              </a:ext>
            </a:extLst>
          </p:cNvPr>
          <p:cNvSpPr txBox="1"/>
          <p:nvPr/>
        </p:nvSpPr>
        <p:spPr>
          <a:xfrm>
            <a:off x="3561805" y="731078"/>
            <a:ext cx="8133805" cy="4893647"/>
          </a:xfrm>
          <a:prstGeom prst="rect">
            <a:avLst/>
          </a:prstGeom>
          <a:noFill/>
        </p:spPr>
        <p:txBody>
          <a:bodyPr wrap="square">
            <a:spAutoFit/>
          </a:bodyPr>
          <a:lstStyle/>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Indexes are created using 2 database columns:</a:t>
            </a:r>
            <a:endParaRPr lang="en-US" sz="2400" dirty="0">
              <a:latin typeface="Cambria" panose="02040503050406030204" pitchFamily="18" charset="0"/>
              <a:ea typeface="Cambria" panose="02040503050406030204" pitchFamily="18" charset="0"/>
            </a:endParaRPr>
          </a:p>
          <a:p>
            <a:pPr marL="800100" lvl="1" indent="-342900" algn="just">
              <a:buFont typeface="Wingdings" panose="05000000000000000000" pitchFamily="2" charset="2"/>
              <a:buChar char="ü"/>
            </a:pPr>
            <a:r>
              <a:rPr lang="en-US" sz="2400" b="1" dirty="0">
                <a:latin typeface="Cambria" panose="02040503050406030204" pitchFamily="18" charset="0"/>
                <a:ea typeface="Cambria" panose="02040503050406030204" pitchFamily="18" charset="0"/>
              </a:rPr>
              <a:t>Search-Key</a:t>
            </a:r>
            <a:r>
              <a:rPr lang="en-US" sz="2400" dirty="0">
                <a:latin typeface="Cambria" panose="02040503050406030204" pitchFamily="18" charset="0"/>
                <a:ea typeface="Cambria" panose="02040503050406030204" pitchFamily="18" charset="0"/>
              </a:rPr>
              <a:t>: Generally it has the values of Primary Key column of the table stored in the sorted form for faster access.</a:t>
            </a:r>
          </a:p>
          <a:p>
            <a:pPr marL="800100" lvl="1" indent="-342900" algn="just">
              <a:buFont typeface="Wingdings" panose="05000000000000000000" pitchFamily="2" charset="2"/>
              <a:buChar char="ü"/>
            </a:pPr>
            <a:r>
              <a:rPr lang="en-US" sz="2400" b="1" dirty="0">
                <a:latin typeface="Cambria" panose="02040503050406030204" pitchFamily="18" charset="0"/>
                <a:ea typeface="Cambria" panose="02040503050406030204" pitchFamily="18" charset="0"/>
              </a:rPr>
              <a:t>Pointer</a:t>
            </a:r>
            <a:r>
              <a:rPr lang="en-US" sz="2400" dirty="0">
                <a:latin typeface="Cambria" panose="02040503050406030204" pitchFamily="18" charset="0"/>
                <a:ea typeface="Cambria" panose="02040503050406030204" pitchFamily="18" charset="0"/>
              </a:rPr>
              <a:t>: Contains the address of the disk where the values can be found for a given request.</a:t>
            </a:r>
          </a:p>
          <a:p>
            <a:pPr marL="342900" indent="-342900" algn="just">
              <a:buFont typeface="Wingdings" panose="05000000000000000000" pitchFamily="2" charset="2"/>
              <a:buChar char="Ø"/>
            </a:pPr>
            <a:endParaRPr lang="en-GB"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The indexing can be mainly classified into:</a:t>
            </a:r>
          </a:p>
          <a:p>
            <a:pPr marL="800100" lvl="1" indent="-342900" algn="just">
              <a:buFont typeface="Wingdings" panose="05000000000000000000" pitchFamily="2" charset="2"/>
              <a:buChar char="ü"/>
            </a:pPr>
            <a:r>
              <a:rPr lang="en-GB" sz="2400" dirty="0">
                <a:latin typeface="Cambria" panose="02040503050406030204" pitchFamily="18" charset="0"/>
                <a:ea typeface="Cambria" panose="02040503050406030204" pitchFamily="18" charset="0"/>
              </a:rPr>
              <a:t>Primary Index</a:t>
            </a:r>
          </a:p>
          <a:p>
            <a:pPr marL="1257300" lvl="2" indent="-342900" algn="just">
              <a:buFont typeface="Wingdings" panose="05000000000000000000" pitchFamily="2" charset="2"/>
              <a:buChar char="§"/>
            </a:pPr>
            <a:r>
              <a:rPr lang="en-GB" sz="2400" dirty="0">
                <a:latin typeface="Cambria" panose="02040503050406030204" pitchFamily="18" charset="0"/>
                <a:ea typeface="Cambria" panose="02040503050406030204" pitchFamily="18" charset="0"/>
              </a:rPr>
              <a:t>Dense Index</a:t>
            </a:r>
          </a:p>
          <a:p>
            <a:pPr marL="1257300" lvl="2" indent="-342900" algn="just">
              <a:buFont typeface="Wingdings" panose="05000000000000000000" pitchFamily="2" charset="2"/>
              <a:buChar char="§"/>
            </a:pPr>
            <a:r>
              <a:rPr lang="en-GB" sz="2400" dirty="0">
                <a:latin typeface="Cambria" panose="02040503050406030204" pitchFamily="18" charset="0"/>
                <a:ea typeface="Cambria" panose="02040503050406030204" pitchFamily="18" charset="0"/>
              </a:rPr>
              <a:t>Sparse Index</a:t>
            </a:r>
          </a:p>
          <a:p>
            <a:pPr marL="800100" lvl="1" indent="-342900" algn="just">
              <a:buFont typeface="Wingdings" panose="05000000000000000000" pitchFamily="2" charset="2"/>
              <a:buChar char="ü"/>
            </a:pPr>
            <a:r>
              <a:rPr lang="en-GB" sz="2400" dirty="0">
                <a:latin typeface="Cambria" panose="02040503050406030204" pitchFamily="18" charset="0"/>
                <a:ea typeface="Cambria" panose="02040503050406030204" pitchFamily="18" charset="0"/>
              </a:rPr>
              <a:t>Secondary Index</a:t>
            </a:r>
          </a:p>
          <a:p>
            <a:pPr marL="800100" lvl="1" indent="-342900" algn="just">
              <a:buFont typeface="Wingdings" panose="05000000000000000000" pitchFamily="2" charset="2"/>
              <a:buChar char="ü"/>
            </a:pPr>
            <a:r>
              <a:rPr lang="en-GB" sz="2400" dirty="0">
                <a:latin typeface="Cambria" panose="02040503050406030204" pitchFamily="18" charset="0"/>
                <a:ea typeface="Cambria" panose="02040503050406030204" pitchFamily="18" charset="0"/>
              </a:rPr>
              <a:t>Clustering Index</a:t>
            </a:r>
          </a:p>
        </p:txBody>
      </p:sp>
    </p:spTree>
    <p:extLst>
      <p:ext uri="{BB962C8B-B14F-4D97-AF65-F5344CB8AC3E}">
        <p14:creationId xmlns:p14="http://schemas.microsoft.com/office/powerpoint/2010/main" val="490563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5164</TotalTime>
  <Words>3466</Words>
  <Application>Microsoft Office PowerPoint</Application>
  <PresentationFormat>Widescreen</PresentationFormat>
  <Paragraphs>416</Paragraphs>
  <Slides>44</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8" baseType="lpstr">
      <vt:lpstr>ＭＳ Ｐゴシック</vt:lpstr>
      <vt:lpstr>Arial</vt:lpstr>
      <vt:lpstr>Calibri</vt:lpstr>
      <vt:lpstr>Cambria</vt:lpstr>
      <vt:lpstr>Cambria Math</vt:lpstr>
      <vt:lpstr>CastleT</vt:lpstr>
      <vt:lpstr>Corbel</vt:lpstr>
      <vt:lpstr>Monotype Sorts</vt:lpstr>
      <vt:lpstr>Symbol</vt:lpstr>
      <vt:lpstr>Times New Roman</vt:lpstr>
      <vt:lpstr>Wingdings</vt:lpstr>
      <vt:lpstr>Wingdings 2</vt:lpstr>
      <vt:lpstr>Frame</vt:lpstr>
      <vt:lpstr>Equation</vt:lpstr>
      <vt:lpstr>PowerPoint Presentation</vt:lpstr>
      <vt:lpstr>PowerPoint Presentation</vt:lpstr>
      <vt:lpstr>File Structure</vt:lpstr>
      <vt:lpstr>File Structure</vt:lpstr>
      <vt:lpstr>File Structure</vt:lpstr>
      <vt:lpstr>File Structure</vt:lpstr>
      <vt:lpstr>File Structure</vt:lpstr>
      <vt:lpstr>Indexing</vt:lpstr>
      <vt:lpstr>Indexing</vt:lpstr>
      <vt:lpstr>Primary Index</vt:lpstr>
      <vt:lpstr>Primary Index</vt:lpstr>
      <vt:lpstr>Secondary Index</vt:lpstr>
      <vt:lpstr>Clustering Index</vt:lpstr>
      <vt:lpstr>Query Processing</vt:lpstr>
      <vt:lpstr>Steps of Query processing:</vt:lpstr>
      <vt:lpstr>Steps of Query processing:</vt:lpstr>
      <vt:lpstr>Steps of Query processing:</vt:lpstr>
      <vt:lpstr>Steps of Query processing:</vt:lpstr>
      <vt:lpstr>Measures of Query cost</vt:lpstr>
      <vt:lpstr>Measures of Query cost</vt:lpstr>
      <vt:lpstr>File Scan</vt:lpstr>
      <vt:lpstr>1. Linear search (brute force algorithm)</vt:lpstr>
      <vt:lpstr>2. Binary search</vt:lpstr>
      <vt:lpstr>Join operations</vt:lpstr>
      <vt:lpstr>Join operations</vt:lpstr>
      <vt:lpstr>Join operations</vt:lpstr>
      <vt:lpstr>Join operations</vt:lpstr>
      <vt:lpstr>Join operations</vt:lpstr>
      <vt:lpstr>Evaluation of Expressions</vt:lpstr>
      <vt:lpstr>Evaluation of Expressions</vt:lpstr>
      <vt:lpstr>Evaluation of Expressions</vt:lpstr>
      <vt:lpstr>Query optimization</vt:lpstr>
      <vt:lpstr>Equivalence rule:</vt:lpstr>
      <vt:lpstr>Equivalence rule:</vt:lpstr>
      <vt:lpstr>Equivalence rule:</vt:lpstr>
      <vt:lpstr>Equivalence rule:</vt:lpstr>
      <vt:lpstr>Equivalence rule:</vt:lpstr>
      <vt:lpstr>Equivalence rule:</vt:lpstr>
      <vt:lpstr>Cost based query optimization</vt:lpstr>
      <vt:lpstr>Heuristic optimization</vt:lpstr>
      <vt:lpstr>Heuristic optimization</vt:lpstr>
      <vt:lpstr>Materialized view</vt:lpstr>
      <vt:lpstr>Materialized view</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DELL</cp:lastModifiedBy>
  <cp:revision>333</cp:revision>
  <dcterms:created xsi:type="dcterms:W3CDTF">2019-05-12T04:30:40Z</dcterms:created>
  <dcterms:modified xsi:type="dcterms:W3CDTF">2023-10-13T03:33:28Z</dcterms:modified>
</cp:coreProperties>
</file>