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5440" y="1616011"/>
            <a:ext cx="4012565" cy="470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803775" y="2553461"/>
            <a:ext cx="3681729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240" y="125983"/>
            <a:ext cx="86055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2950" y="1517650"/>
            <a:ext cx="5422900" cy="418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0"/>
            <a:ext cx="9149080" cy="6858000"/>
            <a:chOff x="-4762" y="0"/>
            <a:chExt cx="914908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96567"/>
              <a:ext cx="6219443" cy="321868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775" y="2087879"/>
              <a:ext cx="3640836" cy="276758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000"/>
              <a:ext cx="6172200" cy="31242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1524000"/>
              <a:ext cx="6172200" cy="3124200"/>
            </a:xfrm>
            <a:custGeom>
              <a:avLst/>
              <a:gdLst/>
              <a:ahLst/>
              <a:cxnLst/>
              <a:rect l="l" t="t" r="r" b="b"/>
              <a:pathLst>
                <a:path w="6172200" h="3124200">
                  <a:moveTo>
                    <a:pt x="0" y="0"/>
                  </a:moveTo>
                  <a:lnTo>
                    <a:pt x="4610100" y="0"/>
                  </a:lnTo>
                  <a:lnTo>
                    <a:pt x="6172200" y="1562100"/>
                  </a:lnTo>
                  <a:lnTo>
                    <a:pt x="4610100" y="3124200"/>
                  </a:lnTo>
                  <a:lnTo>
                    <a:pt x="0" y="31242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179982" y="2219070"/>
            <a:ext cx="3031490" cy="22847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 indent="635">
              <a:lnSpc>
                <a:spcPct val="100200"/>
              </a:lnSpc>
              <a:spcBef>
                <a:spcPts val="85"/>
              </a:spcBef>
            </a:pPr>
            <a:r>
              <a:rPr dirty="0" sz="4000" b="1">
                <a:latin typeface="Calibri"/>
                <a:cs typeface="Calibri"/>
              </a:rPr>
              <a:t>Unit</a:t>
            </a:r>
            <a:r>
              <a:rPr dirty="0" sz="4000" spc="-10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–</a:t>
            </a:r>
            <a:r>
              <a:rPr dirty="0" sz="4000" spc="-35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3</a:t>
            </a:r>
            <a:r>
              <a:rPr dirty="0" sz="4000" spc="-20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&amp;</a:t>
            </a:r>
            <a:r>
              <a:rPr dirty="0" sz="4000" spc="-20" b="1">
                <a:latin typeface="Calibri"/>
                <a:cs typeface="Calibri"/>
              </a:rPr>
              <a:t> </a:t>
            </a:r>
            <a:r>
              <a:rPr dirty="0" sz="4000" spc="-50" b="1">
                <a:latin typeface="Calibri"/>
                <a:cs typeface="Calibri"/>
              </a:rPr>
              <a:t>4 </a:t>
            </a:r>
            <a:r>
              <a:rPr dirty="0" sz="3600" spc="-10" b="1">
                <a:latin typeface="Calibri"/>
                <a:cs typeface="Calibri"/>
              </a:rPr>
              <a:t>Concurrency</a:t>
            </a:r>
            <a:r>
              <a:rPr dirty="0" sz="3600" spc="-135" b="1">
                <a:latin typeface="Calibri"/>
                <a:cs typeface="Calibri"/>
              </a:rPr>
              <a:t> </a:t>
            </a:r>
            <a:r>
              <a:rPr dirty="0" sz="3600" spc="-50" b="1">
                <a:latin typeface="Calibri"/>
                <a:cs typeface="Calibri"/>
              </a:rPr>
              <a:t>&amp; </a:t>
            </a:r>
            <a:r>
              <a:rPr dirty="0" sz="3600" spc="-10" b="1">
                <a:latin typeface="Calibri"/>
                <a:cs typeface="Calibri"/>
              </a:rPr>
              <a:t>InterProcess Communication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816863"/>
            <a:ext cx="4387596" cy="145999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4377" y="1488693"/>
            <a:ext cx="2633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dirty="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3918203" y="152400"/>
            <a:ext cx="5139055" cy="3441700"/>
            <a:chOff x="3918203" y="152400"/>
            <a:chExt cx="5139055" cy="3441700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8203" y="816863"/>
              <a:ext cx="1459991" cy="145999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6999" y="152400"/>
              <a:ext cx="2305811" cy="8382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7647" y="1524000"/>
              <a:ext cx="2729483" cy="2069591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88340" y="4962905"/>
            <a:ext cx="3558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Subject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Faculty: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Prof.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Suhag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Baldaniya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15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Critical</a:t>
            </a:r>
            <a:r>
              <a:rPr dirty="0" sz="4000" spc="-125"/>
              <a:t> </a:t>
            </a:r>
            <a:r>
              <a:rPr dirty="0" sz="4000"/>
              <a:t>Section</a:t>
            </a:r>
            <a:r>
              <a:rPr dirty="0" sz="4000" spc="-130"/>
              <a:t> </a:t>
            </a:r>
            <a:r>
              <a:rPr dirty="0" sz="4000"/>
              <a:t>(Critical</a:t>
            </a:r>
            <a:r>
              <a:rPr dirty="0" sz="4000" spc="-145"/>
              <a:t> </a:t>
            </a:r>
            <a:r>
              <a:rPr dirty="0" sz="4000"/>
              <a:t>Region</a:t>
            </a:r>
            <a:r>
              <a:rPr dirty="0" sz="4000" spc="-120"/>
              <a:t> </a:t>
            </a:r>
            <a:r>
              <a:rPr dirty="0" sz="4000" spc="-50"/>
              <a:t>)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284834"/>
            <a:ext cx="8455025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141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Sometimes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 to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shared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files,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do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things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lead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races.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part</a:t>
            </a:r>
            <a:r>
              <a:rPr dirty="0" sz="2400" spc="254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of </a:t>
            </a:r>
            <a:r>
              <a:rPr dirty="0" sz="2400" b="1">
                <a:latin typeface="Calibri"/>
                <a:cs typeface="Calibri"/>
              </a:rPr>
              <a:t>program</a:t>
            </a:r>
            <a:r>
              <a:rPr dirty="0" sz="2400" spc="17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where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shared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accessed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called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critical </a:t>
            </a:r>
            <a:r>
              <a:rPr dirty="0" sz="2400" b="1">
                <a:latin typeface="Calibri"/>
                <a:cs typeface="Calibri"/>
              </a:rPr>
              <a:t>region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critical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section.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5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algn="just" marL="355600" marR="7620" indent="-342900">
              <a:lnSpc>
                <a:spcPct val="114199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regions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same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could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avoid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What</a:t>
            </a:r>
            <a:r>
              <a:rPr dirty="0" sz="4000" spc="-85"/>
              <a:t> </a:t>
            </a:r>
            <a:r>
              <a:rPr dirty="0" sz="4000"/>
              <a:t>we</a:t>
            </a:r>
            <a:r>
              <a:rPr dirty="0" sz="4000" spc="-80"/>
              <a:t> </a:t>
            </a:r>
            <a:r>
              <a:rPr dirty="0" sz="4000"/>
              <a:t>are</a:t>
            </a:r>
            <a:r>
              <a:rPr dirty="0" sz="4000" spc="-90"/>
              <a:t> </a:t>
            </a:r>
            <a:r>
              <a:rPr dirty="0" sz="4000"/>
              <a:t>trying</a:t>
            </a:r>
            <a:r>
              <a:rPr dirty="0" sz="4000" spc="-80"/>
              <a:t> </a:t>
            </a:r>
            <a:r>
              <a:rPr dirty="0" sz="4000"/>
              <a:t>to</a:t>
            </a:r>
            <a:r>
              <a:rPr dirty="0" sz="4000" spc="-80"/>
              <a:t> </a:t>
            </a:r>
            <a:r>
              <a:rPr dirty="0" sz="4000" spc="-10"/>
              <a:t>do???</a:t>
            </a:r>
            <a:endParaRPr sz="4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8" y="1340309"/>
            <a:ext cx="8398452" cy="4041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Solving</a:t>
            </a:r>
            <a:r>
              <a:rPr dirty="0" sz="4400" spc="-105"/>
              <a:t> </a:t>
            </a:r>
            <a:r>
              <a:rPr dirty="0" sz="4400" spc="-30"/>
              <a:t>Critical-</a:t>
            </a:r>
            <a:r>
              <a:rPr dirty="0" sz="4400"/>
              <a:t>Section</a:t>
            </a:r>
            <a:r>
              <a:rPr dirty="0" sz="4400" spc="-95"/>
              <a:t> </a:t>
            </a:r>
            <a:r>
              <a:rPr dirty="0" sz="4400" spc="-10"/>
              <a:t>Problem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82726"/>
            <a:ext cx="8595360" cy="479298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>
                <a:latin typeface="Calibri"/>
                <a:cs typeface="Calibri"/>
              </a:rPr>
              <a:t>Any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solution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problem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must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satisfy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following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criteria: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69265" algn="l"/>
              </a:tabLst>
            </a:pPr>
            <a:r>
              <a:rPr dirty="0" sz="2400" b="1">
                <a:latin typeface="Calibri"/>
                <a:cs typeface="Calibri"/>
              </a:rPr>
              <a:t>Mutual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Exclusion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instant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critical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section.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Also,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critical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section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must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accessed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mutual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exclusion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fashion.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920"/>
              </a:spcBef>
              <a:buAutoNum type="arabicPeriod"/>
              <a:tabLst>
                <a:tab pos="469265" algn="l"/>
              </a:tabLst>
            </a:pPr>
            <a:r>
              <a:rPr dirty="0" sz="2400" spc="-10" b="1">
                <a:latin typeface="Calibri"/>
                <a:cs typeface="Calibri"/>
              </a:rPr>
              <a:t>Progress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 spc="-10">
                <a:latin typeface="Calibri"/>
                <a:cs typeface="Calibri"/>
              </a:rPr>
              <a:t>Progress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says,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consider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those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should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compete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actually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dirty="0" sz="2000">
                <a:latin typeface="Calibri"/>
                <a:cs typeface="Calibri"/>
              </a:rPr>
              <a:t>wants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access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critical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section.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Also,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progress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mandatory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criteria.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69265" algn="l"/>
              </a:tabLst>
            </a:pPr>
            <a:r>
              <a:rPr dirty="0" sz="2400" b="1">
                <a:latin typeface="Calibri"/>
                <a:cs typeface="Calibri"/>
              </a:rPr>
              <a:t>Bounded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Wait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should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maximum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bound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wait.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No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should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wait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forever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critical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section.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/>
              <a:t>Synchronization</a:t>
            </a:r>
            <a:r>
              <a:rPr dirty="0" sz="4000" spc="-125"/>
              <a:t> </a:t>
            </a:r>
            <a:r>
              <a:rPr dirty="0" sz="4000" spc="-10"/>
              <a:t>Methods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132077"/>
            <a:ext cx="8608695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23875" marR="5080" indent="-511809">
              <a:lnSpc>
                <a:spcPct val="114199"/>
              </a:lnSpc>
              <a:spcBef>
                <a:spcPts val="100"/>
              </a:spcBef>
              <a:buAutoNum type="arabicPeriod"/>
              <a:tabLst>
                <a:tab pos="527685" algn="l"/>
              </a:tabLst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Busy</a:t>
            </a:r>
            <a:r>
              <a:rPr dirty="0" sz="2400" spc="10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Waiting:</a:t>
            </a:r>
            <a:r>
              <a:rPr dirty="0" sz="2400" spc="10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wastage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time,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falling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infinite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loop,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doing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anything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busy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knocking.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6FC0"/>
              </a:buClr>
              <a:buFont typeface="Calibri"/>
              <a:buAutoNum type="arabicPeriod"/>
            </a:pPr>
            <a:endParaRPr sz="2400">
              <a:latin typeface="Calibri"/>
              <a:cs typeface="Calibri"/>
            </a:endParaRPr>
          </a:p>
          <a:p>
            <a:pPr algn="just" marL="523875" marR="6350" indent="-511809">
              <a:lnSpc>
                <a:spcPct val="114100"/>
              </a:lnSpc>
              <a:buAutoNum type="arabicPeriod"/>
              <a:tabLst>
                <a:tab pos="527685" algn="l"/>
              </a:tabLst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Without</a:t>
            </a:r>
            <a:r>
              <a:rPr dirty="0" sz="2400" spc="65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Busy</a:t>
            </a:r>
            <a:r>
              <a:rPr dirty="0" sz="2400" spc="7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Waiting:</a:t>
            </a:r>
            <a:r>
              <a:rPr dirty="0" sz="2400" spc="7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instead</a:t>
            </a:r>
            <a:r>
              <a:rPr dirty="0" sz="2400" spc="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knocking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again</a:t>
            </a:r>
            <a:r>
              <a:rPr dirty="0" sz="2400" spc="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70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again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simply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goes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rest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whenever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section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gets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free,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awake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another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notify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Busy</a:t>
            </a:r>
            <a:r>
              <a:rPr dirty="0" sz="3600" spc="-90"/>
              <a:t> </a:t>
            </a:r>
            <a:r>
              <a:rPr dirty="0" sz="3600"/>
              <a:t>Waiting</a:t>
            </a:r>
            <a:r>
              <a:rPr dirty="0" sz="3600" spc="-105"/>
              <a:t> </a:t>
            </a:r>
            <a:r>
              <a:rPr dirty="0" sz="3600"/>
              <a:t>Solutions</a:t>
            </a:r>
            <a:r>
              <a:rPr dirty="0" sz="3600" spc="-90"/>
              <a:t> </a:t>
            </a:r>
            <a:r>
              <a:rPr dirty="0" sz="3600"/>
              <a:t>for</a:t>
            </a:r>
            <a:r>
              <a:rPr dirty="0" sz="3600" spc="-90"/>
              <a:t> </a:t>
            </a:r>
            <a:r>
              <a:rPr dirty="0" sz="3600"/>
              <a:t>CS</a:t>
            </a:r>
            <a:r>
              <a:rPr dirty="0" sz="3600" spc="-95"/>
              <a:t> </a:t>
            </a:r>
            <a:r>
              <a:rPr dirty="0" sz="3600" spc="-10"/>
              <a:t>Problem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109217"/>
            <a:ext cx="6665595" cy="4456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list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proposals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achieve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mutual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exclusion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35"/>
              </a:spcBef>
            </a:pP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Clr>
                <a:srgbClr val="006FC0"/>
              </a:buClr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Disabling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interrupts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1140"/>
              </a:spcBef>
              <a:buClr>
                <a:srgbClr val="006FC0"/>
              </a:buClr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Lock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1140"/>
              </a:spcBef>
              <a:buClr>
                <a:srgbClr val="006FC0"/>
              </a:buClr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Strict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alternation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1145"/>
              </a:spcBef>
              <a:buClr>
                <a:srgbClr val="006FC0"/>
              </a:buClr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Flag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1150"/>
              </a:spcBef>
              <a:buClr>
                <a:srgbClr val="006FC0"/>
              </a:buClr>
              <a:buAutoNum type="arabicPeriod"/>
              <a:tabLst>
                <a:tab pos="527685" algn="l"/>
              </a:tabLst>
            </a:pPr>
            <a:r>
              <a:rPr dirty="0" sz="2800" spc="-10">
                <a:latin typeface="Calibri"/>
                <a:cs typeface="Calibri"/>
              </a:rPr>
              <a:t>Peterson's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1145"/>
              </a:spcBef>
              <a:buClr>
                <a:srgbClr val="006FC0"/>
              </a:buClr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TSL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instruction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(Hardware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Solution)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Solution-</a:t>
            </a:r>
            <a:r>
              <a:rPr dirty="0" sz="4400"/>
              <a:t>1.Disabling</a:t>
            </a:r>
            <a:r>
              <a:rPr dirty="0" sz="4400" spc="55"/>
              <a:t> </a:t>
            </a:r>
            <a:r>
              <a:rPr dirty="0" sz="4400" spc="-10"/>
              <a:t>Interrupts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55877"/>
            <a:ext cx="8559800" cy="40722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417195" indent="-342900">
              <a:lnSpc>
                <a:spcPct val="114199"/>
              </a:lnSpc>
              <a:spcBef>
                <a:spcPts val="100"/>
              </a:spcBef>
              <a:buClr>
                <a:srgbClr val="C0504D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Idea: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disables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interrupts,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enters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region,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enables interrupts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leaves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region</a:t>
            </a:r>
            <a:endParaRPr sz="2400">
              <a:latin typeface="Calibri"/>
              <a:cs typeface="Calibri"/>
            </a:endParaRPr>
          </a:p>
          <a:p>
            <a:pPr algn="just" marL="354965" indent="-342265">
              <a:lnSpc>
                <a:spcPct val="100000"/>
              </a:lnSpc>
              <a:spcBef>
                <a:spcPts val="975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 spc="-10" b="1"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  <a:p>
            <a:pPr algn="just" lvl="1" marL="1074420" indent="-604520">
              <a:lnSpc>
                <a:spcPct val="100000"/>
              </a:lnSpc>
              <a:spcBef>
                <a:spcPts val="980"/>
              </a:spcBef>
              <a:buClr>
                <a:srgbClr val="C0504D"/>
              </a:buClr>
              <a:buChar char="•"/>
              <a:tabLst>
                <a:tab pos="1074420" algn="l"/>
              </a:tabLst>
            </a:pP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might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never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enable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interrupts,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crashing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algn="just" lvl="1" marL="1073785" marR="5080" indent="-604520">
              <a:lnSpc>
                <a:spcPct val="113999"/>
              </a:lnSpc>
              <a:spcBef>
                <a:spcPts val="580"/>
              </a:spcBef>
              <a:buClr>
                <a:srgbClr val="C0504D"/>
              </a:buClr>
              <a:buChar char="•"/>
              <a:tabLst>
                <a:tab pos="1079500" algn="l"/>
              </a:tabLst>
            </a:pPr>
            <a:r>
              <a:rPr dirty="0" sz="2400">
                <a:latin typeface="Calibri"/>
                <a:cs typeface="Calibri"/>
              </a:rPr>
              <a:t>Won’t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work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multi-</a:t>
            </a:r>
            <a:r>
              <a:rPr dirty="0" sz="2400">
                <a:latin typeface="Calibri"/>
                <a:cs typeface="Calibri"/>
              </a:rPr>
              <a:t>core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(multiprocessor/with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more </a:t>
            </a:r>
            <a:r>
              <a:rPr dirty="0" sz="2400" spc="-2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CPUs)chips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disabling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interrupts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effects</a:t>
            </a:r>
            <a:r>
              <a:rPr dirty="0" sz="2400" spc="4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CPU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executed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disabling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instruction.</a:t>
            </a:r>
            <a:endParaRPr sz="2400">
              <a:latin typeface="Calibri"/>
              <a:cs typeface="Calibri"/>
            </a:endParaRPr>
          </a:p>
          <a:p>
            <a:pPr algn="just" lvl="1" marL="1073785" marR="705485" indent="-604520">
              <a:lnSpc>
                <a:spcPct val="114199"/>
              </a:lnSpc>
              <a:spcBef>
                <a:spcPts val="565"/>
              </a:spcBef>
              <a:buClr>
                <a:srgbClr val="C0504D"/>
              </a:buClr>
              <a:buChar char="•"/>
              <a:tabLst>
                <a:tab pos="10795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continue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shared 	memory.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/>
              <a:t>Solution-</a:t>
            </a:r>
            <a:r>
              <a:rPr dirty="0" sz="4400"/>
              <a:t>2.Lock</a:t>
            </a:r>
            <a:r>
              <a:rPr dirty="0" sz="4400" spc="50"/>
              <a:t> </a:t>
            </a:r>
            <a:r>
              <a:rPr dirty="0" sz="4400" spc="-10"/>
              <a:t>variable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06526"/>
            <a:ext cx="8608060" cy="463550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algn="just" marL="354965" indent="-342265">
              <a:lnSpc>
                <a:spcPct val="100000"/>
              </a:lnSpc>
              <a:spcBef>
                <a:spcPts val="1080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software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solution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-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everyone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shares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lock</a:t>
            </a:r>
            <a:endParaRPr sz="2400">
              <a:latin typeface="Calibri"/>
              <a:cs typeface="Calibri"/>
            </a:endParaRPr>
          </a:p>
          <a:p>
            <a:pPr algn="just" lvl="1" marL="755015" indent="-285115">
              <a:lnSpc>
                <a:spcPct val="100000"/>
              </a:lnSpc>
              <a:spcBef>
                <a:spcPts val="985"/>
              </a:spcBef>
              <a:buClr>
                <a:srgbClr val="C0504D"/>
              </a:buClr>
              <a:buFont typeface="Arial MT"/>
              <a:buChar char="•"/>
              <a:tabLst>
                <a:tab pos="755015" algn="l"/>
              </a:tabLst>
            </a:pP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lock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turns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enters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region</a:t>
            </a:r>
            <a:endParaRPr sz="2400">
              <a:latin typeface="Calibri"/>
              <a:cs typeface="Calibri"/>
            </a:endParaRPr>
          </a:p>
          <a:p>
            <a:pPr algn="just" lvl="1" marL="755015" indent="-285115">
              <a:lnSpc>
                <a:spcPct val="100000"/>
              </a:lnSpc>
              <a:spcBef>
                <a:spcPts val="975"/>
              </a:spcBef>
              <a:buClr>
                <a:srgbClr val="C0504D"/>
              </a:buClr>
              <a:buFont typeface="Arial MT"/>
              <a:buChar char="•"/>
              <a:tabLst>
                <a:tab pos="755015" algn="l"/>
              </a:tabLst>
            </a:pP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region,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turn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lock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algn="just" marL="354965" indent="-342265">
              <a:lnSpc>
                <a:spcPct val="100000"/>
              </a:lnSpc>
              <a:spcBef>
                <a:spcPts val="985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latin typeface="Calibri"/>
                <a:cs typeface="Calibri"/>
              </a:rPr>
              <a:t>Problem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-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Race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  <a:p>
            <a:pPr algn="just" lvl="1" marL="754380" marR="5080" indent="-285115">
              <a:lnSpc>
                <a:spcPct val="113999"/>
              </a:lnSpc>
              <a:spcBef>
                <a:spcPts val="580"/>
              </a:spcBef>
              <a:buClr>
                <a:srgbClr val="C0504D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2400">
                <a:latin typeface="Calibri"/>
                <a:cs typeface="Calibri"/>
              </a:rPr>
              <a:t>suppose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reads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lock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sees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0,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Before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lock</a:t>
            </a:r>
            <a:r>
              <a:rPr dirty="0" sz="2400" spc="3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3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1,another</a:t>
            </a:r>
            <a:r>
              <a:rPr dirty="0" sz="2400" spc="3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scheduled,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runs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lock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algn="just" lvl="1" marL="754380" marR="6350" indent="-285115">
              <a:lnSpc>
                <a:spcPct val="113999"/>
              </a:lnSpc>
              <a:spcBef>
                <a:spcPts val="570"/>
              </a:spcBef>
              <a:buClr>
                <a:srgbClr val="C0504D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first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runs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again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lock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1 </a:t>
            </a:r>
            <a:r>
              <a:rPr dirty="0" sz="2400" spc="-5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regions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same </a:t>
            </a:r>
            <a:r>
              <a:rPr dirty="0" sz="2400" spc="-2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60706"/>
            <a:ext cx="29806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Lock</a:t>
            </a:r>
            <a:r>
              <a:rPr dirty="0" sz="4400" spc="-5"/>
              <a:t> </a:t>
            </a:r>
            <a:r>
              <a:rPr dirty="0" sz="4400" spc="-10"/>
              <a:t>variable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06526"/>
            <a:ext cx="3404870" cy="247840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27685" algn="l"/>
              </a:tabLst>
            </a:pPr>
            <a:r>
              <a:rPr dirty="0" sz="2400">
                <a:latin typeface="Calibri"/>
                <a:cs typeface="Calibri"/>
              </a:rPr>
              <a:t>While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lock!=0);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527685" algn="l"/>
              </a:tabLst>
            </a:pPr>
            <a:r>
              <a:rPr dirty="0" sz="2400" spc="-10">
                <a:latin typeface="Calibri"/>
                <a:cs typeface="Calibri"/>
              </a:rPr>
              <a:t>Lock=1;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27685" algn="l"/>
              </a:tabLst>
            </a:pPr>
            <a:r>
              <a:rPr dirty="0" sz="2400">
                <a:latin typeface="Calibri"/>
                <a:cs typeface="Calibri"/>
              </a:rPr>
              <a:t>Enter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Section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527685" algn="l"/>
              </a:tabLst>
            </a:pPr>
            <a:r>
              <a:rPr dirty="0" sz="2400" spc="-10">
                <a:latin typeface="Calibri"/>
                <a:cs typeface="Calibri"/>
              </a:rPr>
              <a:t>Lock=0;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527685" algn="l"/>
              </a:tabLst>
            </a:pPr>
            <a:r>
              <a:rPr dirty="0" sz="2400">
                <a:latin typeface="Calibri"/>
                <a:cs typeface="Calibri"/>
              </a:rPr>
              <a:t>Exit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CS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3007"/>
            <a:ext cx="63734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Solution-</a:t>
            </a:r>
            <a:r>
              <a:rPr dirty="0" sz="4400"/>
              <a:t>3</a:t>
            </a:r>
            <a:r>
              <a:rPr dirty="0" sz="4400" spc="25"/>
              <a:t> </a:t>
            </a:r>
            <a:r>
              <a:rPr dirty="0" sz="4400"/>
              <a:t>Strict</a:t>
            </a:r>
            <a:r>
              <a:rPr dirty="0" sz="4400" spc="30"/>
              <a:t> </a:t>
            </a:r>
            <a:r>
              <a:rPr dirty="0" sz="4400" spc="-10"/>
              <a:t>Alternation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07110"/>
            <a:ext cx="8376920" cy="4947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2300" marR="6350" indent="-609600">
              <a:lnSpc>
                <a:spcPct val="103600"/>
              </a:lnSpc>
              <a:buClr>
                <a:srgbClr val="C0504D"/>
              </a:buClr>
              <a:buChar char="•"/>
              <a:tabLst>
                <a:tab pos="622300" algn="l"/>
              </a:tabLst>
            </a:pPr>
            <a:r>
              <a:rPr dirty="0" sz="2200">
                <a:latin typeface="Cambria"/>
                <a:cs typeface="Cambria"/>
              </a:rPr>
              <a:t>Integer</a:t>
            </a:r>
            <a:r>
              <a:rPr dirty="0" sz="2200" spc="1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variable</a:t>
            </a:r>
            <a:r>
              <a:rPr dirty="0" sz="2200" spc="1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‘turn’</a:t>
            </a:r>
            <a:r>
              <a:rPr dirty="0" sz="2200" spc="1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keeps</a:t>
            </a:r>
            <a:r>
              <a:rPr dirty="0" sz="2200" spc="1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track</a:t>
            </a:r>
            <a:r>
              <a:rPr dirty="0" sz="2200" spc="1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of</a:t>
            </a:r>
            <a:r>
              <a:rPr dirty="0" sz="2200" spc="1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whose</a:t>
            </a:r>
            <a:r>
              <a:rPr dirty="0" sz="2200" spc="1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turn</a:t>
            </a:r>
            <a:r>
              <a:rPr dirty="0" sz="2200" spc="1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1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1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enter</a:t>
            </a:r>
            <a:r>
              <a:rPr dirty="0" sz="2200" spc="160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the </a:t>
            </a:r>
            <a:r>
              <a:rPr dirty="0" sz="2200">
                <a:latin typeface="Cambria"/>
                <a:cs typeface="Cambria"/>
              </a:rPr>
              <a:t>critical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section.</a:t>
            </a:r>
            <a:endParaRPr sz="2200">
              <a:latin typeface="Cambria"/>
              <a:cs typeface="Cambria"/>
            </a:endParaRPr>
          </a:p>
          <a:p>
            <a:pPr marL="621665" indent="-608965">
              <a:lnSpc>
                <a:spcPct val="100000"/>
              </a:lnSpc>
              <a:spcBef>
                <a:spcPts val="635"/>
              </a:spcBef>
              <a:buClr>
                <a:srgbClr val="C0504D"/>
              </a:buClr>
              <a:buChar char="•"/>
              <a:tabLst>
                <a:tab pos="621665" algn="l"/>
              </a:tabLst>
            </a:pPr>
            <a:r>
              <a:rPr dirty="0" sz="2200">
                <a:latin typeface="Cambria"/>
                <a:cs typeface="Cambria"/>
              </a:rPr>
              <a:t>Initially</a:t>
            </a:r>
            <a:r>
              <a:rPr dirty="0" sz="2200" spc="-7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turn</a:t>
            </a:r>
            <a:r>
              <a:rPr dirty="0" sz="2200" spc="-80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=0</a:t>
            </a:r>
            <a:endParaRPr sz="2200">
              <a:latin typeface="Cambria"/>
              <a:cs typeface="Cambria"/>
            </a:endParaRPr>
          </a:p>
          <a:p>
            <a:pPr marL="622300" marR="5715" indent="-609600">
              <a:lnSpc>
                <a:spcPct val="104099"/>
              </a:lnSpc>
              <a:spcBef>
                <a:spcPts val="530"/>
              </a:spcBef>
              <a:buClr>
                <a:srgbClr val="C0504D"/>
              </a:buClr>
              <a:buChar char="•"/>
              <a:tabLst>
                <a:tab pos="622300" algn="l"/>
              </a:tabLst>
            </a:pPr>
            <a:r>
              <a:rPr dirty="0" sz="2200">
                <a:latin typeface="Cambria"/>
                <a:cs typeface="Cambria"/>
              </a:rPr>
              <a:t>Process</a:t>
            </a:r>
            <a:r>
              <a:rPr dirty="0" sz="2200" spc="3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0</a:t>
            </a:r>
            <a:r>
              <a:rPr dirty="0" sz="2200" spc="3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inspects</a:t>
            </a:r>
            <a:r>
              <a:rPr dirty="0" sz="2200" spc="3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turn,</a:t>
            </a:r>
            <a:r>
              <a:rPr dirty="0" sz="2200" spc="3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finds</a:t>
            </a:r>
            <a:r>
              <a:rPr dirty="0" sz="2200" spc="3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it</a:t>
            </a:r>
            <a:r>
              <a:rPr dirty="0" sz="2200" spc="3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3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be</a:t>
            </a:r>
            <a:r>
              <a:rPr dirty="0" sz="2200" spc="3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0,</a:t>
            </a:r>
            <a:r>
              <a:rPr dirty="0" sz="2200" spc="3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3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enters</a:t>
            </a:r>
            <a:r>
              <a:rPr dirty="0" sz="2200" spc="3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in</a:t>
            </a:r>
            <a:r>
              <a:rPr dirty="0" sz="2200" spc="35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critical section.</a:t>
            </a:r>
            <a:endParaRPr sz="2200">
              <a:latin typeface="Cambria"/>
              <a:cs typeface="Cambria"/>
            </a:endParaRPr>
          </a:p>
          <a:p>
            <a:pPr marL="622300" marR="5080" indent="-609600">
              <a:lnSpc>
                <a:spcPct val="103600"/>
              </a:lnSpc>
              <a:spcBef>
                <a:spcPts val="540"/>
              </a:spcBef>
              <a:buClr>
                <a:srgbClr val="C0504D"/>
              </a:buClr>
              <a:buChar char="•"/>
              <a:tabLst>
                <a:tab pos="622300" algn="l"/>
                <a:tab pos="1707514" algn="l"/>
                <a:tab pos="2028825" algn="l"/>
                <a:tab pos="2676525" algn="l"/>
                <a:tab pos="2959100" algn="l"/>
                <a:tab pos="3437254" algn="l"/>
                <a:tab pos="3776979" algn="l"/>
                <a:tab pos="4184015" algn="l"/>
                <a:tab pos="4639945" algn="l"/>
                <a:tab pos="4961890" algn="l"/>
                <a:tab pos="5575935" algn="l"/>
                <a:tab pos="6853555" algn="l"/>
                <a:tab pos="7433945" algn="l"/>
                <a:tab pos="7834630" algn="l"/>
              </a:tabLst>
            </a:pPr>
            <a:r>
              <a:rPr dirty="0" sz="2200" spc="-10">
                <a:latin typeface="Cambria"/>
                <a:cs typeface="Cambria"/>
              </a:rPr>
              <a:t>Process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50">
                <a:latin typeface="Cambria"/>
                <a:cs typeface="Cambria"/>
              </a:rPr>
              <a:t>1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20">
                <a:latin typeface="Cambria"/>
                <a:cs typeface="Cambria"/>
              </a:rPr>
              <a:t>also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10">
                <a:latin typeface="Cambria"/>
                <a:cs typeface="Cambria"/>
              </a:rPr>
              <a:t>finds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25">
                <a:latin typeface="Cambria"/>
                <a:cs typeface="Cambria"/>
              </a:rPr>
              <a:t>it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25">
                <a:latin typeface="Cambria"/>
                <a:cs typeface="Cambria"/>
              </a:rPr>
              <a:t>to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25">
                <a:latin typeface="Cambria"/>
                <a:cs typeface="Cambria"/>
              </a:rPr>
              <a:t>be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50">
                <a:latin typeface="Cambria"/>
                <a:cs typeface="Cambria"/>
              </a:rPr>
              <a:t>0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25">
                <a:latin typeface="Cambria"/>
                <a:cs typeface="Cambria"/>
              </a:rPr>
              <a:t>and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10">
                <a:latin typeface="Cambria"/>
                <a:cs typeface="Cambria"/>
              </a:rPr>
              <a:t>therefore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20">
                <a:latin typeface="Cambria"/>
                <a:cs typeface="Cambria"/>
              </a:rPr>
              <a:t>sits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25">
                <a:latin typeface="Cambria"/>
                <a:cs typeface="Cambria"/>
              </a:rPr>
              <a:t>in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20">
                <a:latin typeface="Cambria"/>
                <a:cs typeface="Cambria"/>
              </a:rPr>
              <a:t>loop </a:t>
            </a:r>
            <a:r>
              <a:rPr dirty="0" sz="2200" spc="-10">
                <a:latin typeface="Cambria"/>
                <a:cs typeface="Cambria"/>
              </a:rPr>
              <a:t>continually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testing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10">
                <a:latin typeface="Cambria"/>
                <a:cs typeface="Cambria"/>
              </a:rPr>
              <a:t>‘turn’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see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when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it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becomes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1.</a:t>
            </a:r>
            <a:endParaRPr sz="2200">
              <a:latin typeface="Cambria"/>
              <a:cs typeface="Cambria"/>
            </a:endParaRPr>
          </a:p>
          <a:p>
            <a:pPr marL="622300" marR="6350" indent="-609600">
              <a:lnSpc>
                <a:spcPct val="104099"/>
              </a:lnSpc>
              <a:spcBef>
                <a:spcPts val="530"/>
              </a:spcBef>
              <a:buClr>
                <a:srgbClr val="C0504D"/>
              </a:buClr>
              <a:buChar char="•"/>
              <a:tabLst>
                <a:tab pos="622300" algn="l"/>
              </a:tabLst>
            </a:pPr>
            <a:r>
              <a:rPr dirty="0" sz="2200" spc="-10">
                <a:latin typeface="Cambria"/>
                <a:cs typeface="Cambria"/>
              </a:rPr>
              <a:t>countinusoly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testing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variable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until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some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value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appears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called </a:t>
            </a:r>
            <a:r>
              <a:rPr dirty="0" sz="2200">
                <a:latin typeface="Cambria"/>
                <a:cs typeface="Cambria"/>
              </a:rPr>
              <a:t>busy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waiting.</a:t>
            </a:r>
            <a:endParaRPr sz="2200">
              <a:latin typeface="Cambria"/>
              <a:cs typeface="Cambria"/>
            </a:endParaRPr>
          </a:p>
          <a:p>
            <a:pPr marL="622300" marR="5715" indent="-609600">
              <a:lnSpc>
                <a:spcPct val="104099"/>
              </a:lnSpc>
              <a:spcBef>
                <a:spcPts val="530"/>
              </a:spcBef>
              <a:buClr>
                <a:srgbClr val="C0504D"/>
              </a:buClr>
              <a:buChar char="•"/>
              <a:tabLst>
                <a:tab pos="622300" algn="l"/>
              </a:tabLst>
            </a:pPr>
            <a:r>
              <a:rPr dirty="0" sz="2200">
                <a:latin typeface="Cambria"/>
                <a:cs typeface="Cambria"/>
              </a:rPr>
              <a:t>When</a:t>
            </a:r>
            <a:r>
              <a:rPr dirty="0" sz="2200" spc="2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process</a:t>
            </a:r>
            <a:r>
              <a:rPr dirty="0" sz="2200" spc="28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0</a:t>
            </a:r>
            <a:r>
              <a:rPr dirty="0" sz="2200" spc="28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exits</a:t>
            </a:r>
            <a:r>
              <a:rPr dirty="0" sz="2200" spc="27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from</a:t>
            </a:r>
            <a:r>
              <a:rPr dirty="0" sz="2200" spc="2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critical</a:t>
            </a:r>
            <a:r>
              <a:rPr dirty="0" sz="2200" spc="28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region</a:t>
            </a:r>
            <a:r>
              <a:rPr dirty="0" sz="2200" spc="28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it</a:t>
            </a:r>
            <a:r>
              <a:rPr dirty="0" sz="2200" spc="27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sets</a:t>
            </a:r>
            <a:r>
              <a:rPr dirty="0" sz="2200" spc="29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turn</a:t>
            </a:r>
            <a:r>
              <a:rPr dirty="0" sz="2200" spc="29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27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1</a:t>
            </a:r>
            <a:r>
              <a:rPr dirty="0" sz="2200" spc="275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and </a:t>
            </a:r>
            <a:r>
              <a:rPr dirty="0" sz="2200">
                <a:latin typeface="Cambria"/>
                <a:cs typeface="Cambria"/>
              </a:rPr>
              <a:t>now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process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1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can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find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it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be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1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enters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in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critical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region.</a:t>
            </a:r>
            <a:endParaRPr sz="2200">
              <a:latin typeface="Cambria"/>
              <a:cs typeface="Cambria"/>
            </a:endParaRPr>
          </a:p>
          <a:p>
            <a:pPr marL="622300" marR="5080" indent="-609600">
              <a:lnSpc>
                <a:spcPct val="104099"/>
              </a:lnSpc>
              <a:spcBef>
                <a:spcPts val="520"/>
              </a:spcBef>
              <a:buClr>
                <a:srgbClr val="C0504D"/>
              </a:buClr>
              <a:buChar char="•"/>
              <a:tabLst>
                <a:tab pos="622300" algn="l"/>
              </a:tabLst>
            </a:pPr>
            <a:r>
              <a:rPr dirty="0" sz="2200">
                <a:latin typeface="Cambria"/>
                <a:cs typeface="Cambria"/>
              </a:rPr>
              <a:t>In</a:t>
            </a:r>
            <a:r>
              <a:rPr dirty="0" sz="2200" spc="37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this</a:t>
            </a:r>
            <a:r>
              <a:rPr dirty="0" sz="2200" spc="38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way,</a:t>
            </a:r>
            <a:r>
              <a:rPr dirty="0" sz="2200" spc="395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both</a:t>
            </a:r>
            <a:r>
              <a:rPr dirty="0" sz="2200" spc="380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the</a:t>
            </a:r>
            <a:r>
              <a:rPr dirty="0" sz="2200" spc="375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processes</a:t>
            </a:r>
            <a:r>
              <a:rPr dirty="0" sz="2200" spc="385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get</a:t>
            </a:r>
            <a:r>
              <a:rPr dirty="0" sz="2200" spc="375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alternate</a:t>
            </a:r>
            <a:r>
              <a:rPr dirty="0" sz="2200" spc="375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turn</a:t>
            </a:r>
            <a:r>
              <a:rPr dirty="0" sz="2200" spc="365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to</a:t>
            </a:r>
            <a:r>
              <a:rPr dirty="0" sz="2200" spc="37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enter </a:t>
            </a:r>
            <a:r>
              <a:rPr dirty="0" sz="2200" b="1">
                <a:latin typeface="Cambria"/>
                <a:cs typeface="Cambria"/>
              </a:rPr>
              <a:t>critical</a:t>
            </a:r>
            <a:r>
              <a:rPr dirty="0" sz="2200" spc="-75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region.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Strict</a:t>
            </a:r>
            <a:r>
              <a:rPr dirty="0" sz="4400" spc="-95"/>
              <a:t> </a:t>
            </a:r>
            <a:r>
              <a:rPr dirty="0" sz="4400" spc="-10"/>
              <a:t>Alternation</a:t>
            </a:r>
            <a:endParaRPr sz="4400"/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342593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90"/>
              </a:spcBef>
            </a:pPr>
            <a:r>
              <a:rPr dirty="0" b="1">
                <a:latin typeface="Calibri"/>
                <a:cs typeface="Calibri"/>
              </a:rPr>
              <a:t>While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(TRUE)</a:t>
            </a:r>
          </a:p>
          <a:p>
            <a:pPr marL="165100">
              <a:lnSpc>
                <a:spcPct val="100000"/>
              </a:lnSpc>
              <a:spcBef>
                <a:spcPts val="985"/>
              </a:spcBef>
            </a:pPr>
            <a:r>
              <a:rPr dirty="0" spc="-50" b="1">
                <a:latin typeface="Calibri"/>
                <a:cs typeface="Calibri"/>
              </a:rPr>
              <a:t>{</a:t>
            </a:r>
          </a:p>
          <a:p>
            <a:pPr marL="165100">
              <a:lnSpc>
                <a:spcPct val="100000"/>
              </a:lnSpc>
              <a:spcBef>
                <a:spcPts val="969"/>
              </a:spcBef>
            </a:pPr>
            <a:r>
              <a:rPr dirty="0" b="1">
                <a:latin typeface="Calibri"/>
                <a:cs typeface="Calibri"/>
              </a:rPr>
              <a:t>while</a:t>
            </a:r>
            <a:r>
              <a:rPr dirty="0" spc="-3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(</a:t>
            </a:r>
            <a:r>
              <a:rPr dirty="0" spc="-3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turn</a:t>
            </a:r>
            <a:r>
              <a:rPr dirty="0" spc="-3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!=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0);</a:t>
            </a:r>
            <a:r>
              <a:rPr dirty="0" spc="-30" b="1"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</a:rPr>
              <a:t>/*</a:t>
            </a:r>
            <a:r>
              <a:rPr dirty="0" spc="-3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trap</a:t>
            </a:r>
            <a:r>
              <a:rPr dirty="0" spc="-45">
                <a:solidFill>
                  <a:srgbClr val="FF0000"/>
                </a:solidFill>
              </a:rPr>
              <a:t> </a:t>
            </a:r>
            <a:r>
              <a:rPr dirty="0" spc="-25">
                <a:solidFill>
                  <a:srgbClr val="FF0000"/>
                </a:solidFill>
              </a:rPr>
              <a:t>*/</a:t>
            </a:r>
          </a:p>
          <a:p>
            <a:pPr marL="165100">
              <a:lnSpc>
                <a:spcPct val="100000"/>
              </a:lnSpc>
              <a:spcBef>
                <a:spcPts val="985"/>
              </a:spcBef>
            </a:pPr>
            <a:r>
              <a:rPr dirty="0" spc="-10" b="1">
                <a:latin typeface="Calibri"/>
                <a:cs typeface="Calibri"/>
              </a:rPr>
              <a:t>Critical_region();</a:t>
            </a:r>
          </a:p>
          <a:p>
            <a:pPr marL="165100">
              <a:lnSpc>
                <a:spcPct val="100000"/>
              </a:lnSpc>
              <a:spcBef>
                <a:spcPts val="985"/>
              </a:spcBef>
            </a:pPr>
            <a:r>
              <a:rPr dirty="0" b="1">
                <a:latin typeface="Calibri"/>
                <a:cs typeface="Calibri"/>
              </a:rPr>
              <a:t>turn</a:t>
            </a:r>
            <a:r>
              <a:rPr dirty="0" spc="-4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=1;</a:t>
            </a:r>
            <a:r>
              <a:rPr dirty="0" spc="-50" b="1"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</a:rPr>
              <a:t>/*a</a:t>
            </a:r>
            <a:r>
              <a:rPr dirty="0" spc="-4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</a:t>
            </a:r>
            <a:r>
              <a:rPr dirty="0" spc="-5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exit</a:t>
            </a:r>
            <a:r>
              <a:rPr dirty="0" spc="-45">
                <a:solidFill>
                  <a:srgbClr val="FF0000"/>
                </a:solidFill>
              </a:rPr>
              <a:t> </a:t>
            </a:r>
            <a:r>
              <a:rPr dirty="0" spc="-20">
                <a:solidFill>
                  <a:srgbClr val="FF0000"/>
                </a:solidFill>
              </a:rPr>
              <a:t>CS*/</a:t>
            </a:r>
          </a:p>
          <a:p>
            <a:pPr marL="165100">
              <a:lnSpc>
                <a:spcPct val="100000"/>
              </a:lnSpc>
              <a:spcBef>
                <a:spcPts val="975"/>
              </a:spcBef>
            </a:pPr>
            <a:r>
              <a:rPr dirty="0" spc="-10" b="1">
                <a:latin typeface="Calibri"/>
                <a:cs typeface="Calibri"/>
              </a:rPr>
              <a:t>noncritical_region();</a:t>
            </a:r>
          </a:p>
          <a:p>
            <a:pPr marL="165100">
              <a:lnSpc>
                <a:spcPct val="100000"/>
              </a:lnSpc>
              <a:spcBef>
                <a:spcPts val="985"/>
              </a:spcBef>
            </a:pPr>
            <a:r>
              <a:rPr dirty="0" spc="-50" b="1">
                <a:latin typeface="Calibri"/>
                <a:cs typeface="Calibri"/>
              </a:rPr>
              <a:t>}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032375" y="1823223"/>
            <a:ext cx="3681729" cy="333438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400" b="1">
                <a:latin typeface="Calibri"/>
                <a:cs typeface="Calibri"/>
              </a:rPr>
              <a:t>While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(TRUE)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400" b="1">
                <a:latin typeface="Calibri"/>
                <a:cs typeface="Calibri"/>
              </a:rPr>
              <a:t>while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turn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!=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1);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trap</a:t>
            </a:r>
            <a:r>
              <a:rPr dirty="0"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2400" spc="-10" b="1">
                <a:latin typeface="Calibri"/>
                <a:cs typeface="Calibri"/>
              </a:rPr>
              <a:t>Critical_region();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400" b="1">
                <a:latin typeface="Calibri"/>
                <a:cs typeface="Calibri"/>
              </a:rPr>
              <a:t>turn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=0;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/*a</a:t>
            </a:r>
            <a:r>
              <a:rPr dirty="0" sz="24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dirty="0" sz="24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exit</a:t>
            </a:r>
            <a:r>
              <a:rPr dirty="0" sz="24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CS*/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400" spc="-10" b="1">
                <a:latin typeface="Calibri"/>
                <a:cs typeface="Calibri"/>
              </a:rPr>
              <a:t>noncritical_region();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947" y="1008888"/>
            <a:ext cx="2193036" cy="67970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19961" y="1062989"/>
            <a:ext cx="1981200" cy="4622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For</a:t>
            </a:r>
            <a:r>
              <a:rPr dirty="0" sz="2400" spc="-5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Process</a:t>
            </a:r>
            <a:r>
              <a:rPr dirty="0" sz="2400" spc="-7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F81BC"/>
                </a:solidFill>
                <a:latin typeface="Calibri"/>
                <a:cs typeface="Calibri"/>
              </a:rPr>
              <a:t>P0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8591" y="1008888"/>
            <a:ext cx="2193036" cy="67970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610605" y="1062989"/>
            <a:ext cx="1981200" cy="4622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For</a:t>
            </a:r>
            <a:r>
              <a:rPr dirty="0" sz="2400" spc="-5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Process</a:t>
            </a:r>
            <a:r>
              <a:rPr dirty="0" sz="2400" spc="-7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F81BC"/>
                </a:solidFill>
                <a:latin typeface="Calibri"/>
                <a:cs typeface="Calibri"/>
              </a:rPr>
              <a:t>P1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26407" y="902212"/>
            <a:ext cx="92710" cy="5699760"/>
            <a:chOff x="4526407" y="902212"/>
            <a:chExt cx="92710" cy="569976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6407" y="902212"/>
              <a:ext cx="92709" cy="569974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572762" y="915161"/>
              <a:ext cx="0" cy="5638800"/>
            </a:xfrm>
            <a:custGeom>
              <a:avLst/>
              <a:gdLst/>
              <a:ahLst/>
              <a:cxnLst/>
              <a:rect l="l" t="t" r="r" b="b"/>
              <a:pathLst>
                <a:path w="0" h="5638800">
                  <a:moveTo>
                    <a:pt x="0" y="0"/>
                  </a:moveTo>
                  <a:lnTo>
                    <a:pt x="0" y="5638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Disclaimer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07110"/>
            <a:ext cx="8606790" cy="5161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5715" indent="-342900">
              <a:lnSpc>
                <a:spcPct val="103600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200" b="1" i="1">
                <a:latin typeface="Calibri"/>
                <a:cs typeface="Calibri"/>
              </a:rPr>
              <a:t>It</a:t>
            </a:r>
            <a:r>
              <a:rPr dirty="0" sz="2200" spc="1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is</a:t>
            </a:r>
            <a:r>
              <a:rPr dirty="0" sz="2200" spc="1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hereby</a:t>
            </a:r>
            <a:r>
              <a:rPr dirty="0" sz="2200" spc="1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declared</a:t>
            </a:r>
            <a:r>
              <a:rPr dirty="0" sz="2200" spc="1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that</a:t>
            </a:r>
            <a:r>
              <a:rPr dirty="0" sz="2200" spc="1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1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production</a:t>
            </a:r>
            <a:r>
              <a:rPr dirty="0" sz="2200" spc="1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17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1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said</a:t>
            </a:r>
            <a:r>
              <a:rPr dirty="0" sz="2200" spc="1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content</a:t>
            </a:r>
            <a:r>
              <a:rPr dirty="0" sz="2200" spc="1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is</a:t>
            </a:r>
            <a:r>
              <a:rPr dirty="0" sz="2200" spc="175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meant </a:t>
            </a:r>
            <a:r>
              <a:rPr dirty="0" sz="2200" b="1" i="1">
                <a:latin typeface="Calibri"/>
                <a:cs typeface="Calibri"/>
              </a:rPr>
              <a:t>for</a:t>
            </a:r>
            <a:r>
              <a:rPr dirty="0" sz="2200" spc="-55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non-</a:t>
            </a:r>
            <a:r>
              <a:rPr dirty="0" sz="2200" b="1" i="1">
                <a:latin typeface="Calibri"/>
                <a:cs typeface="Calibri"/>
              </a:rPr>
              <a:t>commercial,</a:t>
            </a:r>
            <a:r>
              <a:rPr dirty="0" sz="2200" spc="-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scholastic</a:t>
            </a:r>
            <a:r>
              <a:rPr dirty="0" sz="2200" spc="-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and</a:t>
            </a:r>
            <a:r>
              <a:rPr dirty="0" sz="2200" spc="-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research</a:t>
            </a:r>
            <a:r>
              <a:rPr dirty="0" sz="2200" spc="-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purposes</a:t>
            </a:r>
            <a:r>
              <a:rPr dirty="0" sz="2200" spc="-55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only.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buFont typeface="Wingdings"/>
              <a:buChar char=""/>
            </a:pPr>
            <a:endParaRPr sz="22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3899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200" b="1" i="1">
                <a:latin typeface="Calibri"/>
                <a:cs typeface="Calibri"/>
              </a:rPr>
              <a:t>We</a:t>
            </a:r>
            <a:r>
              <a:rPr dirty="0" sz="2200" spc="39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admit</a:t>
            </a:r>
            <a:r>
              <a:rPr dirty="0" sz="2200" spc="409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that</a:t>
            </a:r>
            <a:r>
              <a:rPr dirty="0" sz="2200" spc="40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some</a:t>
            </a:r>
            <a:r>
              <a:rPr dirty="0" sz="2200" spc="40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41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39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content</a:t>
            </a:r>
            <a:r>
              <a:rPr dirty="0" sz="2200" spc="40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or</a:t>
            </a:r>
            <a:r>
              <a:rPr dirty="0" sz="2200" spc="39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409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images</a:t>
            </a:r>
            <a:r>
              <a:rPr dirty="0" sz="2200" spc="39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provided</a:t>
            </a:r>
            <a:r>
              <a:rPr dirty="0" sz="2200" spc="41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in</a:t>
            </a:r>
            <a:r>
              <a:rPr dirty="0" sz="2200" spc="409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this </a:t>
            </a:r>
            <a:r>
              <a:rPr dirty="0" sz="2200" b="1" i="1">
                <a:latin typeface="Calibri"/>
                <a:cs typeface="Calibri"/>
              </a:rPr>
              <a:t>channel's</a:t>
            </a:r>
            <a:r>
              <a:rPr dirty="0" sz="2200" spc="20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videos</a:t>
            </a:r>
            <a:r>
              <a:rPr dirty="0" sz="2200" spc="21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may</a:t>
            </a:r>
            <a:r>
              <a:rPr dirty="0" sz="2200" spc="22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be</a:t>
            </a:r>
            <a:r>
              <a:rPr dirty="0" sz="2200" spc="21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obtained</a:t>
            </a:r>
            <a:r>
              <a:rPr dirty="0" sz="2200" spc="22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through</a:t>
            </a:r>
            <a:r>
              <a:rPr dirty="0" sz="2200" spc="22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21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routine</a:t>
            </a:r>
            <a:r>
              <a:rPr dirty="0" sz="2200" spc="21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Google</a:t>
            </a:r>
            <a:r>
              <a:rPr dirty="0" sz="2200" spc="210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image </a:t>
            </a:r>
            <a:r>
              <a:rPr dirty="0" sz="2200" b="1" i="1">
                <a:latin typeface="Calibri"/>
                <a:cs typeface="Calibri"/>
              </a:rPr>
              <a:t>searches</a:t>
            </a:r>
            <a:r>
              <a:rPr dirty="0" sz="2200" spc="3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and</a:t>
            </a:r>
            <a:r>
              <a:rPr dirty="0" sz="2200" spc="3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few</a:t>
            </a:r>
            <a:r>
              <a:rPr dirty="0" sz="2200" spc="3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3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them</a:t>
            </a:r>
            <a:r>
              <a:rPr dirty="0" sz="2200" spc="3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may</a:t>
            </a:r>
            <a:r>
              <a:rPr dirty="0" sz="2200" spc="3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be</a:t>
            </a:r>
            <a:r>
              <a:rPr dirty="0" sz="2200" spc="3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under</a:t>
            </a:r>
            <a:r>
              <a:rPr dirty="0" sz="2200" spc="3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copyright</a:t>
            </a:r>
            <a:r>
              <a:rPr dirty="0" sz="2200" spc="3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protection.</a:t>
            </a:r>
            <a:r>
              <a:rPr dirty="0" sz="2200" spc="355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Such </a:t>
            </a:r>
            <a:r>
              <a:rPr dirty="0" sz="2200" b="1" i="1">
                <a:latin typeface="Calibri"/>
                <a:cs typeface="Calibri"/>
              </a:rPr>
              <a:t>usage</a:t>
            </a:r>
            <a:r>
              <a:rPr dirty="0" sz="2200" spc="-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is</a:t>
            </a:r>
            <a:r>
              <a:rPr dirty="0" sz="2200" spc="-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completely</a:t>
            </a:r>
            <a:r>
              <a:rPr dirty="0" sz="2200" spc="-45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inadvertent.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buFont typeface="Wingdings"/>
              <a:buChar char=""/>
            </a:pPr>
            <a:endParaRPr sz="2200">
              <a:latin typeface="Calibri"/>
              <a:cs typeface="Calibri"/>
            </a:endParaRPr>
          </a:p>
          <a:p>
            <a:pPr algn="just" marL="355600" marR="6985" indent="-342900">
              <a:lnSpc>
                <a:spcPct val="104000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200" b="1" i="1">
                <a:latin typeface="Calibri"/>
                <a:cs typeface="Calibri"/>
              </a:rPr>
              <a:t>It</a:t>
            </a:r>
            <a:r>
              <a:rPr dirty="0" sz="2200" spc="229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is</a:t>
            </a:r>
            <a:r>
              <a:rPr dirty="0" sz="2200" spc="24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quite</a:t>
            </a:r>
            <a:r>
              <a:rPr dirty="0" sz="2200" spc="24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possible</a:t>
            </a:r>
            <a:r>
              <a:rPr dirty="0" sz="2200" spc="24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that</a:t>
            </a:r>
            <a:r>
              <a:rPr dirty="0" sz="2200" spc="229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we</a:t>
            </a:r>
            <a:r>
              <a:rPr dirty="0" sz="2200" spc="24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overlooked</a:t>
            </a:r>
            <a:r>
              <a:rPr dirty="0" sz="2200" spc="24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to</a:t>
            </a:r>
            <a:r>
              <a:rPr dirty="0" sz="2200" spc="25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give</a:t>
            </a:r>
            <a:r>
              <a:rPr dirty="0" sz="2200" spc="25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full</a:t>
            </a:r>
            <a:r>
              <a:rPr dirty="0" sz="2200" spc="2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scholarly</a:t>
            </a:r>
            <a:r>
              <a:rPr dirty="0" sz="2200" spc="2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credit</a:t>
            </a:r>
            <a:r>
              <a:rPr dirty="0" sz="2200" spc="240" b="1" i="1">
                <a:latin typeface="Calibri"/>
                <a:cs typeface="Calibri"/>
              </a:rPr>
              <a:t> </a:t>
            </a:r>
            <a:r>
              <a:rPr dirty="0" sz="2200" spc="-25" b="1" i="1">
                <a:latin typeface="Calibri"/>
                <a:cs typeface="Calibri"/>
              </a:rPr>
              <a:t>to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17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Copyright</a:t>
            </a:r>
            <a:r>
              <a:rPr dirty="0" sz="2200" spc="17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Owners.</a:t>
            </a:r>
            <a:r>
              <a:rPr dirty="0" sz="2200" spc="18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We</a:t>
            </a:r>
            <a:r>
              <a:rPr dirty="0" sz="2200" spc="18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believe</a:t>
            </a:r>
            <a:r>
              <a:rPr dirty="0" sz="2200" spc="18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that</a:t>
            </a:r>
            <a:r>
              <a:rPr dirty="0" sz="2200" spc="18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180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non-</a:t>
            </a:r>
            <a:r>
              <a:rPr dirty="0" sz="2200" b="1" i="1">
                <a:latin typeface="Calibri"/>
                <a:cs typeface="Calibri"/>
              </a:rPr>
              <a:t>commercial,</a:t>
            </a:r>
            <a:r>
              <a:rPr dirty="0" sz="2200" spc="180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only-for- </a:t>
            </a:r>
            <a:r>
              <a:rPr dirty="0" sz="2200" b="1" i="1">
                <a:latin typeface="Calibri"/>
                <a:cs typeface="Calibri"/>
              </a:rPr>
              <a:t>educational</a:t>
            </a:r>
            <a:r>
              <a:rPr dirty="0" sz="2200" spc="2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use</a:t>
            </a:r>
            <a:r>
              <a:rPr dirty="0" sz="2200" spc="25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2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2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material</a:t>
            </a:r>
            <a:r>
              <a:rPr dirty="0" sz="2200" spc="25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may</a:t>
            </a:r>
            <a:r>
              <a:rPr dirty="0" sz="2200" spc="28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allow</a:t>
            </a:r>
            <a:r>
              <a:rPr dirty="0" sz="2200" spc="25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2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video</a:t>
            </a:r>
            <a:r>
              <a:rPr dirty="0" sz="2200" spc="2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in</a:t>
            </a:r>
            <a:r>
              <a:rPr dirty="0" sz="2200" spc="2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question</a:t>
            </a:r>
            <a:r>
              <a:rPr dirty="0" sz="2200" spc="265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fall </a:t>
            </a:r>
            <a:r>
              <a:rPr dirty="0" sz="2200" b="1" i="1">
                <a:latin typeface="Calibri"/>
                <a:cs typeface="Calibri"/>
              </a:rPr>
              <a:t>under</a:t>
            </a:r>
            <a:r>
              <a:rPr dirty="0" sz="2200" spc="70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fair</a:t>
            </a:r>
            <a:r>
              <a:rPr dirty="0" sz="2200" spc="70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use</a:t>
            </a:r>
            <a:r>
              <a:rPr dirty="0" sz="2200" spc="6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70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such</a:t>
            </a:r>
            <a:r>
              <a:rPr dirty="0" sz="2200" spc="7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content.</a:t>
            </a:r>
            <a:r>
              <a:rPr dirty="0" sz="2200" spc="7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However</a:t>
            </a:r>
            <a:r>
              <a:rPr dirty="0" sz="2200" spc="7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we</a:t>
            </a:r>
            <a:r>
              <a:rPr dirty="0" sz="2200" spc="6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honor</a:t>
            </a:r>
            <a:r>
              <a:rPr dirty="0" sz="2200" spc="70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70" b="1" i="1">
                <a:latin typeface="Calibri"/>
                <a:cs typeface="Calibri"/>
              </a:rPr>
              <a:t>  </a:t>
            </a:r>
            <a:r>
              <a:rPr dirty="0" sz="2200" spc="-10" b="1" i="1">
                <a:latin typeface="Calibri"/>
                <a:cs typeface="Calibri"/>
              </a:rPr>
              <a:t>copyright </a:t>
            </a:r>
            <a:r>
              <a:rPr dirty="0" sz="2200" b="1" i="1">
                <a:latin typeface="Calibri"/>
                <a:cs typeface="Calibri"/>
              </a:rPr>
              <a:t>holder's</a:t>
            </a:r>
            <a:r>
              <a:rPr dirty="0" sz="2200" spc="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rights</a:t>
            </a:r>
            <a:r>
              <a:rPr dirty="0" sz="2200" spc="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and</a:t>
            </a:r>
            <a:r>
              <a:rPr dirty="0" sz="2200" spc="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video</a:t>
            </a:r>
            <a:r>
              <a:rPr dirty="0" sz="2200" spc="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shall</a:t>
            </a:r>
            <a:r>
              <a:rPr dirty="0" sz="2200" spc="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be</a:t>
            </a:r>
            <a:r>
              <a:rPr dirty="0" sz="2200" spc="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deleted</a:t>
            </a:r>
            <a:r>
              <a:rPr dirty="0" sz="2200" spc="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from</a:t>
            </a:r>
            <a:r>
              <a:rPr dirty="0" sz="2200" spc="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our</a:t>
            </a:r>
            <a:r>
              <a:rPr dirty="0" sz="2200" spc="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channel</a:t>
            </a:r>
            <a:r>
              <a:rPr dirty="0" sz="2200" spc="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in</a:t>
            </a:r>
            <a:r>
              <a:rPr dirty="0" sz="2200" spc="70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case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-4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any</a:t>
            </a:r>
            <a:r>
              <a:rPr dirty="0" sz="2200" spc="-3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such</a:t>
            </a:r>
            <a:r>
              <a:rPr dirty="0" sz="2200" spc="-4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claim</a:t>
            </a:r>
            <a:r>
              <a:rPr dirty="0" sz="2200" spc="-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received</a:t>
            </a:r>
            <a:r>
              <a:rPr dirty="0" sz="2200" spc="-4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by</a:t>
            </a:r>
            <a:r>
              <a:rPr dirty="0" sz="2200" spc="-4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us</a:t>
            </a:r>
            <a:r>
              <a:rPr dirty="0" sz="2200" spc="-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or</a:t>
            </a:r>
            <a:r>
              <a:rPr dirty="0" sz="2200" spc="-3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reported</a:t>
            </a:r>
            <a:r>
              <a:rPr dirty="0" sz="2200" spc="-3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to</a:t>
            </a:r>
            <a:r>
              <a:rPr dirty="0" sz="2200" spc="-30" b="1" i="1">
                <a:latin typeface="Calibri"/>
                <a:cs typeface="Calibri"/>
              </a:rPr>
              <a:t> </a:t>
            </a:r>
            <a:r>
              <a:rPr dirty="0" sz="2200" spc="-25" b="1" i="1">
                <a:latin typeface="Calibri"/>
                <a:cs typeface="Calibri"/>
              </a:rPr>
              <a:t>us.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Solution</a:t>
            </a:r>
            <a:r>
              <a:rPr dirty="0" sz="4400" spc="-90"/>
              <a:t> </a:t>
            </a:r>
            <a:r>
              <a:rPr dirty="0" sz="4400"/>
              <a:t>4.</a:t>
            </a:r>
            <a:r>
              <a:rPr dirty="0" sz="4400" spc="-90"/>
              <a:t> </a:t>
            </a:r>
            <a:r>
              <a:rPr dirty="0" sz="4400"/>
              <a:t>Flag</a:t>
            </a:r>
            <a:r>
              <a:rPr dirty="0" sz="4400" spc="-70"/>
              <a:t> </a:t>
            </a:r>
            <a:r>
              <a:rPr dirty="0" sz="4400" spc="-10"/>
              <a:t>Variable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370837"/>
            <a:ext cx="4125595" cy="436499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2400" spc="-10" b="1">
                <a:latin typeface="Calibri"/>
                <a:cs typeface="Calibri"/>
              </a:rPr>
              <a:t>While(True)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14199"/>
              </a:lnSpc>
              <a:spcBef>
                <a:spcPts val="565"/>
              </a:spcBef>
            </a:pPr>
            <a:r>
              <a:rPr dirty="0" sz="2400" spc="-10" b="1">
                <a:latin typeface="Calibri"/>
                <a:cs typeface="Calibri"/>
              </a:rPr>
              <a:t>Flag[0]=T;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/*process</a:t>
            </a:r>
            <a:r>
              <a:rPr dirty="0" sz="24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4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interested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4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enter</a:t>
            </a:r>
            <a:r>
              <a:rPr dirty="0" sz="24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dirty="0" sz="24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CS*/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b="1">
                <a:latin typeface="Calibri"/>
                <a:cs typeface="Calibri"/>
              </a:rPr>
              <a:t>while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Flag[1]);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trap*/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400" spc="-10" b="1">
                <a:latin typeface="Calibri"/>
                <a:cs typeface="Calibri"/>
              </a:rPr>
              <a:t>Critical_region();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400" b="1">
                <a:latin typeface="Calibri"/>
                <a:cs typeface="Calibri"/>
              </a:rPr>
              <a:t>Flag[0]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=F;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/*a</a:t>
            </a:r>
            <a:r>
              <a:rPr dirty="0" sz="24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dirty="0" sz="24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exit</a:t>
            </a:r>
            <a:r>
              <a:rPr dirty="0"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CS*/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400" spc="-10" b="1">
                <a:latin typeface="Calibri"/>
                <a:cs typeface="Calibri"/>
              </a:rPr>
              <a:t>noncritical_region();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79975" y="1369441"/>
            <a:ext cx="3986529" cy="436562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2400" spc="-10" b="1">
                <a:latin typeface="Calibri"/>
                <a:cs typeface="Calibri"/>
              </a:rPr>
              <a:t>While(True)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5600" marR="105410" indent="-343535">
              <a:lnSpc>
                <a:spcPct val="114199"/>
              </a:lnSpc>
              <a:spcBef>
                <a:spcPts val="565"/>
              </a:spcBef>
            </a:pPr>
            <a:r>
              <a:rPr dirty="0" sz="2400" spc="-10" b="1">
                <a:latin typeface="Calibri"/>
                <a:cs typeface="Calibri"/>
              </a:rPr>
              <a:t>Flag[1]=T;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/*process</a:t>
            </a:r>
            <a:r>
              <a:rPr dirty="0" sz="24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interested</a:t>
            </a:r>
            <a:r>
              <a:rPr dirty="0" sz="24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enter</a:t>
            </a:r>
            <a:r>
              <a:rPr dirty="0" sz="24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dirty="0" sz="24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CS*/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b="1">
                <a:latin typeface="Calibri"/>
                <a:cs typeface="Calibri"/>
              </a:rPr>
              <a:t>while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Flag[0]);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trap*/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400" spc="-10" b="1">
                <a:latin typeface="Calibri"/>
                <a:cs typeface="Calibri"/>
              </a:rPr>
              <a:t>Critical_region();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b="1">
                <a:latin typeface="Calibri"/>
                <a:cs typeface="Calibri"/>
              </a:rPr>
              <a:t>Flag[1]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=F;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/*a</a:t>
            </a:r>
            <a:r>
              <a:rPr dirty="0"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dirty="0" sz="24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exit</a:t>
            </a:r>
            <a:r>
              <a:rPr dirty="0" sz="24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CS*/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2400" spc="-10" b="1">
                <a:latin typeface="Calibri"/>
                <a:cs typeface="Calibri"/>
              </a:rPr>
              <a:t>noncritical_region();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347" y="932688"/>
            <a:ext cx="2193036" cy="67970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372361" y="986789"/>
            <a:ext cx="1981200" cy="4622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For</a:t>
            </a:r>
            <a:r>
              <a:rPr dirty="0" sz="2400" spc="-5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Process</a:t>
            </a:r>
            <a:r>
              <a:rPr dirty="0" sz="2400" spc="-7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F81BC"/>
                </a:solidFill>
                <a:latin typeface="Calibri"/>
                <a:cs typeface="Calibri"/>
              </a:rPr>
              <a:t>P0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7547" y="923544"/>
            <a:ext cx="2193036" cy="67970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639561" y="979169"/>
            <a:ext cx="1981200" cy="46037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For</a:t>
            </a:r>
            <a:r>
              <a:rPr dirty="0" sz="2400" spc="-5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Process</a:t>
            </a:r>
            <a:r>
              <a:rPr dirty="0" sz="2400" spc="-7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F81BC"/>
                </a:solidFill>
                <a:latin typeface="Calibri"/>
                <a:cs typeface="Calibri"/>
              </a:rPr>
              <a:t>P1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26407" y="902212"/>
            <a:ext cx="92710" cy="5699760"/>
            <a:chOff x="4526407" y="902212"/>
            <a:chExt cx="92710" cy="569976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6407" y="902212"/>
              <a:ext cx="92709" cy="569974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572762" y="915161"/>
              <a:ext cx="0" cy="5638800"/>
            </a:xfrm>
            <a:custGeom>
              <a:avLst/>
              <a:gdLst/>
              <a:ahLst/>
              <a:cxnLst/>
              <a:rect l="l" t="t" r="r" b="b"/>
              <a:pathLst>
                <a:path w="0" h="5638800">
                  <a:moveTo>
                    <a:pt x="0" y="0"/>
                  </a:moveTo>
                  <a:lnTo>
                    <a:pt x="0" y="5638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/>
              <a:t>Solution-</a:t>
            </a:r>
            <a:r>
              <a:rPr dirty="0" sz="4400"/>
              <a:t>5</a:t>
            </a:r>
            <a:r>
              <a:rPr dirty="0" sz="4400" spc="-35"/>
              <a:t> </a:t>
            </a:r>
            <a:r>
              <a:rPr dirty="0" sz="4400" spc="-20"/>
              <a:t>Peterson's</a:t>
            </a:r>
            <a:r>
              <a:rPr dirty="0" sz="4400" spc="-70"/>
              <a:t> </a:t>
            </a:r>
            <a:r>
              <a:rPr dirty="0" sz="4400" spc="-10"/>
              <a:t>Solution</a:t>
            </a:r>
            <a:endParaRPr sz="4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347" y="932688"/>
            <a:ext cx="2193036" cy="67970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72361" y="986789"/>
            <a:ext cx="1981200" cy="4622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For</a:t>
            </a:r>
            <a:r>
              <a:rPr dirty="0" sz="2400" spc="-5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Process</a:t>
            </a:r>
            <a:r>
              <a:rPr dirty="0" sz="2400" spc="-7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F81BC"/>
                </a:solidFill>
                <a:latin typeface="Calibri"/>
                <a:cs typeface="Calibri"/>
              </a:rPr>
              <a:t>P0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79975" y="1616011"/>
            <a:ext cx="4013835" cy="470916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spc="-10" b="1">
                <a:latin typeface="Calibri"/>
                <a:cs typeface="Calibri"/>
              </a:rPr>
              <a:t>While(True)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5600" marR="134620" indent="-343535">
              <a:lnSpc>
                <a:spcPct val="100000"/>
              </a:lnSpc>
              <a:spcBef>
                <a:spcPts val="575"/>
              </a:spcBef>
            </a:pPr>
            <a:r>
              <a:rPr dirty="0" sz="2400" spc="-10" b="1">
                <a:latin typeface="Calibri"/>
                <a:cs typeface="Calibri"/>
              </a:rPr>
              <a:t>Flag[1]=T;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/*process</a:t>
            </a:r>
            <a:r>
              <a:rPr dirty="0" sz="24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interested</a:t>
            </a:r>
            <a:r>
              <a:rPr dirty="0" sz="24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enter</a:t>
            </a:r>
            <a:r>
              <a:rPr dirty="0" sz="24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dirty="0" sz="24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CS*/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10" b="1">
                <a:latin typeface="Calibri"/>
                <a:cs typeface="Calibri"/>
              </a:rPr>
              <a:t>Turn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b="1">
                <a:latin typeface="Calibri"/>
                <a:cs typeface="Calibri"/>
              </a:rPr>
              <a:t>while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turn==0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&amp;&amp;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Flag[0]==T);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trap*/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10" b="1">
                <a:latin typeface="Calibri"/>
                <a:cs typeface="Calibri"/>
              </a:rPr>
              <a:t>Critical_region();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Calibri"/>
                <a:cs typeface="Calibri"/>
              </a:rPr>
              <a:t>Flag[1]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=F;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/*a</a:t>
            </a:r>
            <a:r>
              <a:rPr dirty="0" sz="24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dirty="0" sz="24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exit</a:t>
            </a:r>
            <a:r>
              <a:rPr dirty="0"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CS*/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10" b="1">
                <a:latin typeface="Calibri"/>
                <a:cs typeface="Calibri"/>
              </a:rPr>
              <a:t>noncritical_region();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7547" y="923544"/>
            <a:ext cx="2193036" cy="679703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639561" y="979169"/>
            <a:ext cx="1981200" cy="46037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For</a:t>
            </a:r>
            <a:r>
              <a:rPr dirty="0" sz="2400" spc="-5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Process</a:t>
            </a:r>
            <a:r>
              <a:rPr dirty="0" sz="2400" spc="-7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F81BC"/>
                </a:solidFill>
                <a:latin typeface="Calibri"/>
                <a:cs typeface="Calibri"/>
              </a:rPr>
              <a:t>P1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526407" y="902212"/>
            <a:ext cx="92710" cy="5699760"/>
            <a:chOff x="4526407" y="902212"/>
            <a:chExt cx="92710" cy="569976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6407" y="902212"/>
              <a:ext cx="92709" cy="569974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572762" y="915161"/>
              <a:ext cx="0" cy="5638800"/>
            </a:xfrm>
            <a:custGeom>
              <a:avLst/>
              <a:gdLst/>
              <a:ahLst/>
              <a:cxnLst/>
              <a:rect l="l" t="t" r="r" b="b"/>
              <a:pathLst>
                <a:path w="0" h="5638800">
                  <a:moveTo>
                    <a:pt x="0" y="0"/>
                  </a:moveTo>
                  <a:lnTo>
                    <a:pt x="0" y="5638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pc="-10" b="1">
                <a:latin typeface="Calibri"/>
                <a:cs typeface="Calibri"/>
              </a:rPr>
              <a:t>While(True)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pc="-50" b="1">
                <a:latin typeface="Calibri"/>
                <a:cs typeface="Calibri"/>
              </a:rPr>
              <a:t>{</a:t>
            </a:r>
          </a:p>
          <a:p>
            <a:pPr marL="355600" marR="133985" indent="-342900">
              <a:lnSpc>
                <a:spcPct val="100000"/>
              </a:lnSpc>
              <a:spcBef>
                <a:spcPts val="575"/>
              </a:spcBef>
            </a:pPr>
            <a:r>
              <a:rPr dirty="0" spc="-10" b="1">
                <a:latin typeface="Calibri"/>
                <a:cs typeface="Calibri"/>
              </a:rPr>
              <a:t>Flag[0]=T;</a:t>
            </a:r>
            <a:r>
              <a:rPr dirty="0" spc="-95" b="1"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</a:rPr>
              <a:t>/*process</a:t>
            </a:r>
            <a:r>
              <a:rPr dirty="0" spc="-75">
                <a:solidFill>
                  <a:srgbClr val="FF0000"/>
                </a:solidFill>
              </a:rPr>
              <a:t> </a:t>
            </a:r>
            <a:r>
              <a:rPr dirty="0" spc="-25">
                <a:solidFill>
                  <a:srgbClr val="FF0000"/>
                </a:solidFill>
              </a:rPr>
              <a:t>is </a:t>
            </a:r>
            <a:r>
              <a:rPr dirty="0" spc="-20">
                <a:solidFill>
                  <a:srgbClr val="FF0000"/>
                </a:solidFill>
              </a:rPr>
              <a:t>interested</a:t>
            </a:r>
            <a:r>
              <a:rPr dirty="0" spc="-7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to</a:t>
            </a:r>
            <a:r>
              <a:rPr dirty="0" spc="-6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enter</a:t>
            </a:r>
            <a:r>
              <a:rPr dirty="0" spc="-7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into</a:t>
            </a:r>
            <a:r>
              <a:rPr dirty="0" spc="-65">
                <a:solidFill>
                  <a:srgbClr val="FF0000"/>
                </a:solidFill>
              </a:rPr>
              <a:t> </a:t>
            </a:r>
            <a:r>
              <a:rPr dirty="0" spc="-20">
                <a:solidFill>
                  <a:srgbClr val="FF0000"/>
                </a:solidFill>
              </a:rPr>
              <a:t>CS*/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pc="-10" b="1">
                <a:latin typeface="Calibri"/>
                <a:cs typeface="Calibri"/>
              </a:rPr>
              <a:t>Turn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=</a:t>
            </a:r>
            <a:r>
              <a:rPr dirty="0" spc="-50" b="1">
                <a:latin typeface="Calibri"/>
                <a:cs typeface="Calibri"/>
              </a:rPr>
              <a:t> </a:t>
            </a:r>
            <a:r>
              <a:rPr dirty="0" spc="-25" b="1">
                <a:latin typeface="Calibri"/>
                <a:cs typeface="Calibri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b="1">
                <a:latin typeface="Calibri"/>
                <a:cs typeface="Calibri"/>
              </a:rPr>
              <a:t>while</a:t>
            </a:r>
            <a:r>
              <a:rPr dirty="0" spc="-3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(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turn==1</a:t>
            </a:r>
            <a:r>
              <a:rPr dirty="0" spc="-2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&amp;&amp;</a:t>
            </a:r>
            <a:r>
              <a:rPr dirty="0" spc="-4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Flag[1]==T);</a:t>
            </a:r>
          </a:p>
          <a:p>
            <a:pPr marL="35560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/*</a:t>
            </a:r>
            <a:r>
              <a:rPr dirty="0" spc="-3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trap*/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pc="-10" b="1">
                <a:latin typeface="Calibri"/>
                <a:cs typeface="Calibri"/>
              </a:rPr>
              <a:t>Critical_region();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b="1">
                <a:latin typeface="Calibri"/>
                <a:cs typeface="Calibri"/>
              </a:rPr>
              <a:t>Flag[0]</a:t>
            </a:r>
            <a:r>
              <a:rPr dirty="0" spc="-7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=F;</a:t>
            </a:r>
            <a:r>
              <a:rPr dirty="0" spc="-35" b="1"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</a:rPr>
              <a:t>/*a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</a:t>
            </a:r>
            <a:r>
              <a:rPr dirty="0" spc="-5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exit</a:t>
            </a:r>
            <a:r>
              <a:rPr dirty="0" spc="-45">
                <a:solidFill>
                  <a:srgbClr val="FF0000"/>
                </a:solidFill>
              </a:rPr>
              <a:t> </a:t>
            </a:r>
            <a:r>
              <a:rPr dirty="0" spc="-20">
                <a:solidFill>
                  <a:srgbClr val="FF0000"/>
                </a:solidFill>
              </a:rPr>
              <a:t>CS*/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pc="-10" b="1">
                <a:latin typeface="Calibri"/>
                <a:cs typeface="Calibri"/>
              </a:rPr>
              <a:t>noncritical_region();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pc="-50" b="1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5"/>
              <a:t>Peterson’s</a:t>
            </a:r>
            <a:r>
              <a:rPr dirty="0" sz="4400" spc="-180"/>
              <a:t> </a:t>
            </a:r>
            <a:r>
              <a:rPr dirty="0" sz="4400" spc="-10"/>
              <a:t>Solution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80261"/>
            <a:ext cx="7241540" cy="302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get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simultaneously.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C0504D"/>
              </a:buClr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Last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turn: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Clr>
                <a:srgbClr val="C0504D"/>
              </a:buClr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enters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(turn=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False).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Clr>
                <a:srgbClr val="C0504D"/>
              </a:buClr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First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written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overwritten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lost.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80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6.</a:t>
            </a:r>
            <a:r>
              <a:rPr dirty="0" sz="3200" spc="-60"/>
              <a:t> </a:t>
            </a:r>
            <a:r>
              <a:rPr dirty="0" sz="3200" spc="-10"/>
              <a:t>Hardware</a:t>
            </a:r>
            <a:r>
              <a:rPr dirty="0" sz="3200" spc="-65"/>
              <a:t> </a:t>
            </a:r>
            <a:r>
              <a:rPr dirty="0" sz="3200"/>
              <a:t>Solution</a:t>
            </a:r>
            <a:r>
              <a:rPr dirty="0" sz="3200" spc="-50"/>
              <a:t> </a:t>
            </a:r>
            <a:r>
              <a:rPr dirty="0" sz="3200"/>
              <a:t>-</a:t>
            </a:r>
            <a:r>
              <a:rPr dirty="0" sz="3200" spc="-70"/>
              <a:t> </a:t>
            </a:r>
            <a:r>
              <a:rPr dirty="0" sz="3200"/>
              <a:t>TSL</a:t>
            </a:r>
            <a:r>
              <a:rPr dirty="0" sz="3200" spc="-70"/>
              <a:t> </a:t>
            </a:r>
            <a:r>
              <a:rPr dirty="0" sz="3200" spc="-55"/>
              <a:t>(Test </a:t>
            </a:r>
            <a:r>
              <a:rPr dirty="0" sz="3200"/>
              <a:t>&amp;</a:t>
            </a:r>
            <a:r>
              <a:rPr dirty="0" sz="3200" spc="-65"/>
              <a:t> </a:t>
            </a:r>
            <a:r>
              <a:rPr dirty="0" sz="3200"/>
              <a:t>Set</a:t>
            </a:r>
            <a:r>
              <a:rPr dirty="0" sz="3200" spc="-65"/>
              <a:t> </a:t>
            </a:r>
            <a:r>
              <a:rPr dirty="0" sz="3200" spc="-10"/>
              <a:t>Lock)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06526"/>
            <a:ext cx="7198995" cy="443865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0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mbria"/>
                <a:cs typeface="Cambria"/>
              </a:rPr>
              <a:t>It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hardware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based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mechanism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solve</a:t>
            </a:r>
            <a:r>
              <a:rPr dirty="0" sz="2400" spc="-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cs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problem.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mbria"/>
                <a:cs typeface="Cambria"/>
              </a:rPr>
              <a:t>There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one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shared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variable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whose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value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0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or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1.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75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mbria"/>
                <a:cs typeface="Cambria"/>
              </a:rPr>
              <a:t>If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value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=0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,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which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indicates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unlock.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mbria"/>
                <a:cs typeface="Cambria"/>
              </a:rPr>
              <a:t>If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value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=1,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which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indicates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lock.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u="heavy" sz="24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Testing</a:t>
            </a:r>
            <a:r>
              <a:rPr dirty="0" u="heavy" sz="24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2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part</a:t>
            </a:r>
            <a:r>
              <a:rPr dirty="0" u="heavy" sz="24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24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69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  <a:tab pos="6586855" algn="l"/>
              </a:tabLst>
            </a:pPr>
            <a:r>
              <a:rPr dirty="0" sz="2400">
                <a:latin typeface="Cambria"/>
                <a:cs typeface="Cambria"/>
              </a:rPr>
              <a:t>Here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process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check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status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lock,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it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50">
                <a:latin typeface="Cambria"/>
                <a:cs typeface="Cambria"/>
              </a:rPr>
              <a:t> 0</a:t>
            </a:r>
            <a:r>
              <a:rPr dirty="0" sz="2400">
                <a:latin typeface="Cambria"/>
                <a:cs typeface="Cambria"/>
              </a:rPr>
              <a:t>	or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1.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mbria"/>
                <a:cs typeface="Cambria"/>
              </a:rPr>
              <a:t>If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lock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value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0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than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it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available.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75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mbria"/>
                <a:cs typeface="Cambria"/>
              </a:rPr>
              <a:t>If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lock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value</a:t>
            </a:r>
            <a:r>
              <a:rPr dirty="0" sz="2400" spc="-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1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than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it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should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be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wait.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lock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03775" y="1675638"/>
            <a:ext cx="3708400" cy="339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Calibri"/>
                <a:cs typeface="Calibri"/>
              </a:rPr>
              <a:t>While(TestAndSet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(&amp;lock));//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Passing</a:t>
            </a:r>
            <a:r>
              <a:rPr dirty="0" sz="24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dirty="0" sz="24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lock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Enter</a:t>
            </a:r>
            <a:r>
              <a:rPr dirty="0" sz="2400" spc="-9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into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CS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400">
              <a:latin typeface="Calibri"/>
              <a:cs typeface="Calibri"/>
            </a:endParaRPr>
          </a:p>
          <a:p>
            <a:pPr marL="12700" marR="1242060">
              <a:lnSpc>
                <a:spcPct val="120000"/>
              </a:lnSpc>
            </a:pPr>
            <a:r>
              <a:rPr dirty="0" sz="2400" spc="-10" b="1">
                <a:latin typeface="Calibri"/>
                <a:cs typeface="Calibri"/>
              </a:rPr>
              <a:t>Lock=false; </a:t>
            </a:r>
            <a:r>
              <a:rPr dirty="0" sz="2400" b="1">
                <a:latin typeface="Calibri"/>
                <a:cs typeface="Calibri"/>
              </a:rPr>
              <a:t>Remainder</a:t>
            </a:r>
            <a:r>
              <a:rPr dirty="0" sz="2400" spc="-1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section;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526407" y="902212"/>
            <a:ext cx="92710" cy="5699760"/>
            <a:chOff x="4526407" y="902212"/>
            <a:chExt cx="92710" cy="56997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6407" y="902212"/>
              <a:ext cx="92709" cy="569974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72762" y="915161"/>
              <a:ext cx="0" cy="5638800"/>
            </a:xfrm>
            <a:custGeom>
              <a:avLst/>
              <a:gdLst/>
              <a:ahLst/>
              <a:cxnLst/>
              <a:rect l="l" t="t" r="r" b="b"/>
              <a:pathLst>
                <a:path w="0" h="5638800">
                  <a:moveTo>
                    <a:pt x="0" y="0"/>
                  </a:moveTo>
                  <a:lnTo>
                    <a:pt x="0" y="5638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6413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505"/>
              </a:spcBef>
            </a:pPr>
            <a:r>
              <a:rPr dirty="0"/>
              <a:t>Boolean</a:t>
            </a:r>
            <a:r>
              <a:rPr dirty="0" spc="-80"/>
              <a:t> </a:t>
            </a:r>
            <a:r>
              <a:rPr dirty="0" spc="-20"/>
              <a:t>TestAndSet(</a:t>
            </a:r>
            <a:r>
              <a:rPr dirty="0" spc="-70"/>
              <a:t> </a:t>
            </a:r>
            <a:r>
              <a:rPr dirty="0" spc="-10"/>
              <a:t>Boolean</a:t>
            </a:r>
          </a:p>
          <a:p>
            <a:pPr marL="508000" marR="5080">
              <a:lnSpc>
                <a:spcPct val="113999"/>
              </a:lnSpc>
              <a:spcBef>
                <a:spcPts val="5"/>
              </a:spcBef>
            </a:pPr>
            <a:r>
              <a:rPr dirty="0" spc="-10"/>
              <a:t>*target)</a:t>
            </a:r>
            <a:r>
              <a:rPr dirty="0" spc="-75"/>
              <a:t> </a:t>
            </a:r>
            <a:r>
              <a:rPr dirty="0" spc="-10">
                <a:solidFill>
                  <a:srgbClr val="FF0000"/>
                </a:solidFill>
              </a:rPr>
              <a:t>//*target</a:t>
            </a:r>
            <a:r>
              <a:rPr dirty="0" spc="-6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is</a:t>
            </a:r>
            <a:r>
              <a:rPr dirty="0" spc="-6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used</a:t>
            </a:r>
            <a:r>
              <a:rPr dirty="0" spc="-35">
                <a:solidFill>
                  <a:srgbClr val="FF0000"/>
                </a:solidFill>
              </a:rPr>
              <a:t> </a:t>
            </a:r>
            <a:r>
              <a:rPr dirty="0" spc="-25">
                <a:solidFill>
                  <a:srgbClr val="FF0000"/>
                </a:solidFill>
              </a:rPr>
              <a:t>to </a:t>
            </a:r>
            <a:r>
              <a:rPr dirty="0">
                <a:solidFill>
                  <a:srgbClr val="FF0000"/>
                </a:solidFill>
              </a:rPr>
              <a:t>store</a:t>
            </a:r>
            <a:r>
              <a:rPr dirty="0" spc="-6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the</a:t>
            </a:r>
            <a:r>
              <a:rPr dirty="0" spc="-7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value</a:t>
            </a:r>
            <a:r>
              <a:rPr dirty="0" spc="-5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of</a:t>
            </a:r>
            <a:r>
              <a:rPr dirty="0" spc="-70">
                <a:solidFill>
                  <a:srgbClr val="FF0000"/>
                </a:solidFill>
              </a:rPr>
              <a:t> </a:t>
            </a:r>
            <a:r>
              <a:rPr dirty="0" spc="-20">
                <a:solidFill>
                  <a:srgbClr val="FF0000"/>
                </a:solidFill>
              </a:rPr>
              <a:t>lock </a:t>
            </a:r>
            <a:r>
              <a:rPr dirty="0" spc="-10">
                <a:solidFill>
                  <a:srgbClr val="FF0000"/>
                </a:solidFill>
              </a:rPr>
              <a:t>variable</a:t>
            </a:r>
          </a:p>
          <a:p>
            <a:pPr marL="165100">
              <a:lnSpc>
                <a:spcPct val="100000"/>
              </a:lnSpc>
              <a:spcBef>
                <a:spcPts val="985"/>
              </a:spcBef>
            </a:pPr>
            <a:r>
              <a:rPr dirty="0" spc="-50"/>
              <a:t>{</a:t>
            </a:r>
          </a:p>
          <a:p>
            <a:pPr marL="165100">
              <a:lnSpc>
                <a:spcPct val="100000"/>
              </a:lnSpc>
              <a:spcBef>
                <a:spcPts val="975"/>
              </a:spcBef>
            </a:pPr>
            <a:r>
              <a:rPr dirty="0"/>
              <a:t>Boolean</a:t>
            </a:r>
            <a:r>
              <a:rPr dirty="0" spc="-75"/>
              <a:t> </a:t>
            </a:r>
            <a:r>
              <a:rPr dirty="0" spc="-10"/>
              <a:t>rv=*target;</a:t>
            </a:r>
          </a:p>
          <a:p>
            <a:pPr marL="165100">
              <a:lnSpc>
                <a:spcPct val="100000"/>
              </a:lnSpc>
              <a:spcBef>
                <a:spcPts val="985"/>
              </a:spcBef>
            </a:pPr>
            <a:r>
              <a:rPr dirty="0" spc="-10"/>
              <a:t>*target=true;</a:t>
            </a:r>
          </a:p>
          <a:p>
            <a:pPr marL="165100">
              <a:lnSpc>
                <a:spcPct val="100000"/>
              </a:lnSpc>
              <a:spcBef>
                <a:spcPts val="969"/>
              </a:spcBef>
            </a:pPr>
            <a:r>
              <a:rPr dirty="0"/>
              <a:t>Return</a:t>
            </a:r>
            <a:r>
              <a:rPr dirty="0" spc="-135"/>
              <a:t> </a:t>
            </a:r>
            <a:r>
              <a:rPr dirty="0" spc="-25"/>
              <a:t>rv;</a:t>
            </a:r>
          </a:p>
          <a:p>
            <a:pPr marL="165100">
              <a:lnSpc>
                <a:spcPct val="100000"/>
              </a:lnSpc>
              <a:spcBef>
                <a:spcPts val="985"/>
              </a:spcBef>
            </a:pPr>
            <a:r>
              <a:rPr dirty="0" spc="-50"/>
              <a:t>}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Setlock</a:t>
            </a:r>
            <a:r>
              <a:rPr dirty="0" sz="4400" spc="-125"/>
              <a:t> </a:t>
            </a:r>
            <a:r>
              <a:rPr dirty="0" sz="4400" spc="-20"/>
              <a:t>part</a:t>
            </a:r>
            <a:endParaRPr sz="4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Priority</a:t>
            </a:r>
            <a:r>
              <a:rPr dirty="0" sz="4400" spc="-145"/>
              <a:t> </a:t>
            </a:r>
            <a:r>
              <a:rPr dirty="0" sz="4400" spc="-20"/>
              <a:t>Inversion</a:t>
            </a:r>
            <a:r>
              <a:rPr dirty="0" sz="4400" spc="-145"/>
              <a:t> </a:t>
            </a:r>
            <a:r>
              <a:rPr dirty="0" sz="4400" spc="-10"/>
              <a:t>problem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61973"/>
            <a:ext cx="8444230" cy="308419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55600" marR="1001394" indent="-342900">
              <a:lnSpc>
                <a:spcPts val="2480"/>
              </a:lnSpc>
              <a:spcBef>
                <a:spcPts val="31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200">
                <a:latin typeface="Calibri"/>
                <a:cs typeface="Calibri"/>
              </a:rPr>
              <a:t>Priority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inversion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means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6FC0"/>
                </a:solidFill>
                <a:latin typeface="Calibri"/>
                <a:cs typeface="Calibri"/>
              </a:rPr>
              <a:t>execution</a:t>
            </a:r>
            <a:r>
              <a:rPr dirty="0" sz="2200" spc="-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200" spc="-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2200" spc="-5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high</a:t>
            </a:r>
            <a:r>
              <a:rPr dirty="0" sz="2200" spc="-5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6FC0"/>
                </a:solidFill>
                <a:latin typeface="Calibri"/>
                <a:cs typeface="Calibri"/>
              </a:rPr>
              <a:t>priority process/thread</a:t>
            </a:r>
            <a:r>
              <a:rPr dirty="0" sz="2200" spc="-2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2200" spc="-6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blocked</a:t>
            </a:r>
            <a:r>
              <a:rPr dirty="0" sz="2200" spc="-5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dirty="0" sz="2200" spc="-6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2200" spc="-6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lower</a:t>
            </a:r>
            <a:r>
              <a:rPr dirty="0" sz="2200" spc="-3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priority</a:t>
            </a:r>
            <a:r>
              <a:rPr dirty="0" sz="2200" spc="-5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6FC0"/>
                </a:solidFill>
                <a:latin typeface="Calibri"/>
                <a:cs typeface="Calibri"/>
              </a:rPr>
              <a:t>process/thread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marR="29209" indent="-342900">
              <a:lnSpc>
                <a:spcPct val="94100"/>
              </a:lnSpc>
              <a:spcBef>
                <a:spcPts val="47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200">
                <a:latin typeface="Calibri"/>
                <a:cs typeface="Calibri"/>
              </a:rPr>
              <a:t>Consider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computer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with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two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processes,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H</a:t>
            </a:r>
            <a:r>
              <a:rPr dirty="0" sz="2200" spc="-4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having</a:t>
            </a:r>
            <a:r>
              <a:rPr dirty="0" sz="2200" spc="-5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high</a:t>
            </a:r>
            <a:r>
              <a:rPr dirty="0" sz="2200" spc="-5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priority</a:t>
            </a:r>
            <a:r>
              <a:rPr dirty="0" sz="2200" spc="-25" b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50" b="1">
                <a:latin typeface="Calibri"/>
                <a:cs typeface="Calibri"/>
              </a:rPr>
              <a:t>L </a:t>
            </a:r>
            <a:r>
              <a:rPr dirty="0" sz="2200" b="1">
                <a:latin typeface="Calibri"/>
                <a:cs typeface="Calibri"/>
              </a:rPr>
              <a:t>having</a:t>
            </a:r>
            <a:r>
              <a:rPr dirty="0" sz="2200" spc="-5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low</a:t>
            </a:r>
            <a:r>
              <a:rPr dirty="0" sz="2200" spc="-3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priority.</a:t>
            </a:r>
            <a:r>
              <a:rPr dirty="0" sz="2200" spc="-30" b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scheduling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rules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are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such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that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runs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first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then </a:t>
            </a:r>
            <a:r>
              <a:rPr dirty="0" sz="2200">
                <a:latin typeface="Calibri"/>
                <a:cs typeface="Calibri"/>
              </a:rPr>
              <a:t>L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will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run.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ts val="248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scheduling</a:t>
            </a:r>
            <a:r>
              <a:rPr dirty="0" sz="2200" spc="3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rules</a:t>
            </a:r>
            <a:r>
              <a:rPr dirty="0" sz="2200" spc="3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are</a:t>
            </a:r>
            <a:r>
              <a:rPr dirty="0" sz="2200" spc="3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such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that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 i="1">
                <a:latin typeface="Calibri"/>
                <a:cs typeface="Calibri"/>
              </a:rPr>
              <a:t>H</a:t>
            </a:r>
            <a:r>
              <a:rPr dirty="0" sz="2200" spc="395" i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3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run</a:t>
            </a:r>
            <a:r>
              <a:rPr dirty="0" sz="2200" spc="3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whenever</a:t>
            </a:r>
            <a:r>
              <a:rPr dirty="0" sz="2200" spc="3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it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3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39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ready state.</a:t>
            </a:r>
            <a:endParaRPr sz="2200">
              <a:latin typeface="Calibri"/>
              <a:cs typeface="Calibri"/>
            </a:endParaRPr>
          </a:p>
          <a:p>
            <a:pPr marL="417830" indent="-405130">
              <a:lnSpc>
                <a:spcPts val="2565"/>
              </a:lnSpc>
              <a:spcBef>
                <a:spcPts val="320"/>
              </a:spcBef>
              <a:buFont typeface="Wingdings"/>
              <a:buChar char=""/>
              <a:tabLst>
                <a:tab pos="417830" algn="l"/>
                <a:tab pos="1016635" algn="l"/>
                <a:tab pos="1501775" algn="l"/>
                <a:tab pos="2642870" algn="l"/>
                <a:tab pos="4034790" algn="l"/>
                <a:tab pos="4891405" algn="l"/>
                <a:tab pos="5359400" algn="l"/>
                <a:tab pos="5920105" algn="l"/>
                <a:tab pos="6539230" algn="l"/>
                <a:tab pos="7638415" algn="l"/>
              </a:tabLst>
            </a:pPr>
            <a:r>
              <a:rPr dirty="0" sz="2200" spc="-25">
                <a:latin typeface="Calibri"/>
                <a:cs typeface="Calibri"/>
              </a:rPr>
              <a:t>At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0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certain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moment,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20">
                <a:latin typeface="Calibri"/>
                <a:cs typeface="Calibri"/>
              </a:rPr>
              <a:t>with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0" i="1">
                <a:latin typeface="Calibri"/>
                <a:cs typeface="Calibri"/>
              </a:rPr>
              <a:t>L</a:t>
            </a:r>
            <a:r>
              <a:rPr dirty="0" sz="2200" i="1">
                <a:latin typeface="Calibri"/>
                <a:cs typeface="Calibri"/>
              </a:rPr>
              <a:t>	</a:t>
            </a:r>
            <a:r>
              <a:rPr dirty="0" sz="2200" spc="-25">
                <a:latin typeface="Calibri"/>
                <a:cs typeface="Calibri"/>
              </a:rPr>
              <a:t>in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25">
                <a:latin typeface="Calibri"/>
                <a:cs typeface="Calibri"/>
              </a:rPr>
              <a:t>its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critical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region,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65"/>
              </a:lnSpc>
            </a:pPr>
            <a:r>
              <a:rPr dirty="0" sz="2200" i="1">
                <a:latin typeface="Calibri"/>
                <a:cs typeface="Calibri"/>
              </a:rPr>
              <a:t>H</a:t>
            </a:r>
            <a:r>
              <a:rPr dirty="0" sz="2200" spc="-45" i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becomes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ready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run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(e.g.,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I/O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operation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completes).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9240" y="4168521"/>
            <a:ext cx="29597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1123315" algn="l"/>
                <a:tab pos="2211705" algn="l"/>
              </a:tabLst>
            </a:pPr>
            <a:r>
              <a:rPr dirty="0" sz="2200" spc="-50" i="1">
                <a:latin typeface="Calibri"/>
                <a:cs typeface="Calibri"/>
              </a:rPr>
              <a:t>H</a:t>
            </a:r>
            <a:r>
              <a:rPr dirty="0" sz="2200" i="1">
                <a:latin typeface="Calibri"/>
                <a:cs typeface="Calibri"/>
              </a:rPr>
              <a:t>	</a:t>
            </a:r>
            <a:r>
              <a:rPr dirty="0" sz="2200" spc="-25">
                <a:latin typeface="Calibri"/>
                <a:cs typeface="Calibri"/>
              </a:rPr>
              <a:t>now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begins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00983" y="4168521"/>
            <a:ext cx="49091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0935" algn="l"/>
                <a:tab pos="2627630" algn="l"/>
                <a:tab pos="3608070" algn="l"/>
                <a:tab pos="4778375" algn="l"/>
              </a:tabLst>
            </a:pPr>
            <a:r>
              <a:rPr dirty="0" sz="2200" spc="-20">
                <a:latin typeface="Calibri"/>
                <a:cs typeface="Calibri"/>
              </a:rPr>
              <a:t>busy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waiting,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25">
                <a:latin typeface="Calibri"/>
                <a:cs typeface="Calibri"/>
              </a:rPr>
              <a:t>but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since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0" i="1">
                <a:latin typeface="Calibri"/>
                <a:cs typeface="Calibri"/>
              </a:rPr>
              <a:t>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9240" y="4482465"/>
            <a:ext cx="8442325" cy="16878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just" marL="355600" marR="5080">
              <a:lnSpc>
                <a:spcPct val="94100"/>
              </a:lnSpc>
              <a:spcBef>
                <a:spcPts val="250"/>
              </a:spcBef>
              <a:tabLst>
                <a:tab pos="1666239" algn="l"/>
                <a:tab pos="3456940" algn="l"/>
                <a:tab pos="5293995" algn="l"/>
                <a:tab pos="6595109" algn="l"/>
                <a:tab pos="7814945" algn="l"/>
              </a:tabLst>
            </a:pP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never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scheduled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while</a:t>
            </a:r>
            <a:r>
              <a:rPr dirty="0" sz="2200" spc="55">
                <a:latin typeface="Calibri"/>
                <a:cs typeface="Calibri"/>
              </a:rPr>
              <a:t> </a:t>
            </a:r>
            <a:r>
              <a:rPr dirty="0" sz="2200" i="1">
                <a:latin typeface="Calibri"/>
                <a:cs typeface="Calibri"/>
              </a:rPr>
              <a:t>H</a:t>
            </a:r>
            <a:r>
              <a:rPr dirty="0" sz="2200" spc="30" i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running,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i="1">
                <a:latin typeface="Calibri"/>
                <a:cs typeface="Calibri"/>
              </a:rPr>
              <a:t>L</a:t>
            </a:r>
            <a:r>
              <a:rPr dirty="0" sz="2200" spc="35" i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never</a:t>
            </a:r>
            <a:r>
              <a:rPr dirty="0" sz="2200" spc="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gets</a:t>
            </a:r>
            <a:r>
              <a:rPr dirty="0" sz="2200" spc="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chance</a:t>
            </a:r>
            <a:r>
              <a:rPr dirty="0" sz="2200" spc="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leave </a:t>
            </a:r>
            <a:r>
              <a:rPr dirty="0" sz="2200" spc="-25">
                <a:latin typeface="Calibri"/>
                <a:cs typeface="Calibri"/>
              </a:rPr>
              <a:t>its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critical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region,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25">
                <a:latin typeface="Calibri"/>
                <a:cs typeface="Calibri"/>
              </a:rPr>
              <a:t>so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0" i="1">
                <a:latin typeface="Calibri"/>
                <a:cs typeface="Calibri"/>
              </a:rPr>
              <a:t>H</a:t>
            </a:r>
            <a:r>
              <a:rPr dirty="0" sz="2200" i="1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loops forever.</a:t>
            </a:r>
            <a:endParaRPr sz="2200">
              <a:latin typeface="Calibri"/>
              <a:cs typeface="Calibri"/>
            </a:endParaRPr>
          </a:p>
          <a:p>
            <a:pPr algn="just" marL="355600" marR="924560" indent="-342900">
              <a:lnSpc>
                <a:spcPts val="2470"/>
              </a:lnSpc>
              <a:spcBef>
                <a:spcPts val="59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200">
                <a:latin typeface="Calibri"/>
                <a:cs typeface="Calibri"/>
              </a:rPr>
              <a:t>This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situation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sometimes</a:t>
            </a:r>
            <a:r>
              <a:rPr dirty="0" sz="2200" spc="-20">
                <a:latin typeface="Calibri"/>
                <a:cs typeface="Calibri"/>
              </a:rPr>
              <a:t> referred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priority</a:t>
            </a:r>
            <a:r>
              <a:rPr dirty="0" sz="2200" spc="-4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inversion problem.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What’s</a:t>
            </a:r>
            <a:r>
              <a:rPr dirty="0" sz="4000" spc="-150"/>
              <a:t> </a:t>
            </a:r>
            <a:r>
              <a:rPr dirty="0" sz="4000"/>
              <a:t>wrong</a:t>
            </a:r>
            <a:r>
              <a:rPr dirty="0" sz="4000" spc="-110"/>
              <a:t> </a:t>
            </a:r>
            <a:r>
              <a:rPr dirty="0" sz="4000"/>
              <a:t>with</a:t>
            </a:r>
            <a:r>
              <a:rPr dirty="0" sz="4000" spc="-135"/>
              <a:t> </a:t>
            </a:r>
            <a:r>
              <a:rPr dirty="0" sz="4000" spc="-20"/>
              <a:t>Peterson,</a:t>
            </a:r>
            <a:r>
              <a:rPr dirty="0" sz="4000" spc="-130"/>
              <a:t> </a:t>
            </a:r>
            <a:r>
              <a:rPr dirty="0" sz="4000"/>
              <a:t>TSL</a:t>
            </a:r>
            <a:r>
              <a:rPr dirty="0" sz="4000" spc="-114"/>
              <a:t> </a:t>
            </a:r>
            <a:r>
              <a:rPr dirty="0" sz="4000" spc="-50"/>
              <a:t>?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5520" cy="373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wants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region,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checks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see</a:t>
            </a:r>
            <a:r>
              <a:rPr dirty="0" sz="2400" spc="-25">
                <a:latin typeface="Calibri"/>
                <a:cs typeface="Calibri"/>
              </a:rPr>
              <a:t> if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entry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allowed.</a:t>
            </a:r>
            <a:endParaRPr sz="2400">
              <a:latin typeface="Calibri"/>
              <a:cs typeface="Calibri"/>
            </a:endParaRPr>
          </a:p>
          <a:p>
            <a:pPr marL="423545" indent="-41084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423545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not,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sits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tight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loop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waiting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until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latin typeface="Calibri"/>
                <a:cs typeface="Calibri"/>
              </a:rPr>
              <a:t>allowed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enter.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9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 spc="-10" b="1">
                <a:solidFill>
                  <a:srgbClr val="006FC0"/>
                </a:solidFill>
                <a:latin typeface="Calibri"/>
                <a:cs typeface="Calibri"/>
              </a:rPr>
              <a:t>Limitations:</a:t>
            </a:r>
            <a:endParaRPr sz="2800">
              <a:latin typeface="Calibri"/>
              <a:cs typeface="Calibri"/>
            </a:endParaRPr>
          </a:p>
          <a:p>
            <a:pPr lvl="1" marL="1064260" indent="-457200">
              <a:lnSpc>
                <a:spcPct val="100000"/>
              </a:lnSpc>
              <a:spcBef>
                <a:spcPts val="1035"/>
              </a:spcBef>
              <a:buAutoNum type="romanLcPeriod"/>
              <a:tabLst>
                <a:tab pos="1064260" algn="l"/>
              </a:tabLst>
            </a:pPr>
            <a:r>
              <a:rPr dirty="0" sz="2400" b="1">
                <a:latin typeface="Calibri"/>
                <a:cs typeface="Calibri"/>
              </a:rPr>
              <a:t>Busy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Waiting</a:t>
            </a:r>
            <a:r>
              <a:rPr dirty="0" sz="2400" spc="-10">
                <a:latin typeface="Calibri"/>
                <a:cs typeface="Calibri"/>
              </a:rPr>
              <a:t>: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approach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waste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CPU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lvl="1" marL="1064260" marR="338455" indent="-457834">
              <a:lnSpc>
                <a:spcPct val="114199"/>
              </a:lnSpc>
              <a:spcBef>
                <a:spcPts val="565"/>
              </a:spcBef>
              <a:buAutoNum type="romanLcPeriod"/>
              <a:tabLst>
                <a:tab pos="1064260" algn="l"/>
              </a:tabLst>
            </a:pPr>
            <a:r>
              <a:rPr dirty="0" sz="2400" b="1">
                <a:latin typeface="Calibri"/>
                <a:cs typeface="Calibri"/>
              </a:rPr>
              <a:t>Priority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Inversion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Problem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low-</a:t>
            </a:r>
            <a:r>
              <a:rPr dirty="0" sz="2400">
                <a:latin typeface="Calibri"/>
                <a:cs typeface="Calibri"/>
              </a:rPr>
              <a:t>priority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blocks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 spc="-20">
                <a:latin typeface="Calibri"/>
                <a:cs typeface="Calibri"/>
              </a:rPr>
              <a:t>higher-</a:t>
            </a:r>
            <a:r>
              <a:rPr dirty="0" sz="2400">
                <a:latin typeface="Calibri"/>
                <a:cs typeface="Calibri"/>
              </a:rPr>
              <a:t>priority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Sleep</a:t>
            </a:r>
            <a:r>
              <a:rPr dirty="0" sz="4400" spc="-85"/>
              <a:t> </a:t>
            </a:r>
            <a:r>
              <a:rPr dirty="0" sz="4400"/>
              <a:t>and</a:t>
            </a:r>
            <a:r>
              <a:rPr dirty="0" sz="4400" spc="-80"/>
              <a:t> </a:t>
            </a:r>
            <a:r>
              <a:rPr dirty="0" sz="4400" spc="-25"/>
              <a:t>Wake</a:t>
            </a:r>
            <a:r>
              <a:rPr dirty="0" sz="4400" spc="-100"/>
              <a:t> </a:t>
            </a:r>
            <a:r>
              <a:rPr dirty="0" sz="4400" spc="-25"/>
              <a:t>up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55877"/>
            <a:ext cx="8545195" cy="18408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76250" indent="-342900">
              <a:lnSpc>
                <a:spcPct val="114199"/>
              </a:lnSpc>
              <a:spcBef>
                <a:spcPts val="100"/>
              </a:spcBef>
              <a:buClr>
                <a:srgbClr val="C0504D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400" spc="-11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avoid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busy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waiting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IPC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primitives(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pair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sleep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wakeup)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75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solidFill>
                  <a:srgbClr val="548ED4"/>
                </a:solidFill>
                <a:latin typeface="Calibri"/>
                <a:cs typeface="Calibri"/>
              </a:rPr>
              <a:t>Solution</a:t>
            </a:r>
            <a:r>
              <a:rPr dirty="0" sz="2400" spc="-55" b="1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48ED4"/>
                </a:solidFill>
                <a:latin typeface="Calibri"/>
                <a:cs typeface="Calibri"/>
              </a:rPr>
              <a:t>:</a:t>
            </a:r>
            <a:r>
              <a:rPr dirty="0" sz="2400" spc="-45" b="1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548ED4"/>
                </a:solidFill>
                <a:latin typeface="Calibri"/>
                <a:cs typeface="Calibri"/>
              </a:rPr>
              <a:t>Replace</a:t>
            </a:r>
            <a:r>
              <a:rPr dirty="0" sz="2400" spc="-55" b="1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48ED4"/>
                </a:solidFill>
                <a:latin typeface="Calibri"/>
                <a:cs typeface="Calibri"/>
              </a:rPr>
              <a:t>busy</a:t>
            </a:r>
            <a:r>
              <a:rPr dirty="0" sz="2400" spc="-40" b="1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48ED4"/>
                </a:solidFill>
                <a:latin typeface="Calibri"/>
                <a:cs typeface="Calibri"/>
              </a:rPr>
              <a:t>waiting</a:t>
            </a:r>
            <a:r>
              <a:rPr dirty="0" sz="2400" spc="-50" b="1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48ED4"/>
                </a:solidFill>
                <a:latin typeface="Calibri"/>
                <a:cs typeface="Calibri"/>
              </a:rPr>
              <a:t>by</a:t>
            </a:r>
            <a:r>
              <a:rPr dirty="0" sz="2400" spc="-45" b="1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48ED4"/>
                </a:solidFill>
                <a:latin typeface="Calibri"/>
                <a:cs typeface="Calibri"/>
              </a:rPr>
              <a:t>blocking</a:t>
            </a:r>
            <a:r>
              <a:rPr dirty="0" sz="2400" spc="-65" b="1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548ED4"/>
                </a:solidFill>
                <a:latin typeface="Calibri"/>
                <a:cs typeface="Calibri"/>
              </a:rPr>
              <a:t>calls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80"/>
              </a:spcBef>
              <a:buClr>
                <a:srgbClr val="C0504D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2400" b="1">
                <a:latin typeface="Calibri"/>
                <a:cs typeface="Calibri"/>
              </a:rPr>
              <a:t>Sleep</a:t>
            </a:r>
            <a:r>
              <a:rPr dirty="0" sz="2400" spc="60" b="1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48ED4"/>
                </a:solidFill>
                <a:latin typeface="Calibri"/>
                <a:cs typeface="Calibri"/>
              </a:rPr>
              <a:t>(blocks</a:t>
            </a:r>
            <a:r>
              <a:rPr dirty="0" sz="2400" spc="6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48ED4"/>
                </a:solidFill>
                <a:latin typeface="Calibri"/>
                <a:cs typeface="Calibri"/>
              </a:rPr>
              <a:t>process):</a:t>
            </a:r>
            <a:r>
              <a:rPr dirty="0" sz="2400" spc="6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causes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caller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3256" y="2873222"/>
            <a:ext cx="3705860" cy="857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5"/>
              </a:spcBef>
              <a:tabLst>
                <a:tab pos="672465" algn="l"/>
                <a:tab pos="1805939" algn="l"/>
                <a:tab pos="2714625" algn="l"/>
                <a:tab pos="2789555" algn="l"/>
                <a:tab pos="3380740" algn="l"/>
              </a:tabLst>
            </a:pPr>
            <a:r>
              <a:rPr dirty="0" sz="2400" spc="-25">
                <a:latin typeface="Calibri"/>
                <a:cs typeface="Calibri"/>
              </a:rPr>
              <a:t>to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block,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that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is,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be </a:t>
            </a:r>
            <a:r>
              <a:rPr dirty="0" sz="2400" spc="-10">
                <a:latin typeface="Calibri"/>
                <a:cs typeface="Calibri"/>
              </a:rPr>
              <a:t>process</a:t>
            </a:r>
            <a:r>
              <a:rPr dirty="0" sz="2400">
                <a:latin typeface="Calibri"/>
                <a:cs typeface="Calibri"/>
              </a:rPr>
              <a:t>			</a:t>
            </a:r>
            <a:r>
              <a:rPr dirty="0" sz="2400" spc="-20">
                <a:latin typeface="Calibri"/>
                <a:cs typeface="Calibri"/>
              </a:rPr>
              <a:t>wakes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81396" y="2873222"/>
            <a:ext cx="2348230" cy="218186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 marL="10795">
              <a:lnSpc>
                <a:spcPct val="100000"/>
              </a:lnSpc>
              <a:spcBef>
                <a:spcPts val="490"/>
              </a:spcBef>
              <a:tabLst>
                <a:tab pos="1757045" algn="l"/>
              </a:tabLst>
            </a:pPr>
            <a:r>
              <a:rPr dirty="0" sz="2400" spc="-10">
                <a:latin typeface="Calibri"/>
                <a:cs typeface="Calibri"/>
              </a:rPr>
              <a:t>suspended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until</a:t>
            </a:r>
            <a:endParaRPr sz="2400">
              <a:latin typeface="Calibri"/>
              <a:cs typeface="Calibri"/>
            </a:endParaRPr>
          </a:p>
          <a:p>
            <a:pPr algn="ctr" marL="458470">
              <a:lnSpc>
                <a:spcPct val="100000"/>
              </a:lnSpc>
              <a:spcBef>
                <a:spcPts val="400"/>
              </a:spcBef>
            </a:pPr>
            <a:r>
              <a:rPr dirty="0" sz="2400" spc="-25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400">
              <a:latin typeface="Calibri"/>
              <a:cs typeface="Calibri"/>
            </a:endParaRPr>
          </a:p>
          <a:p>
            <a:pPr algn="ctr" marL="12700" marR="5080">
              <a:lnSpc>
                <a:spcPct val="114199"/>
              </a:lnSpc>
              <a:tabLst>
                <a:tab pos="716280" algn="l"/>
                <a:tab pos="903605" algn="l"/>
                <a:tab pos="1922145" algn="l"/>
              </a:tabLst>
            </a:pP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wakeup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call </a:t>
            </a:r>
            <a:r>
              <a:rPr dirty="0" sz="2400" spc="-25">
                <a:latin typeface="Calibri"/>
                <a:cs typeface="Calibri"/>
              </a:rPr>
              <a:t>to</a:t>
            </a:r>
            <a:r>
              <a:rPr dirty="0" sz="2400">
                <a:latin typeface="Calibri"/>
                <a:cs typeface="Calibri"/>
              </a:rPr>
              <a:t>		</a:t>
            </a:r>
            <a:r>
              <a:rPr dirty="0" sz="2400" spc="-25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56169" y="2873222"/>
            <a:ext cx="1360170" cy="218186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90"/>
              </a:spcBef>
            </a:pPr>
            <a:r>
              <a:rPr dirty="0" sz="2400" spc="-10">
                <a:latin typeface="Calibri"/>
                <a:cs typeface="Calibri"/>
              </a:rPr>
              <a:t>another</a:t>
            </a:r>
            <a:endParaRPr sz="2400">
              <a:latin typeface="Calibri"/>
              <a:cs typeface="Calibri"/>
            </a:endParaRPr>
          </a:p>
          <a:p>
            <a:pPr algn="r" marR="6350">
              <a:lnSpc>
                <a:spcPct val="100000"/>
              </a:lnSpc>
              <a:spcBef>
                <a:spcPts val="400"/>
              </a:spcBef>
            </a:pPr>
            <a:r>
              <a:rPr dirty="0" sz="2400" spc="-25">
                <a:latin typeface="Calibri"/>
                <a:cs typeface="Calibri"/>
              </a:rPr>
              <a:t>up.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400">
              <a:latin typeface="Calibri"/>
              <a:cs typeface="Calibri"/>
            </a:endParaRPr>
          </a:p>
          <a:p>
            <a:pPr marL="12700" marR="5080" indent="191770">
              <a:lnSpc>
                <a:spcPct val="114199"/>
              </a:lnSpc>
              <a:tabLst>
                <a:tab pos="873125" algn="l"/>
              </a:tabLst>
            </a:pPr>
            <a:r>
              <a:rPr dirty="0" sz="2400" spc="-25">
                <a:latin typeface="Calibri"/>
                <a:cs typeface="Calibri"/>
              </a:rPr>
              <a:t>has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one awakened.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6440" y="4194429"/>
            <a:ext cx="2780030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14199"/>
              </a:lnSpc>
              <a:spcBef>
                <a:spcPts val="100"/>
              </a:spcBef>
              <a:buClr>
                <a:srgbClr val="C0504D"/>
              </a:buClr>
              <a:buFont typeface="Arial MT"/>
              <a:buChar char="•"/>
              <a:tabLst>
                <a:tab pos="299085" algn="l"/>
                <a:tab pos="1577975" algn="l"/>
                <a:tab pos="2284730" algn="l"/>
              </a:tabLst>
            </a:pPr>
            <a:r>
              <a:rPr dirty="0" sz="2400" spc="-10" b="1">
                <a:latin typeface="Calibri"/>
                <a:cs typeface="Calibri"/>
              </a:rPr>
              <a:t>Wakeup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10">
                <a:solidFill>
                  <a:srgbClr val="548ED4"/>
                </a:solidFill>
                <a:latin typeface="Calibri"/>
                <a:cs typeface="Calibri"/>
              </a:rPr>
              <a:t>(unblocks </a:t>
            </a:r>
            <a:r>
              <a:rPr dirty="0" sz="2400" spc="-10">
                <a:latin typeface="Calibri"/>
                <a:cs typeface="Calibri"/>
              </a:rPr>
              <a:t>parameter,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23259" y="4194429"/>
            <a:ext cx="1289685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280" marR="5080" indent="-323215">
              <a:lnSpc>
                <a:spcPct val="114199"/>
              </a:lnSpc>
              <a:spcBef>
                <a:spcPts val="100"/>
              </a:spcBef>
            </a:pPr>
            <a:r>
              <a:rPr dirty="0" sz="2400" spc="-10">
                <a:solidFill>
                  <a:srgbClr val="548ED4"/>
                </a:solidFill>
                <a:latin typeface="Calibri"/>
                <a:cs typeface="Calibri"/>
              </a:rPr>
              <a:t>process): </a:t>
            </a:r>
            <a:r>
              <a:rPr dirty="0" sz="2400" spc="-2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The</a:t>
            </a:r>
            <a:r>
              <a:rPr dirty="0" sz="4000" spc="-95"/>
              <a:t> </a:t>
            </a:r>
            <a:r>
              <a:rPr dirty="0" sz="4000" spc="-30"/>
              <a:t>Producer-</a:t>
            </a:r>
            <a:r>
              <a:rPr dirty="0" sz="4000"/>
              <a:t>Consumer</a:t>
            </a:r>
            <a:r>
              <a:rPr dirty="0" sz="4000" spc="-75"/>
              <a:t> </a:t>
            </a:r>
            <a:r>
              <a:rPr dirty="0" sz="4000" spc="-10"/>
              <a:t>Problem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47647"/>
            <a:ext cx="8301355" cy="531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3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also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known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Bounded</a:t>
            </a:r>
            <a:r>
              <a:rPr dirty="0" sz="2800" spc="9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Buffer</a:t>
            </a:r>
            <a:r>
              <a:rPr dirty="0" sz="2800" spc="10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Problem</a:t>
            </a:r>
            <a:r>
              <a:rPr dirty="0" sz="2800" spc="110" b="1" i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in</a:t>
            </a:r>
            <a:r>
              <a:rPr dirty="0" sz="2800" spc="9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(multi- </a:t>
            </a:r>
            <a:r>
              <a:rPr dirty="0" sz="2800" b="1">
                <a:latin typeface="Calibri"/>
                <a:cs typeface="Calibri"/>
              </a:rPr>
              <a:t>process</a:t>
            </a:r>
            <a:r>
              <a:rPr dirty="0" sz="2800" spc="-13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synchronization</a:t>
            </a:r>
            <a:r>
              <a:rPr dirty="0" sz="2800" spc="-1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problem).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Consider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two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processes Producer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Consumer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 </a:t>
            </a:r>
            <a:r>
              <a:rPr dirty="0" sz="2800" spc="-25">
                <a:latin typeface="Calibri"/>
                <a:cs typeface="Calibri"/>
              </a:rPr>
              <a:t>who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70"/>
              </a:spcBef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share</a:t>
            </a:r>
            <a:r>
              <a:rPr dirty="0" sz="28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common,</a:t>
            </a:r>
            <a:r>
              <a:rPr dirty="0" sz="2800" spc="-1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fixed</a:t>
            </a:r>
            <a:r>
              <a:rPr dirty="0" sz="2800" spc="-9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r>
              <a:rPr dirty="0" sz="2800" spc="-1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buffer.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Producer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E36C09"/>
                </a:solidFill>
                <a:latin typeface="Calibri"/>
                <a:cs typeface="Calibri"/>
              </a:rPr>
              <a:t>puts</a:t>
            </a:r>
            <a:r>
              <a:rPr dirty="0" sz="2800" spc="-65" b="1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E36C09"/>
                </a:solidFill>
                <a:latin typeface="Calibri"/>
                <a:cs typeface="Calibri"/>
              </a:rPr>
              <a:t>information</a:t>
            </a:r>
            <a:r>
              <a:rPr dirty="0" sz="2800" spc="-45" b="1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buffer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Consumer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E36C09"/>
                </a:solidFill>
                <a:latin typeface="Calibri"/>
                <a:cs typeface="Calibri"/>
              </a:rPr>
              <a:t>consume</a:t>
            </a:r>
            <a:r>
              <a:rPr dirty="0" sz="2800" spc="-100" b="1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this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E36C09"/>
                </a:solidFill>
                <a:latin typeface="Calibri"/>
                <a:cs typeface="Calibri"/>
              </a:rPr>
              <a:t>information</a:t>
            </a:r>
            <a:r>
              <a:rPr dirty="0" sz="2800" spc="-105" b="1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buffer.</a:t>
            </a:r>
            <a:endParaRPr sz="2800">
              <a:latin typeface="Calibri"/>
              <a:cs typeface="Calibri"/>
            </a:endParaRPr>
          </a:p>
          <a:p>
            <a:pPr marL="355600" marR="6350" indent="-342900">
              <a:lnSpc>
                <a:spcPct val="113900"/>
              </a:lnSpc>
              <a:spcBef>
                <a:spcPts val="68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Trouble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arises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when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producer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wants</a:t>
            </a:r>
            <a:r>
              <a:rPr dirty="0" sz="2800" spc="7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to</a:t>
            </a:r>
            <a:r>
              <a:rPr dirty="0" sz="2800" spc="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put</a:t>
            </a:r>
            <a:r>
              <a:rPr dirty="0" sz="2800" spc="7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a</a:t>
            </a:r>
            <a:r>
              <a:rPr dirty="0" sz="2800" spc="65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new </a:t>
            </a:r>
            <a:r>
              <a:rPr dirty="0" sz="2800" b="1">
                <a:latin typeface="Calibri"/>
                <a:cs typeface="Calibri"/>
              </a:rPr>
              <a:t>item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in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the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35" b="1">
                <a:latin typeface="Calibri"/>
                <a:cs typeface="Calibri"/>
              </a:rPr>
              <a:t>buffer,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but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it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is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already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full.</a:t>
            </a:r>
            <a:endParaRPr sz="2800">
              <a:latin typeface="Calibri"/>
              <a:cs typeface="Calibri"/>
            </a:endParaRPr>
          </a:p>
          <a:p>
            <a:pPr marL="355600" marR="6985" indent="-342900">
              <a:lnSpc>
                <a:spcPct val="113900"/>
              </a:lnSpc>
              <a:spcBef>
                <a:spcPts val="675"/>
              </a:spcBef>
              <a:buFont typeface="Wingdings"/>
              <a:buChar char=""/>
              <a:tabLst>
                <a:tab pos="355600" algn="l"/>
                <a:tab pos="1067435" algn="l"/>
                <a:tab pos="2630805" algn="l"/>
                <a:tab pos="3653790" algn="l"/>
                <a:tab pos="4095750" algn="l"/>
                <a:tab pos="5351780" algn="l"/>
                <a:tab pos="5659755" algn="l"/>
                <a:tab pos="6467475" algn="l"/>
                <a:tab pos="7313295" algn="l"/>
              </a:tabLst>
            </a:pPr>
            <a:r>
              <a:rPr dirty="0" sz="2800" spc="-25">
                <a:latin typeface="Calibri"/>
                <a:cs typeface="Calibri"/>
              </a:rPr>
              <a:t>And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consumer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 b="1">
                <a:latin typeface="Calibri"/>
                <a:cs typeface="Calibri"/>
              </a:rPr>
              <a:t>wants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35" b="1">
                <a:latin typeface="Calibri"/>
                <a:cs typeface="Calibri"/>
              </a:rPr>
              <a:t>to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10" b="1">
                <a:latin typeface="Calibri"/>
                <a:cs typeface="Calibri"/>
              </a:rPr>
              <a:t>remove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50" b="1">
                <a:latin typeface="Calibri"/>
                <a:cs typeface="Calibri"/>
              </a:rPr>
              <a:t>a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20" b="1">
                <a:latin typeface="Calibri"/>
                <a:cs typeface="Calibri"/>
              </a:rPr>
              <a:t>item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20" b="1">
                <a:latin typeface="Calibri"/>
                <a:cs typeface="Calibri"/>
              </a:rPr>
              <a:t>from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50" b="1">
                <a:latin typeface="Calibri"/>
                <a:cs typeface="Calibri"/>
              </a:rPr>
              <a:t>buffer, </a:t>
            </a:r>
            <a:r>
              <a:rPr dirty="0" sz="2800" b="1">
                <a:latin typeface="Calibri"/>
                <a:cs typeface="Calibri"/>
              </a:rPr>
              <a:t>but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it</a:t>
            </a:r>
            <a:r>
              <a:rPr dirty="0" sz="2800" spc="-4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is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already</a:t>
            </a:r>
            <a:r>
              <a:rPr dirty="0" sz="2800" spc="-10" b="1">
                <a:latin typeface="Calibri"/>
                <a:cs typeface="Calibri"/>
              </a:rPr>
              <a:t> empty.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The</a:t>
            </a:r>
            <a:r>
              <a:rPr dirty="0" sz="4000" spc="-70"/>
              <a:t> </a:t>
            </a:r>
            <a:r>
              <a:rPr dirty="0" sz="4000" spc="-35"/>
              <a:t>Producer-</a:t>
            </a:r>
            <a:r>
              <a:rPr dirty="0" sz="4000"/>
              <a:t>Consumer</a:t>
            </a:r>
            <a:r>
              <a:rPr dirty="0" sz="4000" spc="-55"/>
              <a:t> </a:t>
            </a:r>
            <a:r>
              <a:rPr dirty="0" sz="4000" spc="-10"/>
              <a:t>Problem</a:t>
            </a:r>
            <a:endParaRPr sz="4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347" y="932688"/>
            <a:ext cx="1668779" cy="67970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72361" y="986789"/>
            <a:ext cx="1447800" cy="4622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Consumer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4603" y="923544"/>
            <a:ext cx="1533144" cy="67970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803775" y="991361"/>
            <a:ext cx="3957320" cy="5928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5044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Producer</a:t>
            </a:r>
            <a:endParaRPr sz="2400">
              <a:latin typeface="Calibri"/>
              <a:cs typeface="Calibri"/>
            </a:endParaRPr>
          </a:p>
          <a:p>
            <a:pPr marL="355600" marR="81280" indent="-343535">
              <a:lnSpc>
                <a:spcPct val="100000"/>
              </a:lnSpc>
              <a:spcBef>
                <a:spcPts val="2505"/>
              </a:spcBef>
            </a:pPr>
            <a:r>
              <a:rPr dirty="0" sz="2400" b="1">
                <a:latin typeface="Calibri"/>
                <a:cs typeface="Calibri"/>
              </a:rPr>
              <a:t>int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count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0;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/*count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indicates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many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items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buffer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Calibri"/>
                <a:cs typeface="Calibri"/>
              </a:rPr>
              <a:t>void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producer()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</a:pPr>
            <a:r>
              <a:rPr dirty="0" sz="2000" spc="-10" b="1">
                <a:latin typeface="Calibri"/>
                <a:cs typeface="Calibri"/>
              </a:rPr>
              <a:t>While(True)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spc="-5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469900" marR="102235">
              <a:lnSpc>
                <a:spcPct val="120000"/>
              </a:lnSpc>
            </a:pPr>
            <a:r>
              <a:rPr dirty="0" sz="2000" spc="-10" b="1">
                <a:latin typeface="Calibri"/>
                <a:cs typeface="Calibri"/>
              </a:rPr>
              <a:t>Produce_item(item); while(count==n);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/*buffer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full*/ </a:t>
            </a:r>
            <a:r>
              <a:rPr dirty="0" sz="2000" spc="-10" b="1">
                <a:latin typeface="Calibri"/>
                <a:cs typeface="Calibri"/>
              </a:rPr>
              <a:t>Buffer[in]=item;/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*in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 is</a:t>
            </a:r>
            <a:r>
              <a:rPr dirty="0" sz="200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local</a:t>
            </a:r>
            <a:endParaRPr sz="2000">
              <a:latin typeface="Calibri"/>
              <a:cs typeface="Calibri"/>
            </a:endParaRPr>
          </a:p>
          <a:p>
            <a:pPr marL="756285" marR="5080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variable</a:t>
            </a:r>
            <a:r>
              <a:rPr dirty="0" sz="2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indicates</a:t>
            </a:r>
            <a:r>
              <a:rPr dirty="0" sz="2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index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item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Calibri"/>
                <a:cs typeface="Calibri"/>
              </a:rPr>
              <a:t>in=(in+1)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mod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35" b="1">
                <a:latin typeface="Calibri"/>
                <a:cs typeface="Calibri"/>
              </a:rPr>
              <a:t>n;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Calibri"/>
                <a:cs typeface="Calibri"/>
              </a:rPr>
              <a:t>count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=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count+1;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526407" y="902212"/>
            <a:ext cx="92710" cy="5699760"/>
            <a:chOff x="4526407" y="902212"/>
            <a:chExt cx="92710" cy="569976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6407" y="902212"/>
              <a:ext cx="92709" cy="569974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572762" y="915161"/>
              <a:ext cx="0" cy="5638800"/>
            </a:xfrm>
            <a:custGeom>
              <a:avLst/>
              <a:gdLst/>
              <a:ahLst/>
              <a:cxnLst/>
              <a:rect l="l" t="t" r="r" b="b"/>
              <a:pathLst>
                <a:path w="0" h="5638800">
                  <a:moveTo>
                    <a:pt x="0" y="0"/>
                  </a:moveTo>
                  <a:lnTo>
                    <a:pt x="0" y="5638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45440" y="1388487"/>
            <a:ext cx="4038600" cy="55372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400" b="1">
                <a:latin typeface="Calibri"/>
                <a:cs typeface="Calibri"/>
              </a:rPr>
              <a:t>Void</a:t>
            </a:r>
            <a:r>
              <a:rPr dirty="0" sz="2400" spc="-1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consumer()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 marR="2524760">
              <a:lnSpc>
                <a:spcPct val="120000"/>
              </a:lnSpc>
            </a:pPr>
            <a:r>
              <a:rPr dirty="0" sz="2400" b="1">
                <a:latin typeface="Calibri"/>
                <a:cs typeface="Calibri"/>
              </a:rPr>
              <a:t>int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item; </a:t>
            </a:r>
            <a:r>
              <a:rPr dirty="0" sz="2400" spc="-25" b="1">
                <a:latin typeface="Calibri"/>
                <a:cs typeface="Calibri"/>
              </a:rPr>
              <a:t>While(True)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5600" marR="942975">
              <a:lnSpc>
                <a:spcPct val="100000"/>
              </a:lnSpc>
              <a:spcBef>
                <a:spcPts val="509"/>
              </a:spcBef>
            </a:pPr>
            <a:r>
              <a:rPr dirty="0" sz="2000" b="1">
                <a:latin typeface="Calibri"/>
                <a:cs typeface="Calibri"/>
              </a:rPr>
              <a:t>while(count==0);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/*buffer empty*/</a:t>
            </a:r>
            <a:endParaRPr sz="2000">
              <a:latin typeface="Calibri"/>
              <a:cs typeface="Calibri"/>
            </a:endParaRPr>
          </a:p>
          <a:p>
            <a:pPr marL="469900" marR="5080">
              <a:lnSpc>
                <a:spcPct val="120000"/>
              </a:lnSpc>
            </a:pPr>
            <a:r>
              <a:rPr dirty="0" sz="2000" b="1">
                <a:latin typeface="Calibri"/>
                <a:cs typeface="Calibri"/>
              </a:rPr>
              <a:t>item=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buffer(out); </a:t>
            </a:r>
            <a:r>
              <a:rPr dirty="0" sz="2000" b="1">
                <a:latin typeface="Calibri"/>
                <a:cs typeface="Calibri"/>
              </a:rPr>
              <a:t>out=(out+1)mod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n;/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*out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local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 marL="469900" marR="1325880">
              <a:lnSpc>
                <a:spcPct val="12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count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=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count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–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1; </a:t>
            </a:r>
            <a:r>
              <a:rPr dirty="0" sz="2000" spc="-10" b="1">
                <a:latin typeface="Calibri"/>
                <a:cs typeface="Calibri"/>
              </a:rPr>
              <a:t>Consume_item(item)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0"/>
              <a:t>Topics</a:t>
            </a:r>
            <a:r>
              <a:rPr dirty="0" sz="4400" spc="-70"/>
              <a:t> </a:t>
            </a:r>
            <a:r>
              <a:rPr dirty="0" sz="4400"/>
              <a:t>to</a:t>
            </a:r>
            <a:r>
              <a:rPr dirty="0" sz="4400" spc="-85"/>
              <a:t> </a:t>
            </a:r>
            <a:r>
              <a:rPr dirty="0" sz="4400"/>
              <a:t>be</a:t>
            </a:r>
            <a:r>
              <a:rPr dirty="0" sz="4400" spc="-70"/>
              <a:t> </a:t>
            </a:r>
            <a:r>
              <a:rPr dirty="0" sz="4400" spc="-10"/>
              <a:t>covered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08659"/>
            <a:ext cx="8608060" cy="519303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600">
                <a:latin typeface="Calibri"/>
                <a:cs typeface="Calibri"/>
              </a:rPr>
              <a:t>Introduction</a:t>
            </a:r>
            <a:r>
              <a:rPr dirty="0" sz="2600" spc="-1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IPC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600">
                <a:latin typeface="Calibri"/>
                <a:cs typeface="Calibri"/>
              </a:rPr>
              <a:t>Methods</a:t>
            </a:r>
            <a:r>
              <a:rPr dirty="0" sz="2600" spc="-1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IPC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3800"/>
              </a:lnSpc>
              <a:spcBef>
                <a:spcPts val="640"/>
              </a:spcBef>
              <a:buFont typeface="Wingdings"/>
              <a:buChar char=""/>
              <a:tabLst>
                <a:tab pos="355600" algn="l"/>
                <a:tab pos="1509395" algn="l"/>
                <a:tab pos="3778885" algn="l"/>
                <a:tab pos="4016375" algn="l"/>
                <a:tab pos="4796790" algn="l"/>
                <a:tab pos="6371590" algn="l"/>
                <a:tab pos="7519034" algn="l"/>
              </a:tabLst>
            </a:pPr>
            <a:r>
              <a:rPr dirty="0" sz="2600" spc="-10">
                <a:latin typeface="Calibri"/>
                <a:cs typeface="Calibri"/>
              </a:rPr>
              <a:t>Process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Synchronization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0">
                <a:latin typeface="Calibri"/>
                <a:cs typeface="Calibri"/>
              </a:rPr>
              <a:t>-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0">
                <a:latin typeface="Calibri"/>
                <a:cs typeface="Calibri"/>
              </a:rPr>
              <a:t>Race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Conditions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,Critical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Section, </a:t>
            </a:r>
            <a:r>
              <a:rPr dirty="0" sz="2600">
                <a:latin typeface="Calibri"/>
                <a:cs typeface="Calibri"/>
              </a:rPr>
              <a:t>Mutual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Exclusion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3800"/>
              </a:lnSpc>
              <a:spcBef>
                <a:spcPts val="640"/>
              </a:spcBef>
              <a:buFont typeface="Wingdings"/>
              <a:buChar char=""/>
              <a:tabLst>
                <a:tab pos="355600" algn="l"/>
                <a:tab pos="2629535" algn="l"/>
                <a:tab pos="3975100" algn="l"/>
                <a:tab pos="4354830" algn="l"/>
                <a:tab pos="4652010" algn="l"/>
                <a:tab pos="5714365" algn="l"/>
                <a:tab pos="7277100" algn="l"/>
              </a:tabLst>
            </a:pPr>
            <a:r>
              <a:rPr dirty="0" sz="2600" spc="-10">
                <a:latin typeface="Calibri"/>
                <a:cs typeface="Calibri"/>
              </a:rPr>
              <a:t>Synchronization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Methods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0">
                <a:latin typeface="Calibri"/>
                <a:cs typeface="Calibri"/>
              </a:rPr>
              <a:t>-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Disabling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Interrupts,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5">
                <a:latin typeface="Calibri"/>
                <a:cs typeface="Calibri"/>
              </a:rPr>
              <a:t>Hardware </a:t>
            </a:r>
            <a:r>
              <a:rPr dirty="0" sz="2600">
                <a:latin typeface="Calibri"/>
                <a:cs typeface="Calibri"/>
              </a:rPr>
              <a:t>Solution,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Strict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Alternation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and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30">
                <a:latin typeface="Calibri"/>
                <a:cs typeface="Calibri"/>
              </a:rPr>
              <a:t>Peterson’s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Solution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Producer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Consumer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Problem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600" spc="-10">
                <a:latin typeface="Calibri"/>
                <a:cs typeface="Calibri"/>
              </a:rPr>
              <a:t>Semaphores</a:t>
            </a:r>
            <a:endParaRPr sz="2600">
              <a:latin typeface="Calibri"/>
              <a:cs typeface="Calibri"/>
            </a:endParaRPr>
          </a:p>
          <a:p>
            <a:pPr marL="429895" indent="-417195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429895" algn="l"/>
              </a:tabLst>
            </a:pPr>
            <a:r>
              <a:rPr dirty="0" sz="2600" spc="-10">
                <a:latin typeface="Calibri"/>
                <a:cs typeface="Calibri"/>
              </a:rPr>
              <a:t>Event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Counters,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Monitors,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Message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Passing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3800"/>
              </a:lnSpc>
              <a:spcBef>
                <a:spcPts val="64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600">
                <a:latin typeface="Calibri"/>
                <a:cs typeface="Calibri"/>
              </a:rPr>
              <a:t>Classical</a:t>
            </a:r>
            <a:r>
              <a:rPr dirty="0" sz="2600" spc="3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IPC</a:t>
            </a:r>
            <a:r>
              <a:rPr dirty="0" sz="2600" spc="3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Problems:</a:t>
            </a:r>
            <a:r>
              <a:rPr dirty="0" sz="2600" spc="2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Reader’s</a:t>
            </a:r>
            <a:r>
              <a:rPr dirty="0" sz="2600" spc="2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&amp;</a:t>
            </a:r>
            <a:r>
              <a:rPr dirty="0" sz="2600" spc="2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Writer</a:t>
            </a:r>
            <a:r>
              <a:rPr dirty="0" sz="2600" spc="30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Problem,</a:t>
            </a:r>
            <a:r>
              <a:rPr dirty="0" sz="2600" spc="2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Dinning </a:t>
            </a:r>
            <a:r>
              <a:rPr dirty="0" sz="2600">
                <a:latin typeface="Calibri"/>
                <a:cs typeface="Calibri"/>
              </a:rPr>
              <a:t>Philosopher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Problem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Sleeper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Barber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Problem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The</a:t>
            </a:r>
            <a:r>
              <a:rPr dirty="0" sz="4000" spc="-70"/>
              <a:t> </a:t>
            </a:r>
            <a:r>
              <a:rPr dirty="0" sz="4000" spc="-35"/>
              <a:t>Producer-</a:t>
            </a:r>
            <a:r>
              <a:rPr dirty="0" sz="4000"/>
              <a:t>Consumer</a:t>
            </a:r>
            <a:r>
              <a:rPr dirty="0" sz="4000" spc="-55"/>
              <a:t> </a:t>
            </a:r>
            <a:r>
              <a:rPr dirty="0" sz="4000" spc="-10"/>
              <a:t>Problem</a:t>
            </a:r>
            <a:endParaRPr sz="4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347" y="932688"/>
            <a:ext cx="1668779" cy="67970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72361" y="986789"/>
            <a:ext cx="1447800" cy="4622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Consumer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03775" y="1675638"/>
            <a:ext cx="4864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Calibri"/>
                <a:cs typeface="Calibri"/>
              </a:rPr>
              <a:t>Do{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103505" indent="-343535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00000"/>
                </a:solidFill>
              </a:rPr>
              <a:t>Wait(empty);//</a:t>
            </a:r>
            <a:r>
              <a:rPr dirty="0" spc="-55">
                <a:solidFill>
                  <a:srgbClr val="000000"/>
                </a:solidFill>
              </a:rPr>
              <a:t> </a:t>
            </a:r>
            <a:r>
              <a:rPr dirty="0"/>
              <a:t>wait</a:t>
            </a:r>
            <a:r>
              <a:rPr dirty="0" spc="-80"/>
              <a:t> </a:t>
            </a:r>
            <a:r>
              <a:rPr dirty="0" spc="-20"/>
              <a:t>until </a:t>
            </a:r>
            <a:r>
              <a:rPr dirty="0"/>
              <a:t>empty&gt;0</a:t>
            </a:r>
            <a:r>
              <a:rPr dirty="0" spc="-60"/>
              <a:t> </a:t>
            </a:r>
            <a:r>
              <a:rPr dirty="0"/>
              <a:t>than</a:t>
            </a:r>
            <a:r>
              <a:rPr dirty="0" spc="-35"/>
              <a:t> </a:t>
            </a:r>
            <a:r>
              <a:rPr dirty="0" spc="-10"/>
              <a:t>decrement empty.</a:t>
            </a:r>
          </a:p>
          <a:p>
            <a:pPr marL="355600" marR="135890" indent="-343535">
              <a:lnSpc>
                <a:spcPct val="100000"/>
              </a:lnSpc>
              <a:spcBef>
                <a:spcPts val="575"/>
              </a:spcBef>
            </a:pPr>
            <a:r>
              <a:rPr dirty="0" spc="-20">
                <a:solidFill>
                  <a:srgbClr val="000000"/>
                </a:solidFill>
              </a:rPr>
              <a:t>Wait(mutex);//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/>
              <a:t>acquire</a:t>
            </a:r>
            <a:r>
              <a:rPr dirty="0" spc="-45"/>
              <a:t> </a:t>
            </a:r>
            <a:r>
              <a:rPr dirty="0" spc="-20"/>
              <a:t>lock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add</a:t>
            </a:r>
            <a:r>
              <a:rPr dirty="0" spc="-60"/>
              <a:t> </a:t>
            </a:r>
            <a:r>
              <a:rPr dirty="0"/>
              <a:t>data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 spc="-10"/>
              <a:t>buffer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>
                <a:solidFill>
                  <a:srgbClr val="000000"/>
                </a:solidFill>
              </a:rPr>
              <a:t>Signal(mutex);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//</a:t>
            </a:r>
            <a:r>
              <a:rPr dirty="0" spc="-10"/>
              <a:t>release</a:t>
            </a:r>
            <a:r>
              <a:rPr dirty="0" spc="-80"/>
              <a:t> </a:t>
            </a:r>
            <a:r>
              <a:rPr dirty="0" spc="-20"/>
              <a:t>lock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pc="-10">
                <a:solidFill>
                  <a:srgbClr val="000000"/>
                </a:solidFill>
              </a:rPr>
              <a:t>Signal(full);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//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10"/>
              <a:t>increment</a:t>
            </a:r>
            <a:r>
              <a:rPr dirty="0" spc="-40"/>
              <a:t> </a:t>
            </a:r>
            <a:r>
              <a:rPr dirty="0" spc="-20"/>
              <a:t>full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pc="-50">
                <a:solidFill>
                  <a:srgbClr val="000000"/>
                </a:solidFill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pc="-10">
                <a:solidFill>
                  <a:srgbClr val="000000"/>
                </a:solidFill>
              </a:rPr>
              <a:t>While(true);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4603" y="923544"/>
            <a:ext cx="1533144" cy="67970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786120" y="991361"/>
            <a:ext cx="1153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Producer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26407" y="902212"/>
            <a:ext cx="92710" cy="5699760"/>
            <a:chOff x="4526407" y="902212"/>
            <a:chExt cx="92710" cy="569976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6407" y="902212"/>
              <a:ext cx="92709" cy="569974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572762" y="915161"/>
              <a:ext cx="0" cy="5638800"/>
            </a:xfrm>
            <a:custGeom>
              <a:avLst/>
              <a:gdLst/>
              <a:ahLst/>
              <a:cxnLst/>
              <a:rect l="l" t="t" r="r" b="b"/>
              <a:pathLst>
                <a:path w="0" h="5638800">
                  <a:moveTo>
                    <a:pt x="0" y="0"/>
                  </a:moveTo>
                  <a:lnTo>
                    <a:pt x="0" y="5638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97840" y="1675638"/>
            <a:ext cx="3682365" cy="419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Calibri"/>
                <a:cs typeface="Calibri"/>
              </a:rPr>
              <a:t>Do{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400">
              <a:latin typeface="Calibri"/>
              <a:cs typeface="Calibri"/>
            </a:endParaRPr>
          </a:p>
          <a:p>
            <a:pPr marL="355600" marR="60960" indent="-3429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Wait(full);//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wait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until</a:t>
            </a:r>
            <a:r>
              <a:rPr dirty="0" sz="24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full&gt;0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decrement</a:t>
            </a:r>
            <a:r>
              <a:rPr dirty="0" sz="24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full.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dirty="0" sz="2400" spc="-20" b="1">
                <a:latin typeface="Calibri"/>
                <a:cs typeface="Calibri"/>
              </a:rPr>
              <a:t>Wait(mutex);//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acquire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lock </a:t>
            </a:r>
            <a:r>
              <a:rPr dirty="0" sz="2400" spc="-10" b="1">
                <a:latin typeface="Calibri"/>
                <a:cs typeface="Calibri"/>
              </a:rPr>
              <a:t>Signal(mutex);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//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release</a:t>
            </a:r>
            <a:r>
              <a:rPr dirty="0" sz="24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lock </a:t>
            </a:r>
            <a:r>
              <a:rPr dirty="0" sz="2400" spc="-10" b="1">
                <a:latin typeface="Calibri"/>
                <a:cs typeface="Calibri"/>
              </a:rPr>
              <a:t>Signal(empty);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increment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empty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10" b="1">
                <a:latin typeface="Calibri"/>
                <a:cs typeface="Calibri"/>
              </a:rPr>
              <a:t>While(true);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15" y="126238"/>
            <a:ext cx="7300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Solution</a:t>
            </a:r>
            <a:r>
              <a:rPr dirty="0" sz="3600" spc="-50"/>
              <a:t> </a:t>
            </a:r>
            <a:r>
              <a:rPr dirty="0" sz="3600"/>
              <a:t>-</a:t>
            </a:r>
            <a:r>
              <a:rPr dirty="0" sz="3600" spc="-50"/>
              <a:t> </a:t>
            </a:r>
            <a:r>
              <a:rPr dirty="0" sz="3600" spc="-10"/>
              <a:t>Producer-</a:t>
            </a:r>
            <a:r>
              <a:rPr dirty="0" sz="3600"/>
              <a:t>Consumer</a:t>
            </a:r>
            <a:r>
              <a:rPr dirty="0" sz="3600" spc="-85"/>
              <a:t> </a:t>
            </a:r>
            <a:r>
              <a:rPr dirty="0" sz="3600" spc="-10"/>
              <a:t>Problem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383540" y="982726"/>
            <a:ext cx="8451850" cy="380111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Solution</a:t>
            </a:r>
            <a:r>
              <a:rPr dirty="0" sz="2400" spc="-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dirty="0" sz="2400" spc="-6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Calibri"/>
                <a:cs typeface="Calibri"/>
              </a:rPr>
              <a:t>producer: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 b="1">
                <a:latin typeface="Calibri"/>
                <a:cs typeface="Calibri"/>
              </a:rPr>
              <a:t>Producer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either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go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sleep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discard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buffer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full</a:t>
            </a:r>
            <a:r>
              <a:rPr dirty="0" sz="2000" spc="-1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lvl="1" marL="756285" marR="129539" indent="-287020">
              <a:lnSpc>
                <a:spcPct val="114199"/>
              </a:lnSpc>
              <a:spcBef>
                <a:spcPts val="570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 b="1">
                <a:latin typeface="Calibri"/>
                <a:cs typeface="Calibri"/>
              </a:rPr>
              <a:t>Once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consumer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removes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item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buffer,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notifies (wakeups)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producer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put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buffer.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8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Solution</a:t>
            </a:r>
            <a:r>
              <a:rPr dirty="0" sz="2400" spc="-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dirty="0" sz="2400" spc="-6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Calibri"/>
                <a:cs typeface="Calibri"/>
              </a:rPr>
              <a:t>consumer: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 b="1">
                <a:latin typeface="Calibri"/>
                <a:cs typeface="Calibri"/>
              </a:rPr>
              <a:t>Consumer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can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go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sleep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buffer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empty</a:t>
            </a:r>
            <a:r>
              <a:rPr dirty="0" sz="2000" spc="-1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lvl="1" marL="756285" marR="5080" indent="-287020">
              <a:lnSpc>
                <a:spcPct val="113700"/>
              </a:lnSpc>
              <a:spcBef>
                <a:spcPts val="590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400" b="1">
                <a:latin typeface="Calibri"/>
                <a:cs typeface="Calibri"/>
              </a:rPr>
              <a:t>Once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producer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puts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data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into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buffer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notifies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(wakeups)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consumer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remove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(use)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buffer.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9240" y="1007109"/>
            <a:ext cx="2741295" cy="1215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10109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Calibri"/>
                <a:cs typeface="Calibri"/>
              </a:rPr>
              <a:t>#define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0">
                <a:latin typeface="Calibri"/>
                <a:cs typeface="Calibri"/>
              </a:rPr>
              <a:t>4 </a:t>
            </a:r>
            <a:r>
              <a:rPr dirty="0" sz="2600">
                <a:latin typeface="Calibri"/>
                <a:cs typeface="Calibri"/>
              </a:rPr>
              <a:t>int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count=0;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Calibri"/>
                <a:cs typeface="Calibri"/>
              </a:rPr>
              <a:t>void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producer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(void)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2196211"/>
            <a:ext cx="2310765" cy="818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54990" marR="5080" indent="-542925">
              <a:lnSpc>
                <a:spcPct val="100000"/>
              </a:lnSpc>
              <a:spcBef>
                <a:spcPts val="105"/>
              </a:spcBef>
              <a:tabLst>
                <a:tab pos="554990" algn="l"/>
              </a:tabLst>
            </a:pPr>
            <a:r>
              <a:rPr dirty="0" sz="2600" spc="-50">
                <a:latin typeface="Calibri"/>
                <a:cs typeface="Calibri"/>
              </a:rPr>
              <a:t>{</a:t>
            </a:r>
            <a:r>
              <a:rPr dirty="0" sz="2600">
                <a:latin typeface="Calibri"/>
                <a:cs typeface="Calibri"/>
              </a:rPr>
              <a:t>	int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item; </a:t>
            </a:r>
            <a:r>
              <a:rPr dirty="0" sz="2600">
                <a:latin typeface="Calibri"/>
                <a:cs typeface="Calibri"/>
              </a:rPr>
              <a:t>while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(true)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50"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9240" y="2988691"/>
            <a:ext cx="3522345" cy="3117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54990" marR="5080">
              <a:lnSpc>
                <a:spcPct val="100000"/>
              </a:lnSpc>
              <a:spcBef>
                <a:spcPts val="105"/>
              </a:spcBef>
            </a:pPr>
            <a:r>
              <a:rPr dirty="0" sz="2600" spc="-10">
                <a:latin typeface="Calibri"/>
                <a:cs typeface="Calibri"/>
              </a:rPr>
              <a:t>item=produce_item(); </a:t>
            </a:r>
            <a:r>
              <a:rPr dirty="0" sz="2600">
                <a:latin typeface="Calibri"/>
                <a:cs typeface="Calibri"/>
              </a:rPr>
              <a:t>if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(count==N)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sleep(); insert_item(item); count=count+1; if(count==1)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500"/>
              </a:lnSpc>
            </a:pPr>
            <a:r>
              <a:rPr dirty="0" sz="2600" spc="-10">
                <a:latin typeface="Calibri"/>
                <a:cs typeface="Calibri"/>
              </a:rPr>
              <a:t>wakeup(consumer);</a:t>
            </a:r>
            <a:endParaRPr sz="2600">
              <a:latin typeface="Calibri"/>
              <a:cs typeface="Calibri"/>
            </a:endParaRPr>
          </a:p>
          <a:p>
            <a:pPr marL="554990">
              <a:lnSpc>
                <a:spcPct val="100000"/>
              </a:lnSpc>
            </a:pPr>
            <a:r>
              <a:rPr dirty="0" sz="2600" spc="-5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600" spc="-5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409" y="154051"/>
            <a:ext cx="85598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Producer</a:t>
            </a:r>
            <a:r>
              <a:rPr dirty="0" sz="3200" spc="-90"/>
              <a:t> </a:t>
            </a:r>
            <a:r>
              <a:rPr dirty="0" sz="3200"/>
              <a:t>Consumer</a:t>
            </a:r>
            <a:r>
              <a:rPr dirty="0" sz="3200" spc="-70"/>
              <a:t> </a:t>
            </a:r>
            <a:r>
              <a:rPr dirty="0" sz="3200"/>
              <a:t>problem</a:t>
            </a:r>
            <a:r>
              <a:rPr dirty="0" sz="3200" spc="-80"/>
              <a:t> </a:t>
            </a:r>
            <a:r>
              <a:rPr dirty="0" sz="3200"/>
              <a:t>using</a:t>
            </a:r>
            <a:r>
              <a:rPr dirty="0" sz="3200" spc="-45"/>
              <a:t> </a:t>
            </a:r>
            <a:r>
              <a:rPr dirty="0" sz="3200"/>
              <a:t>Sleep</a:t>
            </a:r>
            <a:r>
              <a:rPr dirty="0" sz="3200" spc="-85"/>
              <a:t> </a:t>
            </a:r>
            <a:r>
              <a:rPr dirty="0" sz="3200"/>
              <a:t>&amp;</a:t>
            </a:r>
            <a:r>
              <a:rPr dirty="0" sz="3200" spc="-70"/>
              <a:t> </a:t>
            </a:r>
            <a:r>
              <a:rPr dirty="0" sz="3200" spc="-10"/>
              <a:t>Wakeup</a:t>
            </a:r>
            <a:endParaRPr sz="3200"/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396037" y="3241675"/>
          <a:ext cx="1457325" cy="185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</a:tblGrid>
              <a:tr h="380365"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5337428" y="3159165"/>
            <a:ext cx="966469" cy="75184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800" spc="-10">
                <a:latin typeface="Calibri"/>
                <a:cs typeface="Calibri"/>
              </a:rPr>
              <a:t>Producer</a:t>
            </a:r>
            <a:endParaRPr sz="18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  <a:spcBef>
                <a:spcPts val="765"/>
              </a:spcBef>
            </a:pPr>
            <a:r>
              <a:rPr dirty="0" sz="1600" spc="-5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52409" y="3269741"/>
            <a:ext cx="975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Consumer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5628" y="4030726"/>
            <a:ext cx="128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75628" y="4308627"/>
            <a:ext cx="128270" cy="73342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600" spc="-5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600" spc="-5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70828" y="1722882"/>
            <a:ext cx="556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870828" y="2332482"/>
            <a:ext cx="447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item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11873" y="2286761"/>
            <a:ext cx="914400" cy="45720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580"/>
              </a:spcBef>
            </a:pPr>
            <a:r>
              <a:rPr dirty="0" sz="1800">
                <a:latin typeface="Calibri"/>
                <a:cs typeface="Calibri"/>
              </a:rPr>
              <a:t>Item</a:t>
            </a:r>
            <a:r>
              <a:rPr dirty="0" sz="1800" spc="-50">
                <a:latin typeface="Calibri"/>
                <a:cs typeface="Calibri"/>
              </a:rPr>
              <a:t> 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98207" y="1811273"/>
            <a:ext cx="11620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800" spc="-5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6598919" y="1664207"/>
          <a:ext cx="1016635" cy="45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  <a:gridCol w="300990"/>
                <a:gridCol w="320675"/>
              </a:tblGrid>
              <a:tr h="520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85D89"/>
                      </a:solidFill>
                      <a:prstDash val="solid"/>
                    </a:lnT>
                    <a:lnB w="38100">
                      <a:solidFill>
                        <a:srgbClr val="C0504D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504D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044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28575">
                      <a:solidFill>
                        <a:srgbClr val="C0504D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38100">
                      <a:solidFill>
                        <a:srgbClr val="C0504D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C0504D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2017" y="5913120"/>
            <a:ext cx="1586941" cy="48768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3203575" y="6374993"/>
            <a:ext cx="6064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Unit-</a:t>
            </a:r>
            <a:r>
              <a:rPr dirty="0"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9240" y="1039113"/>
            <a:ext cx="284543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Calibri"/>
                <a:cs typeface="Calibri"/>
              </a:rPr>
              <a:t>void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consumer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(void)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436303"/>
            <a:ext cx="3669665" cy="438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4990" marR="1540510" indent="-542925">
              <a:lnSpc>
                <a:spcPct val="110000"/>
              </a:lnSpc>
              <a:spcBef>
                <a:spcPts val="95"/>
              </a:spcBef>
              <a:tabLst>
                <a:tab pos="554990" algn="l"/>
              </a:tabLst>
            </a:pPr>
            <a:r>
              <a:rPr dirty="0" sz="2600" spc="-50">
                <a:latin typeface="Calibri"/>
                <a:cs typeface="Calibri"/>
              </a:rPr>
              <a:t>{</a:t>
            </a:r>
            <a:r>
              <a:rPr dirty="0" sz="2600">
                <a:latin typeface="Calibri"/>
                <a:cs typeface="Calibri"/>
              </a:rPr>
              <a:t>	int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item; </a:t>
            </a:r>
            <a:r>
              <a:rPr dirty="0" sz="2600">
                <a:latin typeface="Calibri"/>
                <a:cs typeface="Calibri"/>
              </a:rPr>
              <a:t>while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(true)</a:t>
            </a:r>
            <a:endParaRPr sz="2600">
              <a:latin typeface="Calibri"/>
              <a:cs typeface="Calibri"/>
            </a:endParaRPr>
          </a:p>
          <a:p>
            <a:pPr marL="554990">
              <a:lnSpc>
                <a:spcPct val="100000"/>
              </a:lnSpc>
              <a:spcBef>
                <a:spcPts val="315"/>
              </a:spcBef>
            </a:pPr>
            <a:r>
              <a:rPr dirty="0" sz="2600" spc="-50"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554990" marR="237490">
              <a:lnSpc>
                <a:spcPct val="110000"/>
              </a:lnSpc>
            </a:pPr>
            <a:r>
              <a:rPr dirty="0" sz="2600">
                <a:latin typeface="Calibri"/>
                <a:cs typeface="Calibri"/>
              </a:rPr>
              <a:t>if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(count==0)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sleep(); item=remove_item(); </a:t>
            </a:r>
            <a:r>
              <a:rPr dirty="0" sz="2600" spc="-25">
                <a:latin typeface="Calibri"/>
                <a:cs typeface="Calibri"/>
              </a:rPr>
              <a:t>count=count-1; </a:t>
            </a:r>
            <a:r>
              <a:rPr dirty="0" sz="2600" spc="-20">
                <a:latin typeface="Calibri"/>
                <a:cs typeface="Calibri"/>
              </a:rPr>
              <a:t>if(count==N-</a:t>
            </a:r>
            <a:r>
              <a:rPr dirty="0" sz="2600" spc="-25">
                <a:latin typeface="Calibri"/>
                <a:cs typeface="Calibri"/>
              </a:rPr>
              <a:t>1)</a:t>
            </a:r>
            <a:endParaRPr sz="2600">
              <a:latin typeface="Calibri"/>
              <a:cs typeface="Calibri"/>
            </a:endParaRPr>
          </a:p>
          <a:p>
            <a:pPr marL="554990" marR="5080" indent="544195">
              <a:lnSpc>
                <a:spcPct val="110000"/>
              </a:lnSpc>
            </a:pPr>
            <a:r>
              <a:rPr dirty="0" sz="2600" spc="-10">
                <a:latin typeface="Calibri"/>
                <a:cs typeface="Calibri"/>
              </a:rPr>
              <a:t>wakeup(producer); consume_item(item);</a:t>
            </a:r>
            <a:endParaRPr sz="2600">
              <a:latin typeface="Calibri"/>
              <a:cs typeface="Calibri"/>
            </a:endParaRPr>
          </a:p>
          <a:p>
            <a:pPr marL="554990">
              <a:lnSpc>
                <a:spcPct val="100000"/>
              </a:lnSpc>
              <a:spcBef>
                <a:spcPts val="315"/>
              </a:spcBef>
            </a:pPr>
            <a:r>
              <a:rPr dirty="0" sz="2600" spc="-5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9240" y="5834583"/>
            <a:ext cx="129539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347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Producer</a:t>
            </a:r>
            <a:r>
              <a:rPr dirty="0" sz="3200" spc="-90"/>
              <a:t> </a:t>
            </a:r>
            <a:r>
              <a:rPr dirty="0" sz="3200"/>
              <a:t>Consumer</a:t>
            </a:r>
            <a:r>
              <a:rPr dirty="0" sz="3200" spc="-70"/>
              <a:t> </a:t>
            </a:r>
            <a:r>
              <a:rPr dirty="0" sz="3200"/>
              <a:t>problem</a:t>
            </a:r>
            <a:r>
              <a:rPr dirty="0" sz="3200" spc="-80"/>
              <a:t> </a:t>
            </a:r>
            <a:r>
              <a:rPr dirty="0" sz="3200"/>
              <a:t>using</a:t>
            </a:r>
            <a:r>
              <a:rPr dirty="0" sz="3200" spc="-45"/>
              <a:t> </a:t>
            </a:r>
            <a:r>
              <a:rPr dirty="0" sz="3200"/>
              <a:t>Sleep</a:t>
            </a:r>
            <a:r>
              <a:rPr dirty="0" sz="3200" spc="-75"/>
              <a:t> </a:t>
            </a:r>
            <a:r>
              <a:rPr dirty="0" sz="3200"/>
              <a:t>&amp;</a:t>
            </a:r>
            <a:r>
              <a:rPr dirty="0" sz="3200" spc="-80"/>
              <a:t> </a:t>
            </a:r>
            <a:r>
              <a:rPr dirty="0" sz="3200" spc="-10"/>
              <a:t>Wakeup</a:t>
            </a:r>
            <a:endParaRPr sz="3200"/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396037" y="3241675"/>
          <a:ext cx="1457325" cy="185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</a:tblGrid>
              <a:tr h="38036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Item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5337428" y="3159165"/>
            <a:ext cx="966469" cy="75184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800" spc="-10">
                <a:latin typeface="Calibri"/>
                <a:cs typeface="Calibri"/>
              </a:rPr>
              <a:t>Producer</a:t>
            </a:r>
            <a:endParaRPr sz="18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  <a:spcBef>
                <a:spcPts val="765"/>
              </a:spcBef>
            </a:pPr>
            <a:r>
              <a:rPr dirty="0" sz="1600" spc="-5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52409" y="3269741"/>
            <a:ext cx="975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Consumer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5628" y="4030726"/>
            <a:ext cx="128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75628" y="4308627"/>
            <a:ext cx="128270" cy="73342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600" spc="-5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600" spc="-5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598856" y="1664144"/>
            <a:ext cx="940435" cy="483234"/>
            <a:chOff x="6598856" y="1664144"/>
            <a:chExt cx="940435" cy="483234"/>
          </a:xfrm>
        </p:grpSpPr>
        <p:sp>
          <p:nvSpPr>
            <p:cNvPr id="12" name="object 12" descr=""/>
            <p:cNvSpPr/>
            <p:nvPr/>
          </p:nvSpPr>
          <p:spPr>
            <a:xfrm>
              <a:off x="6611873" y="1677162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" y="457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11873" y="1677162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457200"/>
                  </a:moveTo>
                  <a:lnTo>
                    <a:pt x="914400" y="457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918197" y="1727454"/>
              <a:ext cx="300355" cy="368935"/>
            </a:xfrm>
            <a:custGeom>
              <a:avLst/>
              <a:gdLst/>
              <a:ahLst/>
              <a:cxnLst/>
              <a:rect l="l" t="t" r="r" b="b"/>
              <a:pathLst>
                <a:path w="300354" h="368935">
                  <a:moveTo>
                    <a:pt x="300227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300227" y="368808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918197" y="1727454"/>
              <a:ext cx="300355" cy="368935"/>
            </a:xfrm>
            <a:custGeom>
              <a:avLst/>
              <a:gdLst/>
              <a:ahLst/>
              <a:cxnLst/>
              <a:rect l="l" t="t" r="r" b="b"/>
              <a:pathLst>
                <a:path w="300354" h="368935">
                  <a:moveTo>
                    <a:pt x="0" y="368808"/>
                  </a:moveTo>
                  <a:lnTo>
                    <a:pt x="300227" y="368808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870828" y="1722882"/>
            <a:ext cx="556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count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585204" y="2273807"/>
            <a:ext cx="940435" cy="483234"/>
            <a:chOff x="6585204" y="2273807"/>
            <a:chExt cx="940435" cy="483234"/>
          </a:xfrm>
        </p:grpSpPr>
        <p:sp>
          <p:nvSpPr>
            <p:cNvPr id="18" name="object 18" descr=""/>
            <p:cNvSpPr/>
            <p:nvPr/>
          </p:nvSpPr>
          <p:spPr>
            <a:xfrm>
              <a:off x="6598158" y="2286761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" y="457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598158" y="2286761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457200"/>
                  </a:moveTo>
                  <a:lnTo>
                    <a:pt x="914400" y="457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870828" y="2332482"/>
            <a:ext cx="447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item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009765" y="1814322"/>
            <a:ext cx="11620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911340" y="1705355"/>
            <a:ext cx="326390" cy="396240"/>
            <a:chOff x="6911340" y="1705355"/>
            <a:chExt cx="326390" cy="396240"/>
          </a:xfrm>
        </p:grpSpPr>
        <p:sp>
          <p:nvSpPr>
            <p:cNvPr id="23" name="object 23" descr=""/>
            <p:cNvSpPr/>
            <p:nvPr/>
          </p:nvSpPr>
          <p:spPr>
            <a:xfrm>
              <a:off x="6924294" y="1718309"/>
              <a:ext cx="300355" cy="370840"/>
            </a:xfrm>
            <a:custGeom>
              <a:avLst/>
              <a:gdLst/>
              <a:ahLst/>
              <a:cxnLst/>
              <a:rect l="l" t="t" r="r" b="b"/>
              <a:pathLst>
                <a:path w="300354" h="370839">
                  <a:moveTo>
                    <a:pt x="300227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300227" y="370332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924294" y="1718309"/>
              <a:ext cx="300355" cy="370840"/>
            </a:xfrm>
            <a:custGeom>
              <a:avLst/>
              <a:gdLst/>
              <a:ahLst/>
              <a:cxnLst/>
              <a:rect l="l" t="t" r="r" b="b"/>
              <a:pathLst>
                <a:path w="300354" h="370839">
                  <a:moveTo>
                    <a:pt x="0" y="370332"/>
                  </a:moveTo>
                  <a:lnTo>
                    <a:pt x="300227" y="370332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937247" y="1736597"/>
            <a:ext cx="274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210" y="5965190"/>
            <a:ext cx="1608642" cy="470408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3203575" y="6374993"/>
            <a:ext cx="6064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Unit-</a:t>
            </a:r>
            <a:r>
              <a:rPr dirty="0"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Semaphore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7425" cy="2258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985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1971039" algn="l"/>
                <a:tab pos="2357755" algn="l"/>
                <a:tab pos="2702560" algn="l"/>
                <a:tab pos="4525645" algn="l"/>
                <a:tab pos="5601970" algn="l"/>
                <a:tab pos="6461125" algn="l"/>
                <a:tab pos="7499350" algn="l"/>
              </a:tabLst>
            </a:pPr>
            <a:r>
              <a:rPr dirty="0" sz="2400" spc="-10">
                <a:latin typeface="Calibri"/>
                <a:cs typeface="Calibri"/>
              </a:rPr>
              <a:t>Semaphore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is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non-negative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integer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value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shared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between processes.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Introduced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Edsger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Dijkstra,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solve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problem.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14199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  <a:tab pos="737870" algn="l"/>
                <a:tab pos="2339975" algn="l"/>
                <a:tab pos="2734310" algn="l"/>
                <a:tab pos="3086735" algn="l"/>
                <a:tab pos="4141470" algn="l"/>
                <a:tab pos="5223510" algn="l"/>
                <a:tab pos="6414135" algn="l"/>
                <a:tab pos="7127875" algn="l"/>
                <a:tab pos="7993380" algn="l"/>
              </a:tabLst>
            </a:pP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semaphore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is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special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integer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variable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that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apart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from </a:t>
            </a:r>
            <a:r>
              <a:rPr dirty="0" sz="2400">
                <a:latin typeface="Calibri"/>
                <a:cs typeface="Calibri"/>
              </a:rPr>
              <a:t>initialization,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through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standard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operations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006FC0"/>
                </a:solidFill>
                <a:latin typeface="Calibri"/>
                <a:cs typeface="Calibri"/>
              </a:rPr>
              <a:t>i.e.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2140" y="3143521"/>
            <a:ext cx="2672715" cy="99568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wait()</a:t>
            </a:r>
            <a:r>
              <a:rPr dirty="0" sz="2400" spc="-4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400" spc="-4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Calibri"/>
                <a:cs typeface="Calibri"/>
              </a:rPr>
              <a:t>signal().</a:t>
            </a:r>
            <a:endParaRPr sz="2400">
              <a:latin typeface="Calibri"/>
              <a:cs typeface="Calibri"/>
            </a:endParaRPr>
          </a:p>
          <a:p>
            <a:pPr marL="564515">
              <a:lnSpc>
                <a:spcPct val="100000"/>
              </a:lnSpc>
              <a:spcBef>
                <a:spcPts val="935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Wait()</a:t>
            </a:r>
            <a:r>
              <a:rPr dirty="0" sz="2400" spc="-1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64132" y="4552946"/>
            <a:ext cx="2029460" cy="222059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400" spc="-10" b="1">
                <a:latin typeface="Calibri"/>
                <a:cs typeface="Calibri"/>
              </a:rPr>
              <a:t>wait(s)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</a:pPr>
            <a:r>
              <a:rPr dirty="0" sz="2400" spc="-10" b="1">
                <a:latin typeface="Calibri"/>
                <a:cs typeface="Calibri"/>
              </a:rPr>
              <a:t>while(s&lt;=0); </a:t>
            </a:r>
            <a:r>
              <a:rPr dirty="0" sz="2400" b="1">
                <a:latin typeface="Calibri"/>
                <a:cs typeface="Calibri"/>
              </a:rPr>
              <a:t>s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–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17135" y="3179064"/>
            <a:ext cx="111760" cy="3450590"/>
            <a:chOff x="4517135" y="3179064"/>
            <a:chExt cx="111760" cy="345059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7135" y="3179064"/>
              <a:ext cx="111251" cy="345033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572761" y="3201162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w="0" h="3352800">
                  <a:moveTo>
                    <a:pt x="0" y="0"/>
                  </a:moveTo>
                  <a:lnTo>
                    <a:pt x="0" y="3352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108828" y="3671696"/>
            <a:ext cx="2276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Signal()</a:t>
            </a:r>
            <a:r>
              <a:rPr dirty="0" sz="24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08828" y="4476746"/>
            <a:ext cx="1484630" cy="178117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400" spc="-10" b="1">
                <a:latin typeface="Calibri"/>
                <a:cs typeface="Calibri"/>
              </a:rPr>
              <a:t>signal(s)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Calibri"/>
                <a:cs typeface="Calibri"/>
              </a:rPr>
              <a:t>s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+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Wait()</a:t>
            </a:r>
            <a:r>
              <a:rPr dirty="0" sz="4400" spc="-155"/>
              <a:t> </a:t>
            </a:r>
            <a:r>
              <a:rPr dirty="0" sz="4400"/>
              <a:t>&amp;</a:t>
            </a:r>
            <a:r>
              <a:rPr dirty="0" sz="4400" spc="-135"/>
              <a:t> </a:t>
            </a:r>
            <a:r>
              <a:rPr dirty="0" sz="4400"/>
              <a:t>Signal()</a:t>
            </a:r>
            <a:r>
              <a:rPr dirty="0" sz="4400" spc="-114"/>
              <a:t> </a:t>
            </a:r>
            <a:r>
              <a:rPr dirty="0" sz="4400" spc="-10"/>
              <a:t>Operation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04061"/>
            <a:ext cx="8606790" cy="546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simple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understand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wait()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signal()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operations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1321435" algn="l"/>
              </a:tabLst>
            </a:pPr>
            <a:r>
              <a:rPr dirty="0" sz="2400" spc="-10" b="1">
                <a:latin typeface="Calibri"/>
                <a:cs typeface="Calibri"/>
              </a:rPr>
              <a:t>wait():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denoted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P(Proberen).(Test)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Decrements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semaphore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355600" marR="5715" indent="-342900">
              <a:lnSpc>
                <a:spcPct val="103800"/>
              </a:lnSpc>
              <a:spcBef>
                <a:spcPts val="590"/>
              </a:spcBef>
              <a:buFont typeface="Wingdings"/>
              <a:buChar char=""/>
              <a:tabLst>
                <a:tab pos="355600" algn="l"/>
                <a:tab pos="1452880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becomes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negative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0,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executing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wait()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 </a:t>
            </a:r>
            <a:r>
              <a:rPr dirty="0" sz="2400" spc="-10">
                <a:latin typeface="Calibri"/>
                <a:cs typeface="Calibri"/>
              </a:rPr>
              <a:t>blocked</a:t>
            </a:r>
            <a:r>
              <a:rPr dirty="0" sz="2400">
                <a:latin typeface="Calibri"/>
                <a:cs typeface="Calibri"/>
              </a:rPr>
              <a:t>	(like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sleep),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i.e.,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semaphore's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queue.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30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algn="just"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latin typeface="Calibri"/>
                <a:cs typeface="Calibri"/>
              </a:rPr>
              <a:t>signal():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Also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denoted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as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V(Vehrogen).(Increment).</a:t>
            </a:r>
            <a:endParaRPr sz="2400">
              <a:latin typeface="Calibri"/>
              <a:cs typeface="Calibri"/>
            </a:endParaRPr>
          </a:p>
          <a:p>
            <a:pPr algn="just" marL="354965" indent="-3422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Increments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semaphore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4099"/>
              </a:lnSpc>
              <a:spcBef>
                <a:spcPts val="57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After</a:t>
            </a:r>
            <a:r>
              <a:rPr dirty="0" sz="2400" spc="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7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increment,</a:t>
            </a:r>
            <a:r>
              <a:rPr dirty="0" sz="2400" spc="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7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75">
                <a:latin typeface="Calibri"/>
                <a:cs typeface="Calibri"/>
              </a:rPr>
              <a:t>  </a:t>
            </a:r>
            <a:r>
              <a:rPr dirty="0" sz="2400" spc="-30">
                <a:latin typeface="Calibri"/>
                <a:cs typeface="Calibri"/>
              </a:rPr>
              <a:t>pre-</a:t>
            </a:r>
            <a:r>
              <a:rPr dirty="0" sz="2400">
                <a:latin typeface="Calibri"/>
                <a:cs typeface="Calibri"/>
              </a:rPr>
              <a:t>increment</a:t>
            </a:r>
            <a:r>
              <a:rPr dirty="0" sz="2400" spc="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value</a:t>
            </a:r>
            <a:r>
              <a:rPr dirty="0" sz="2400" spc="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was</a:t>
            </a:r>
            <a:r>
              <a:rPr dirty="0" sz="2400" spc="70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negative </a:t>
            </a:r>
            <a:r>
              <a:rPr dirty="0" sz="2400">
                <a:latin typeface="Calibri"/>
                <a:cs typeface="Calibri"/>
              </a:rPr>
              <a:t>(meaning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resource),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transfers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blocked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semaphore's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queue 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ready </a:t>
            </a:r>
            <a:r>
              <a:rPr dirty="0" sz="2400">
                <a:latin typeface="Calibri"/>
                <a:cs typeface="Calibri"/>
              </a:rPr>
              <a:t>queue.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(like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Wake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up)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Usage</a:t>
            </a:r>
            <a:r>
              <a:rPr dirty="0" sz="4400" spc="-65"/>
              <a:t> </a:t>
            </a:r>
            <a:r>
              <a:rPr dirty="0" sz="4400"/>
              <a:t>of</a:t>
            </a:r>
            <a:r>
              <a:rPr dirty="0" sz="4400" spc="-70"/>
              <a:t> </a:t>
            </a:r>
            <a:r>
              <a:rPr dirty="0" sz="4400" spc="-10"/>
              <a:t>Semaphore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886103"/>
            <a:ext cx="8119745" cy="231521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5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 spc="-10" b="1">
                <a:solidFill>
                  <a:srgbClr val="006FC0"/>
                </a:solidFill>
                <a:latin typeface="Calibri"/>
                <a:cs typeface="Calibri"/>
              </a:rPr>
              <a:t>Semaphore</a:t>
            </a:r>
            <a:r>
              <a:rPr dirty="0" sz="2800" spc="-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2800" spc="-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dirty="0" sz="2800" spc="-6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dirty="0" sz="2800" spc="-4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469265" algn="l"/>
              </a:tabLst>
            </a:pP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solving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problem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Initial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69265" algn="l"/>
              </a:tabLst>
            </a:pP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deciding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order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execution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among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69265" algn="l"/>
              </a:tabLst>
            </a:pP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managing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resources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Types</a:t>
            </a:r>
            <a:r>
              <a:rPr dirty="0" sz="4400" spc="-125"/>
              <a:t> </a:t>
            </a:r>
            <a:r>
              <a:rPr dirty="0" sz="4400"/>
              <a:t>of</a:t>
            </a:r>
            <a:r>
              <a:rPr dirty="0" sz="4400" spc="-130"/>
              <a:t> </a:t>
            </a:r>
            <a:r>
              <a:rPr dirty="0" sz="4400" spc="-10"/>
              <a:t>Semaphores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06526"/>
            <a:ext cx="8606790" cy="247840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0"/>
              </a:spcBef>
              <a:buClr>
                <a:srgbClr val="C0504D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mbria"/>
                <a:cs typeface="Cambria"/>
              </a:rPr>
              <a:t>There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are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two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types</a:t>
            </a:r>
            <a:r>
              <a:rPr dirty="0" sz="2400" spc="-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semaphores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as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follows:</a:t>
            </a:r>
            <a:endParaRPr sz="2400">
              <a:latin typeface="Cambria"/>
              <a:cs typeface="Cambria"/>
            </a:endParaRPr>
          </a:p>
          <a:p>
            <a:pPr marL="469265" indent="-456565">
              <a:lnSpc>
                <a:spcPct val="100000"/>
              </a:lnSpc>
              <a:spcBef>
                <a:spcPts val="985"/>
              </a:spcBef>
              <a:buClr>
                <a:srgbClr val="C0504D"/>
              </a:buClr>
              <a:buAutoNum type="arabicPeriod"/>
              <a:tabLst>
                <a:tab pos="469265" algn="l"/>
              </a:tabLst>
            </a:pPr>
            <a:r>
              <a:rPr dirty="0" sz="2400" b="1">
                <a:latin typeface="Cambria"/>
                <a:cs typeface="Cambria"/>
              </a:rPr>
              <a:t>Binary</a:t>
            </a:r>
            <a:r>
              <a:rPr dirty="0" sz="2400" spc="-70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Semaphore</a:t>
            </a:r>
            <a:endParaRPr sz="2400">
              <a:latin typeface="Cambria"/>
              <a:cs typeface="Cambria"/>
            </a:endParaRPr>
          </a:p>
          <a:p>
            <a:pPr marL="469265" indent="-456565">
              <a:lnSpc>
                <a:spcPct val="100000"/>
              </a:lnSpc>
              <a:spcBef>
                <a:spcPts val="975"/>
              </a:spcBef>
              <a:buClr>
                <a:srgbClr val="C0504D"/>
              </a:buClr>
              <a:buAutoNum type="arabicPeriod"/>
              <a:tabLst>
                <a:tab pos="469265" algn="l"/>
              </a:tabLst>
            </a:pPr>
            <a:r>
              <a:rPr dirty="0" sz="2400" b="1">
                <a:latin typeface="Cambria"/>
                <a:cs typeface="Cambria"/>
              </a:rPr>
              <a:t>Counting</a:t>
            </a:r>
            <a:r>
              <a:rPr dirty="0" sz="2400" spc="-20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Semaphore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35"/>
              </a:spcBef>
              <a:buClr>
                <a:srgbClr val="C0504D"/>
              </a:buClr>
              <a:buFont typeface="Cambria"/>
              <a:buAutoNum type="arabicPeriod"/>
            </a:pPr>
            <a:endParaRPr sz="2400">
              <a:latin typeface="Cambria"/>
              <a:cs typeface="Cambria"/>
            </a:endParaRPr>
          </a:p>
          <a:p>
            <a:pPr lvl="1" marL="354965" indent="-342265">
              <a:lnSpc>
                <a:spcPct val="100000"/>
              </a:lnSpc>
              <a:buClr>
                <a:srgbClr val="C0504D"/>
              </a:buClr>
              <a:buFont typeface="Wingdings"/>
              <a:buChar char=""/>
              <a:tabLst>
                <a:tab pos="354965" algn="l"/>
                <a:tab pos="2101850" algn="l"/>
                <a:tab pos="3032125" algn="l"/>
                <a:tab pos="3594100" algn="l"/>
                <a:tab pos="5004435" algn="l"/>
                <a:tab pos="5408295" algn="l"/>
                <a:tab pos="5970270" algn="l"/>
                <a:tab pos="6938645" algn="l"/>
                <a:tab pos="7249795" algn="l"/>
                <a:tab pos="7879080" algn="l"/>
                <a:tab pos="8189595" algn="l"/>
              </a:tabLst>
            </a:pPr>
            <a:r>
              <a:rPr dirty="0" sz="2400" spc="-10">
                <a:latin typeface="Cambria"/>
                <a:cs typeface="Cambria"/>
              </a:rPr>
              <a:t>Semaphores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10">
                <a:latin typeface="Cambria"/>
                <a:cs typeface="Cambria"/>
              </a:rPr>
              <a:t>which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25">
                <a:latin typeface="Cambria"/>
                <a:cs typeface="Cambria"/>
              </a:rPr>
              <a:t>are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10">
                <a:latin typeface="Cambria"/>
                <a:cs typeface="Cambria"/>
              </a:rPr>
              <a:t>restricted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25">
                <a:latin typeface="Cambria"/>
                <a:cs typeface="Cambria"/>
              </a:rPr>
              <a:t>to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25">
                <a:latin typeface="Cambria"/>
                <a:cs typeface="Cambria"/>
              </a:rPr>
              <a:t>the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10">
                <a:latin typeface="Cambria"/>
                <a:cs typeface="Cambria"/>
              </a:rPr>
              <a:t>values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50">
                <a:latin typeface="Cambria"/>
                <a:cs typeface="Cambria"/>
              </a:rPr>
              <a:t>0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25">
                <a:latin typeface="Cambria"/>
                <a:cs typeface="Cambria"/>
              </a:rPr>
              <a:t>and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50">
                <a:latin typeface="Cambria"/>
                <a:cs typeface="Cambria"/>
              </a:rPr>
              <a:t>1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25">
                <a:latin typeface="Cambria"/>
                <a:cs typeface="Cambria"/>
              </a:rPr>
              <a:t>(or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2140" y="3409010"/>
            <a:ext cx="55956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2880" algn="l"/>
              </a:tabLst>
            </a:pPr>
            <a:r>
              <a:rPr dirty="0" sz="2400" spc="-10">
                <a:latin typeface="Cambria"/>
                <a:cs typeface="Cambria"/>
              </a:rPr>
              <a:t>locked/unlocked,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10">
                <a:latin typeface="Cambria"/>
                <a:cs typeface="Cambria"/>
              </a:rPr>
              <a:t>unavailable/available,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2140" y="3827145"/>
            <a:ext cx="534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350" algn="l"/>
                <a:tab pos="2445385" algn="l"/>
                <a:tab pos="4528820" algn="l"/>
              </a:tabLst>
            </a:pPr>
            <a:r>
              <a:rPr dirty="0" sz="2400" spc="-10">
                <a:latin typeface="Cambria"/>
                <a:cs typeface="Cambria"/>
              </a:rPr>
              <a:t>called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10" b="1">
                <a:latin typeface="Cambria"/>
                <a:cs typeface="Cambria"/>
              </a:rPr>
              <a:t>binary</a:t>
            </a:r>
            <a:r>
              <a:rPr dirty="0" sz="2400" b="1">
                <a:latin typeface="Cambria"/>
                <a:cs typeface="Cambria"/>
              </a:rPr>
              <a:t>	</a:t>
            </a:r>
            <a:r>
              <a:rPr dirty="0" sz="2400" spc="-10" b="1">
                <a:latin typeface="Cambria"/>
                <a:cs typeface="Cambria"/>
              </a:rPr>
              <a:t>semaphores</a:t>
            </a:r>
            <a:r>
              <a:rPr dirty="0" sz="2400" b="1">
                <a:latin typeface="Cambria"/>
                <a:cs typeface="Cambria"/>
              </a:rPr>
              <a:t>	</a:t>
            </a:r>
            <a:r>
              <a:rPr dirty="0" sz="2400" spc="-10">
                <a:latin typeface="Cambria"/>
                <a:cs typeface="Cambria"/>
              </a:rPr>
              <a:t>(same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97548" y="3356948"/>
            <a:ext cx="2578735" cy="861694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9"/>
              </a:spcBef>
              <a:tabLst>
                <a:tab pos="1795145" algn="l"/>
              </a:tabLst>
            </a:pPr>
            <a:r>
              <a:rPr dirty="0" sz="2400" spc="-10">
                <a:latin typeface="Cambria"/>
                <a:cs typeface="Cambria"/>
              </a:rPr>
              <a:t>up/down)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25">
                <a:latin typeface="Cambria"/>
                <a:cs typeface="Cambria"/>
              </a:rPr>
              <a:t>are</a:t>
            </a:r>
            <a:endParaRPr sz="2400">
              <a:latin typeface="Cambria"/>
              <a:cs typeface="Cambria"/>
            </a:endParaRPr>
          </a:p>
          <a:p>
            <a:pPr algn="r" marR="8890">
              <a:lnSpc>
                <a:spcPct val="100000"/>
              </a:lnSpc>
              <a:spcBef>
                <a:spcPts val="409"/>
              </a:spcBef>
              <a:tabLst>
                <a:tab pos="2025650" algn="l"/>
              </a:tabLst>
            </a:pPr>
            <a:r>
              <a:rPr dirty="0" sz="2400" spc="-10">
                <a:latin typeface="Cambria"/>
                <a:cs typeface="Cambria"/>
              </a:rPr>
              <a:t>functionality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20">
                <a:latin typeface="Cambria"/>
                <a:cs typeface="Cambria"/>
              </a:rPr>
              <a:t>that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4118228"/>
            <a:ext cx="8606790" cy="1840864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algn="just" marL="355600">
              <a:lnSpc>
                <a:spcPct val="100000"/>
              </a:lnSpc>
              <a:spcBef>
                <a:spcPts val="1080"/>
              </a:spcBef>
            </a:pPr>
            <a:r>
              <a:rPr dirty="0" sz="2400" spc="-20" b="1">
                <a:latin typeface="Cambria"/>
                <a:cs typeface="Cambria"/>
              </a:rPr>
              <a:t>mutexes</a:t>
            </a:r>
            <a:r>
              <a:rPr dirty="0" sz="2400" spc="-90" b="1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have).</a:t>
            </a:r>
            <a:endParaRPr sz="2400">
              <a:latin typeface="Cambria"/>
              <a:cs typeface="Cambria"/>
            </a:endParaRPr>
          </a:p>
          <a:p>
            <a:pPr algn="just" marL="355600" marR="5080" indent="-342900">
              <a:lnSpc>
                <a:spcPct val="113999"/>
              </a:lnSpc>
              <a:spcBef>
                <a:spcPts val="585"/>
              </a:spcBef>
              <a:buClr>
                <a:srgbClr val="C0504D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Semaphores</a:t>
            </a:r>
            <a:r>
              <a:rPr dirty="0" sz="2400" spc="18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which</a:t>
            </a:r>
            <a:r>
              <a:rPr dirty="0" sz="2400" spc="18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allow</a:t>
            </a:r>
            <a:r>
              <a:rPr dirty="0" sz="2400" spc="18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an</a:t>
            </a:r>
            <a:r>
              <a:rPr dirty="0" sz="2400" spc="185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arbitrary</a:t>
            </a:r>
            <a:r>
              <a:rPr dirty="0" sz="2400" spc="18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resource</a:t>
            </a:r>
            <a:r>
              <a:rPr dirty="0" sz="2400" spc="18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count</a:t>
            </a:r>
            <a:r>
              <a:rPr dirty="0" sz="2400" spc="190">
                <a:latin typeface="Cambria"/>
                <a:cs typeface="Cambria"/>
              </a:rPr>
              <a:t>  </a:t>
            </a:r>
            <a:r>
              <a:rPr dirty="0" sz="2400" spc="-25">
                <a:latin typeface="Cambria"/>
                <a:cs typeface="Cambria"/>
              </a:rPr>
              <a:t>are </a:t>
            </a:r>
            <a:r>
              <a:rPr dirty="0" sz="2400">
                <a:latin typeface="Cambria"/>
                <a:cs typeface="Cambria"/>
              </a:rPr>
              <a:t>called</a:t>
            </a:r>
            <a:r>
              <a:rPr dirty="0" sz="2400" spc="355">
                <a:latin typeface="Cambria"/>
                <a:cs typeface="Cambria"/>
              </a:rPr>
              <a:t> </a:t>
            </a:r>
            <a:r>
              <a:rPr dirty="0" sz="2400" b="1">
                <a:latin typeface="Cambria"/>
                <a:cs typeface="Cambria"/>
              </a:rPr>
              <a:t>counting</a:t>
            </a:r>
            <a:r>
              <a:rPr dirty="0" sz="2400" spc="350" b="1">
                <a:latin typeface="Cambria"/>
                <a:cs typeface="Cambria"/>
              </a:rPr>
              <a:t> </a:t>
            </a:r>
            <a:r>
              <a:rPr dirty="0" sz="2400" b="1">
                <a:latin typeface="Cambria"/>
                <a:cs typeface="Cambria"/>
              </a:rPr>
              <a:t>semaphores</a:t>
            </a:r>
            <a:r>
              <a:rPr dirty="0" sz="2400">
                <a:latin typeface="Cambria"/>
                <a:cs typeface="Cambria"/>
              </a:rPr>
              <a:t>(can</a:t>
            </a:r>
            <a:r>
              <a:rPr dirty="0" sz="2400" spc="3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have</a:t>
            </a:r>
            <a:r>
              <a:rPr dirty="0" sz="2400" spc="3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possible</a:t>
            </a:r>
            <a:r>
              <a:rPr dirty="0" sz="2400" spc="3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values</a:t>
            </a:r>
            <a:r>
              <a:rPr dirty="0" sz="2400" spc="35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more </a:t>
            </a:r>
            <a:r>
              <a:rPr dirty="0" sz="2400">
                <a:latin typeface="Cambria"/>
                <a:cs typeface="Cambria"/>
              </a:rPr>
              <a:t>than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two)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Producer</a:t>
            </a:r>
            <a:r>
              <a:rPr dirty="0" sz="3600" spc="-110"/>
              <a:t> </a:t>
            </a:r>
            <a:r>
              <a:rPr dirty="0" sz="3600"/>
              <a:t>Consumer</a:t>
            </a:r>
            <a:r>
              <a:rPr dirty="0" sz="3600" spc="-75"/>
              <a:t> </a:t>
            </a:r>
            <a:r>
              <a:rPr dirty="0" sz="3600"/>
              <a:t>with</a:t>
            </a:r>
            <a:r>
              <a:rPr dirty="0" sz="3600" spc="-80"/>
              <a:t> </a:t>
            </a:r>
            <a:r>
              <a:rPr dirty="0" sz="3600" spc="-10"/>
              <a:t>Semaphores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30910"/>
            <a:ext cx="2109470" cy="28035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ct val="118700"/>
              </a:lnSpc>
              <a:spcBef>
                <a:spcPts val="135"/>
              </a:spcBef>
            </a:pPr>
            <a:r>
              <a:rPr dirty="0" sz="2400">
                <a:latin typeface="Calibri"/>
                <a:cs typeface="Calibri"/>
              </a:rPr>
              <a:t>Semaphore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1 </a:t>
            </a:r>
            <a:r>
              <a:rPr dirty="0" sz="2400">
                <a:latin typeface="Calibri"/>
                <a:cs typeface="Calibri"/>
              </a:rPr>
              <a:t>Semaphore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n </a:t>
            </a:r>
            <a:r>
              <a:rPr dirty="0" sz="2400">
                <a:latin typeface="Calibri"/>
                <a:cs typeface="Calibri"/>
              </a:rPr>
              <a:t>Semaphore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0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void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producer()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10" b="1">
                <a:latin typeface="Calibri"/>
                <a:cs typeface="Calibri"/>
              </a:rPr>
              <a:t>while(T){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 spc="-10" b="1">
                <a:latin typeface="Calibri"/>
                <a:cs typeface="Calibri"/>
              </a:rPr>
              <a:t>produce();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42654" y="1004061"/>
            <a:ext cx="3576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latin typeface="Calibri"/>
                <a:cs typeface="Calibri"/>
              </a:rPr>
              <a:t>//Take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42136" y="1370199"/>
            <a:ext cx="5245100" cy="199517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670"/>
              </a:spcBef>
              <a:tabLst>
                <a:tab pos="2122805" algn="l"/>
              </a:tabLst>
            </a:pPr>
            <a:r>
              <a:rPr dirty="0" sz="2400">
                <a:latin typeface="Calibri"/>
                <a:cs typeface="Calibri"/>
              </a:rPr>
              <a:t>//Empty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Slots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/*n</a:t>
            </a:r>
            <a:r>
              <a:rPr dirty="0" sz="24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24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size</a:t>
            </a:r>
            <a:r>
              <a:rPr dirty="0" sz="24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buffer*/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Calibri"/>
                <a:cs typeface="Calibri"/>
              </a:rPr>
              <a:t>//Full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Slots</a:t>
            </a:r>
            <a:endParaRPr sz="2400">
              <a:latin typeface="Calibri"/>
              <a:cs typeface="Calibri"/>
            </a:endParaRPr>
          </a:p>
          <a:p>
            <a:pPr marL="2350135">
              <a:lnSpc>
                <a:spcPct val="100000"/>
              </a:lnSpc>
              <a:spcBef>
                <a:spcPts val="434"/>
              </a:spcBef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void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consumer</a:t>
            </a:r>
            <a:endParaRPr sz="2000">
              <a:latin typeface="Calibri"/>
              <a:cs typeface="Calibri"/>
            </a:endParaRPr>
          </a:p>
          <a:p>
            <a:pPr marL="2350135">
              <a:lnSpc>
                <a:spcPct val="100000"/>
              </a:lnSpc>
              <a:spcBef>
                <a:spcPts val="480"/>
              </a:spcBef>
            </a:pPr>
            <a:r>
              <a:rPr dirty="0" sz="2000" spc="-5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3501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Calibri"/>
                <a:cs typeface="Calibri"/>
              </a:rPr>
              <a:t>while(T)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2140" y="3769233"/>
            <a:ext cx="29800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wait(E)</a:t>
            </a:r>
            <a:r>
              <a:rPr dirty="0" sz="2000" spc="37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//check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empty</a:t>
            </a:r>
            <a:r>
              <a:rPr dirty="0" sz="2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slots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4840" y="4211320"/>
            <a:ext cx="1446530" cy="925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05"/>
              </a:lnSpc>
            </a:pPr>
            <a:r>
              <a:rPr dirty="0" sz="2000" spc="-10" b="1">
                <a:latin typeface="Calibri"/>
                <a:cs typeface="Calibri"/>
              </a:rPr>
              <a:t>wait(S)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insert_item();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26894" y="4134992"/>
            <a:ext cx="172847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/*Critical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Section*/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2140" y="5111394"/>
            <a:ext cx="3000375" cy="7569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 b="1">
                <a:latin typeface="Calibri"/>
                <a:cs typeface="Calibri"/>
              </a:rPr>
              <a:t>signal(F)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//incr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dirty="0" sz="20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buffer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69240" y="5903163"/>
            <a:ext cx="113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02336" y="4058411"/>
            <a:ext cx="1894839" cy="1228725"/>
            <a:chOff x="402336" y="4058411"/>
            <a:chExt cx="1894839" cy="1228725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68" y="4107141"/>
              <a:ext cx="1828800" cy="105620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6" y="4058411"/>
              <a:ext cx="1834895" cy="122834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968" y="4125467"/>
              <a:ext cx="1752600" cy="979932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505968" y="4125467"/>
            <a:ext cx="1752600" cy="9804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90805" marR="207645">
              <a:lnSpc>
                <a:spcPct val="100000"/>
              </a:lnSpc>
              <a:spcBef>
                <a:spcPts val="135"/>
              </a:spcBef>
            </a:pPr>
            <a:r>
              <a:rPr dirty="0" sz="2000" spc="-10" b="1">
                <a:latin typeface="Calibri"/>
                <a:cs typeface="Calibri"/>
              </a:rPr>
              <a:t>wait(S) insert_item(); signal(S)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223128" y="3399866"/>
            <a:ext cx="30734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8844" algn="l"/>
              </a:tabLst>
            </a:pPr>
            <a:r>
              <a:rPr dirty="0" sz="2000" spc="-10" b="1">
                <a:latin typeface="Calibri"/>
                <a:cs typeface="Calibri"/>
              </a:rPr>
              <a:t>wait(F)</a:t>
            </a:r>
            <a:r>
              <a:rPr dirty="0" sz="2000" b="1">
                <a:latin typeface="Calibri"/>
                <a:cs typeface="Calibri"/>
              </a:rPr>
              <a:t>	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//check</a:t>
            </a:r>
            <a:r>
              <a:rPr dirty="0" sz="2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buffer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full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108317" y="3705225"/>
            <a:ext cx="155702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/*Critical</a:t>
            </a:r>
            <a:endParaRPr sz="20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Section*/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285357" y="4741545"/>
            <a:ext cx="205993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//incr</a:t>
            </a:r>
            <a:r>
              <a:rPr dirty="0" sz="2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0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buffer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223128" y="4681571"/>
            <a:ext cx="917575" cy="112268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 spc="-10" b="1">
                <a:latin typeface="Calibri"/>
                <a:cs typeface="Calibri"/>
              </a:rPr>
              <a:t>signal(E)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10" b="1">
                <a:latin typeface="Calibri"/>
                <a:cs typeface="Calibri"/>
              </a:rPr>
              <a:t>use();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879975" y="5839155"/>
            <a:ext cx="113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526407" y="2273814"/>
            <a:ext cx="92710" cy="4328160"/>
            <a:chOff x="4526407" y="2273814"/>
            <a:chExt cx="92710" cy="4328160"/>
          </a:xfrm>
        </p:grpSpPr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6407" y="2273814"/>
              <a:ext cx="92709" cy="432813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4572762" y="2286761"/>
              <a:ext cx="0" cy="4267200"/>
            </a:xfrm>
            <a:custGeom>
              <a:avLst/>
              <a:gdLst/>
              <a:ahLst/>
              <a:cxnLst/>
              <a:rect l="l" t="t" r="r" b="b"/>
              <a:pathLst>
                <a:path w="0" h="4267200">
                  <a:moveTo>
                    <a:pt x="0" y="0"/>
                  </a:moveTo>
                  <a:lnTo>
                    <a:pt x="0" y="42672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4888991" y="3691128"/>
            <a:ext cx="2386965" cy="1228725"/>
            <a:chOff x="4888991" y="3691128"/>
            <a:chExt cx="2386965" cy="1228725"/>
          </a:xfrm>
        </p:grpSpPr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5379" y="3706368"/>
              <a:ext cx="1999487" cy="112166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8991" y="3691128"/>
              <a:ext cx="2386584" cy="1228344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2623" y="3733800"/>
              <a:ext cx="1905000" cy="1027176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4992623" y="3733800"/>
            <a:ext cx="1905000" cy="10274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0805" marR="162560">
              <a:lnSpc>
                <a:spcPct val="100000"/>
              </a:lnSpc>
              <a:spcBef>
                <a:spcPts val="320"/>
              </a:spcBef>
            </a:pPr>
            <a:r>
              <a:rPr dirty="0" sz="2000" spc="-10" b="1">
                <a:latin typeface="Calibri"/>
                <a:cs typeface="Calibri"/>
              </a:rPr>
              <a:t>wait(S) remove_item(); signal(S)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Classical</a:t>
            </a:r>
            <a:r>
              <a:rPr dirty="0" sz="4400" spc="-140"/>
              <a:t> </a:t>
            </a:r>
            <a:r>
              <a:rPr dirty="0" sz="4400"/>
              <a:t>IPC</a:t>
            </a:r>
            <a:r>
              <a:rPr dirty="0" sz="4400" spc="-120"/>
              <a:t> </a:t>
            </a:r>
            <a:r>
              <a:rPr dirty="0" sz="4400" spc="-10"/>
              <a:t>Problems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886103"/>
            <a:ext cx="4583430" cy="174371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5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Readers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Writers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Problem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15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Dinning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Philosopher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Problem</a:t>
            </a:r>
            <a:endParaRPr sz="2800">
              <a:latin typeface="Calibri"/>
              <a:cs typeface="Calibri"/>
            </a:endParaRPr>
          </a:p>
          <a:p>
            <a:pPr marL="436245" indent="-423545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436245" algn="l"/>
              </a:tabLst>
            </a:pPr>
            <a:r>
              <a:rPr dirty="0" sz="2800">
                <a:latin typeface="Calibri"/>
                <a:cs typeface="Calibri"/>
              </a:rPr>
              <a:t>Sleeping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Barber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Problem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Introduction</a:t>
            </a:r>
            <a:r>
              <a:rPr dirty="0" sz="4400" spc="-130"/>
              <a:t> </a:t>
            </a:r>
            <a:r>
              <a:rPr dirty="0" sz="4400"/>
              <a:t>to</a:t>
            </a:r>
            <a:r>
              <a:rPr dirty="0" sz="4400" spc="-130"/>
              <a:t> </a:t>
            </a:r>
            <a:r>
              <a:rPr dirty="0" sz="4400" spc="-25"/>
              <a:t>IPC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33017"/>
            <a:ext cx="8388985" cy="3714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Processes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system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6FC0"/>
                </a:solidFill>
                <a:latin typeface="Calibri"/>
                <a:cs typeface="Calibri"/>
              </a:rPr>
              <a:t>independent</a:t>
            </a:r>
            <a:r>
              <a:rPr dirty="0" sz="2800" spc="-3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dirty="0" sz="2800" spc="-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6FC0"/>
                </a:solidFill>
                <a:latin typeface="Calibri"/>
                <a:cs typeface="Calibri"/>
              </a:rPr>
              <a:t>cooperating.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endParaRPr sz="2800">
              <a:latin typeface="Calibri"/>
              <a:cs typeface="Calibri"/>
            </a:endParaRPr>
          </a:p>
          <a:p>
            <a:pPr marL="12700" marR="5080" indent="351790">
              <a:lnSpc>
                <a:spcPct val="113900"/>
              </a:lnSpc>
              <a:buFont typeface="Calibri"/>
              <a:buAutoNum type="arabicPeriod"/>
              <a:tabLst>
                <a:tab pos="364490" algn="l"/>
              </a:tabLst>
            </a:pPr>
            <a:r>
              <a:rPr dirty="0" sz="2800" spc="-10" b="1">
                <a:latin typeface="Calibri"/>
                <a:cs typeface="Calibri"/>
              </a:rPr>
              <a:t>Independent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processes: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cannot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affect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affected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by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execution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another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process.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39"/>
              </a:spcBef>
              <a:buFont typeface="Calibri"/>
              <a:buAutoNum type="arabicPeriod"/>
            </a:pPr>
            <a:endParaRPr sz="2800">
              <a:latin typeface="Calibri"/>
              <a:cs typeface="Calibri"/>
            </a:endParaRPr>
          </a:p>
          <a:p>
            <a:pPr marL="12700" marR="29845" indent="351790">
              <a:lnSpc>
                <a:spcPct val="114300"/>
              </a:lnSpc>
              <a:spcBef>
                <a:spcPts val="5"/>
              </a:spcBef>
              <a:buFont typeface="Calibri"/>
              <a:buAutoNum type="arabicPeriod"/>
              <a:tabLst>
                <a:tab pos="364490" algn="l"/>
              </a:tabLst>
            </a:pPr>
            <a:r>
              <a:rPr dirty="0" sz="2800" spc="-10" b="1">
                <a:latin typeface="Calibri"/>
                <a:cs typeface="Calibri"/>
              </a:rPr>
              <a:t>Cooperating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processes:</a:t>
            </a:r>
            <a:r>
              <a:rPr dirty="0" sz="2800" spc="-6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affect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affected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execution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another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process.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Reader’s</a:t>
            </a:r>
            <a:r>
              <a:rPr dirty="0" sz="4400" spc="-190"/>
              <a:t> </a:t>
            </a:r>
            <a:r>
              <a:rPr dirty="0" sz="4400" spc="-20"/>
              <a:t>Writer’s</a:t>
            </a:r>
            <a:r>
              <a:rPr dirty="0" sz="4400" spc="-185"/>
              <a:t> </a:t>
            </a:r>
            <a:r>
              <a:rPr dirty="0" sz="4400" spc="-10"/>
              <a:t>Problem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06526"/>
            <a:ext cx="8573770" cy="191452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mbria"/>
                <a:cs typeface="Cambria"/>
              </a:rPr>
              <a:t>Multiple</a:t>
            </a:r>
            <a:r>
              <a:rPr dirty="0" sz="2400" spc="-7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readers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can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concurrently</a:t>
            </a:r>
            <a:r>
              <a:rPr dirty="0" sz="2400" spc="-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read</a:t>
            </a:r>
            <a:r>
              <a:rPr dirty="0" sz="2400" spc="-8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from</a:t>
            </a:r>
            <a:r>
              <a:rPr dirty="0" sz="2400" spc="-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data</a:t>
            </a:r>
            <a:r>
              <a:rPr dirty="0" sz="2400" spc="-8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base.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ct val="113799"/>
              </a:lnSpc>
              <a:spcBef>
                <a:spcPts val="59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But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when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updating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DB,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there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can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only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be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one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writer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(i.e.,</a:t>
            </a:r>
            <a:r>
              <a:rPr dirty="0" sz="2400" spc="-7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no </a:t>
            </a:r>
            <a:r>
              <a:rPr dirty="0" sz="2400">
                <a:latin typeface="Cambria"/>
                <a:cs typeface="Cambria"/>
              </a:rPr>
              <a:t>other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writers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and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no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readers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either)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Writers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should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exclusive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write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69" y="3263152"/>
            <a:ext cx="886043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0"/>
              <a:t>Readers-Writers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30910"/>
            <a:ext cx="2736850" cy="134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Semaphore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1 </a:t>
            </a:r>
            <a:r>
              <a:rPr dirty="0" sz="2400">
                <a:latin typeface="Calibri"/>
                <a:cs typeface="Calibri"/>
              </a:rPr>
              <a:t>Semaphore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mutex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1 </a:t>
            </a:r>
            <a:r>
              <a:rPr dirty="0" sz="2400">
                <a:latin typeface="Calibri"/>
                <a:cs typeface="Calibri"/>
              </a:rPr>
              <a:t>Int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readcount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13075" y="930910"/>
            <a:ext cx="5765165" cy="20745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z="24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writer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z="24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reader</a:t>
            </a:r>
            <a:endParaRPr sz="24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/*readcount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4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4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shared</a:t>
            </a:r>
            <a:r>
              <a:rPr dirty="0" sz="24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variable,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which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contains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count</a:t>
            </a:r>
            <a:r>
              <a:rPr dirty="0" sz="24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readers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CS*/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3216719"/>
            <a:ext cx="6962775" cy="302641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b="1">
                <a:solidFill>
                  <a:srgbClr val="375F92"/>
                </a:solidFill>
                <a:latin typeface="Calibri"/>
                <a:cs typeface="Calibri"/>
              </a:rPr>
              <a:t>For</a:t>
            </a:r>
            <a:r>
              <a:rPr dirty="0" sz="2400" spc="-55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375F92"/>
                </a:solidFill>
                <a:latin typeface="Calibri"/>
                <a:cs typeface="Calibri"/>
              </a:rPr>
              <a:t>writer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580"/>
              </a:spcBef>
            </a:pPr>
            <a:r>
              <a:rPr dirty="0" sz="2400" b="1">
                <a:latin typeface="Calibri"/>
                <a:cs typeface="Calibri"/>
              </a:rPr>
              <a:t>wait(wrt)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//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24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check</a:t>
            </a:r>
            <a:r>
              <a:rPr dirty="0" sz="24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4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z="24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writer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35" b="1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prossesing</a:t>
            </a:r>
            <a:r>
              <a:rPr dirty="0" sz="24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24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Calibri"/>
                <a:cs typeface="Calibri"/>
              </a:rPr>
              <a:t>write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operation;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 spc="-10" b="1">
                <a:latin typeface="Calibri"/>
                <a:cs typeface="Calibri"/>
              </a:rPr>
              <a:t>signal(wrt)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14655"/>
            <a:ext cx="15538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1">
                <a:solidFill>
                  <a:srgbClr val="375F92"/>
                </a:solidFill>
                <a:latin typeface="Calibri"/>
                <a:cs typeface="Calibri"/>
              </a:rPr>
              <a:t>For</a:t>
            </a:r>
            <a:r>
              <a:rPr dirty="0" spc="-8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375F92"/>
                </a:solidFill>
                <a:latin typeface="Calibri"/>
                <a:cs typeface="Calibri"/>
              </a:rPr>
              <a:t>reader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744982"/>
            <a:ext cx="2480310" cy="17818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5600" marR="365125">
              <a:lnSpc>
                <a:spcPct val="120000"/>
              </a:lnSpc>
            </a:pPr>
            <a:r>
              <a:rPr dirty="0" sz="2400" spc="-10" b="1">
                <a:latin typeface="Calibri"/>
                <a:cs typeface="Calibri"/>
              </a:rPr>
              <a:t>wait(mutex) </a:t>
            </a:r>
            <a:r>
              <a:rPr dirty="0" sz="2400" b="1">
                <a:latin typeface="Calibri"/>
                <a:cs typeface="Calibri"/>
              </a:rPr>
              <a:t>readcount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++;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 spc="-10" b="1">
                <a:latin typeface="Calibri"/>
                <a:cs typeface="Calibri"/>
              </a:rPr>
              <a:t>if(readcount==1)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0240" y="2939922"/>
            <a:ext cx="1210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wait(wrt)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1175" y="2135251"/>
            <a:ext cx="567118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tabLst>
                <a:tab pos="4255135" algn="l"/>
              </a:tabLst>
            </a:pP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/*Actually,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here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checking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	first</a:t>
            </a:r>
            <a:r>
              <a:rPr dirty="0" sz="2400" spc="-1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reader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not?*/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z="24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writer</a:t>
            </a:r>
            <a:r>
              <a:rPr dirty="0" sz="24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enter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CS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8716" y="3305111"/>
            <a:ext cx="5819775" cy="178244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680"/>
              </a:spcBef>
            </a:pPr>
            <a:r>
              <a:rPr dirty="0" sz="2400" b="1">
                <a:latin typeface="Calibri"/>
                <a:cs typeface="Calibri"/>
              </a:rPr>
              <a:t>signal(mutex)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//other</a:t>
            </a:r>
            <a:r>
              <a:rPr dirty="0" sz="24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reader</a:t>
            </a:r>
            <a:r>
              <a:rPr dirty="0" sz="24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2400" spc="-1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enter</a:t>
            </a:r>
            <a:r>
              <a:rPr dirty="0" sz="24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dirty="0" sz="24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cs</a:t>
            </a:r>
            <a:endParaRPr sz="2400">
              <a:latin typeface="Calibri"/>
              <a:cs typeface="Calibri"/>
            </a:endParaRPr>
          </a:p>
          <a:p>
            <a:pPr marL="12700" marR="3569970" indent="1270">
              <a:lnSpc>
                <a:spcPct val="120000"/>
              </a:lnSpc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//read</a:t>
            </a:r>
            <a:r>
              <a:rPr dirty="0" sz="24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operation; </a:t>
            </a:r>
            <a:r>
              <a:rPr dirty="0" sz="2400" spc="-10" b="1">
                <a:latin typeface="Calibri"/>
                <a:cs typeface="Calibri"/>
              </a:rPr>
              <a:t>wait(mutex)</a:t>
            </a:r>
            <a:endParaRPr sz="24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75"/>
              </a:spcBef>
              <a:tabLst>
                <a:tab pos="1715135" algn="l"/>
              </a:tabLst>
            </a:pPr>
            <a:r>
              <a:rPr dirty="0" sz="2400" spc="-20" b="1">
                <a:latin typeface="Calibri"/>
                <a:cs typeface="Calibri"/>
              </a:rPr>
              <a:t>readcount--</a:t>
            </a:r>
            <a:r>
              <a:rPr dirty="0" sz="2400" spc="-50" b="1">
                <a:latin typeface="Calibri"/>
                <a:cs typeface="Calibri"/>
              </a:rPr>
              <a:t>;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//reader</a:t>
            </a:r>
            <a:r>
              <a:rPr dirty="0" sz="24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wants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leave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1175" y="5062016"/>
            <a:ext cx="365696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//Last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reader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reader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//Now</a:t>
            </a:r>
            <a:r>
              <a:rPr dirty="0" sz="24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writer</a:t>
            </a:r>
            <a:r>
              <a:rPr dirty="0" sz="24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24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enter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CS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0240" y="5062016"/>
            <a:ext cx="2137410" cy="134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if(readcount==0) signal(wrt) signal(mutex)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7340" y="6451498"/>
            <a:ext cx="1308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Dinning</a:t>
            </a:r>
            <a:r>
              <a:rPr dirty="0" sz="4400" spc="-135"/>
              <a:t> </a:t>
            </a:r>
            <a:r>
              <a:rPr dirty="0" sz="4400"/>
              <a:t>Philosopher</a:t>
            </a:r>
            <a:r>
              <a:rPr dirty="0" sz="4400" spc="-130"/>
              <a:t> </a:t>
            </a:r>
            <a:r>
              <a:rPr dirty="0" sz="4400" spc="-10"/>
              <a:t>Problem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58342"/>
            <a:ext cx="4036695" cy="433578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546100" marR="459105" indent="-533400">
              <a:lnSpc>
                <a:spcPts val="3020"/>
              </a:lnSpc>
              <a:spcBef>
                <a:spcPts val="480"/>
              </a:spcBef>
              <a:buFont typeface="Wingdings"/>
              <a:buChar char=""/>
              <a:tabLst>
                <a:tab pos="546100" algn="l"/>
              </a:tabLst>
            </a:pPr>
            <a:r>
              <a:rPr dirty="0" sz="2800" spc="-10">
                <a:latin typeface="Calibri"/>
                <a:cs typeface="Calibri"/>
              </a:rPr>
              <a:t>Philosophers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eat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think.</a:t>
            </a:r>
            <a:endParaRPr sz="2800">
              <a:latin typeface="Calibri"/>
              <a:cs typeface="Calibri"/>
            </a:endParaRPr>
          </a:p>
          <a:p>
            <a:pPr algn="just" marL="546100" marR="319405" indent="-533400">
              <a:lnSpc>
                <a:spcPct val="90000"/>
              </a:lnSpc>
              <a:spcBef>
                <a:spcPts val="630"/>
              </a:spcBef>
              <a:buAutoNum type="arabicPeriod"/>
              <a:tabLst>
                <a:tab pos="546100" algn="l"/>
                <a:tab pos="547370" algn="l"/>
              </a:tabLst>
            </a:pP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0">
                <a:latin typeface="Calibri"/>
                <a:cs typeface="Calibri"/>
              </a:rPr>
              <a:t>To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eat,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must</a:t>
            </a:r>
            <a:r>
              <a:rPr dirty="0" sz="2800" spc="-20">
                <a:latin typeface="Calibri"/>
                <a:cs typeface="Calibri"/>
              </a:rPr>
              <a:t> first </a:t>
            </a:r>
            <a:r>
              <a:rPr dirty="0" sz="2800">
                <a:latin typeface="Calibri"/>
                <a:cs typeface="Calibri"/>
              </a:rPr>
              <a:t>acquire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left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fork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 </a:t>
            </a:r>
            <a:r>
              <a:rPr dirty="0" sz="2800">
                <a:latin typeface="Calibri"/>
                <a:cs typeface="Calibri"/>
              </a:rPr>
              <a:t>then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right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fork.</a:t>
            </a:r>
            <a:endParaRPr sz="2800">
              <a:latin typeface="Calibri"/>
              <a:cs typeface="Calibri"/>
            </a:endParaRPr>
          </a:p>
          <a:p>
            <a:pPr algn="just" marL="547370" indent="-53467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47370" algn="l"/>
              </a:tabLst>
            </a:pPr>
            <a:r>
              <a:rPr dirty="0" sz="2800">
                <a:latin typeface="Calibri"/>
                <a:cs typeface="Calibri"/>
              </a:rPr>
              <a:t>Then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they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eat.</a:t>
            </a:r>
            <a:endParaRPr sz="2800">
              <a:latin typeface="Calibri"/>
              <a:cs typeface="Calibri"/>
            </a:endParaRPr>
          </a:p>
          <a:p>
            <a:pPr marL="546100" marR="5080" indent="-533400">
              <a:lnSpc>
                <a:spcPts val="3020"/>
              </a:lnSpc>
              <a:spcBef>
                <a:spcPts val="725"/>
              </a:spcBef>
              <a:buAutoNum type="arabicPeriod"/>
              <a:tabLst>
                <a:tab pos="546100" algn="l"/>
              </a:tabLst>
            </a:pPr>
            <a:r>
              <a:rPr dirty="0" sz="2800">
                <a:latin typeface="Calibri"/>
                <a:cs typeface="Calibri"/>
              </a:rPr>
              <a:t>Then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they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down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forks.</a:t>
            </a:r>
            <a:endParaRPr sz="2800">
              <a:latin typeface="Calibri"/>
              <a:cs typeface="Calibri"/>
            </a:endParaRPr>
          </a:p>
          <a:p>
            <a:pPr marL="545465" indent="-532765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545465" algn="l"/>
              </a:tabLst>
            </a:pPr>
            <a:r>
              <a:rPr dirty="0" sz="2800">
                <a:latin typeface="Calibri"/>
                <a:cs typeface="Calibri"/>
              </a:rPr>
              <a:t>Then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they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think.</a:t>
            </a:r>
            <a:endParaRPr sz="2800">
              <a:latin typeface="Calibri"/>
              <a:cs typeface="Calibri"/>
            </a:endParaRPr>
          </a:p>
          <a:p>
            <a:pPr marL="545465" indent="-5327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45465" algn="l"/>
              </a:tabLst>
            </a:pPr>
            <a:r>
              <a:rPr dirty="0" sz="2800">
                <a:latin typeface="Calibri"/>
                <a:cs typeface="Calibri"/>
              </a:rPr>
              <a:t>Go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25">
                <a:latin typeface="Calibri"/>
                <a:cs typeface="Calibri"/>
              </a:rPr>
              <a:t> 1.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065713" y="1107884"/>
            <a:ext cx="3444875" cy="4051300"/>
            <a:chOff x="5065713" y="1107884"/>
            <a:chExt cx="3444875" cy="40513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5713" y="1650430"/>
              <a:ext cx="3444341" cy="350835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6624" y="3250692"/>
              <a:ext cx="627887" cy="55168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3868" y="3275076"/>
              <a:ext cx="533400" cy="4572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563868" y="327507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7" y="182533"/>
                  </a:lnTo>
                  <a:lnTo>
                    <a:pt x="20955" y="139624"/>
                  </a:lnTo>
                  <a:lnTo>
                    <a:pt x="45541" y="100793"/>
                  </a:lnTo>
                  <a:lnTo>
                    <a:pt x="78105" y="66960"/>
                  </a:lnTo>
                  <a:lnTo>
                    <a:pt x="117574" y="39045"/>
                  </a:lnTo>
                  <a:lnTo>
                    <a:pt x="162877" y="17966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5" y="66960"/>
                  </a:lnTo>
                  <a:lnTo>
                    <a:pt x="487858" y="100793"/>
                  </a:lnTo>
                  <a:lnTo>
                    <a:pt x="512445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4" y="317575"/>
                  </a:lnTo>
                  <a:lnTo>
                    <a:pt x="487858" y="356406"/>
                  </a:lnTo>
                  <a:lnTo>
                    <a:pt x="455294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3"/>
                  </a:lnTo>
                  <a:lnTo>
                    <a:pt x="117574" y="418154"/>
                  </a:lnTo>
                  <a:lnTo>
                    <a:pt x="78104" y="390239"/>
                  </a:lnTo>
                  <a:lnTo>
                    <a:pt x="45541" y="356406"/>
                  </a:lnTo>
                  <a:lnTo>
                    <a:pt x="20954" y="317575"/>
                  </a:lnTo>
                  <a:lnTo>
                    <a:pt x="5417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477762" y="1120902"/>
              <a:ext cx="620395" cy="556260"/>
            </a:xfrm>
            <a:custGeom>
              <a:avLst/>
              <a:gdLst/>
              <a:ahLst/>
              <a:cxnLst/>
              <a:rect l="l" t="t" r="r" b="b"/>
              <a:pathLst>
                <a:path w="620395" h="556260">
                  <a:moveTo>
                    <a:pt x="310134" y="0"/>
                  </a:moveTo>
                  <a:lnTo>
                    <a:pt x="259818" y="3638"/>
                  </a:lnTo>
                  <a:lnTo>
                    <a:pt x="212092" y="14173"/>
                  </a:lnTo>
                  <a:lnTo>
                    <a:pt x="167591" y="31032"/>
                  </a:lnTo>
                  <a:lnTo>
                    <a:pt x="126955" y="53644"/>
                  </a:lnTo>
                  <a:lnTo>
                    <a:pt x="90820" y="81438"/>
                  </a:lnTo>
                  <a:lnTo>
                    <a:pt x="59826" y="113842"/>
                  </a:lnTo>
                  <a:lnTo>
                    <a:pt x="34608" y="150285"/>
                  </a:lnTo>
                  <a:lnTo>
                    <a:pt x="15806" y="190195"/>
                  </a:lnTo>
                  <a:lnTo>
                    <a:pt x="4058" y="233000"/>
                  </a:lnTo>
                  <a:lnTo>
                    <a:pt x="0" y="278130"/>
                  </a:lnTo>
                  <a:lnTo>
                    <a:pt x="4058" y="323259"/>
                  </a:lnTo>
                  <a:lnTo>
                    <a:pt x="15806" y="366064"/>
                  </a:lnTo>
                  <a:lnTo>
                    <a:pt x="34608" y="405974"/>
                  </a:lnTo>
                  <a:lnTo>
                    <a:pt x="59826" y="442417"/>
                  </a:lnTo>
                  <a:lnTo>
                    <a:pt x="90820" y="474821"/>
                  </a:lnTo>
                  <a:lnTo>
                    <a:pt x="126955" y="502615"/>
                  </a:lnTo>
                  <a:lnTo>
                    <a:pt x="167591" y="525227"/>
                  </a:lnTo>
                  <a:lnTo>
                    <a:pt x="212092" y="542086"/>
                  </a:lnTo>
                  <a:lnTo>
                    <a:pt x="259818" y="552621"/>
                  </a:lnTo>
                  <a:lnTo>
                    <a:pt x="310134" y="556260"/>
                  </a:lnTo>
                  <a:lnTo>
                    <a:pt x="360449" y="552621"/>
                  </a:lnTo>
                  <a:lnTo>
                    <a:pt x="408175" y="542086"/>
                  </a:lnTo>
                  <a:lnTo>
                    <a:pt x="452676" y="525227"/>
                  </a:lnTo>
                  <a:lnTo>
                    <a:pt x="493312" y="502615"/>
                  </a:lnTo>
                  <a:lnTo>
                    <a:pt x="529447" y="474821"/>
                  </a:lnTo>
                  <a:lnTo>
                    <a:pt x="560441" y="442417"/>
                  </a:lnTo>
                  <a:lnTo>
                    <a:pt x="585659" y="405974"/>
                  </a:lnTo>
                  <a:lnTo>
                    <a:pt x="604461" y="366064"/>
                  </a:lnTo>
                  <a:lnTo>
                    <a:pt x="616209" y="323259"/>
                  </a:lnTo>
                  <a:lnTo>
                    <a:pt x="620267" y="278130"/>
                  </a:lnTo>
                  <a:lnTo>
                    <a:pt x="616209" y="233000"/>
                  </a:lnTo>
                  <a:lnTo>
                    <a:pt x="604461" y="190195"/>
                  </a:lnTo>
                  <a:lnTo>
                    <a:pt x="585659" y="150285"/>
                  </a:lnTo>
                  <a:lnTo>
                    <a:pt x="560441" y="113842"/>
                  </a:lnTo>
                  <a:lnTo>
                    <a:pt x="529447" y="81438"/>
                  </a:lnTo>
                  <a:lnTo>
                    <a:pt x="493312" y="53644"/>
                  </a:lnTo>
                  <a:lnTo>
                    <a:pt x="452676" y="31032"/>
                  </a:lnTo>
                  <a:lnTo>
                    <a:pt x="408175" y="14173"/>
                  </a:lnTo>
                  <a:lnTo>
                    <a:pt x="360449" y="3638"/>
                  </a:lnTo>
                  <a:lnTo>
                    <a:pt x="310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77762" y="1120902"/>
              <a:ext cx="620395" cy="556260"/>
            </a:xfrm>
            <a:custGeom>
              <a:avLst/>
              <a:gdLst/>
              <a:ahLst/>
              <a:cxnLst/>
              <a:rect l="l" t="t" r="r" b="b"/>
              <a:pathLst>
                <a:path w="620395" h="556260">
                  <a:moveTo>
                    <a:pt x="0" y="278130"/>
                  </a:moveTo>
                  <a:lnTo>
                    <a:pt x="4058" y="233000"/>
                  </a:lnTo>
                  <a:lnTo>
                    <a:pt x="15806" y="190195"/>
                  </a:lnTo>
                  <a:lnTo>
                    <a:pt x="34608" y="150285"/>
                  </a:lnTo>
                  <a:lnTo>
                    <a:pt x="59826" y="113842"/>
                  </a:lnTo>
                  <a:lnTo>
                    <a:pt x="90820" y="81438"/>
                  </a:lnTo>
                  <a:lnTo>
                    <a:pt x="126955" y="53644"/>
                  </a:lnTo>
                  <a:lnTo>
                    <a:pt x="167591" y="31032"/>
                  </a:lnTo>
                  <a:lnTo>
                    <a:pt x="212092" y="14173"/>
                  </a:lnTo>
                  <a:lnTo>
                    <a:pt x="259818" y="3638"/>
                  </a:lnTo>
                  <a:lnTo>
                    <a:pt x="310134" y="0"/>
                  </a:lnTo>
                  <a:lnTo>
                    <a:pt x="360449" y="3638"/>
                  </a:lnTo>
                  <a:lnTo>
                    <a:pt x="408175" y="14173"/>
                  </a:lnTo>
                  <a:lnTo>
                    <a:pt x="452676" y="31032"/>
                  </a:lnTo>
                  <a:lnTo>
                    <a:pt x="493312" y="53644"/>
                  </a:lnTo>
                  <a:lnTo>
                    <a:pt x="529447" y="81438"/>
                  </a:lnTo>
                  <a:lnTo>
                    <a:pt x="560441" y="113842"/>
                  </a:lnTo>
                  <a:lnTo>
                    <a:pt x="585659" y="150285"/>
                  </a:lnTo>
                  <a:lnTo>
                    <a:pt x="604461" y="190195"/>
                  </a:lnTo>
                  <a:lnTo>
                    <a:pt x="616209" y="233000"/>
                  </a:lnTo>
                  <a:lnTo>
                    <a:pt x="620267" y="278130"/>
                  </a:lnTo>
                  <a:lnTo>
                    <a:pt x="616209" y="323259"/>
                  </a:lnTo>
                  <a:lnTo>
                    <a:pt x="604461" y="366064"/>
                  </a:lnTo>
                  <a:lnTo>
                    <a:pt x="585659" y="405974"/>
                  </a:lnTo>
                  <a:lnTo>
                    <a:pt x="560441" y="442417"/>
                  </a:lnTo>
                  <a:lnTo>
                    <a:pt x="529447" y="474821"/>
                  </a:lnTo>
                  <a:lnTo>
                    <a:pt x="493312" y="502615"/>
                  </a:lnTo>
                  <a:lnTo>
                    <a:pt x="452676" y="525227"/>
                  </a:lnTo>
                  <a:lnTo>
                    <a:pt x="408175" y="542086"/>
                  </a:lnTo>
                  <a:lnTo>
                    <a:pt x="360449" y="552621"/>
                  </a:lnTo>
                  <a:lnTo>
                    <a:pt x="310134" y="556260"/>
                  </a:lnTo>
                  <a:lnTo>
                    <a:pt x="259818" y="552621"/>
                  </a:lnTo>
                  <a:lnTo>
                    <a:pt x="212092" y="542086"/>
                  </a:lnTo>
                  <a:lnTo>
                    <a:pt x="167591" y="525227"/>
                  </a:lnTo>
                  <a:lnTo>
                    <a:pt x="126955" y="502615"/>
                  </a:lnTo>
                  <a:lnTo>
                    <a:pt x="90820" y="474821"/>
                  </a:lnTo>
                  <a:lnTo>
                    <a:pt x="59826" y="442417"/>
                  </a:lnTo>
                  <a:lnTo>
                    <a:pt x="34608" y="405974"/>
                  </a:lnTo>
                  <a:lnTo>
                    <a:pt x="15806" y="366064"/>
                  </a:lnTo>
                  <a:lnTo>
                    <a:pt x="4058" y="323259"/>
                  </a:lnTo>
                  <a:lnTo>
                    <a:pt x="0" y="27813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655689" y="1233678"/>
            <a:ext cx="264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725156" y="1712976"/>
            <a:ext cx="628015" cy="565785"/>
            <a:chOff x="7725156" y="1712976"/>
            <a:chExt cx="628015" cy="565785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5156" y="1725168"/>
              <a:ext cx="627888" cy="47548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016" y="1712976"/>
              <a:ext cx="580644" cy="56540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2400" y="1752600"/>
              <a:ext cx="533400" cy="38100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7772400" y="17526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469900" y="0"/>
                  </a:lnTo>
                  <a:lnTo>
                    <a:pt x="494609" y="4992"/>
                  </a:lnTo>
                  <a:lnTo>
                    <a:pt x="514794" y="18605"/>
                  </a:lnTo>
                  <a:lnTo>
                    <a:pt x="528407" y="38790"/>
                  </a:lnTo>
                  <a:lnTo>
                    <a:pt x="533400" y="63500"/>
                  </a:lnTo>
                  <a:lnTo>
                    <a:pt x="533400" y="317500"/>
                  </a:lnTo>
                  <a:lnTo>
                    <a:pt x="528407" y="342209"/>
                  </a:lnTo>
                  <a:lnTo>
                    <a:pt x="514794" y="362394"/>
                  </a:lnTo>
                  <a:lnTo>
                    <a:pt x="494609" y="376007"/>
                  </a:lnTo>
                  <a:lnTo>
                    <a:pt x="4699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916926" y="1778000"/>
            <a:ext cx="247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F1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421623" y="3695700"/>
            <a:ext cx="628015" cy="565785"/>
            <a:chOff x="8421623" y="3695700"/>
            <a:chExt cx="628015" cy="565785"/>
          </a:xfrm>
        </p:grpSpPr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1623" y="3707891"/>
              <a:ext cx="627887" cy="47548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46007" y="3695700"/>
              <a:ext cx="580644" cy="56540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68867" y="3735323"/>
              <a:ext cx="533400" cy="38100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468867" y="3735323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469900" y="0"/>
                  </a:lnTo>
                  <a:lnTo>
                    <a:pt x="494609" y="4992"/>
                  </a:lnTo>
                  <a:lnTo>
                    <a:pt x="514794" y="18605"/>
                  </a:lnTo>
                  <a:lnTo>
                    <a:pt x="528407" y="38790"/>
                  </a:lnTo>
                  <a:lnTo>
                    <a:pt x="533400" y="63500"/>
                  </a:lnTo>
                  <a:lnTo>
                    <a:pt x="533400" y="317500"/>
                  </a:lnTo>
                  <a:lnTo>
                    <a:pt x="528407" y="342209"/>
                  </a:lnTo>
                  <a:lnTo>
                    <a:pt x="514794" y="362394"/>
                  </a:lnTo>
                  <a:lnTo>
                    <a:pt x="494609" y="376007"/>
                  </a:lnTo>
                  <a:lnTo>
                    <a:pt x="4699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8614029" y="3761613"/>
            <a:ext cx="247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F5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673595" y="5055108"/>
            <a:ext cx="628015" cy="565785"/>
            <a:chOff x="6673595" y="5055108"/>
            <a:chExt cx="628015" cy="565785"/>
          </a:xfrm>
        </p:grpSpPr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3595" y="5067300"/>
              <a:ext cx="627888" cy="47548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7979" y="5055108"/>
              <a:ext cx="580644" cy="565404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0839" y="5094732"/>
              <a:ext cx="533400" cy="38100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720839" y="509473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469900" y="0"/>
                  </a:lnTo>
                  <a:lnTo>
                    <a:pt x="494609" y="4992"/>
                  </a:lnTo>
                  <a:lnTo>
                    <a:pt x="514794" y="18605"/>
                  </a:lnTo>
                  <a:lnTo>
                    <a:pt x="528407" y="38790"/>
                  </a:lnTo>
                  <a:lnTo>
                    <a:pt x="533400" y="63500"/>
                  </a:lnTo>
                  <a:lnTo>
                    <a:pt x="533400" y="317500"/>
                  </a:lnTo>
                  <a:lnTo>
                    <a:pt x="528407" y="342209"/>
                  </a:lnTo>
                  <a:lnTo>
                    <a:pt x="514794" y="362394"/>
                  </a:lnTo>
                  <a:lnTo>
                    <a:pt x="494609" y="376007"/>
                  </a:lnTo>
                  <a:lnTo>
                    <a:pt x="4699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6865366" y="5120766"/>
            <a:ext cx="247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F4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4764023" y="3902964"/>
            <a:ext cx="628015" cy="565785"/>
            <a:chOff x="4764023" y="3902964"/>
            <a:chExt cx="628015" cy="565785"/>
          </a:xfrm>
        </p:grpSpPr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4023" y="3913632"/>
              <a:ext cx="627888" cy="475488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8407" y="3902964"/>
              <a:ext cx="580643" cy="565404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1267" y="3941064"/>
              <a:ext cx="533400" cy="381000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4811267" y="3941064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469900" y="0"/>
                  </a:lnTo>
                  <a:lnTo>
                    <a:pt x="494609" y="4992"/>
                  </a:lnTo>
                  <a:lnTo>
                    <a:pt x="514794" y="18605"/>
                  </a:lnTo>
                  <a:lnTo>
                    <a:pt x="528407" y="38790"/>
                  </a:lnTo>
                  <a:lnTo>
                    <a:pt x="533400" y="63500"/>
                  </a:lnTo>
                  <a:lnTo>
                    <a:pt x="533400" y="317500"/>
                  </a:lnTo>
                  <a:lnTo>
                    <a:pt x="528407" y="342209"/>
                  </a:lnTo>
                  <a:lnTo>
                    <a:pt x="514794" y="362394"/>
                  </a:lnTo>
                  <a:lnTo>
                    <a:pt x="494609" y="376007"/>
                  </a:lnTo>
                  <a:lnTo>
                    <a:pt x="4699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4955540" y="3967988"/>
            <a:ext cx="247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F3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5260847" y="1903476"/>
            <a:ext cx="628015" cy="565785"/>
            <a:chOff x="5260847" y="1903476"/>
            <a:chExt cx="628015" cy="565785"/>
          </a:xfrm>
        </p:grpSpPr>
        <p:pic>
          <p:nvPicPr>
            <p:cNvPr id="37" name="object 3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0847" y="1915668"/>
              <a:ext cx="627888" cy="475488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83707" y="1903476"/>
              <a:ext cx="580643" cy="565403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8091" y="1943100"/>
              <a:ext cx="533400" cy="381000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5308091" y="19431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469900" y="0"/>
                  </a:lnTo>
                  <a:lnTo>
                    <a:pt x="494609" y="4992"/>
                  </a:lnTo>
                  <a:lnTo>
                    <a:pt x="514794" y="18605"/>
                  </a:lnTo>
                  <a:lnTo>
                    <a:pt x="528407" y="38790"/>
                  </a:lnTo>
                  <a:lnTo>
                    <a:pt x="533400" y="63500"/>
                  </a:lnTo>
                  <a:lnTo>
                    <a:pt x="533400" y="317500"/>
                  </a:lnTo>
                  <a:lnTo>
                    <a:pt x="528407" y="342209"/>
                  </a:lnTo>
                  <a:lnTo>
                    <a:pt x="514794" y="362394"/>
                  </a:lnTo>
                  <a:lnTo>
                    <a:pt x="494609" y="376007"/>
                  </a:lnTo>
                  <a:lnTo>
                    <a:pt x="4699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5451728" y="1968500"/>
            <a:ext cx="247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F2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4365497" y="2868929"/>
            <a:ext cx="619125" cy="554990"/>
          </a:xfrm>
          <a:custGeom>
            <a:avLst/>
            <a:gdLst/>
            <a:ahLst/>
            <a:cxnLst/>
            <a:rect l="l" t="t" r="r" b="b"/>
            <a:pathLst>
              <a:path w="619125" h="554989">
                <a:moveTo>
                  <a:pt x="0" y="277368"/>
                </a:moveTo>
                <a:lnTo>
                  <a:pt x="4050" y="232383"/>
                </a:lnTo>
                <a:lnTo>
                  <a:pt x="15776" y="189707"/>
                </a:lnTo>
                <a:lnTo>
                  <a:pt x="34540" y="149912"/>
                </a:lnTo>
                <a:lnTo>
                  <a:pt x="59704" y="113568"/>
                </a:lnTo>
                <a:lnTo>
                  <a:pt x="90630" y="81248"/>
                </a:lnTo>
                <a:lnTo>
                  <a:pt x="126680" y="53522"/>
                </a:lnTo>
                <a:lnTo>
                  <a:pt x="167218" y="30963"/>
                </a:lnTo>
                <a:lnTo>
                  <a:pt x="211604" y="14142"/>
                </a:lnTo>
                <a:lnTo>
                  <a:pt x="259201" y="3630"/>
                </a:lnTo>
                <a:lnTo>
                  <a:pt x="309372" y="0"/>
                </a:lnTo>
                <a:lnTo>
                  <a:pt x="359542" y="3630"/>
                </a:lnTo>
                <a:lnTo>
                  <a:pt x="407139" y="14142"/>
                </a:lnTo>
                <a:lnTo>
                  <a:pt x="451525" y="30963"/>
                </a:lnTo>
                <a:lnTo>
                  <a:pt x="492063" y="53522"/>
                </a:lnTo>
                <a:lnTo>
                  <a:pt x="528113" y="81248"/>
                </a:lnTo>
                <a:lnTo>
                  <a:pt x="559039" y="113568"/>
                </a:lnTo>
                <a:lnTo>
                  <a:pt x="584203" y="149912"/>
                </a:lnTo>
                <a:lnTo>
                  <a:pt x="602967" y="189707"/>
                </a:lnTo>
                <a:lnTo>
                  <a:pt x="614693" y="232383"/>
                </a:lnTo>
                <a:lnTo>
                  <a:pt x="618743" y="277368"/>
                </a:lnTo>
                <a:lnTo>
                  <a:pt x="614693" y="322352"/>
                </a:lnTo>
                <a:lnTo>
                  <a:pt x="602967" y="365028"/>
                </a:lnTo>
                <a:lnTo>
                  <a:pt x="584203" y="404823"/>
                </a:lnTo>
                <a:lnTo>
                  <a:pt x="559039" y="441167"/>
                </a:lnTo>
                <a:lnTo>
                  <a:pt x="528113" y="473487"/>
                </a:lnTo>
                <a:lnTo>
                  <a:pt x="492063" y="501213"/>
                </a:lnTo>
                <a:lnTo>
                  <a:pt x="451525" y="523772"/>
                </a:lnTo>
                <a:lnTo>
                  <a:pt x="407139" y="540593"/>
                </a:lnTo>
                <a:lnTo>
                  <a:pt x="359542" y="551105"/>
                </a:lnTo>
                <a:lnTo>
                  <a:pt x="309372" y="554736"/>
                </a:lnTo>
                <a:lnTo>
                  <a:pt x="259201" y="551105"/>
                </a:lnTo>
                <a:lnTo>
                  <a:pt x="211604" y="540593"/>
                </a:lnTo>
                <a:lnTo>
                  <a:pt x="167218" y="523772"/>
                </a:lnTo>
                <a:lnTo>
                  <a:pt x="126680" y="501213"/>
                </a:lnTo>
                <a:lnTo>
                  <a:pt x="90630" y="473487"/>
                </a:lnTo>
                <a:lnTo>
                  <a:pt x="59704" y="441167"/>
                </a:lnTo>
                <a:lnTo>
                  <a:pt x="34540" y="404823"/>
                </a:lnTo>
                <a:lnTo>
                  <a:pt x="15776" y="365028"/>
                </a:lnTo>
                <a:lnTo>
                  <a:pt x="4050" y="322352"/>
                </a:lnTo>
                <a:lnTo>
                  <a:pt x="0" y="277368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4542535" y="2981071"/>
            <a:ext cx="264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5251640" y="4972748"/>
            <a:ext cx="646430" cy="581025"/>
            <a:chOff x="5251640" y="4972748"/>
            <a:chExt cx="646430" cy="581025"/>
          </a:xfrm>
        </p:grpSpPr>
        <p:sp>
          <p:nvSpPr>
            <p:cNvPr id="45" name="object 45" descr=""/>
            <p:cNvSpPr/>
            <p:nvPr/>
          </p:nvSpPr>
          <p:spPr>
            <a:xfrm>
              <a:off x="5264658" y="4985765"/>
              <a:ext cx="620395" cy="554990"/>
            </a:xfrm>
            <a:custGeom>
              <a:avLst/>
              <a:gdLst/>
              <a:ahLst/>
              <a:cxnLst/>
              <a:rect l="l" t="t" r="r" b="b"/>
              <a:pathLst>
                <a:path w="620395" h="554989">
                  <a:moveTo>
                    <a:pt x="310133" y="0"/>
                  </a:moveTo>
                  <a:lnTo>
                    <a:pt x="259818" y="3630"/>
                  </a:lnTo>
                  <a:lnTo>
                    <a:pt x="212092" y="14142"/>
                  </a:lnTo>
                  <a:lnTo>
                    <a:pt x="167591" y="30963"/>
                  </a:lnTo>
                  <a:lnTo>
                    <a:pt x="126955" y="53522"/>
                  </a:lnTo>
                  <a:lnTo>
                    <a:pt x="90820" y="81248"/>
                  </a:lnTo>
                  <a:lnTo>
                    <a:pt x="59826" y="113568"/>
                  </a:lnTo>
                  <a:lnTo>
                    <a:pt x="34608" y="149912"/>
                  </a:lnTo>
                  <a:lnTo>
                    <a:pt x="15806" y="189707"/>
                  </a:lnTo>
                  <a:lnTo>
                    <a:pt x="4058" y="232383"/>
                  </a:lnTo>
                  <a:lnTo>
                    <a:pt x="0" y="277367"/>
                  </a:lnTo>
                  <a:lnTo>
                    <a:pt x="4058" y="322352"/>
                  </a:lnTo>
                  <a:lnTo>
                    <a:pt x="15806" y="365028"/>
                  </a:lnTo>
                  <a:lnTo>
                    <a:pt x="34608" y="404823"/>
                  </a:lnTo>
                  <a:lnTo>
                    <a:pt x="59826" y="441167"/>
                  </a:lnTo>
                  <a:lnTo>
                    <a:pt x="90820" y="473487"/>
                  </a:lnTo>
                  <a:lnTo>
                    <a:pt x="126955" y="501213"/>
                  </a:lnTo>
                  <a:lnTo>
                    <a:pt x="167591" y="523772"/>
                  </a:lnTo>
                  <a:lnTo>
                    <a:pt x="212092" y="540593"/>
                  </a:lnTo>
                  <a:lnTo>
                    <a:pt x="259818" y="551105"/>
                  </a:lnTo>
                  <a:lnTo>
                    <a:pt x="310133" y="554735"/>
                  </a:lnTo>
                  <a:lnTo>
                    <a:pt x="360449" y="551105"/>
                  </a:lnTo>
                  <a:lnTo>
                    <a:pt x="408175" y="540593"/>
                  </a:lnTo>
                  <a:lnTo>
                    <a:pt x="452676" y="523772"/>
                  </a:lnTo>
                  <a:lnTo>
                    <a:pt x="493312" y="501213"/>
                  </a:lnTo>
                  <a:lnTo>
                    <a:pt x="529447" y="473487"/>
                  </a:lnTo>
                  <a:lnTo>
                    <a:pt x="560441" y="441167"/>
                  </a:lnTo>
                  <a:lnTo>
                    <a:pt x="585659" y="404823"/>
                  </a:lnTo>
                  <a:lnTo>
                    <a:pt x="604461" y="365028"/>
                  </a:lnTo>
                  <a:lnTo>
                    <a:pt x="616209" y="322352"/>
                  </a:lnTo>
                  <a:lnTo>
                    <a:pt x="620267" y="277367"/>
                  </a:lnTo>
                  <a:lnTo>
                    <a:pt x="616209" y="232383"/>
                  </a:lnTo>
                  <a:lnTo>
                    <a:pt x="604461" y="189707"/>
                  </a:lnTo>
                  <a:lnTo>
                    <a:pt x="585659" y="149912"/>
                  </a:lnTo>
                  <a:lnTo>
                    <a:pt x="560441" y="113568"/>
                  </a:lnTo>
                  <a:lnTo>
                    <a:pt x="529447" y="81248"/>
                  </a:lnTo>
                  <a:lnTo>
                    <a:pt x="493312" y="53522"/>
                  </a:lnTo>
                  <a:lnTo>
                    <a:pt x="452676" y="30963"/>
                  </a:lnTo>
                  <a:lnTo>
                    <a:pt x="408175" y="14142"/>
                  </a:lnTo>
                  <a:lnTo>
                    <a:pt x="360449" y="3630"/>
                  </a:lnTo>
                  <a:lnTo>
                    <a:pt x="3101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264658" y="4985765"/>
              <a:ext cx="620395" cy="554990"/>
            </a:xfrm>
            <a:custGeom>
              <a:avLst/>
              <a:gdLst/>
              <a:ahLst/>
              <a:cxnLst/>
              <a:rect l="l" t="t" r="r" b="b"/>
              <a:pathLst>
                <a:path w="620395" h="554989">
                  <a:moveTo>
                    <a:pt x="0" y="277367"/>
                  </a:moveTo>
                  <a:lnTo>
                    <a:pt x="4058" y="232383"/>
                  </a:lnTo>
                  <a:lnTo>
                    <a:pt x="15806" y="189707"/>
                  </a:lnTo>
                  <a:lnTo>
                    <a:pt x="34608" y="149912"/>
                  </a:lnTo>
                  <a:lnTo>
                    <a:pt x="59826" y="113568"/>
                  </a:lnTo>
                  <a:lnTo>
                    <a:pt x="90820" y="81248"/>
                  </a:lnTo>
                  <a:lnTo>
                    <a:pt x="126955" y="53522"/>
                  </a:lnTo>
                  <a:lnTo>
                    <a:pt x="167591" y="30963"/>
                  </a:lnTo>
                  <a:lnTo>
                    <a:pt x="212092" y="14142"/>
                  </a:lnTo>
                  <a:lnTo>
                    <a:pt x="259818" y="3630"/>
                  </a:lnTo>
                  <a:lnTo>
                    <a:pt x="310133" y="0"/>
                  </a:lnTo>
                  <a:lnTo>
                    <a:pt x="360449" y="3630"/>
                  </a:lnTo>
                  <a:lnTo>
                    <a:pt x="408175" y="14142"/>
                  </a:lnTo>
                  <a:lnTo>
                    <a:pt x="452676" y="30963"/>
                  </a:lnTo>
                  <a:lnTo>
                    <a:pt x="493312" y="53522"/>
                  </a:lnTo>
                  <a:lnTo>
                    <a:pt x="529447" y="81248"/>
                  </a:lnTo>
                  <a:lnTo>
                    <a:pt x="560441" y="113568"/>
                  </a:lnTo>
                  <a:lnTo>
                    <a:pt x="585659" y="149912"/>
                  </a:lnTo>
                  <a:lnTo>
                    <a:pt x="604461" y="189707"/>
                  </a:lnTo>
                  <a:lnTo>
                    <a:pt x="616209" y="232383"/>
                  </a:lnTo>
                  <a:lnTo>
                    <a:pt x="620267" y="277367"/>
                  </a:lnTo>
                  <a:lnTo>
                    <a:pt x="616209" y="322352"/>
                  </a:lnTo>
                  <a:lnTo>
                    <a:pt x="604461" y="365028"/>
                  </a:lnTo>
                  <a:lnTo>
                    <a:pt x="585659" y="404823"/>
                  </a:lnTo>
                  <a:lnTo>
                    <a:pt x="560441" y="441167"/>
                  </a:lnTo>
                  <a:lnTo>
                    <a:pt x="529447" y="473487"/>
                  </a:lnTo>
                  <a:lnTo>
                    <a:pt x="493312" y="501213"/>
                  </a:lnTo>
                  <a:lnTo>
                    <a:pt x="452676" y="523772"/>
                  </a:lnTo>
                  <a:lnTo>
                    <a:pt x="408175" y="540593"/>
                  </a:lnTo>
                  <a:lnTo>
                    <a:pt x="360449" y="551105"/>
                  </a:lnTo>
                  <a:lnTo>
                    <a:pt x="310133" y="554735"/>
                  </a:lnTo>
                  <a:lnTo>
                    <a:pt x="259818" y="551105"/>
                  </a:lnTo>
                  <a:lnTo>
                    <a:pt x="212092" y="540593"/>
                  </a:lnTo>
                  <a:lnTo>
                    <a:pt x="167591" y="523772"/>
                  </a:lnTo>
                  <a:lnTo>
                    <a:pt x="126955" y="501213"/>
                  </a:lnTo>
                  <a:lnTo>
                    <a:pt x="90820" y="473487"/>
                  </a:lnTo>
                  <a:lnTo>
                    <a:pt x="59826" y="441167"/>
                  </a:lnTo>
                  <a:lnTo>
                    <a:pt x="34608" y="404823"/>
                  </a:lnTo>
                  <a:lnTo>
                    <a:pt x="15806" y="365028"/>
                  </a:lnTo>
                  <a:lnTo>
                    <a:pt x="4058" y="322352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5442965" y="5098541"/>
            <a:ext cx="264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8104568" y="4907216"/>
            <a:ext cx="645160" cy="582295"/>
            <a:chOff x="8104568" y="4907216"/>
            <a:chExt cx="645160" cy="582295"/>
          </a:xfrm>
        </p:grpSpPr>
        <p:sp>
          <p:nvSpPr>
            <p:cNvPr id="49" name="object 49" descr=""/>
            <p:cNvSpPr/>
            <p:nvPr/>
          </p:nvSpPr>
          <p:spPr>
            <a:xfrm>
              <a:off x="8117586" y="4920233"/>
              <a:ext cx="619125" cy="556260"/>
            </a:xfrm>
            <a:custGeom>
              <a:avLst/>
              <a:gdLst/>
              <a:ahLst/>
              <a:cxnLst/>
              <a:rect l="l" t="t" r="r" b="b"/>
              <a:pathLst>
                <a:path w="619125" h="556260">
                  <a:moveTo>
                    <a:pt x="309372" y="0"/>
                  </a:moveTo>
                  <a:lnTo>
                    <a:pt x="259201" y="3638"/>
                  </a:lnTo>
                  <a:lnTo>
                    <a:pt x="211604" y="14173"/>
                  </a:lnTo>
                  <a:lnTo>
                    <a:pt x="167218" y="31032"/>
                  </a:lnTo>
                  <a:lnTo>
                    <a:pt x="126680" y="53644"/>
                  </a:lnTo>
                  <a:lnTo>
                    <a:pt x="90630" y="81438"/>
                  </a:lnTo>
                  <a:lnTo>
                    <a:pt x="59704" y="113842"/>
                  </a:lnTo>
                  <a:lnTo>
                    <a:pt x="34540" y="150285"/>
                  </a:lnTo>
                  <a:lnTo>
                    <a:pt x="15776" y="190195"/>
                  </a:lnTo>
                  <a:lnTo>
                    <a:pt x="4050" y="233000"/>
                  </a:lnTo>
                  <a:lnTo>
                    <a:pt x="0" y="278130"/>
                  </a:lnTo>
                  <a:lnTo>
                    <a:pt x="4050" y="323259"/>
                  </a:lnTo>
                  <a:lnTo>
                    <a:pt x="15776" y="366064"/>
                  </a:lnTo>
                  <a:lnTo>
                    <a:pt x="34540" y="405974"/>
                  </a:lnTo>
                  <a:lnTo>
                    <a:pt x="59704" y="442417"/>
                  </a:lnTo>
                  <a:lnTo>
                    <a:pt x="90630" y="474821"/>
                  </a:lnTo>
                  <a:lnTo>
                    <a:pt x="126680" y="502615"/>
                  </a:lnTo>
                  <a:lnTo>
                    <a:pt x="167218" y="525227"/>
                  </a:lnTo>
                  <a:lnTo>
                    <a:pt x="211604" y="542086"/>
                  </a:lnTo>
                  <a:lnTo>
                    <a:pt x="259201" y="552621"/>
                  </a:lnTo>
                  <a:lnTo>
                    <a:pt x="309372" y="556260"/>
                  </a:lnTo>
                  <a:lnTo>
                    <a:pt x="359542" y="552621"/>
                  </a:lnTo>
                  <a:lnTo>
                    <a:pt x="407139" y="542086"/>
                  </a:lnTo>
                  <a:lnTo>
                    <a:pt x="451525" y="525227"/>
                  </a:lnTo>
                  <a:lnTo>
                    <a:pt x="492063" y="502615"/>
                  </a:lnTo>
                  <a:lnTo>
                    <a:pt x="528113" y="474821"/>
                  </a:lnTo>
                  <a:lnTo>
                    <a:pt x="559039" y="442417"/>
                  </a:lnTo>
                  <a:lnTo>
                    <a:pt x="584203" y="405974"/>
                  </a:lnTo>
                  <a:lnTo>
                    <a:pt x="602967" y="366064"/>
                  </a:lnTo>
                  <a:lnTo>
                    <a:pt x="614693" y="323259"/>
                  </a:lnTo>
                  <a:lnTo>
                    <a:pt x="618744" y="278130"/>
                  </a:lnTo>
                  <a:lnTo>
                    <a:pt x="614693" y="233000"/>
                  </a:lnTo>
                  <a:lnTo>
                    <a:pt x="602967" y="190195"/>
                  </a:lnTo>
                  <a:lnTo>
                    <a:pt x="584203" y="150285"/>
                  </a:lnTo>
                  <a:lnTo>
                    <a:pt x="559039" y="113842"/>
                  </a:lnTo>
                  <a:lnTo>
                    <a:pt x="528113" y="81438"/>
                  </a:lnTo>
                  <a:lnTo>
                    <a:pt x="492063" y="53644"/>
                  </a:lnTo>
                  <a:lnTo>
                    <a:pt x="451525" y="31032"/>
                  </a:lnTo>
                  <a:lnTo>
                    <a:pt x="407139" y="14173"/>
                  </a:lnTo>
                  <a:lnTo>
                    <a:pt x="359542" y="3638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117586" y="4920233"/>
              <a:ext cx="619125" cy="556260"/>
            </a:xfrm>
            <a:custGeom>
              <a:avLst/>
              <a:gdLst/>
              <a:ahLst/>
              <a:cxnLst/>
              <a:rect l="l" t="t" r="r" b="b"/>
              <a:pathLst>
                <a:path w="619125" h="556260">
                  <a:moveTo>
                    <a:pt x="0" y="278130"/>
                  </a:moveTo>
                  <a:lnTo>
                    <a:pt x="4050" y="233000"/>
                  </a:lnTo>
                  <a:lnTo>
                    <a:pt x="15776" y="190195"/>
                  </a:lnTo>
                  <a:lnTo>
                    <a:pt x="34540" y="150285"/>
                  </a:lnTo>
                  <a:lnTo>
                    <a:pt x="59704" y="113842"/>
                  </a:lnTo>
                  <a:lnTo>
                    <a:pt x="90630" y="81438"/>
                  </a:lnTo>
                  <a:lnTo>
                    <a:pt x="126680" y="53644"/>
                  </a:lnTo>
                  <a:lnTo>
                    <a:pt x="167218" y="31032"/>
                  </a:lnTo>
                  <a:lnTo>
                    <a:pt x="211604" y="14173"/>
                  </a:lnTo>
                  <a:lnTo>
                    <a:pt x="259201" y="3638"/>
                  </a:lnTo>
                  <a:lnTo>
                    <a:pt x="309372" y="0"/>
                  </a:lnTo>
                  <a:lnTo>
                    <a:pt x="359542" y="3638"/>
                  </a:lnTo>
                  <a:lnTo>
                    <a:pt x="407139" y="14173"/>
                  </a:lnTo>
                  <a:lnTo>
                    <a:pt x="451525" y="31032"/>
                  </a:lnTo>
                  <a:lnTo>
                    <a:pt x="492063" y="53644"/>
                  </a:lnTo>
                  <a:lnTo>
                    <a:pt x="528113" y="81438"/>
                  </a:lnTo>
                  <a:lnTo>
                    <a:pt x="559039" y="113842"/>
                  </a:lnTo>
                  <a:lnTo>
                    <a:pt x="584203" y="150285"/>
                  </a:lnTo>
                  <a:lnTo>
                    <a:pt x="602967" y="190195"/>
                  </a:lnTo>
                  <a:lnTo>
                    <a:pt x="614693" y="233000"/>
                  </a:lnTo>
                  <a:lnTo>
                    <a:pt x="618744" y="278130"/>
                  </a:lnTo>
                  <a:lnTo>
                    <a:pt x="614693" y="323259"/>
                  </a:lnTo>
                  <a:lnTo>
                    <a:pt x="602967" y="366064"/>
                  </a:lnTo>
                  <a:lnTo>
                    <a:pt x="584203" y="405974"/>
                  </a:lnTo>
                  <a:lnTo>
                    <a:pt x="559039" y="442417"/>
                  </a:lnTo>
                  <a:lnTo>
                    <a:pt x="528113" y="474821"/>
                  </a:lnTo>
                  <a:lnTo>
                    <a:pt x="492063" y="502615"/>
                  </a:lnTo>
                  <a:lnTo>
                    <a:pt x="451525" y="525227"/>
                  </a:lnTo>
                  <a:lnTo>
                    <a:pt x="407139" y="542086"/>
                  </a:lnTo>
                  <a:lnTo>
                    <a:pt x="359542" y="552621"/>
                  </a:lnTo>
                  <a:lnTo>
                    <a:pt x="309372" y="556260"/>
                  </a:lnTo>
                  <a:lnTo>
                    <a:pt x="259201" y="552621"/>
                  </a:lnTo>
                  <a:lnTo>
                    <a:pt x="211604" y="542086"/>
                  </a:lnTo>
                  <a:lnTo>
                    <a:pt x="167218" y="525227"/>
                  </a:lnTo>
                  <a:lnTo>
                    <a:pt x="126680" y="502615"/>
                  </a:lnTo>
                  <a:lnTo>
                    <a:pt x="90630" y="474821"/>
                  </a:lnTo>
                  <a:lnTo>
                    <a:pt x="59704" y="442417"/>
                  </a:lnTo>
                  <a:lnTo>
                    <a:pt x="34540" y="405974"/>
                  </a:lnTo>
                  <a:lnTo>
                    <a:pt x="15776" y="366064"/>
                  </a:lnTo>
                  <a:lnTo>
                    <a:pt x="4050" y="323259"/>
                  </a:lnTo>
                  <a:lnTo>
                    <a:pt x="0" y="278130"/>
                  </a:lnTo>
                  <a:close/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8295258" y="5033264"/>
            <a:ext cx="264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Calibri"/>
                <a:cs typeface="Calibri"/>
              </a:rPr>
              <a:t>P4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8488680" y="2354579"/>
            <a:ext cx="646430" cy="581025"/>
            <a:chOff x="8488680" y="2354579"/>
            <a:chExt cx="646430" cy="581025"/>
          </a:xfrm>
        </p:grpSpPr>
        <p:sp>
          <p:nvSpPr>
            <p:cNvPr id="53" name="object 53" descr=""/>
            <p:cNvSpPr/>
            <p:nvPr/>
          </p:nvSpPr>
          <p:spPr>
            <a:xfrm>
              <a:off x="8501634" y="2367533"/>
              <a:ext cx="620395" cy="554990"/>
            </a:xfrm>
            <a:custGeom>
              <a:avLst/>
              <a:gdLst/>
              <a:ahLst/>
              <a:cxnLst/>
              <a:rect l="l" t="t" r="r" b="b"/>
              <a:pathLst>
                <a:path w="620395" h="554989">
                  <a:moveTo>
                    <a:pt x="310134" y="0"/>
                  </a:moveTo>
                  <a:lnTo>
                    <a:pt x="259818" y="3630"/>
                  </a:lnTo>
                  <a:lnTo>
                    <a:pt x="212092" y="14142"/>
                  </a:lnTo>
                  <a:lnTo>
                    <a:pt x="167591" y="30963"/>
                  </a:lnTo>
                  <a:lnTo>
                    <a:pt x="126955" y="53522"/>
                  </a:lnTo>
                  <a:lnTo>
                    <a:pt x="90820" y="81248"/>
                  </a:lnTo>
                  <a:lnTo>
                    <a:pt x="59826" y="113568"/>
                  </a:lnTo>
                  <a:lnTo>
                    <a:pt x="34608" y="149912"/>
                  </a:lnTo>
                  <a:lnTo>
                    <a:pt x="15806" y="189707"/>
                  </a:lnTo>
                  <a:lnTo>
                    <a:pt x="4058" y="232383"/>
                  </a:lnTo>
                  <a:lnTo>
                    <a:pt x="0" y="277367"/>
                  </a:lnTo>
                  <a:lnTo>
                    <a:pt x="4058" y="322352"/>
                  </a:lnTo>
                  <a:lnTo>
                    <a:pt x="15806" y="365028"/>
                  </a:lnTo>
                  <a:lnTo>
                    <a:pt x="34608" y="404823"/>
                  </a:lnTo>
                  <a:lnTo>
                    <a:pt x="59826" y="441167"/>
                  </a:lnTo>
                  <a:lnTo>
                    <a:pt x="90820" y="473487"/>
                  </a:lnTo>
                  <a:lnTo>
                    <a:pt x="126955" y="501213"/>
                  </a:lnTo>
                  <a:lnTo>
                    <a:pt x="167591" y="523772"/>
                  </a:lnTo>
                  <a:lnTo>
                    <a:pt x="212092" y="540593"/>
                  </a:lnTo>
                  <a:lnTo>
                    <a:pt x="259818" y="551105"/>
                  </a:lnTo>
                  <a:lnTo>
                    <a:pt x="310134" y="554736"/>
                  </a:lnTo>
                  <a:lnTo>
                    <a:pt x="360449" y="551105"/>
                  </a:lnTo>
                  <a:lnTo>
                    <a:pt x="408175" y="540593"/>
                  </a:lnTo>
                  <a:lnTo>
                    <a:pt x="452676" y="523772"/>
                  </a:lnTo>
                  <a:lnTo>
                    <a:pt x="493312" y="501213"/>
                  </a:lnTo>
                  <a:lnTo>
                    <a:pt x="529447" y="473487"/>
                  </a:lnTo>
                  <a:lnTo>
                    <a:pt x="560441" y="441167"/>
                  </a:lnTo>
                  <a:lnTo>
                    <a:pt x="585659" y="404823"/>
                  </a:lnTo>
                  <a:lnTo>
                    <a:pt x="604461" y="365028"/>
                  </a:lnTo>
                  <a:lnTo>
                    <a:pt x="616209" y="322352"/>
                  </a:lnTo>
                  <a:lnTo>
                    <a:pt x="620268" y="277367"/>
                  </a:lnTo>
                  <a:lnTo>
                    <a:pt x="616209" y="232383"/>
                  </a:lnTo>
                  <a:lnTo>
                    <a:pt x="604461" y="189707"/>
                  </a:lnTo>
                  <a:lnTo>
                    <a:pt x="585659" y="149912"/>
                  </a:lnTo>
                  <a:lnTo>
                    <a:pt x="560441" y="113568"/>
                  </a:lnTo>
                  <a:lnTo>
                    <a:pt x="529447" y="81248"/>
                  </a:lnTo>
                  <a:lnTo>
                    <a:pt x="493312" y="53522"/>
                  </a:lnTo>
                  <a:lnTo>
                    <a:pt x="452676" y="30963"/>
                  </a:lnTo>
                  <a:lnTo>
                    <a:pt x="408175" y="14142"/>
                  </a:lnTo>
                  <a:lnTo>
                    <a:pt x="360449" y="3630"/>
                  </a:lnTo>
                  <a:lnTo>
                    <a:pt x="310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8501634" y="2367533"/>
              <a:ext cx="620395" cy="554990"/>
            </a:xfrm>
            <a:custGeom>
              <a:avLst/>
              <a:gdLst/>
              <a:ahLst/>
              <a:cxnLst/>
              <a:rect l="l" t="t" r="r" b="b"/>
              <a:pathLst>
                <a:path w="620395" h="554989">
                  <a:moveTo>
                    <a:pt x="0" y="277367"/>
                  </a:moveTo>
                  <a:lnTo>
                    <a:pt x="4058" y="232383"/>
                  </a:lnTo>
                  <a:lnTo>
                    <a:pt x="15806" y="189707"/>
                  </a:lnTo>
                  <a:lnTo>
                    <a:pt x="34608" y="149912"/>
                  </a:lnTo>
                  <a:lnTo>
                    <a:pt x="59826" y="113568"/>
                  </a:lnTo>
                  <a:lnTo>
                    <a:pt x="90820" y="81248"/>
                  </a:lnTo>
                  <a:lnTo>
                    <a:pt x="126955" y="53522"/>
                  </a:lnTo>
                  <a:lnTo>
                    <a:pt x="167591" y="30963"/>
                  </a:lnTo>
                  <a:lnTo>
                    <a:pt x="212092" y="14142"/>
                  </a:lnTo>
                  <a:lnTo>
                    <a:pt x="259818" y="3630"/>
                  </a:lnTo>
                  <a:lnTo>
                    <a:pt x="310134" y="0"/>
                  </a:lnTo>
                  <a:lnTo>
                    <a:pt x="360449" y="3630"/>
                  </a:lnTo>
                  <a:lnTo>
                    <a:pt x="408175" y="14142"/>
                  </a:lnTo>
                  <a:lnTo>
                    <a:pt x="452676" y="30963"/>
                  </a:lnTo>
                  <a:lnTo>
                    <a:pt x="493312" y="53522"/>
                  </a:lnTo>
                  <a:lnTo>
                    <a:pt x="529447" y="81248"/>
                  </a:lnTo>
                  <a:lnTo>
                    <a:pt x="560441" y="113568"/>
                  </a:lnTo>
                  <a:lnTo>
                    <a:pt x="585659" y="149912"/>
                  </a:lnTo>
                  <a:lnTo>
                    <a:pt x="604461" y="189707"/>
                  </a:lnTo>
                  <a:lnTo>
                    <a:pt x="616209" y="232383"/>
                  </a:lnTo>
                  <a:lnTo>
                    <a:pt x="620268" y="277367"/>
                  </a:lnTo>
                  <a:lnTo>
                    <a:pt x="616209" y="322352"/>
                  </a:lnTo>
                  <a:lnTo>
                    <a:pt x="604461" y="365028"/>
                  </a:lnTo>
                  <a:lnTo>
                    <a:pt x="585659" y="404823"/>
                  </a:lnTo>
                  <a:lnTo>
                    <a:pt x="560441" y="441167"/>
                  </a:lnTo>
                  <a:lnTo>
                    <a:pt x="529447" y="473487"/>
                  </a:lnTo>
                  <a:lnTo>
                    <a:pt x="493312" y="501213"/>
                  </a:lnTo>
                  <a:lnTo>
                    <a:pt x="452676" y="523772"/>
                  </a:lnTo>
                  <a:lnTo>
                    <a:pt x="408175" y="540593"/>
                  </a:lnTo>
                  <a:lnTo>
                    <a:pt x="360449" y="551105"/>
                  </a:lnTo>
                  <a:lnTo>
                    <a:pt x="310134" y="554736"/>
                  </a:lnTo>
                  <a:lnTo>
                    <a:pt x="259818" y="551105"/>
                  </a:lnTo>
                  <a:lnTo>
                    <a:pt x="212092" y="540593"/>
                  </a:lnTo>
                  <a:lnTo>
                    <a:pt x="167591" y="523772"/>
                  </a:lnTo>
                  <a:lnTo>
                    <a:pt x="126955" y="501213"/>
                  </a:lnTo>
                  <a:lnTo>
                    <a:pt x="90820" y="473487"/>
                  </a:lnTo>
                  <a:lnTo>
                    <a:pt x="59826" y="441167"/>
                  </a:lnTo>
                  <a:lnTo>
                    <a:pt x="34608" y="404823"/>
                  </a:lnTo>
                  <a:lnTo>
                    <a:pt x="15806" y="365028"/>
                  </a:lnTo>
                  <a:lnTo>
                    <a:pt x="4058" y="322352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8680450" y="2479675"/>
            <a:ext cx="264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Calibri"/>
                <a:cs typeface="Calibri"/>
              </a:rPr>
              <a:t>P5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What</a:t>
            </a:r>
            <a:r>
              <a:rPr dirty="0" sz="4400" spc="-35"/>
              <a:t> </a:t>
            </a:r>
            <a:r>
              <a:rPr dirty="0" sz="4400"/>
              <a:t>is</a:t>
            </a:r>
            <a:r>
              <a:rPr dirty="0" sz="4400" spc="-35"/>
              <a:t> </a:t>
            </a:r>
            <a:r>
              <a:rPr dirty="0" sz="4400"/>
              <a:t>a</a:t>
            </a:r>
            <a:r>
              <a:rPr dirty="0" sz="4400" spc="-30"/>
              <a:t> </a:t>
            </a:r>
            <a:r>
              <a:rPr dirty="0" sz="4400" spc="-10"/>
              <a:t>Problem?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04061"/>
            <a:ext cx="8606790" cy="4869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2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dining</a:t>
            </a:r>
            <a:r>
              <a:rPr dirty="0" sz="2400" spc="12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philosopher's</a:t>
            </a:r>
            <a:r>
              <a:rPr dirty="0" sz="2400" spc="12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problem</a:t>
            </a:r>
            <a:r>
              <a:rPr dirty="0" sz="2400" spc="114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2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14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classical</a:t>
            </a:r>
            <a:r>
              <a:rPr dirty="0" sz="2400" spc="12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problem</a:t>
            </a:r>
            <a:r>
              <a:rPr dirty="0" sz="2400" spc="120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algn="just" marL="355600" marR="5715">
              <a:lnSpc>
                <a:spcPct val="103800"/>
              </a:lnSpc>
              <a:spcBef>
                <a:spcPts val="10"/>
              </a:spcBef>
            </a:pPr>
            <a:r>
              <a:rPr dirty="0" sz="2400">
                <a:latin typeface="Calibri"/>
                <a:cs typeface="Calibri"/>
              </a:rPr>
              <a:t>synchronization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says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Five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philosophers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sitting </a:t>
            </a:r>
            <a:r>
              <a:rPr dirty="0" sz="2400">
                <a:latin typeface="Calibri"/>
                <a:cs typeface="Calibri"/>
              </a:rPr>
              <a:t>around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circular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algn="just" marL="354965" indent="-34226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job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think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alternatively.</a:t>
            </a:r>
            <a:endParaRPr sz="2400">
              <a:latin typeface="Calibri"/>
              <a:cs typeface="Calibri"/>
            </a:endParaRPr>
          </a:p>
          <a:p>
            <a:pPr algn="just" marL="355600" marR="6350" indent="-342900">
              <a:lnSpc>
                <a:spcPct val="103800"/>
              </a:lnSpc>
              <a:spcBef>
                <a:spcPts val="58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bowl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noodles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placed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center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table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along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with </a:t>
            </a:r>
            <a:r>
              <a:rPr dirty="0" sz="2400">
                <a:latin typeface="Calibri"/>
                <a:cs typeface="Calibri"/>
              </a:rPr>
              <a:t>five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chopsticks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philosophers.</a:t>
            </a: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4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eat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philosopher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needs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both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right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left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chopstick.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philosopher</a:t>
            </a:r>
            <a:r>
              <a:rPr dirty="0" sz="2400" spc="245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2400" spc="245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dirty="0" sz="2400" spc="24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eat</a:t>
            </a:r>
            <a:r>
              <a:rPr dirty="0" sz="2400" spc="245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2400" spc="245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both</a:t>
            </a:r>
            <a:r>
              <a:rPr dirty="0" sz="2400" spc="245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immediate</a:t>
            </a:r>
            <a:r>
              <a:rPr dirty="0" sz="2400" spc="25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dirty="0" sz="2400" spc="245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400" spc="235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chopsticks</a:t>
            </a:r>
            <a:r>
              <a:rPr dirty="0" sz="24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philosopher</a:t>
            </a:r>
            <a:r>
              <a:rPr dirty="0" sz="24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4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available.</a:t>
            </a:r>
            <a:endParaRPr sz="2400">
              <a:latin typeface="Calibri"/>
              <a:cs typeface="Calibri"/>
            </a:endParaRPr>
          </a:p>
          <a:p>
            <a:pPr algn="just" marL="355600" marR="6350" indent="-342900">
              <a:lnSpc>
                <a:spcPct val="104200"/>
              </a:lnSpc>
              <a:spcBef>
                <a:spcPts val="56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21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case</a:t>
            </a:r>
            <a:r>
              <a:rPr dirty="0" sz="2400" spc="204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204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both</a:t>
            </a:r>
            <a:r>
              <a:rPr dirty="0" sz="2400" spc="204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immediate</a:t>
            </a:r>
            <a:r>
              <a:rPr dirty="0" sz="2400" spc="21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left</a:t>
            </a:r>
            <a:r>
              <a:rPr dirty="0" sz="2400" spc="20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1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right</a:t>
            </a:r>
            <a:r>
              <a:rPr dirty="0" sz="2400" spc="20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chopsticks</a:t>
            </a:r>
            <a:r>
              <a:rPr dirty="0" sz="2400" spc="20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10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philosopher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available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philosopher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puts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down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(either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left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right)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chopstick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starts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thinking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again.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2394204"/>
            <a:ext cx="3581400" cy="330213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35940" y="388365"/>
            <a:ext cx="4540250" cy="153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3200" spc="-10">
                <a:latin typeface="Calibri"/>
                <a:cs typeface="Calibri"/>
              </a:rPr>
              <a:t>Problems: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32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Deadlock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Dinning</a:t>
            </a:r>
            <a:r>
              <a:rPr dirty="0" sz="4400" spc="-135"/>
              <a:t> </a:t>
            </a:r>
            <a:r>
              <a:rPr dirty="0" sz="4400"/>
              <a:t>Philosopher</a:t>
            </a:r>
            <a:r>
              <a:rPr dirty="0" sz="4400" spc="-130"/>
              <a:t> </a:t>
            </a:r>
            <a:r>
              <a:rPr dirty="0" sz="4400" spc="-10"/>
              <a:t>Problem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83540" y="1007110"/>
            <a:ext cx="2367280" cy="22205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solidFill>
                  <a:srgbClr val="375F92"/>
                </a:solidFill>
                <a:latin typeface="Calibri"/>
                <a:cs typeface="Calibri"/>
              </a:rPr>
              <a:t>Void</a:t>
            </a:r>
            <a:r>
              <a:rPr dirty="0" sz="2400" spc="-13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375F92"/>
                </a:solidFill>
                <a:latin typeface="Calibri"/>
                <a:cs typeface="Calibri"/>
              </a:rPr>
              <a:t>philosopher()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 spc="-10" b="1">
                <a:latin typeface="Calibri"/>
                <a:cs typeface="Calibri"/>
              </a:rPr>
              <a:t>while(T)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dirty="0" sz="2400" spc="-10" b="1">
                <a:latin typeface="Calibri"/>
                <a:cs typeface="Calibri"/>
              </a:rPr>
              <a:t>think();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98194" y="3201480"/>
            <a:ext cx="2463800" cy="2221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dirty="0" sz="2400" spc="-10" b="1">
                <a:latin typeface="Calibri"/>
                <a:cs typeface="Calibri"/>
              </a:rPr>
              <a:t>take_fork(i); take_fork((i+1)%n); eat();</a:t>
            </a:r>
            <a:endParaRPr sz="2400">
              <a:latin typeface="Calibri"/>
              <a:cs typeface="Calibri"/>
            </a:endParaRPr>
          </a:p>
          <a:p>
            <a:pPr marL="12700" marR="118745">
              <a:lnSpc>
                <a:spcPct val="120000"/>
              </a:lnSpc>
            </a:pPr>
            <a:r>
              <a:rPr dirty="0" sz="2400" spc="-10" b="1">
                <a:latin typeface="Calibri"/>
                <a:cs typeface="Calibri"/>
              </a:rPr>
              <a:t>put_fork(i); put_fork((i+1)%n);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17034" y="3201480"/>
            <a:ext cx="1524635" cy="9042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68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//Left</a:t>
            </a:r>
            <a:r>
              <a:rPr dirty="0" sz="2400" spc="-9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fork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//Right</a:t>
            </a:r>
            <a:r>
              <a:rPr dirty="0" sz="24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fork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72839" y="4519418"/>
            <a:ext cx="1525270" cy="902969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7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//Left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fork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//Right</a:t>
            </a:r>
            <a:r>
              <a:rPr dirty="0" sz="24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fork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3540" y="5397195"/>
            <a:ext cx="47307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1764" y="990600"/>
            <a:ext cx="3412235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Solution</a:t>
            </a:r>
            <a:r>
              <a:rPr dirty="0" sz="4400" spc="-95"/>
              <a:t> </a:t>
            </a:r>
            <a:r>
              <a:rPr dirty="0" sz="4400"/>
              <a:t>(Not</a:t>
            </a:r>
            <a:r>
              <a:rPr dirty="0" sz="4400" spc="-85"/>
              <a:t> </a:t>
            </a:r>
            <a:r>
              <a:rPr dirty="0" sz="4400" spc="-10"/>
              <a:t>correct)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31494"/>
            <a:ext cx="813689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600">
                <a:latin typeface="Calibri"/>
                <a:cs typeface="Calibri"/>
              </a:rPr>
              <a:t>Solution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Dining</a:t>
            </a:r>
            <a:r>
              <a:rPr dirty="0" sz="2600" spc="-40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Philosopher</a:t>
            </a:r>
            <a:r>
              <a:rPr dirty="0" sz="2600" spc="-35" b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problem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using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Semaphore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3143" y="1463929"/>
            <a:ext cx="3522979" cy="48552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solidFill>
                  <a:srgbClr val="375F92"/>
                </a:solidFill>
                <a:latin typeface="Calibri"/>
                <a:cs typeface="Calibri"/>
              </a:rPr>
              <a:t>Void</a:t>
            </a:r>
            <a:r>
              <a:rPr dirty="0" sz="2400" spc="-13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375F92"/>
                </a:solidFill>
                <a:latin typeface="Calibri"/>
                <a:cs typeface="Calibri"/>
              </a:rPr>
              <a:t>philosopher()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Calibri"/>
                <a:cs typeface="Calibri"/>
              </a:rPr>
              <a:t>while(T)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927100" marR="5080">
              <a:lnSpc>
                <a:spcPct val="120000"/>
              </a:lnSpc>
            </a:pPr>
            <a:r>
              <a:rPr dirty="0" sz="2400" spc="-10" b="1">
                <a:latin typeface="Calibri"/>
                <a:cs typeface="Calibri"/>
              </a:rPr>
              <a:t>think(); take_fork(Si); take_fork((Si+1)%n); eat();</a:t>
            </a:r>
            <a:endParaRPr sz="2400">
              <a:latin typeface="Calibri"/>
              <a:cs typeface="Calibri"/>
            </a:endParaRPr>
          </a:p>
          <a:p>
            <a:pPr marL="927100" marR="118745">
              <a:lnSpc>
                <a:spcPct val="120000"/>
              </a:lnSpc>
            </a:pPr>
            <a:r>
              <a:rPr dirty="0" sz="2400" spc="-10" b="1">
                <a:latin typeface="Calibri"/>
                <a:cs typeface="Calibri"/>
              </a:rPr>
              <a:t>put_fork(Si); put_fork((Si+1)%n);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99686" y="3219767"/>
            <a:ext cx="1666239" cy="9042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//Left</a:t>
            </a:r>
            <a:r>
              <a:rPr dirty="0" sz="2400" spc="-9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fork</a:t>
            </a:r>
            <a:endParaRPr sz="24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//Right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fork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25595" y="4537706"/>
            <a:ext cx="1595120" cy="902969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//Left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fork</a:t>
            </a:r>
            <a:endParaRPr sz="24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58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//Right</a:t>
            </a:r>
            <a:r>
              <a:rPr dirty="0" sz="24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fork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974207" y="1816613"/>
            <a:ext cx="92710" cy="4785360"/>
            <a:chOff x="5974207" y="1816613"/>
            <a:chExt cx="92710" cy="478536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4207" y="1816613"/>
              <a:ext cx="92709" cy="478533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020562" y="1829561"/>
              <a:ext cx="0" cy="4724400"/>
            </a:xfrm>
            <a:custGeom>
              <a:avLst/>
              <a:gdLst/>
              <a:ahLst/>
              <a:cxnLst/>
              <a:rect l="l" t="t" r="r" b="b"/>
              <a:pathLst>
                <a:path w="0" h="4724400">
                  <a:moveTo>
                    <a:pt x="0" y="0"/>
                  </a:moveTo>
                  <a:lnTo>
                    <a:pt x="0" y="47244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6280150" y="3254375"/>
          <a:ext cx="2755900" cy="1844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718184"/>
                <a:gridCol w="821055"/>
              </a:tblGrid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P1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→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S1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S2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P2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→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S2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S3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P3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→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S3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S4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P4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→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S4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S5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P5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→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S5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S1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6099428" y="1845005"/>
            <a:ext cx="2777490" cy="941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S[i]</a:t>
            </a:r>
            <a:r>
              <a:rPr dirty="0" sz="2000" spc="3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five</a:t>
            </a:r>
            <a:r>
              <a:rPr dirty="0" sz="2000" spc="3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semaphores</a:t>
            </a:r>
            <a:r>
              <a:rPr dirty="0" sz="2000" spc="375" b="1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(i.e. </a:t>
            </a:r>
            <a:r>
              <a:rPr dirty="0" sz="2000">
                <a:latin typeface="Calibri"/>
                <a:cs typeface="Calibri"/>
              </a:rPr>
              <a:t>equal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forks) </a:t>
            </a:r>
            <a:r>
              <a:rPr dirty="0" sz="2000" b="1">
                <a:latin typeface="Calibri"/>
                <a:cs typeface="Calibri"/>
              </a:rPr>
              <a:t>S1,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S2,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S3,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S4,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S5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Solution</a:t>
            </a:r>
            <a:endParaRPr sz="4000"/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051050" y="1517650"/>
          <a:ext cx="5422900" cy="418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6790"/>
                <a:gridCol w="1436369"/>
                <a:gridCol w="1641475"/>
              </a:tblGrid>
              <a:tr h="859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800" b="1">
                          <a:latin typeface="Calibri"/>
                          <a:cs typeface="Calibri"/>
                        </a:rPr>
                        <a:t>P1</a:t>
                      </a:r>
                      <a:r>
                        <a:rPr dirty="0" sz="2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latin typeface="Calibri"/>
                          <a:cs typeface="Calibri"/>
                        </a:rPr>
                        <a:t>→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800" spc="-25" b="1">
                          <a:latin typeface="Calibri"/>
                          <a:cs typeface="Calibri"/>
                        </a:rPr>
                        <a:t>S1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800" spc="-25" b="1">
                          <a:latin typeface="Calibri"/>
                          <a:cs typeface="Calibri"/>
                        </a:rPr>
                        <a:t>S2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2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b="1">
                          <a:latin typeface="Calibri"/>
                          <a:cs typeface="Calibri"/>
                        </a:rPr>
                        <a:t>P2</a:t>
                      </a:r>
                      <a:r>
                        <a:rPr dirty="0" sz="2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latin typeface="Calibri"/>
                          <a:cs typeface="Calibri"/>
                        </a:rPr>
                        <a:t>→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25" b="1">
                          <a:latin typeface="Calibri"/>
                          <a:cs typeface="Calibri"/>
                        </a:rPr>
                        <a:t>S2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25" b="1">
                          <a:latin typeface="Calibri"/>
                          <a:cs typeface="Calibri"/>
                        </a:rPr>
                        <a:t>S3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2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b="1">
                          <a:latin typeface="Calibri"/>
                          <a:cs typeface="Calibri"/>
                        </a:rPr>
                        <a:t>P3</a:t>
                      </a:r>
                      <a:r>
                        <a:rPr dirty="0" sz="2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latin typeface="Calibri"/>
                          <a:cs typeface="Calibri"/>
                        </a:rPr>
                        <a:t>→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25" b="1">
                          <a:latin typeface="Calibri"/>
                          <a:cs typeface="Calibri"/>
                        </a:rPr>
                        <a:t>S3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25" b="1">
                          <a:latin typeface="Calibri"/>
                          <a:cs typeface="Calibri"/>
                        </a:rPr>
                        <a:t>S4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2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b="1">
                          <a:latin typeface="Calibri"/>
                          <a:cs typeface="Calibri"/>
                        </a:rPr>
                        <a:t>P4</a:t>
                      </a:r>
                      <a:r>
                        <a:rPr dirty="0" sz="2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latin typeface="Calibri"/>
                          <a:cs typeface="Calibri"/>
                        </a:rPr>
                        <a:t>→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25" b="1">
                          <a:latin typeface="Calibri"/>
                          <a:cs typeface="Calibri"/>
                        </a:rPr>
                        <a:t>S4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25" b="1">
                          <a:latin typeface="Calibri"/>
                          <a:cs typeface="Calibri"/>
                        </a:rPr>
                        <a:t>S5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2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8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P5</a:t>
                      </a:r>
                      <a:r>
                        <a:rPr dirty="0" sz="2800" spc="-2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→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800" spc="-2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800" spc="-2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Sleeping</a:t>
            </a:r>
            <a:r>
              <a:rPr dirty="0" sz="4400" spc="-10"/>
              <a:t> </a:t>
            </a:r>
            <a:r>
              <a:rPr dirty="0" sz="4400"/>
              <a:t>Barber </a:t>
            </a:r>
            <a:r>
              <a:rPr dirty="0" sz="4400" spc="-10"/>
              <a:t>Problem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3310890" cy="5170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715" indent="-342900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barber,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barber </a:t>
            </a:r>
            <a:r>
              <a:rPr dirty="0" sz="2400">
                <a:latin typeface="Calibri"/>
                <a:cs typeface="Calibri"/>
              </a:rPr>
              <a:t>chair,</a:t>
            </a:r>
            <a:r>
              <a:rPr dirty="0" sz="2400" spc="5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5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seats</a:t>
            </a:r>
            <a:r>
              <a:rPr dirty="0" sz="2400" spc="30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for </a:t>
            </a:r>
            <a:r>
              <a:rPr dirty="0" sz="2400" spc="-10">
                <a:latin typeface="Calibri"/>
                <a:cs typeface="Calibri"/>
              </a:rPr>
              <a:t>waiting.</a:t>
            </a: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14199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445">
                <a:latin typeface="Calibri"/>
                <a:cs typeface="Calibri"/>
              </a:rPr>
              <a:t>    </a:t>
            </a:r>
            <a:r>
              <a:rPr dirty="0" sz="2400">
                <a:latin typeface="Calibri"/>
                <a:cs typeface="Calibri"/>
              </a:rPr>
              <a:t>customers</a:t>
            </a:r>
            <a:r>
              <a:rPr dirty="0" sz="2400" spc="450">
                <a:latin typeface="Calibri"/>
                <a:cs typeface="Calibri"/>
              </a:rPr>
              <a:t>    </a:t>
            </a:r>
            <a:r>
              <a:rPr dirty="0" sz="2400" spc="-25">
                <a:latin typeface="Calibri"/>
                <a:cs typeface="Calibri"/>
              </a:rPr>
              <a:t>so </a:t>
            </a:r>
            <a:r>
              <a:rPr dirty="0" sz="2400">
                <a:latin typeface="Calibri"/>
                <a:cs typeface="Calibri"/>
              </a:rPr>
              <a:t>barber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sleeps.</a:t>
            </a:r>
            <a:endParaRPr sz="2400">
              <a:latin typeface="Calibri"/>
              <a:cs typeface="Calibri"/>
            </a:endParaRPr>
          </a:p>
          <a:p>
            <a:pPr algn="just" marL="354965" indent="-342265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Customer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comes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95">
                <a:latin typeface="Calibri"/>
                <a:cs typeface="Calibri"/>
              </a:rPr>
              <a:t>  </a:t>
            </a:r>
            <a:r>
              <a:rPr dirty="0" sz="2400" spc="-50">
                <a:latin typeface="Calibri"/>
                <a:cs typeface="Calibri"/>
              </a:rPr>
              <a:t>&amp;</a:t>
            </a:r>
            <a:endParaRPr sz="2400">
              <a:latin typeface="Calibri"/>
              <a:cs typeface="Calibri"/>
            </a:endParaRPr>
          </a:p>
          <a:p>
            <a:pPr algn="just" marL="355600">
              <a:lnSpc>
                <a:spcPct val="100000"/>
              </a:lnSpc>
              <a:spcBef>
                <a:spcPts val="409"/>
              </a:spcBef>
            </a:pPr>
            <a:r>
              <a:rPr dirty="0" sz="2400" spc="-10">
                <a:latin typeface="Calibri"/>
                <a:cs typeface="Calibri"/>
              </a:rPr>
              <a:t>wakes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barber.</a:t>
            </a: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14199"/>
              </a:lnSpc>
              <a:spcBef>
                <a:spcPts val="56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5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customers</a:t>
            </a:r>
            <a:r>
              <a:rPr dirty="0" sz="2400" spc="5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come </a:t>
            </a:r>
            <a:r>
              <a:rPr dirty="0" sz="2400" spc="-25">
                <a:latin typeface="Calibri"/>
                <a:cs typeface="Calibri"/>
              </a:rPr>
              <a:t>in.</a:t>
            </a:r>
            <a:endParaRPr sz="2400">
              <a:latin typeface="Calibri"/>
              <a:cs typeface="Calibri"/>
            </a:endParaRPr>
          </a:p>
          <a:p>
            <a:pPr algn="ctr" lvl="1" marL="742950" indent="-28638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742950" algn="l"/>
                <a:tab pos="1076960" algn="l"/>
                <a:tab pos="1826895" algn="l"/>
                <a:tab pos="2175510" algn="l"/>
                <a:tab pos="2622550" algn="l"/>
              </a:tabLst>
            </a:pPr>
            <a:r>
              <a:rPr dirty="0" sz="2000" spc="-25">
                <a:latin typeface="Calibri"/>
                <a:cs typeface="Calibri"/>
              </a:rPr>
              <a:t>If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there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is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an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0">
                <a:latin typeface="Calibri"/>
                <a:cs typeface="Calibri"/>
              </a:rPr>
              <a:t>empty</a:t>
            </a:r>
            <a:endParaRPr sz="2000">
              <a:latin typeface="Calibri"/>
              <a:cs typeface="Calibri"/>
            </a:endParaRPr>
          </a:p>
          <a:p>
            <a:pPr algn="ctr" marL="441959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latin typeface="Calibri"/>
                <a:cs typeface="Calibri"/>
              </a:rPr>
              <a:t>seat,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take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seat.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Otherwise,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leave.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6239" y="1238300"/>
            <a:ext cx="5397628" cy="45186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Introduction</a:t>
            </a:r>
            <a:r>
              <a:rPr dirty="0" sz="4400" spc="-130"/>
              <a:t> </a:t>
            </a:r>
            <a:r>
              <a:rPr dirty="0" sz="4400"/>
              <a:t>to</a:t>
            </a:r>
            <a:r>
              <a:rPr dirty="0" sz="4400" spc="-130"/>
              <a:t> </a:t>
            </a:r>
            <a:r>
              <a:rPr dirty="0" sz="4400" spc="-25"/>
              <a:t>IPC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5520" cy="40722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  <a:tab pos="475615" algn="l"/>
              </a:tabLst>
            </a:pP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 b="1">
                <a:latin typeface="Calibri"/>
                <a:cs typeface="Calibri"/>
              </a:rPr>
              <a:t>Inter-</a:t>
            </a:r>
            <a:r>
              <a:rPr dirty="0" sz="2400" b="1">
                <a:latin typeface="Calibri"/>
                <a:cs typeface="Calibri"/>
              </a:rPr>
              <a:t>process</a:t>
            </a:r>
            <a:r>
              <a:rPr dirty="0" sz="2400" spc="3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communication</a:t>
            </a:r>
            <a:r>
              <a:rPr dirty="0" sz="2400" spc="3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b="1">
                <a:latin typeface="Calibri"/>
                <a:cs typeface="Calibri"/>
              </a:rPr>
              <a:t>IPC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3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3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3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3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methods</a:t>
            </a:r>
            <a:r>
              <a:rPr dirty="0" sz="2400" spc="3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exchange</a:t>
            </a:r>
            <a:r>
              <a:rPr dirty="0" sz="2400" spc="235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45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235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among</a:t>
            </a:r>
            <a:r>
              <a:rPr dirty="0" sz="2400" spc="240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multiple</a:t>
            </a:r>
            <a:r>
              <a:rPr dirty="0" sz="2400" spc="240">
                <a:latin typeface="Calibri"/>
                <a:cs typeface="Calibri"/>
              </a:rPr>
              <a:t>   </a:t>
            </a:r>
            <a:r>
              <a:rPr dirty="0" sz="2400" b="1">
                <a:latin typeface="Calibri"/>
                <a:cs typeface="Calibri"/>
              </a:rPr>
              <a:t>threads</a:t>
            </a:r>
            <a:r>
              <a:rPr dirty="0" sz="2400" spc="245" b="1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240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240">
                <a:latin typeface="Calibri"/>
                <a:cs typeface="Calibri"/>
              </a:rPr>
              <a:t>   </a:t>
            </a:r>
            <a:r>
              <a:rPr dirty="0" sz="2400" spc="-25">
                <a:latin typeface="Calibri"/>
                <a:cs typeface="Calibri"/>
              </a:rPr>
              <a:t>or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processes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25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13700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running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computers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connected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network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14199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IPC</a:t>
            </a:r>
            <a:r>
              <a:rPr dirty="0" sz="2400" spc="405">
                <a:latin typeface="Calibri"/>
                <a:cs typeface="Calibri"/>
              </a:rPr>
              <a:t>   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409">
                <a:latin typeface="Calibri"/>
                <a:cs typeface="Calibri"/>
              </a:rPr>
              <a:t>   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409">
                <a:latin typeface="Calibri"/>
                <a:cs typeface="Calibri"/>
              </a:rPr>
              <a:t>   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409">
                <a:latin typeface="Calibri"/>
                <a:cs typeface="Calibri"/>
              </a:rPr>
              <a:t>    </a:t>
            </a:r>
            <a:r>
              <a:rPr dirty="0" sz="2400">
                <a:latin typeface="Calibri"/>
                <a:cs typeface="Calibri"/>
              </a:rPr>
              <a:t>referred</a:t>
            </a:r>
            <a:r>
              <a:rPr dirty="0" sz="2400" spc="409">
                <a:latin typeface="Calibri"/>
                <a:cs typeface="Calibri"/>
              </a:rPr>
              <a:t>   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405">
                <a:latin typeface="Calibri"/>
                <a:cs typeface="Calibri"/>
              </a:rPr>
              <a:t>   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409">
                <a:latin typeface="Calibri"/>
                <a:cs typeface="Calibri"/>
              </a:rPr>
              <a:t>    </a:t>
            </a:r>
            <a:r>
              <a:rPr dirty="0" sz="2400" spc="-25" b="1">
                <a:latin typeface="Calibri"/>
                <a:cs typeface="Calibri"/>
              </a:rPr>
              <a:t>inter-</a:t>
            </a:r>
            <a:r>
              <a:rPr dirty="0" sz="2400" spc="-10" b="1">
                <a:latin typeface="Calibri"/>
                <a:cs typeface="Calibri"/>
              </a:rPr>
              <a:t>thread </a:t>
            </a:r>
            <a:r>
              <a:rPr dirty="0" sz="2400" b="1">
                <a:latin typeface="Calibri"/>
                <a:cs typeface="Calibri"/>
              </a:rPr>
              <a:t>communication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30" b="1" i="1">
                <a:latin typeface="Calibri"/>
                <a:cs typeface="Calibri"/>
              </a:rPr>
              <a:t>inter-</a:t>
            </a:r>
            <a:r>
              <a:rPr dirty="0" sz="2400" b="1" i="1">
                <a:latin typeface="Calibri"/>
                <a:cs typeface="Calibri"/>
              </a:rPr>
              <a:t>application</a:t>
            </a:r>
            <a:r>
              <a:rPr dirty="0" sz="2400" spc="-35" b="1" i="1">
                <a:latin typeface="Calibri"/>
                <a:cs typeface="Calibri"/>
              </a:rPr>
              <a:t> </a:t>
            </a:r>
            <a:r>
              <a:rPr dirty="0" sz="2400" spc="-10" b="1" i="1">
                <a:latin typeface="Calibri"/>
                <a:cs typeface="Calibri"/>
              </a:rPr>
              <a:t>communication.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Sleeping</a:t>
            </a:r>
            <a:r>
              <a:rPr dirty="0" sz="4400" spc="-55"/>
              <a:t> </a:t>
            </a:r>
            <a:r>
              <a:rPr dirty="0" sz="4400"/>
              <a:t>Barber</a:t>
            </a:r>
            <a:r>
              <a:rPr dirty="0" sz="4400" spc="-70"/>
              <a:t> </a:t>
            </a:r>
            <a:r>
              <a:rPr dirty="0" sz="4400" spc="-10"/>
              <a:t>Problem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39444"/>
            <a:ext cx="2864485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200" spc="-10">
                <a:latin typeface="Calibri"/>
                <a:cs typeface="Calibri"/>
              </a:rPr>
              <a:t>Semaphore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customer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0 </a:t>
            </a:r>
            <a:r>
              <a:rPr dirty="0" sz="2200" spc="-10">
                <a:latin typeface="Calibri"/>
                <a:cs typeface="Calibri"/>
              </a:rPr>
              <a:t>Semaphore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barber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0 </a:t>
            </a:r>
            <a:r>
              <a:rPr dirty="0" sz="2200">
                <a:latin typeface="Calibri"/>
                <a:cs typeface="Calibri"/>
              </a:rPr>
              <a:t>Mutex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05683" y="939444"/>
            <a:ext cx="5409565" cy="123253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513715">
              <a:lnSpc>
                <a:spcPct val="100000"/>
              </a:lnSpc>
              <a:spcBef>
                <a:spcPts val="625"/>
              </a:spcBef>
            </a:pP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z="22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num</a:t>
            </a:r>
            <a:r>
              <a:rPr dirty="0" sz="22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2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customers</a:t>
            </a:r>
            <a:r>
              <a:rPr dirty="0" sz="22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waiting</a:t>
            </a:r>
            <a:r>
              <a:rPr dirty="0" sz="22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2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haircut</a:t>
            </a:r>
            <a:endParaRPr sz="22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530"/>
              </a:spcBef>
            </a:pP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z="22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barber</a:t>
            </a:r>
            <a:r>
              <a:rPr dirty="0" sz="22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waiting</a:t>
            </a:r>
            <a:r>
              <a:rPr dirty="0" sz="22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2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customers(sleeping)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z="22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2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Mutual</a:t>
            </a:r>
            <a:r>
              <a:rPr dirty="0" sz="22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exclusion</a:t>
            </a:r>
            <a:r>
              <a:rPr dirty="0" sz="22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among</a:t>
            </a:r>
            <a:r>
              <a:rPr dirty="0" sz="22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chairs</a:t>
            </a:r>
            <a:r>
              <a:rPr dirty="0" sz="22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available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9240" y="2163740"/>
            <a:ext cx="3114040" cy="127127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200">
                <a:latin typeface="Calibri"/>
                <a:cs typeface="Calibri"/>
              </a:rPr>
              <a:t>int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NumofEmptyChairs</a:t>
            </a:r>
            <a:r>
              <a:rPr dirty="0" sz="2200">
                <a:latin typeface="Calibri"/>
                <a:cs typeface="Calibri"/>
              </a:rPr>
              <a:t> =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N;</a:t>
            </a:r>
            <a:endParaRPr sz="2200">
              <a:latin typeface="Calibri"/>
              <a:cs typeface="Calibri"/>
            </a:endParaRPr>
          </a:p>
          <a:p>
            <a:pPr marL="374650" marR="1522095" indent="-342900">
              <a:lnSpc>
                <a:spcPts val="3460"/>
              </a:lnSpc>
            </a:pPr>
            <a:r>
              <a:rPr dirty="0" sz="2400" b="1">
                <a:solidFill>
                  <a:srgbClr val="375F92"/>
                </a:solidFill>
                <a:latin typeface="Calibri"/>
                <a:cs typeface="Calibri"/>
              </a:rPr>
              <a:t>For</a:t>
            </a:r>
            <a:r>
              <a:rPr dirty="0" sz="2400" spc="-85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75F92"/>
                </a:solidFill>
                <a:latin typeface="Calibri"/>
                <a:cs typeface="Calibri"/>
              </a:rPr>
              <a:t>Barber</a:t>
            </a:r>
            <a:r>
              <a:rPr dirty="0" sz="2400" spc="-65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{ </a:t>
            </a:r>
            <a:r>
              <a:rPr dirty="0" sz="2400" b="1">
                <a:latin typeface="Calibri"/>
                <a:cs typeface="Calibri"/>
              </a:rPr>
              <a:t>while(T)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81983" y="2214498"/>
            <a:ext cx="383921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6675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/*total</a:t>
            </a:r>
            <a:r>
              <a:rPr dirty="0" sz="22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num</a:t>
            </a:r>
            <a:r>
              <a:rPr dirty="0" sz="22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2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seats</a:t>
            </a:r>
            <a:r>
              <a:rPr dirty="0" sz="22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available</a:t>
            </a:r>
            <a:r>
              <a:rPr dirty="0" sz="22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25" b="1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barber</a:t>
            </a:r>
            <a:r>
              <a:rPr dirty="0" sz="22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shop*/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02842" y="3482162"/>
            <a:ext cx="652525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wait(customer);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waits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customer</a:t>
            </a:r>
            <a:r>
              <a:rPr dirty="0" sz="24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(sleeps).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02842" y="3921632"/>
            <a:ext cx="1657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wait(mutex);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09722" y="3921632"/>
            <a:ext cx="55899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8994" marR="5080" indent="-8369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mutex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protect</a:t>
            </a:r>
            <a:r>
              <a:rPr dirty="0" sz="24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available seats.*/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8442" y="4652771"/>
            <a:ext cx="6872605" cy="1781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5080">
              <a:lnSpc>
                <a:spcPct val="12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NumofEmptyChairs++;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chair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gets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free.*/ </a:t>
            </a:r>
            <a:r>
              <a:rPr dirty="0" sz="2400" b="1">
                <a:latin typeface="Calibri"/>
                <a:cs typeface="Calibri"/>
              </a:rPr>
              <a:t>signal(barber);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bring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customer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4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haircut.*/ </a:t>
            </a:r>
            <a:r>
              <a:rPr dirty="0" sz="2400" spc="-10" b="1">
                <a:latin typeface="Calibri"/>
                <a:cs typeface="Calibri"/>
              </a:rPr>
              <a:t>signal(mutex);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barber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cutting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hair.*/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b="1">
                <a:latin typeface="Calibri"/>
                <a:cs typeface="Calibri"/>
              </a:rPr>
              <a:t>} </a:t>
            </a: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7340" y="244285"/>
            <a:ext cx="8641080" cy="617220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b="1">
                <a:solidFill>
                  <a:srgbClr val="375F92"/>
                </a:solidFill>
                <a:latin typeface="Calibri"/>
                <a:cs typeface="Calibri"/>
              </a:rPr>
              <a:t>For</a:t>
            </a:r>
            <a:r>
              <a:rPr dirty="0" sz="2400" spc="-55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375F92"/>
                </a:solidFill>
                <a:latin typeface="Calibri"/>
                <a:cs typeface="Calibri"/>
              </a:rPr>
              <a:t>Customer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5600" marR="6645275">
              <a:lnSpc>
                <a:spcPct val="120000"/>
              </a:lnSpc>
            </a:pPr>
            <a:r>
              <a:rPr dirty="0" sz="2400" b="1">
                <a:latin typeface="Calibri"/>
                <a:cs typeface="Calibri"/>
              </a:rPr>
              <a:t>while(T)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{ </a:t>
            </a:r>
            <a:r>
              <a:rPr dirty="0" sz="2400" spc="-20" b="1">
                <a:latin typeface="Calibri"/>
                <a:cs typeface="Calibri"/>
              </a:rPr>
              <a:t>wait(mutex);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 spc="-10" b="1">
                <a:latin typeface="Calibri"/>
                <a:cs typeface="Calibri"/>
              </a:rPr>
              <a:t>if(NumofEmptyChairs&gt;0)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algn="just" marL="927100" marR="2529840">
              <a:lnSpc>
                <a:spcPct val="120000"/>
              </a:lnSpc>
            </a:pPr>
            <a:r>
              <a:rPr dirty="0" sz="2400" spc="-20" b="1">
                <a:latin typeface="Calibri"/>
                <a:cs typeface="Calibri"/>
              </a:rPr>
              <a:t>NumofEmptyChairs--</a:t>
            </a:r>
            <a:r>
              <a:rPr dirty="0" sz="2400" b="1">
                <a:latin typeface="Calibri"/>
                <a:cs typeface="Calibri"/>
              </a:rPr>
              <a:t>;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sitting</a:t>
            </a:r>
            <a:r>
              <a:rPr dirty="0" sz="240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down.*/ </a:t>
            </a:r>
            <a:r>
              <a:rPr dirty="0" sz="2400" b="1">
                <a:latin typeface="Calibri"/>
                <a:cs typeface="Calibri"/>
              </a:rPr>
              <a:t>signal(customer);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notify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barber.</a:t>
            </a:r>
            <a:r>
              <a:rPr dirty="0" sz="24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*/ </a:t>
            </a:r>
            <a:r>
              <a:rPr dirty="0" sz="2400" spc="-10" b="1">
                <a:latin typeface="Calibri"/>
                <a:cs typeface="Calibri"/>
              </a:rPr>
              <a:t>signal(mutex);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release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lock</a:t>
            </a:r>
            <a:r>
              <a:rPr dirty="0" sz="24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algn="just" marL="927100">
              <a:lnSpc>
                <a:spcPct val="100000"/>
              </a:lnSpc>
              <a:spcBef>
                <a:spcPts val="580"/>
              </a:spcBef>
            </a:pPr>
            <a:r>
              <a:rPr dirty="0" sz="2400" b="1">
                <a:latin typeface="Calibri"/>
                <a:cs typeface="Calibri"/>
              </a:rPr>
              <a:t>wait(barber);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wait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waiting</a:t>
            </a:r>
            <a:r>
              <a:rPr dirty="0" sz="24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room</a:t>
            </a:r>
            <a:r>
              <a:rPr dirty="0" sz="24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barber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30" b="1">
                <a:solidFill>
                  <a:srgbClr val="FF0000"/>
                </a:solidFill>
                <a:latin typeface="Calibri"/>
                <a:cs typeface="Calibri"/>
              </a:rPr>
              <a:t>busy.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 spc="-20" b="1"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  <a:tabLst>
                <a:tab pos="7394575" algn="l"/>
              </a:tabLst>
            </a:pPr>
            <a:r>
              <a:rPr dirty="0" sz="2400" spc="-10" b="1">
                <a:latin typeface="Calibri"/>
                <a:cs typeface="Calibri"/>
              </a:rPr>
              <a:t>signal(mutex);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release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lock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customer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leaves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14922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Mutex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04061"/>
            <a:ext cx="8607425" cy="5089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97485" indent="-342900">
              <a:lnSpc>
                <a:spcPts val="3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semaphore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ability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simplified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version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semaphore,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mutex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Mutexes</a:t>
            </a:r>
            <a:r>
              <a:rPr dirty="0" sz="2400" spc="3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3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good</a:t>
            </a:r>
            <a:r>
              <a:rPr dirty="0" sz="2400" spc="3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3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3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managing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mutual</a:t>
            </a:r>
            <a:r>
              <a:rPr dirty="0" sz="2400" spc="3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exclusion</a:t>
            </a:r>
            <a:r>
              <a:rPr dirty="0" sz="2400" spc="3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3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some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Calibri"/>
                <a:cs typeface="Calibri"/>
              </a:rPr>
              <a:t>shared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resource.</a:t>
            </a: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4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mutex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(only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one </a:t>
            </a:r>
            <a:r>
              <a:rPr dirty="0" sz="2400">
                <a:latin typeface="Calibri"/>
                <a:cs typeface="Calibri"/>
              </a:rPr>
              <a:t>bit</a:t>
            </a:r>
            <a:r>
              <a:rPr dirty="0" sz="2400" spc="4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4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required</a:t>
            </a:r>
            <a:r>
              <a:rPr dirty="0" sz="2400" spc="4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4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represent</a:t>
            </a:r>
            <a:r>
              <a:rPr dirty="0" sz="2400" spc="4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it)</a:t>
            </a:r>
            <a:r>
              <a:rPr dirty="0" sz="2400" spc="4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4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3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meaning</a:t>
            </a:r>
            <a:r>
              <a:rPr dirty="0" sz="2400" spc="4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unlocked</a:t>
            </a:r>
            <a:r>
              <a:rPr dirty="0" sz="2400" spc="4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409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1 </a:t>
            </a:r>
            <a:r>
              <a:rPr dirty="0" sz="2400">
                <a:latin typeface="Calibri"/>
                <a:cs typeface="Calibri"/>
              </a:rPr>
              <a:t>meaning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locked:</a:t>
            </a:r>
            <a:endParaRPr sz="2400">
              <a:latin typeface="Calibri"/>
              <a:cs typeface="Calibri"/>
            </a:endParaRPr>
          </a:p>
          <a:p>
            <a:pPr algn="just" lvl="1" marL="755015" indent="-28511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755015" algn="l"/>
              </a:tabLst>
            </a:pPr>
            <a:r>
              <a:rPr dirty="0" sz="2400" spc="-10">
                <a:latin typeface="Calibri"/>
                <a:cs typeface="Calibri"/>
              </a:rPr>
              <a:t>Unlocked</a:t>
            </a:r>
            <a:endParaRPr sz="2400">
              <a:latin typeface="Calibri"/>
              <a:cs typeface="Calibri"/>
            </a:endParaRPr>
          </a:p>
          <a:p>
            <a:pPr algn="just" lvl="1" marL="755015" indent="-28511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755015" algn="l"/>
              </a:tabLst>
            </a:pPr>
            <a:r>
              <a:rPr dirty="0" sz="2400" spc="-10">
                <a:latin typeface="Calibri"/>
                <a:cs typeface="Calibri"/>
              </a:rPr>
              <a:t>Locked</a:t>
            </a:r>
            <a:endParaRPr sz="2400">
              <a:latin typeface="Calibri"/>
              <a:cs typeface="Calibri"/>
            </a:endParaRPr>
          </a:p>
          <a:p>
            <a:pPr algn="r" marL="342265" marR="3764915" indent="-342265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42265" algn="l"/>
              </a:tabLst>
            </a:pPr>
            <a:r>
              <a:rPr dirty="0" sz="2400" spc="-20">
                <a:latin typeface="Calibri"/>
                <a:cs typeface="Calibri"/>
              </a:rPr>
              <a:t>Two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procedures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Mutex:</a:t>
            </a:r>
            <a:endParaRPr sz="2400">
              <a:latin typeface="Calibri"/>
              <a:cs typeface="Calibri"/>
            </a:endParaRPr>
          </a:p>
          <a:p>
            <a:pPr algn="r" lvl="1" marL="286385" marR="3687445" indent="-28638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86385" algn="l"/>
                <a:tab pos="2286000" algn="l"/>
              </a:tabLst>
            </a:pPr>
            <a:r>
              <a:rPr dirty="0" sz="2400" spc="-10">
                <a:latin typeface="Calibri"/>
                <a:cs typeface="Calibri"/>
              </a:rPr>
              <a:t>Mutex_Lock</a:t>
            </a:r>
            <a:r>
              <a:rPr dirty="0" sz="2400">
                <a:latin typeface="Calibri"/>
                <a:cs typeface="Calibri"/>
              </a:rPr>
              <a:t>	//to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enter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CS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756285" algn="l"/>
                <a:tab pos="2755900" algn="l"/>
              </a:tabLst>
            </a:pPr>
            <a:r>
              <a:rPr dirty="0" sz="2400" spc="-10">
                <a:latin typeface="Calibri"/>
                <a:cs typeface="Calibri"/>
              </a:rPr>
              <a:t>Mutex_Unlock</a:t>
            </a:r>
            <a:r>
              <a:rPr dirty="0" sz="2400">
                <a:latin typeface="Calibri"/>
                <a:cs typeface="Calibri"/>
              </a:rPr>
              <a:t>	//to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exit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1031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Monitors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04061"/>
            <a:ext cx="8606790" cy="4107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90500" indent="-342900">
              <a:lnSpc>
                <a:spcPts val="3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spc="-60">
                <a:latin typeface="Calibri"/>
                <a:cs typeface="Calibri"/>
              </a:rPr>
              <a:t>Tony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Hoare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1974)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Brinch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Hansen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1975)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proposed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new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synchronization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structure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called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monitor.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Monitors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features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included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high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level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programming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2400" spc="-10">
                <a:latin typeface="Calibri"/>
                <a:cs typeface="Calibri"/>
              </a:rPr>
              <a:t>languages.</a:t>
            </a: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4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  <a:tab pos="3553460" algn="l"/>
                <a:tab pos="5982970" algn="l"/>
                <a:tab pos="8307070" algn="l"/>
              </a:tabLst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2400" spc="75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monitor</a:t>
            </a:r>
            <a:r>
              <a:rPr dirty="0" sz="2400" spc="7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collection</a:t>
            </a:r>
            <a:r>
              <a:rPr dirty="0" sz="2400" spc="7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80"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procedures,</a:t>
            </a:r>
            <a:r>
              <a:rPr dirty="0" sz="2400" spc="8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variables,</a:t>
            </a:r>
            <a:r>
              <a:rPr dirty="0" sz="2400" spc="8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400" spc="8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 spc="-20" b="1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dirty="0" sz="2400" spc="-10" b="1">
                <a:solidFill>
                  <a:srgbClr val="006FC0"/>
                </a:solidFill>
                <a:latin typeface="Calibri"/>
                <a:cs typeface="Calibri"/>
              </a:rPr>
              <a:t>structures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that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are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all </a:t>
            </a:r>
            <a:r>
              <a:rPr dirty="0" sz="2400">
                <a:latin typeface="Calibri"/>
                <a:cs typeface="Calibri"/>
              </a:rPr>
              <a:t>grouped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together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special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kind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module</a:t>
            </a:r>
            <a:r>
              <a:rPr dirty="0" sz="2400" spc="-3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dirty="0" sz="2400" spc="-3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Calibri"/>
                <a:cs typeface="Calibri"/>
              </a:rPr>
              <a:t>package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5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3800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459">
                <a:latin typeface="Calibri"/>
                <a:cs typeface="Calibri"/>
              </a:rPr>
              <a:t>    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465">
                <a:latin typeface="Calibri"/>
                <a:cs typeface="Calibri"/>
              </a:rPr>
              <a:t>     </a:t>
            </a:r>
            <a:r>
              <a:rPr dirty="0" sz="2400">
                <a:latin typeface="Calibri"/>
                <a:cs typeface="Calibri"/>
              </a:rPr>
              <a:t>call</a:t>
            </a:r>
            <a:r>
              <a:rPr dirty="0" sz="2400" spc="459">
                <a:latin typeface="Calibri"/>
                <a:cs typeface="Calibri"/>
              </a:rPr>
              <a:t>   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65">
                <a:latin typeface="Calibri"/>
                <a:cs typeface="Calibri"/>
              </a:rPr>
              <a:t>     </a:t>
            </a:r>
            <a:r>
              <a:rPr dirty="0" sz="2400">
                <a:latin typeface="Calibri"/>
                <a:cs typeface="Calibri"/>
              </a:rPr>
              <a:t>procedures</a:t>
            </a:r>
            <a:r>
              <a:rPr dirty="0" sz="2400" spc="459">
                <a:latin typeface="Calibri"/>
                <a:cs typeface="Calibri"/>
              </a:rPr>
              <a:t>    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465">
                <a:latin typeface="Calibri"/>
                <a:cs typeface="Calibri"/>
              </a:rPr>
              <a:t>    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monitor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whenever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want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to,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cannot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directly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2140" y="5101590"/>
            <a:ext cx="625475" cy="7721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0"/>
              </a:spcBef>
            </a:pPr>
            <a:r>
              <a:rPr dirty="0" sz="2400" spc="-25">
                <a:latin typeface="Calibri"/>
                <a:cs typeface="Calibri"/>
              </a:rPr>
              <a:t>the from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69110" y="5101590"/>
            <a:ext cx="1443355" cy="7721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226695">
              <a:lnSpc>
                <a:spcPts val="3000"/>
              </a:lnSpc>
              <a:spcBef>
                <a:spcPts val="80"/>
              </a:spcBef>
            </a:pPr>
            <a:r>
              <a:rPr dirty="0" sz="2400" spc="-10">
                <a:latin typeface="Calibri"/>
                <a:cs typeface="Calibri"/>
              </a:rPr>
              <a:t>monitor’s procedures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23259" y="5101590"/>
            <a:ext cx="1417955" cy="7721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31165">
              <a:lnSpc>
                <a:spcPts val="3000"/>
              </a:lnSpc>
              <a:spcBef>
                <a:spcPts val="80"/>
              </a:spcBef>
            </a:pPr>
            <a:r>
              <a:rPr dirty="0" sz="2400" spc="-20">
                <a:latin typeface="Calibri"/>
                <a:cs typeface="Calibri"/>
              </a:rPr>
              <a:t>internal </a:t>
            </a:r>
            <a:r>
              <a:rPr dirty="0" sz="2400" spc="-10">
                <a:latin typeface="Calibri"/>
                <a:cs typeface="Calibri"/>
              </a:rPr>
              <a:t>declared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2669" y="5101590"/>
            <a:ext cx="1921510" cy="7721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731520">
              <a:lnSpc>
                <a:spcPts val="3000"/>
              </a:lnSpc>
              <a:spcBef>
                <a:spcPts val="80"/>
              </a:spcBef>
              <a:tabLst>
                <a:tab pos="1493520" algn="l"/>
              </a:tabLst>
            </a:pPr>
            <a:r>
              <a:rPr dirty="0" sz="2400" spc="-20">
                <a:latin typeface="Calibri"/>
                <a:cs typeface="Calibri"/>
              </a:rPr>
              <a:t>data </a:t>
            </a:r>
            <a:r>
              <a:rPr dirty="0" sz="2400" spc="-10">
                <a:latin typeface="Calibri"/>
                <a:cs typeface="Calibri"/>
              </a:rPr>
              <a:t>outside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02473" y="5101590"/>
            <a:ext cx="1273810" cy="7721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15265" marR="5080" indent="-203200">
              <a:lnSpc>
                <a:spcPts val="3000"/>
              </a:lnSpc>
              <a:spcBef>
                <a:spcPts val="80"/>
              </a:spcBef>
            </a:pPr>
            <a:r>
              <a:rPr dirty="0" sz="2400" spc="-10">
                <a:latin typeface="Calibri"/>
                <a:cs typeface="Calibri"/>
              </a:rPr>
              <a:t>structures </a:t>
            </a:r>
            <a:r>
              <a:rPr dirty="0" sz="2400" spc="-45">
                <a:latin typeface="Calibri"/>
                <a:cs typeface="Calibri"/>
              </a:rPr>
              <a:t>monitor.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1031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Monitors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7425" cy="539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715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Monitors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important</a:t>
            </a:r>
            <a:r>
              <a:rPr dirty="0" sz="2400" spc="4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property</a:t>
            </a:r>
            <a:r>
              <a:rPr dirty="0" sz="2400" spc="6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makes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useful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achieving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mutual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exclusion: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69"/>
              </a:spcBef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Only</a:t>
            </a:r>
            <a:r>
              <a:rPr dirty="0" sz="2400" spc="-3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one</a:t>
            </a:r>
            <a:r>
              <a:rPr dirty="0" sz="2400" spc="-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process</a:t>
            </a:r>
            <a:r>
              <a:rPr dirty="0" sz="2400" spc="-6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dirty="0" sz="2400" spc="-5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dirty="0" sz="2400" spc="-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active</a:t>
            </a:r>
            <a:r>
              <a:rPr dirty="0" sz="2400" spc="-4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2400" spc="-4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2400" spc="-3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monitor</a:t>
            </a:r>
            <a:r>
              <a:rPr dirty="0" sz="2400" spc="-4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at</a:t>
            </a:r>
            <a:r>
              <a:rPr dirty="0" sz="2400" spc="-3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any</a:t>
            </a:r>
            <a:r>
              <a:rPr dirty="0" sz="2400" spc="-3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Calibri"/>
                <a:cs typeface="Calibri"/>
              </a:rPr>
              <a:t>instant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13900"/>
              </a:lnSpc>
              <a:buFont typeface="Wingdings"/>
              <a:buChar char=""/>
              <a:tabLst>
                <a:tab pos="355600" algn="l"/>
                <a:tab pos="2109470" algn="l"/>
                <a:tab pos="3111500" algn="l"/>
                <a:tab pos="5042535" algn="l"/>
                <a:tab pos="6587490" algn="l"/>
                <a:tab pos="8180705" algn="l"/>
              </a:tabLst>
            </a:pP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245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54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245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calls</a:t>
            </a:r>
            <a:r>
              <a:rPr dirty="0" sz="2400" spc="250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45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monitor</a:t>
            </a:r>
            <a:r>
              <a:rPr dirty="0" sz="2400" spc="250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procedure,</a:t>
            </a:r>
            <a:r>
              <a:rPr dirty="0" sz="2400" spc="245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50">
                <a:latin typeface="Calibri"/>
                <a:cs typeface="Calibri"/>
              </a:rPr>
              <a:t>   </a:t>
            </a:r>
            <a:r>
              <a:rPr dirty="0" sz="2400" spc="-10">
                <a:latin typeface="Calibri"/>
                <a:cs typeface="Calibri"/>
              </a:rPr>
              <a:t>first </a:t>
            </a:r>
            <a:r>
              <a:rPr dirty="0" sz="2400">
                <a:latin typeface="Calibri"/>
                <a:cs typeface="Calibri"/>
              </a:rPr>
              <a:t>few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instructions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procedure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check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see,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any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other process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is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currently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active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within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monitor.</a:t>
            </a:r>
            <a:endParaRPr sz="2400">
              <a:latin typeface="Calibri"/>
              <a:cs typeface="Calibri"/>
            </a:endParaRPr>
          </a:p>
          <a:p>
            <a:pPr algn="just" marL="355600" marR="7620" indent="-342900">
              <a:lnSpc>
                <a:spcPct val="113900"/>
              </a:lnSpc>
              <a:spcBef>
                <a:spcPts val="585"/>
              </a:spcBef>
              <a:buFont typeface="Wingdings"/>
              <a:buChar char=""/>
              <a:tabLst>
                <a:tab pos="355600" algn="l"/>
                <a:tab pos="423545" algn="l"/>
              </a:tabLst>
            </a:pPr>
            <a:r>
              <a:rPr dirty="0" sz="2400">
                <a:latin typeface="Calibri"/>
                <a:cs typeface="Calibri"/>
              </a:rPr>
              <a:t>	If so, 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calling process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suspended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until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-10">
                <a:latin typeface="Calibri"/>
                <a:cs typeface="Calibri"/>
              </a:rPr>
              <a:t> process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left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monitor.</a:t>
            </a:r>
            <a:endParaRPr sz="2400">
              <a:latin typeface="Calibri"/>
              <a:cs typeface="Calibri"/>
            </a:endParaRPr>
          </a:p>
          <a:p>
            <a:pPr algn="just" marL="355600" marR="403225" indent="-342900">
              <a:lnSpc>
                <a:spcPct val="114199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monitor,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may </a:t>
            </a:r>
            <a:r>
              <a:rPr dirty="0" sz="2400" spc="-10">
                <a:latin typeface="Calibri"/>
                <a:cs typeface="Calibri"/>
              </a:rPr>
              <a:t>enter.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1031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Monitors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7425" cy="4488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635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3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solution</a:t>
            </a:r>
            <a:r>
              <a:rPr dirty="0" sz="2400" spc="3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proposes</a:t>
            </a:r>
            <a:r>
              <a:rPr dirty="0" sz="2400" spc="375">
                <a:latin typeface="Cambria"/>
                <a:cs typeface="Cambria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mbria"/>
                <a:cs typeface="Cambria"/>
              </a:rPr>
              <a:t>condition</a:t>
            </a:r>
            <a:r>
              <a:rPr dirty="0" sz="2400" spc="355" b="1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mbria"/>
                <a:cs typeface="Cambria"/>
              </a:rPr>
              <a:t>variables</a:t>
            </a:r>
            <a:r>
              <a:rPr dirty="0" sz="2400" spc="365" b="1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,</a:t>
            </a:r>
            <a:r>
              <a:rPr dirty="0" sz="2400" spc="3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along</a:t>
            </a:r>
            <a:r>
              <a:rPr dirty="0" sz="2400" spc="3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with</a:t>
            </a:r>
            <a:r>
              <a:rPr dirty="0" sz="2400" spc="35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two </a:t>
            </a:r>
            <a:r>
              <a:rPr dirty="0" sz="2400" spc="-10">
                <a:latin typeface="Cambria"/>
                <a:cs typeface="Cambria"/>
              </a:rPr>
              <a:t>operations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on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them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mbria"/>
                <a:cs typeface="Cambria"/>
              </a:rPr>
              <a:t>wait</a:t>
            </a:r>
            <a:r>
              <a:rPr dirty="0" sz="2400" spc="-60" b="1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dirty="0" sz="2400" spc="-40" b="1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Cambria"/>
                <a:cs typeface="Cambria"/>
              </a:rPr>
              <a:t>signal.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20"/>
              </a:spcBef>
              <a:buFont typeface="Wingdings"/>
              <a:buChar char=""/>
            </a:pPr>
            <a:endParaRPr sz="2400">
              <a:latin typeface="Cambria"/>
              <a:cs typeface="Cambria"/>
            </a:endParaRPr>
          </a:p>
          <a:p>
            <a:pPr algn="just" marL="355600" marR="5715" indent="-342900">
              <a:lnSpc>
                <a:spcPct val="113999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When</a:t>
            </a:r>
            <a:r>
              <a:rPr dirty="0" sz="2400" spc="3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3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monitor</a:t>
            </a:r>
            <a:r>
              <a:rPr dirty="0" sz="2400" spc="3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procedure</a:t>
            </a:r>
            <a:r>
              <a:rPr dirty="0" sz="2400" spc="30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discovers</a:t>
            </a:r>
            <a:r>
              <a:rPr dirty="0" sz="2400" spc="3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that</a:t>
            </a:r>
            <a:r>
              <a:rPr dirty="0" sz="2400" spc="3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it</a:t>
            </a:r>
            <a:r>
              <a:rPr dirty="0" sz="2400" spc="3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cannot</a:t>
            </a:r>
            <a:r>
              <a:rPr dirty="0" sz="2400" spc="33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continue </a:t>
            </a:r>
            <a:r>
              <a:rPr dirty="0" sz="2400">
                <a:latin typeface="Cambria"/>
                <a:cs typeface="Cambria"/>
              </a:rPr>
              <a:t>(e.g.,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producer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finds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buffer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full),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it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does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wait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on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some </a:t>
            </a:r>
            <a:r>
              <a:rPr dirty="0" sz="2400">
                <a:latin typeface="Cambria"/>
                <a:cs typeface="Cambria"/>
              </a:rPr>
              <a:t>condition</a:t>
            </a:r>
            <a:r>
              <a:rPr dirty="0" sz="2400" spc="-8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variable,</a:t>
            </a:r>
            <a:r>
              <a:rPr dirty="0" sz="2400" spc="-8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say</a:t>
            </a:r>
            <a:r>
              <a:rPr dirty="0" sz="2400" b="1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dirty="0" sz="2400" spc="-55" b="1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Cambria"/>
                <a:cs typeface="Cambria"/>
              </a:rPr>
              <a:t>full.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20"/>
              </a:spcBef>
              <a:buFont typeface="Wingdings"/>
              <a:buChar char=""/>
            </a:pPr>
            <a:endParaRPr sz="2400">
              <a:latin typeface="Cambria"/>
              <a:cs typeface="Cambria"/>
            </a:endParaRPr>
          </a:p>
          <a:p>
            <a:pPr algn="just" marL="355600" marR="5080" indent="-342900">
              <a:lnSpc>
                <a:spcPct val="113999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This</a:t>
            </a:r>
            <a:r>
              <a:rPr dirty="0" sz="2400" spc="3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action</a:t>
            </a:r>
            <a:r>
              <a:rPr dirty="0" sz="2400" spc="3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causes</a:t>
            </a:r>
            <a:r>
              <a:rPr dirty="0" sz="2400" spc="3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3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calling</a:t>
            </a:r>
            <a:r>
              <a:rPr dirty="0" sz="2400" spc="3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process</a:t>
            </a:r>
            <a:r>
              <a:rPr dirty="0" sz="2400" spc="3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3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block.</a:t>
            </a:r>
            <a:r>
              <a:rPr dirty="0" sz="2400" spc="3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It</a:t>
            </a:r>
            <a:r>
              <a:rPr dirty="0" sz="2400" spc="3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also</a:t>
            </a:r>
            <a:r>
              <a:rPr dirty="0" sz="2400" spc="32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allows </a:t>
            </a:r>
            <a:r>
              <a:rPr dirty="0" sz="2400">
                <a:latin typeface="Cambria"/>
                <a:cs typeface="Cambria"/>
              </a:rPr>
              <a:t>another</a:t>
            </a:r>
            <a:r>
              <a:rPr dirty="0" sz="2400" spc="9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process</a:t>
            </a:r>
            <a:r>
              <a:rPr dirty="0" sz="2400" spc="9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that</a:t>
            </a:r>
            <a:r>
              <a:rPr dirty="0" sz="2400" spc="95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had</a:t>
            </a:r>
            <a:r>
              <a:rPr dirty="0" sz="2400" spc="9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been</a:t>
            </a:r>
            <a:r>
              <a:rPr dirty="0" sz="2400" spc="95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previously</a:t>
            </a:r>
            <a:r>
              <a:rPr dirty="0" sz="2400" spc="95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prohibited</a:t>
            </a:r>
            <a:r>
              <a:rPr dirty="0" sz="2400" spc="90">
                <a:latin typeface="Cambria"/>
                <a:cs typeface="Cambria"/>
              </a:rPr>
              <a:t>  </a:t>
            </a:r>
            <a:r>
              <a:rPr dirty="0" sz="2400" spc="-20">
                <a:latin typeface="Cambria"/>
                <a:cs typeface="Cambria"/>
              </a:rPr>
              <a:t>from </a:t>
            </a:r>
            <a:r>
              <a:rPr dirty="0" sz="2400">
                <a:latin typeface="Cambria"/>
                <a:cs typeface="Cambria"/>
              </a:rPr>
              <a:t>entering</a:t>
            </a:r>
            <a:r>
              <a:rPr dirty="0" sz="2400" spc="-7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monitor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enter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now.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1031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Monitors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002538"/>
            <a:ext cx="8608695" cy="4861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600">
                <a:latin typeface="Calibri"/>
                <a:cs typeface="Calibri"/>
              </a:rPr>
              <a:t>This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other</a:t>
            </a:r>
            <a:r>
              <a:rPr dirty="0" sz="2600" spc="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process,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example,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consumer,</a:t>
            </a:r>
            <a:r>
              <a:rPr dirty="0" sz="2600" spc="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dirty="0" sz="2600" spc="4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wake</a:t>
            </a:r>
            <a:r>
              <a:rPr dirty="0" sz="2600" spc="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25" b="1">
                <a:solidFill>
                  <a:srgbClr val="006FC0"/>
                </a:solidFill>
                <a:latin typeface="Calibri"/>
                <a:cs typeface="Calibri"/>
              </a:rPr>
              <a:t>up</a:t>
            </a:r>
            <a:endParaRPr sz="2600">
              <a:latin typeface="Calibri"/>
              <a:cs typeface="Calibri"/>
            </a:endParaRPr>
          </a:p>
          <a:p>
            <a:pPr marL="355600" marR="6985">
              <a:lnSpc>
                <a:spcPts val="3250"/>
              </a:lnSpc>
              <a:spcBef>
                <a:spcPts val="114"/>
              </a:spcBef>
              <a:tabLst>
                <a:tab pos="856615" algn="l"/>
                <a:tab pos="2179955" algn="l"/>
                <a:tab pos="3399154" algn="l"/>
                <a:tab pos="3905250" algn="l"/>
                <a:tab pos="4841240" algn="l"/>
                <a:tab pos="5184140" algn="l"/>
                <a:tab pos="6159500" algn="l"/>
                <a:tab pos="6691630" algn="l"/>
                <a:tab pos="7324090" algn="l"/>
              </a:tabLst>
            </a:pPr>
            <a:r>
              <a:rPr dirty="0" sz="2600" spc="-25">
                <a:latin typeface="Calibri"/>
                <a:cs typeface="Calibri"/>
              </a:rPr>
              <a:t>its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 b="1">
                <a:solidFill>
                  <a:srgbClr val="006FC0"/>
                </a:solidFill>
                <a:latin typeface="Calibri"/>
                <a:cs typeface="Calibri"/>
              </a:rPr>
              <a:t>sleeping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dirty="0" sz="2600" spc="-10" b="1">
                <a:solidFill>
                  <a:srgbClr val="006FC0"/>
                </a:solidFill>
                <a:latin typeface="Calibri"/>
                <a:cs typeface="Calibri"/>
              </a:rPr>
              <a:t>partner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dirty="0" sz="2600" spc="-25">
                <a:latin typeface="Calibri"/>
                <a:cs typeface="Calibri"/>
              </a:rPr>
              <a:t>by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doing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0">
                <a:latin typeface="Calibri"/>
                <a:cs typeface="Calibri"/>
              </a:rPr>
              <a:t>a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 b="1">
                <a:solidFill>
                  <a:srgbClr val="006FC0"/>
                </a:solidFill>
                <a:latin typeface="Calibri"/>
                <a:cs typeface="Calibri"/>
              </a:rPr>
              <a:t>signal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dirty="0" sz="2600" spc="-25">
                <a:latin typeface="Calibri"/>
                <a:cs typeface="Calibri"/>
              </a:rPr>
              <a:t>on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5">
                <a:latin typeface="Calibri"/>
                <a:cs typeface="Calibri"/>
              </a:rPr>
              <a:t>the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condition </a:t>
            </a:r>
            <a:r>
              <a:rPr dirty="0" sz="2600">
                <a:latin typeface="Calibri"/>
                <a:cs typeface="Calibri"/>
              </a:rPr>
              <a:t>variable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that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partner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waiting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26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3899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2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avoid</a:t>
            </a:r>
            <a:r>
              <a:rPr dirty="0" sz="2600" spc="2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having</a:t>
            </a:r>
            <a:r>
              <a:rPr dirty="0" sz="2600" spc="2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two</a:t>
            </a:r>
            <a:r>
              <a:rPr dirty="0" sz="2600" spc="2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active</a:t>
            </a:r>
            <a:r>
              <a:rPr dirty="0" sz="2600" spc="2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processes</a:t>
            </a:r>
            <a:r>
              <a:rPr dirty="0" sz="2600" spc="2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2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2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monitor</a:t>
            </a:r>
            <a:r>
              <a:rPr dirty="0" sz="2600" spc="2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at</a:t>
            </a:r>
            <a:r>
              <a:rPr dirty="0" sz="2600" spc="28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the </a:t>
            </a:r>
            <a:r>
              <a:rPr dirty="0" sz="2600">
                <a:latin typeface="Calibri"/>
                <a:cs typeface="Calibri"/>
              </a:rPr>
              <a:t>same</a:t>
            </a:r>
            <a:r>
              <a:rPr dirty="0" sz="2600" spc="3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time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3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signal</a:t>
            </a:r>
            <a:r>
              <a:rPr dirty="0" sz="2600" spc="3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statement</a:t>
            </a:r>
            <a:r>
              <a:rPr dirty="0" sz="2600" spc="3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may</a:t>
            </a:r>
            <a:r>
              <a:rPr dirty="0" sz="2600" spc="3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appear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only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as</a:t>
            </a:r>
            <a:r>
              <a:rPr dirty="0" sz="2600" spc="3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final statement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monitor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procedure.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20"/>
              </a:spcBef>
              <a:buFont typeface="Wingdings"/>
              <a:buChar char=""/>
            </a:pPr>
            <a:endParaRPr sz="2600">
              <a:latin typeface="Calibri"/>
              <a:cs typeface="Calibri"/>
            </a:endParaRPr>
          </a:p>
          <a:p>
            <a:pPr algn="just" marL="355600" marR="6985" indent="-342900">
              <a:lnSpc>
                <a:spcPct val="104099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600">
                <a:latin typeface="Calibri"/>
                <a:cs typeface="Calibri"/>
              </a:rPr>
              <a:t>If</a:t>
            </a:r>
            <a:r>
              <a:rPr dirty="0" sz="2600" spc="3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3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signal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3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done</a:t>
            </a:r>
            <a:r>
              <a:rPr dirty="0" sz="2600" spc="3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</a:t>
            </a:r>
            <a:r>
              <a:rPr dirty="0" sz="2600" spc="30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3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condition</a:t>
            </a:r>
            <a:r>
              <a:rPr dirty="0" sz="2600" spc="3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variable</a:t>
            </a:r>
            <a:r>
              <a:rPr dirty="0" sz="2600" spc="3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</a:t>
            </a:r>
            <a:r>
              <a:rPr dirty="0" sz="2600" spc="3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which</a:t>
            </a:r>
            <a:r>
              <a:rPr dirty="0" sz="2600" spc="3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several </a:t>
            </a:r>
            <a:r>
              <a:rPr dirty="0" sz="2600">
                <a:latin typeface="Calibri"/>
                <a:cs typeface="Calibri"/>
              </a:rPr>
              <a:t>processes</a:t>
            </a:r>
            <a:r>
              <a:rPr dirty="0" sz="2600" spc="2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are</a:t>
            </a:r>
            <a:r>
              <a:rPr dirty="0" sz="2600" spc="2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waiting,</a:t>
            </a:r>
            <a:r>
              <a:rPr dirty="0" sz="2600" spc="2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only</a:t>
            </a:r>
            <a:r>
              <a:rPr dirty="0" sz="2600" spc="2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one</a:t>
            </a:r>
            <a:r>
              <a:rPr dirty="0" sz="2600" spc="2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254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them</a:t>
            </a:r>
            <a:r>
              <a:rPr dirty="0" sz="2600" spc="2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determined</a:t>
            </a:r>
            <a:r>
              <a:rPr dirty="0" sz="2600" spc="2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by</a:t>
            </a:r>
            <a:r>
              <a:rPr dirty="0" sz="2600" spc="254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system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scheduler,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revived(restore).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1031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Monitors</a:t>
            </a:r>
            <a:endParaRPr sz="4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273" y="990600"/>
            <a:ext cx="5521050" cy="531695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-180983"/>
            <a:ext cx="3500120" cy="2428240"/>
          </a:xfrm>
          <a:prstGeom prst="rect"/>
        </p:spPr>
        <p:txBody>
          <a:bodyPr wrap="square" lIns="0" tIns="320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dirty="0" sz="4400"/>
              <a:t>Monitor</a:t>
            </a:r>
            <a:r>
              <a:rPr dirty="0" sz="4400" spc="-125"/>
              <a:t> </a:t>
            </a:r>
            <a:r>
              <a:rPr dirty="0" sz="4400" spc="-10"/>
              <a:t>Syntax</a:t>
            </a:r>
            <a:endParaRPr sz="4400"/>
          </a:p>
          <a:p>
            <a:pPr marL="774700" marR="227965" indent="-343535">
              <a:lnSpc>
                <a:spcPct val="121900"/>
              </a:lnSpc>
              <a:spcBef>
                <a:spcPts val="685"/>
              </a:spcBef>
            </a:pPr>
            <a:r>
              <a:rPr dirty="0" sz="2400" b="1">
                <a:latin typeface="Calibri"/>
                <a:cs typeface="Calibri"/>
              </a:rPr>
              <a:t>monitor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Demo </a:t>
            </a:r>
            <a:r>
              <a:rPr dirty="0" sz="2400" spc="-10" b="1">
                <a:latin typeface="Calibri"/>
                <a:cs typeface="Calibri"/>
              </a:rPr>
              <a:t>Variables; </a:t>
            </a:r>
            <a:r>
              <a:rPr dirty="0" sz="2400" b="1">
                <a:latin typeface="Calibri"/>
                <a:cs typeface="Calibri"/>
              </a:rPr>
              <a:t>condition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variables;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343527" y="964438"/>
            <a:ext cx="2530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monitor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8340" y="2677795"/>
            <a:ext cx="2322830" cy="319913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780"/>
              </a:spcBef>
            </a:pPr>
            <a:r>
              <a:rPr dirty="0" sz="2400" spc="-10" b="1">
                <a:latin typeface="Calibri"/>
                <a:cs typeface="Calibri"/>
              </a:rPr>
              <a:t>procedure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p1();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85"/>
              </a:spcBef>
            </a:pPr>
            <a:r>
              <a:rPr dirty="0" sz="2400" spc="-10" b="1">
                <a:latin typeface="Calibri"/>
                <a:cs typeface="Calibri"/>
              </a:rPr>
              <a:t>.....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00"/>
              </a:spcBef>
            </a:pPr>
            <a:r>
              <a:rPr dirty="0" sz="2400" spc="-20" b="1">
                <a:latin typeface="Calibri"/>
                <a:cs typeface="Calibri"/>
              </a:rPr>
              <a:t>end;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85"/>
              </a:spcBef>
            </a:pPr>
            <a:r>
              <a:rPr dirty="0" sz="2400" spc="-10" b="1">
                <a:latin typeface="Calibri"/>
                <a:cs typeface="Calibri"/>
              </a:rPr>
              <a:t>procedure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p2();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95"/>
              </a:spcBef>
            </a:pPr>
            <a:r>
              <a:rPr dirty="0" sz="2400" spc="-10" b="1">
                <a:latin typeface="Calibri"/>
                <a:cs typeface="Calibri"/>
              </a:rPr>
              <a:t>.....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85"/>
              </a:spcBef>
            </a:pPr>
            <a:r>
              <a:rPr dirty="0" sz="2400" spc="-20" b="1">
                <a:latin typeface="Calibri"/>
                <a:cs typeface="Calibri"/>
              </a:rPr>
              <a:t>end;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400" b="1">
                <a:latin typeface="Calibri"/>
                <a:cs typeface="Calibri"/>
              </a:rPr>
              <a:t>end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monitor;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97865"/>
            <a:ext cx="73609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Producer</a:t>
            </a:r>
            <a:r>
              <a:rPr dirty="0" sz="3200" spc="-114"/>
              <a:t> </a:t>
            </a:r>
            <a:r>
              <a:rPr dirty="0" sz="3200"/>
              <a:t>Consumer</a:t>
            </a:r>
            <a:r>
              <a:rPr dirty="0" sz="3200" spc="-100"/>
              <a:t> </a:t>
            </a:r>
            <a:r>
              <a:rPr dirty="0" sz="3200"/>
              <a:t>Problem</a:t>
            </a:r>
            <a:r>
              <a:rPr dirty="0" sz="3200" spc="-114"/>
              <a:t> </a:t>
            </a:r>
            <a:r>
              <a:rPr dirty="0" sz="3200"/>
              <a:t>using</a:t>
            </a:r>
            <a:r>
              <a:rPr dirty="0" sz="3200" spc="-70"/>
              <a:t> </a:t>
            </a:r>
            <a:r>
              <a:rPr dirty="0" sz="3200" spc="-10"/>
              <a:t>Monitors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4897755" cy="47599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390650">
              <a:lnSpc>
                <a:spcPct val="113999"/>
              </a:lnSpc>
              <a:spcBef>
                <a:spcPts val="105"/>
              </a:spcBef>
            </a:pPr>
            <a:r>
              <a:rPr dirty="0" sz="2400" b="1">
                <a:latin typeface="Calibri"/>
                <a:cs typeface="Calibri"/>
              </a:rPr>
              <a:t>monitor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ProducerConsumer </a:t>
            </a:r>
            <a:r>
              <a:rPr dirty="0" sz="2400" b="1">
                <a:latin typeface="Calibri"/>
                <a:cs typeface="Calibri"/>
              </a:rPr>
              <a:t>condition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full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empty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; </a:t>
            </a:r>
            <a:r>
              <a:rPr dirty="0" sz="2400" b="1">
                <a:latin typeface="Calibri"/>
                <a:cs typeface="Calibri"/>
              </a:rPr>
              <a:t>integer</a:t>
            </a:r>
            <a:r>
              <a:rPr dirty="0" sz="2400" spc="-10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procedure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insert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(item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integer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400" spc="-10" b="1"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927100" marR="454025">
              <a:lnSpc>
                <a:spcPct val="113700"/>
              </a:lnSpc>
              <a:spcBef>
                <a:spcPts val="15"/>
              </a:spcBef>
            </a:pPr>
            <a:r>
              <a:rPr dirty="0" sz="2400" b="1">
                <a:latin typeface="Calibri"/>
                <a:cs typeface="Calibri"/>
              </a:rPr>
              <a:t>if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then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wait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(full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); </a:t>
            </a:r>
            <a:r>
              <a:rPr dirty="0" sz="2400" spc="-10">
                <a:latin typeface="Calibri"/>
                <a:cs typeface="Calibri"/>
              </a:rPr>
              <a:t>insert_item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(item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latin typeface="Calibri"/>
                <a:cs typeface="Calibri"/>
              </a:rPr>
              <a:t>count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:=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dirty="0" sz="2400" b="1">
                <a:latin typeface="Calibri"/>
                <a:cs typeface="Calibri"/>
              </a:rPr>
              <a:t>if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then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signal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(empty</a:t>
            </a:r>
            <a:r>
              <a:rPr dirty="0" sz="2400" spc="-50">
                <a:latin typeface="Calibri"/>
                <a:cs typeface="Calibri"/>
              </a:rPr>
              <a:t> )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dirty="0" sz="2400" b="1">
                <a:latin typeface="Calibri"/>
                <a:cs typeface="Calibri"/>
              </a:rPr>
              <a:t>end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Why</a:t>
            </a:r>
            <a:r>
              <a:rPr dirty="0" sz="4400" spc="-95"/>
              <a:t> </a:t>
            </a:r>
            <a:r>
              <a:rPr dirty="0" sz="4400"/>
              <a:t>IPC</a:t>
            </a:r>
            <a:r>
              <a:rPr dirty="0" sz="4400" spc="-80"/>
              <a:t> </a:t>
            </a:r>
            <a:r>
              <a:rPr dirty="0" sz="4400" spc="-50"/>
              <a:t>?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289925" cy="331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several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reasons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providing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environment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allows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cooperation: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5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Information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sharing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Computational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speedup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Modularity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Convenience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97865"/>
            <a:ext cx="73609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Producer</a:t>
            </a:r>
            <a:r>
              <a:rPr dirty="0" sz="3200" spc="-114"/>
              <a:t> </a:t>
            </a:r>
            <a:r>
              <a:rPr dirty="0" sz="3200"/>
              <a:t>Consumer</a:t>
            </a:r>
            <a:r>
              <a:rPr dirty="0" sz="3200" spc="-100"/>
              <a:t> </a:t>
            </a:r>
            <a:r>
              <a:rPr dirty="0" sz="3200"/>
              <a:t>Problem</a:t>
            </a:r>
            <a:r>
              <a:rPr dirty="0" sz="3200" spc="-114"/>
              <a:t> </a:t>
            </a:r>
            <a:r>
              <a:rPr dirty="0" sz="3200"/>
              <a:t>using</a:t>
            </a:r>
            <a:r>
              <a:rPr dirty="0" sz="3200" spc="-70"/>
              <a:t> </a:t>
            </a:r>
            <a:r>
              <a:rPr dirty="0" sz="3200" spc="-10"/>
              <a:t>Monitors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4925695" cy="434213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alibri"/>
                <a:cs typeface="Calibri"/>
              </a:rPr>
              <a:t>function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remove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(item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integer)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10" b="1"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dirty="0" sz="2400" b="1">
                <a:latin typeface="Calibri"/>
                <a:cs typeface="Calibri"/>
              </a:rPr>
              <a:t>if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then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wait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(empty);</a:t>
            </a:r>
            <a:endParaRPr sz="2400">
              <a:latin typeface="Calibri"/>
              <a:cs typeface="Calibri"/>
            </a:endParaRPr>
          </a:p>
          <a:p>
            <a:pPr marL="927100" marR="949325">
              <a:lnSpc>
                <a:spcPct val="114199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remove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remove_item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; </a:t>
            </a:r>
            <a:r>
              <a:rPr dirty="0" sz="2400">
                <a:latin typeface="Calibri"/>
                <a:cs typeface="Calibri"/>
              </a:rPr>
              <a:t>count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:=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dirty="0" sz="2400" b="1">
                <a:latin typeface="Calibri"/>
                <a:cs typeface="Calibri"/>
              </a:rPr>
              <a:t>if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then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signal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(full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b="1">
                <a:latin typeface="Calibri"/>
                <a:cs typeface="Calibri"/>
              </a:rPr>
              <a:t>end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2400">
                <a:latin typeface="Calibri"/>
                <a:cs typeface="Calibri"/>
              </a:rPr>
              <a:t>count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:=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end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monitor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Event</a:t>
            </a:r>
            <a:r>
              <a:rPr dirty="0" sz="4400" spc="-204"/>
              <a:t> </a:t>
            </a:r>
            <a:r>
              <a:rPr dirty="0" sz="4400" spc="-20"/>
              <a:t>Counters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5715"/>
            <a:ext cx="8606790" cy="4331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715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 spc="50"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event</a:t>
            </a:r>
            <a:r>
              <a:rPr dirty="0" sz="2600" spc="4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counter</a:t>
            </a:r>
            <a:r>
              <a:rPr dirty="0" sz="2600" spc="6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another</a:t>
            </a:r>
            <a:r>
              <a:rPr dirty="0" sz="2600" spc="50"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dirty="0" sz="2600" spc="6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structure</a:t>
            </a:r>
            <a:r>
              <a:rPr dirty="0" sz="2600" spc="6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that</a:t>
            </a:r>
            <a:r>
              <a:rPr dirty="0" sz="2600" spc="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can</a:t>
            </a:r>
            <a:r>
              <a:rPr dirty="0" sz="2600" spc="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be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 spc="-20" b="1">
                <a:solidFill>
                  <a:srgbClr val="006FC0"/>
                </a:solidFill>
                <a:latin typeface="Calibri"/>
                <a:cs typeface="Calibri"/>
              </a:rPr>
              <a:t>used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dirty="0" sz="2600" spc="-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process</a:t>
            </a:r>
            <a:r>
              <a:rPr dirty="0" sz="2600" spc="-5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6FC0"/>
                </a:solidFill>
                <a:latin typeface="Calibri"/>
                <a:cs typeface="Calibri"/>
              </a:rPr>
              <a:t>synchronization.</a:t>
            </a:r>
            <a:endParaRPr sz="26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14199"/>
              </a:lnSpc>
              <a:spcBef>
                <a:spcPts val="61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600">
                <a:latin typeface="Calibri"/>
                <a:cs typeface="Calibri"/>
              </a:rPr>
              <a:t>Like</a:t>
            </a:r>
            <a:r>
              <a:rPr dirty="0" sz="2600" spc="55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60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semaphore,</a:t>
            </a:r>
            <a:r>
              <a:rPr dirty="0" sz="2600" spc="55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60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has</a:t>
            </a:r>
            <a:r>
              <a:rPr dirty="0" sz="2600" spc="55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 spc="60">
                <a:latin typeface="Calibri"/>
                <a:cs typeface="Calibri"/>
              </a:rPr>
              <a:t> 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integer</a:t>
            </a:r>
            <a:r>
              <a:rPr dirty="0" sz="2600" spc="55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count</a:t>
            </a:r>
            <a:r>
              <a:rPr dirty="0" sz="2600" spc="6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60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55">
                <a:latin typeface="Calibri"/>
                <a:cs typeface="Calibri"/>
              </a:rPr>
              <a:t> 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dirty="0" sz="2600" spc="6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600" spc="-25" b="1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waiting</a:t>
            </a:r>
            <a:r>
              <a:rPr dirty="0" sz="2600" spc="-7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process</a:t>
            </a:r>
            <a:r>
              <a:rPr dirty="0" sz="2600" spc="-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6FC0"/>
                </a:solidFill>
                <a:latin typeface="Calibri"/>
                <a:cs typeface="Calibri"/>
              </a:rPr>
              <a:t>identifications</a:t>
            </a:r>
            <a:r>
              <a:rPr dirty="0" sz="2600" spc="-1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20"/>
              </a:spcBef>
              <a:buFont typeface="Wingdings"/>
              <a:buChar char=""/>
            </a:pPr>
            <a:endParaRPr sz="26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14100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600">
                <a:latin typeface="Calibri"/>
                <a:cs typeface="Calibri"/>
              </a:rPr>
              <a:t>Unlike</a:t>
            </a:r>
            <a:r>
              <a:rPr dirty="0" sz="2600" spc="4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semaphores,</a:t>
            </a:r>
            <a:r>
              <a:rPr dirty="0" sz="2600" spc="4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4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count</a:t>
            </a:r>
            <a:r>
              <a:rPr dirty="0" sz="2600" spc="434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variable</a:t>
            </a:r>
            <a:r>
              <a:rPr dirty="0" sz="2600" spc="4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only</a:t>
            </a:r>
            <a:r>
              <a:rPr dirty="0" sz="2600" spc="4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increases.</a:t>
            </a:r>
            <a:r>
              <a:rPr dirty="0" sz="2600" spc="434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42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is </a:t>
            </a:r>
            <a:r>
              <a:rPr dirty="0" sz="2600">
                <a:latin typeface="Calibri"/>
                <a:cs typeface="Calibri"/>
              </a:rPr>
              <a:t>similar</a:t>
            </a:r>
            <a:r>
              <a:rPr dirty="0" sz="2600" spc="75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70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75">
                <a:latin typeface="Calibri"/>
                <a:cs typeface="Calibri"/>
              </a:rPr>
              <a:t> 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“next</a:t>
            </a:r>
            <a:r>
              <a:rPr dirty="0" sz="2600" spc="7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customer</a:t>
            </a:r>
            <a:r>
              <a:rPr dirty="0" sz="2600" spc="7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number”</a:t>
            </a:r>
            <a:r>
              <a:rPr dirty="0" sz="2600" spc="8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used</a:t>
            </a:r>
            <a:r>
              <a:rPr dirty="0" sz="2600" spc="80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75">
                <a:latin typeface="Calibri"/>
                <a:cs typeface="Calibri"/>
              </a:rPr>
              <a:t>  </a:t>
            </a:r>
            <a:r>
              <a:rPr dirty="0" sz="2600" spc="-10">
                <a:latin typeface="Calibri"/>
                <a:cs typeface="Calibri"/>
              </a:rPr>
              <a:t>systems </a:t>
            </a:r>
            <a:r>
              <a:rPr dirty="0" sz="2600">
                <a:latin typeface="Calibri"/>
                <a:cs typeface="Calibri"/>
              </a:rPr>
              <a:t>where</a:t>
            </a:r>
            <a:r>
              <a:rPr dirty="0" sz="2600" spc="3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each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customer</a:t>
            </a:r>
            <a:r>
              <a:rPr dirty="0" sz="2600" spc="3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takes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sequentially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numbered</a:t>
            </a:r>
            <a:r>
              <a:rPr dirty="0" sz="2600" spc="3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ticket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waits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that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number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be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called.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Event</a:t>
            </a:r>
            <a:r>
              <a:rPr dirty="0" sz="4400" spc="-204"/>
              <a:t> </a:t>
            </a:r>
            <a:r>
              <a:rPr dirty="0" sz="4400" spc="-20"/>
              <a:t>Counters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1447"/>
            <a:ext cx="8470900" cy="4347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3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Read(E)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dirty="0" sz="2800" spc="-8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return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count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associated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event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counter </a:t>
            </a:r>
            <a:r>
              <a:rPr dirty="0" sz="2800" spc="-25">
                <a:latin typeface="Calibri"/>
                <a:cs typeface="Calibri"/>
              </a:rPr>
              <a:t>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55"/>
              </a:spcBef>
              <a:buClr>
                <a:srgbClr val="006FC0"/>
              </a:buClr>
              <a:buFont typeface="Wingdings"/>
              <a:buChar char=""/>
            </a:pPr>
            <a:endParaRPr sz="2800">
              <a:latin typeface="Calibri"/>
              <a:cs typeface="Calibri"/>
            </a:endParaRPr>
          </a:p>
          <a:p>
            <a:pPr marL="355600" marR="172720" indent="-342900">
              <a:lnSpc>
                <a:spcPct val="113900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Advance(E)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dirty="0" sz="2800" spc="-10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atomically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increment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count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associated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event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counter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006FC0"/>
              </a:buClr>
              <a:buFont typeface="Wingdings"/>
              <a:buChar char=""/>
            </a:pPr>
            <a:endParaRPr sz="2800">
              <a:latin typeface="Calibri"/>
              <a:cs typeface="Calibri"/>
            </a:endParaRPr>
          </a:p>
          <a:p>
            <a:pPr marL="354965" marR="2044700" indent="-342900">
              <a:lnSpc>
                <a:spcPct val="133900"/>
              </a:lnSpc>
              <a:buFont typeface="Wingdings"/>
              <a:buChar char=""/>
              <a:tabLst>
                <a:tab pos="927100" algn="l"/>
              </a:tabLst>
            </a:pP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Await(E,</a:t>
            </a:r>
            <a:r>
              <a:rPr dirty="0" sz="2800" spc="-5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v)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dirty="0" sz="2800" spc="-6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if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E.count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&lt;=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75">
                <a:latin typeface="Calibri"/>
                <a:cs typeface="Calibri"/>
              </a:rPr>
              <a:t>v,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continue.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Otherwise,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block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until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E.count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&gt;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v.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80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Producer-</a:t>
            </a:r>
            <a:r>
              <a:rPr dirty="0" sz="3200"/>
              <a:t>Consumer</a:t>
            </a:r>
            <a:r>
              <a:rPr dirty="0" sz="3200" spc="-135"/>
              <a:t> </a:t>
            </a:r>
            <a:r>
              <a:rPr dirty="0" sz="3200"/>
              <a:t>with</a:t>
            </a:r>
            <a:r>
              <a:rPr dirty="0" sz="3200" spc="-114"/>
              <a:t> </a:t>
            </a:r>
            <a:r>
              <a:rPr dirty="0" sz="3200"/>
              <a:t>Event</a:t>
            </a:r>
            <a:r>
              <a:rPr dirty="0" sz="3200" spc="-114"/>
              <a:t> </a:t>
            </a:r>
            <a:r>
              <a:rPr dirty="0" sz="3200" spc="-10"/>
              <a:t>Counters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6155" cy="448881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event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counters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used,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2400" spc="2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400" spc="27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initial</a:t>
            </a:r>
            <a:r>
              <a:rPr dirty="0" sz="2400" spc="-3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count</a:t>
            </a:r>
            <a:r>
              <a:rPr dirty="0" sz="2400" spc="-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400" spc="-5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006FC0"/>
                </a:solidFill>
                <a:latin typeface="Calibri"/>
                <a:cs typeface="Calibri"/>
              </a:rPr>
              <a:t>zero.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13999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includes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private</a:t>
            </a:r>
            <a:r>
              <a:rPr dirty="0" sz="2400" spc="95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sequence</a:t>
            </a:r>
            <a:r>
              <a:rPr dirty="0" sz="2400" spc="9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variable</a:t>
            </a:r>
            <a:r>
              <a:rPr dirty="0" sz="2400" spc="9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(v)</a:t>
            </a:r>
            <a:r>
              <a:rPr dirty="0" sz="2400" spc="9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which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indicates</a:t>
            </a:r>
            <a:r>
              <a:rPr dirty="0" sz="2400" spc="19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400" spc="19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sequence</a:t>
            </a:r>
            <a:r>
              <a:rPr dirty="0" sz="2400" spc="21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number</a:t>
            </a:r>
            <a:r>
              <a:rPr dirty="0" sz="2400" spc="19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last</a:t>
            </a:r>
            <a:r>
              <a:rPr dirty="0" sz="2400" spc="19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item</a:t>
            </a:r>
            <a:r>
              <a:rPr dirty="0" sz="2400" spc="19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produced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consume</a:t>
            </a:r>
            <a:r>
              <a:rPr dirty="0" sz="2400" b="1">
                <a:latin typeface="Calibri"/>
                <a:cs typeface="Calibri"/>
              </a:rPr>
              <a:t>.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Items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are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sequentially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produced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consumed.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5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13999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Each</a:t>
            </a:r>
            <a:r>
              <a:rPr dirty="0" sz="2400" spc="55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item</a:t>
            </a:r>
            <a:r>
              <a:rPr dirty="0" sz="2400" spc="55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unique</a:t>
            </a:r>
            <a:r>
              <a:rPr dirty="0" sz="2400" spc="6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location</a:t>
            </a:r>
            <a:r>
              <a:rPr dirty="0" sz="2400" spc="60" b="1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buffer</a:t>
            </a:r>
            <a:r>
              <a:rPr dirty="0" sz="2400" spc="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(based</a:t>
            </a:r>
            <a:r>
              <a:rPr dirty="0" sz="2400" spc="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its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number),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mutually</a:t>
            </a:r>
            <a:r>
              <a:rPr dirty="0" sz="2400" spc="1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exclusive</a:t>
            </a:r>
            <a:r>
              <a:rPr dirty="0" sz="2400" spc="1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access</a:t>
            </a:r>
            <a:r>
              <a:rPr dirty="0" sz="2400" spc="1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1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1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buffer</a:t>
            </a:r>
            <a:r>
              <a:rPr dirty="0" sz="2400" spc="17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is </a:t>
            </a:r>
            <a:r>
              <a:rPr dirty="0" sz="2400" b="1">
                <a:latin typeface="Calibri"/>
                <a:cs typeface="Calibri"/>
              </a:rPr>
              <a:t>not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required.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70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Mapping</a:t>
            </a:r>
            <a:r>
              <a:rPr dirty="0" spc="-100"/>
              <a:t> </a:t>
            </a:r>
            <a:r>
              <a:rPr dirty="0"/>
              <a:t>Sequence</a:t>
            </a:r>
            <a:r>
              <a:rPr dirty="0" spc="-100"/>
              <a:t> </a:t>
            </a:r>
            <a:r>
              <a:rPr dirty="0"/>
              <a:t>Numbers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130"/>
              <a:t> </a:t>
            </a:r>
            <a:r>
              <a:rPr dirty="0"/>
              <a:t>Buffer</a:t>
            </a:r>
            <a:r>
              <a:rPr dirty="0" spc="-130"/>
              <a:t> </a:t>
            </a:r>
            <a:r>
              <a:rPr dirty="0" spc="-10"/>
              <a:t>Locations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79677"/>
            <a:ext cx="8606790" cy="1276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Note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items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numbers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5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cannot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both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in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buffer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time,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would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imply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six </a:t>
            </a:r>
            <a:r>
              <a:rPr dirty="0" sz="2400">
                <a:latin typeface="Calibri"/>
                <a:cs typeface="Calibri"/>
              </a:rPr>
              <a:t>items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buffer.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6858" y="2942740"/>
            <a:ext cx="6085946" cy="259015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143000"/>
            <a:ext cx="46482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Methods</a:t>
            </a:r>
            <a:r>
              <a:rPr dirty="0" sz="4400" spc="-45"/>
              <a:t> </a:t>
            </a:r>
            <a:r>
              <a:rPr dirty="0" sz="4400"/>
              <a:t>of</a:t>
            </a:r>
            <a:r>
              <a:rPr dirty="0" sz="4400" spc="-30"/>
              <a:t> </a:t>
            </a:r>
            <a:r>
              <a:rPr dirty="0" sz="4400" spc="-10"/>
              <a:t>communication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87908"/>
            <a:ext cx="8607425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139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communication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between</a:t>
            </a:r>
            <a:r>
              <a:rPr dirty="0" sz="2000" spc="1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these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processes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1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seen</a:t>
            </a:r>
            <a:r>
              <a:rPr dirty="0" sz="2000" spc="1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1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co- </a:t>
            </a:r>
            <a:r>
              <a:rPr dirty="0" sz="2000">
                <a:latin typeface="Calibri"/>
                <a:cs typeface="Calibri"/>
              </a:rPr>
              <a:t>operation</a:t>
            </a:r>
            <a:r>
              <a:rPr dirty="0" sz="2000" spc="2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between</a:t>
            </a:r>
            <a:r>
              <a:rPr dirty="0" sz="2000" spc="22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them.</a:t>
            </a:r>
            <a:r>
              <a:rPr dirty="0" sz="2000" spc="2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Processes</a:t>
            </a:r>
            <a:r>
              <a:rPr dirty="0" sz="2000" spc="22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2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communicate</a:t>
            </a:r>
            <a:r>
              <a:rPr dirty="0" sz="2000" spc="2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2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other</a:t>
            </a:r>
            <a:r>
              <a:rPr dirty="0" sz="2000" spc="2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using </a:t>
            </a:r>
            <a:r>
              <a:rPr dirty="0" sz="2000">
                <a:latin typeface="Calibri"/>
                <a:cs typeface="Calibri"/>
              </a:rPr>
              <a:t>these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ways:</a:t>
            </a:r>
            <a:endParaRPr sz="2000">
              <a:latin typeface="Calibri"/>
              <a:cs typeface="Calibri"/>
            </a:endParaRPr>
          </a:p>
          <a:p>
            <a:pPr lvl="1" marL="718820" marR="389255" indent="-283210">
              <a:lnSpc>
                <a:spcPct val="113999"/>
              </a:lnSpc>
              <a:spcBef>
                <a:spcPts val="480"/>
              </a:spcBef>
              <a:buAutoNum type="alphaLcPeriod"/>
              <a:tabLst>
                <a:tab pos="721360" algn="l"/>
              </a:tabLst>
            </a:pPr>
            <a:r>
              <a:rPr dirty="0" sz="2000" b="1">
                <a:latin typeface="Calibri"/>
                <a:cs typeface="Calibri"/>
              </a:rPr>
              <a:t>Message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Passing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(Process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message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Kernel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Kernel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send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message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B)</a:t>
            </a:r>
            <a:endParaRPr sz="2000">
              <a:latin typeface="Calibri"/>
              <a:cs typeface="Calibri"/>
            </a:endParaRPr>
          </a:p>
          <a:p>
            <a:pPr lvl="1" marL="719455" marR="123189" indent="-283845">
              <a:lnSpc>
                <a:spcPct val="113999"/>
              </a:lnSpc>
              <a:spcBef>
                <a:spcPts val="480"/>
              </a:spcBef>
              <a:buAutoNum type="alphaLcPeriod"/>
              <a:tabLst>
                <a:tab pos="721360" algn="l"/>
              </a:tabLst>
            </a:pPr>
            <a:r>
              <a:rPr dirty="0" sz="2000" b="1">
                <a:latin typeface="Calibri"/>
                <a:cs typeface="Calibri"/>
              </a:rPr>
              <a:t>Shared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Memory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(Process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put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message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Shared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Memory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then </a:t>
            </a:r>
            <a:r>
              <a:rPr dirty="0" sz="2000" spc="-2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message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Shared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Memory)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3657600"/>
            <a:ext cx="5264282" cy="28971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57"/>
            <a:ext cx="34524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Race </a:t>
            </a:r>
            <a:r>
              <a:rPr dirty="0" sz="4400" spc="-10"/>
              <a:t>Condition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70025"/>
            <a:ext cx="8509000" cy="5323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715" indent="-342900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Race</a:t>
            </a:r>
            <a:r>
              <a:rPr dirty="0" sz="2400" spc="1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condition</a:t>
            </a:r>
            <a:r>
              <a:rPr dirty="0" sz="2400" spc="18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undesirable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situation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occurs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device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attempts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perform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operations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at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15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algn="just" marL="355600" marR="5715" indent="-342900">
              <a:lnSpc>
                <a:spcPct val="113999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Operations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upon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shared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states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critical</a:t>
            </a:r>
            <a:r>
              <a:rPr dirty="0" sz="2400" spc="509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sections</a:t>
            </a:r>
            <a:r>
              <a:rPr dirty="0" sz="2400" spc="50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must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mutually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exclusive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Failure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opens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possibility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corrupting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shared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141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Race</a:t>
            </a:r>
            <a:r>
              <a:rPr dirty="0" sz="2400" spc="3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FC0"/>
                </a:solidFill>
                <a:latin typeface="Calibri"/>
                <a:cs typeface="Calibri"/>
              </a:rPr>
              <a:t>condition:</a:t>
            </a:r>
            <a:r>
              <a:rPr dirty="0" sz="2400" spc="3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Situations</a:t>
            </a:r>
            <a:r>
              <a:rPr dirty="0" sz="2400" spc="3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like</a:t>
            </a:r>
            <a:r>
              <a:rPr dirty="0" sz="2400" spc="3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3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where</a:t>
            </a:r>
            <a:r>
              <a:rPr dirty="0" sz="2400" spc="3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3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32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concurrently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outcome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execution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depends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particular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order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takes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place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called </a:t>
            </a:r>
            <a:r>
              <a:rPr dirty="0" sz="2400">
                <a:latin typeface="Calibri"/>
                <a:cs typeface="Calibri"/>
              </a:rPr>
              <a:t>race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condition.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7340" y="1055877"/>
            <a:ext cx="8607425" cy="40817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Situation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where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reading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writing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shared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final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result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depends</a:t>
            </a:r>
            <a:r>
              <a:rPr dirty="0" sz="2400" spc="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who</a:t>
            </a:r>
            <a:r>
              <a:rPr dirty="0" sz="2400" spc="50">
                <a:latin typeface="Calibri"/>
                <a:cs typeface="Calibri"/>
              </a:rPr>
              <a:t>  </a:t>
            </a:r>
            <a:r>
              <a:rPr dirty="0" sz="2400" spc="-20">
                <a:latin typeface="Calibri"/>
                <a:cs typeface="Calibri"/>
              </a:rPr>
              <a:t>runs </a:t>
            </a:r>
            <a:r>
              <a:rPr dirty="0" sz="2400">
                <a:latin typeface="Calibri"/>
                <a:cs typeface="Calibri"/>
              </a:rPr>
              <a:t>precisely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when.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9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Mutual</a:t>
            </a:r>
            <a:r>
              <a:rPr dirty="0" sz="2800" spc="-8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Exclusion</a:t>
            </a:r>
            <a:r>
              <a:rPr dirty="0" sz="2800" spc="-9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 spc="-7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Critical</a:t>
            </a:r>
            <a:r>
              <a:rPr dirty="0" sz="2800" spc="-5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6FC0"/>
                </a:solidFill>
                <a:latin typeface="Calibri"/>
                <a:cs typeface="Calibri"/>
              </a:rPr>
              <a:t>Section</a:t>
            </a:r>
            <a:endParaRPr sz="2800">
              <a:latin typeface="Calibri"/>
              <a:cs typeface="Calibri"/>
            </a:endParaRPr>
          </a:p>
          <a:p>
            <a:pPr marL="355600" marR="235585" indent="-342900">
              <a:lnSpc>
                <a:spcPct val="114199"/>
              </a:lnSpc>
              <a:spcBef>
                <a:spcPts val="62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Critical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Section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part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program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where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shared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resource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accessed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section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critical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region.</a:t>
            </a:r>
            <a:endParaRPr sz="2400">
              <a:latin typeface="Calibri"/>
              <a:cs typeface="Calibri"/>
            </a:endParaRPr>
          </a:p>
          <a:p>
            <a:pPr marL="355600" marR="50165" indent="-342900">
              <a:lnSpc>
                <a:spcPct val="114199"/>
              </a:lnSpc>
              <a:spcBef>
                <a:spcPts val="56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Mutual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Exclusion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Way</a:t>
            </a:r>
            <a:r>
              <a:rPr dirty="0" sz="2400" spc="-5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dirty="0" sz="2400" spc="-5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making</a:t>
            </a:r>
            <a:r>
              <a:rPr dirty="0" sz="2400" spc="-6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sure</a:t>
            </a:r>
            <a:r>
              <a:rPr dirty="0" sz="2400" spc="-6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if</a:t>
            </a:r>
            <a:r>
              <a:rPr dirty="0" sz="2400" spc="-5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dirty="0" sz="2400" spc="-7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dirty="0" sz="2400" spc="-6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dirty="0" sz="2400" spc="-6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using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shared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file;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other</a:t>
            </a:r>
            <a:r>
              <a:rPr dirty="0" sz="2400" spc="-5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dirty="0" sz="2400" spc="-5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will</a:t>
            </a:r>
            <a:r>
              <a:rPr dirty="0" sz="2400" spc="-6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dirty="0" sz="2400" spc="-5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excluded </a:t>
            </a:r>
            <a:r>
              <a:rPr dirty="0" sz="2400" spc="-10">
                <a:latin typeface="Calibri"/>
                <a:cs typeface="Calibri"/>
              </a:rPr>
              <a:t>(stopped)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Basic </a:t>
            </a:r>
            <a:r>
              <a:rPr dirty="0" sz="4400" spc="-10"/>
              <a:t>Definitions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:title>PowerPoint Presentation</dc:title>
  <dcterms:created xsi:type="dcterms:W3CDTF">2024-05-14T09:57:08Z</dcterms:created>
  <dcterms:modified xsi:type="dcterms:W3CDTF">2024-05-14T09:57:08Z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2024-05-14T00:00:00Z</vt:filetime>
  </property>
  <property fmtid="{D5CDD505-2E9C-101B-9397-08002B2CF9AE}" pid="5" name="Producer">
    <vt:lpwstr>Microsoft® PowerPoint® 2013</vt:lpwstr>
  </property>
</Properties>
</file>