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6385" y="263397"/>
            <a:ext cx="6031229" cy="895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" y="161036"/>
            <a:ext cx="86055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2870" y="2091054"/>
            <a:ext cx="5142865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0"/>
            <a:ext cx="9149080" cy="6858000"/>
            <a:chOff x="-4762" y="0"/>
            <a:chExt cx="914908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96567"/>
              <a:ext cx="6219443" cy="321868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000"/>
              <a:ext cx="6172200" cy="3124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524000"/>
              <a:ext cx="6172200" cy="3124200"/>
            </a:xfrm>
            <a:custGeom>
              <a:avLst/>
              <a:gdLst/>
              <a:ahLst/>
              <a:cxnLst/>
              <a:rect l="l" t="t" r="r" b="b"/>
              <a:pathLst>
                <a:path w="6172200" h="3124200">
                  <a:moveTo>
                    <a:pt x="0" y="0"/>
                  </a:moveTo>
                  <a:lnTo>
                    <a:pt x="4610100" y="0"/>
                  </a:lnTo>
                  <a:lnTo>
                    <a:pt x="6172200" y="1562100"/>
                  </a:lnTo>
                  <a:lnTo>
                    <a:pt x="4610100" y="3124200"/>
                  </a:lnTo>
                  <a:lnTo>
                    <a:pt x="0" y="3124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707260" y="2737230"/>
            <a:ext cx="197738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Unit</a:t>
            </a:r>
            <a:r>
              <a:rPr dirty="0" sz="4000" spc="-2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–</a:t>
            </a:r>
            <a:r>
              <a:rPr dirty="0" sz="4000" spc="-50" b="1">
                <a:latin typeface="Calibri"/>
                <a:cs typeface="Calibri"/>
              </a:rPr>
              <a:t> 5 </a:t>
            </a:r>
            <a:r>
              <a:rPr dirty="0" sz="4000" spc="-10" b="1">
                <a:latin typeface="Calibri"/>
                <a:cs typeface="Calibri"/>
              </a:rPr>
              <a:t>Deadlock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816863"/>
            <a:ext cx="4387596" cy="145999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061973"/>
            <a:ext cx="263334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3140702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2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918203" y="152400"/>
            <a:ext cx="5139055" cy="3441700"/>
            <a:chOff x="3918203" y="152400"/>
            <a:chExt cx="5139055" cy="344170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8203" y="816863"/>
              <a:ext cx="1459991" cy="14599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152400"/>
              <a:ext cx="2305811" cy="8382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7647" y="1524000"/>
              <a:ext cx="2729483" cy="2069591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688340" y="4962905"/>
            <a:ext cx="3558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Subject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Faculty: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Prof.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Suhag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Baldaniya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Necessary</a:t>
            </a:r>
            <a:r>
              <a:rPr dirty="0" sz="4000" spc="-125"/>
              <a:t> </a:t>
            </a:r>
            <a:r>
              <a:rPr dirty="0" sz="4000"/>
              <a:t>Conditions</a:t>
            </a:r>
            <a:r>
              <a:rPr dirty="0" sz="4000" spc="-130"/>
              <a:t> </a:t>
            </a:r>
            <a:r>
              <a:rPr dirty="0" sz="4000"/>
              <a:t>for</a:t>
            </a:r>
            <a:r>
              <a:rPr dirty="0" sz="4000" spc="-125"/>
              <a:t> </a:t>
            </a:r>
            <a:r>
              <a:rPr dirty="0" sz="4000" spc="-10"/>
              <a:t>Deadlock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30326"/>
            <a:ext cx="8606790" cy="365506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431165" indent="-371475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431165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dirty="0" sz="2400" spc="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F487C"/>
                </a:solidFill>
                <a:latin typeface="Calibri"/>
                <a:cs typeface="Calibri"/>
              </a:rPr>
              <a:t>pre-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emption:</a:t>
            </a:r>
            <a:endParaRPr sz="2400">
              <a:latin typeface="Calibri"/>
              <a:cs typeface="Calibri"/>
            </a:endParaRPr>
          </a:p>
          <a:p>
            <a:pPr lvl="1" marL="870585" marR="5080" indent="-412115">
              <a:lnSpc>
                <a:spcPct val="113799"/>
              </a:lnSpc>
              <a:spcBef>
                <a:spcPts val="590"/>
              </a:spcBef>
              <a:buFont typeface="Arial MT"/>
              <a:buChar char="•"/>
              <a:tabLst>
                <a:tab pos="870585" algn="l"/>
                <a:tab pos="1178560" algn="l"/>
                <a:tab pos="2385695" algn="l"/>
                <a:tab pos="2949575" algn="l"/>
                <a:tab pos="3393440" algn="l"/>
                <a:tab pos="4577080" algn="l"/>
                <a:tab pos="5237480" algn="l"/>
                <a:tab pos="6678930" algn="l"/>
                <a:tab pos="7107555" algn="l"/>
                <a:tab pos="7653655" algn="l"/>
              </a:tabLst>
            </a:pP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released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only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voluntarily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process </a:t>
            </a:r>
            <a:r>
              <a:rPr dirty="0" sz="2400">
                <a:latin typeface="Calibri"/>
                <a:cs typeface="Calibri"/>
              </a:rPr>
              <a:t>holding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 marL="355600" marR="88900" indent="-342900">
              <a:lnSpc>
                <a:spcPct val="114199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Preemption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temporarily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interrupting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executing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later </a:t>
            </a:r>
            <a:r>
              <a:rPr dirty="0" sz="2400">
                <a:latin typeface="Calibri"/>
                <a:cs typeface="Calibri"/>
              </a:rPr>
              <a:t>resuming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104139" indent="-342900">
              <a:lnSpc>
                <a:spcPct val="113999"/>
              </a:lnSpc>
              <a:spcBef>
                <a:spcPts val="57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example,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P1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priority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P2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P1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stopped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P2.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Necessary</a:t>
            </a:r>
            <a:r>
              <a:rPr dirty="0" sz="4000" spc="-125"/>
              <a:t> </a:t>
            </a:r>
            <a:r>
              <a:rPr dirty="0" sz="4000"/>
              <a:t>Conditions</a:t>
            </a:r>
            <a:r>
              <a:rPr dirty="0" sz="4000" spc="-130"/>
              <a:t> </a:t>
            </a:r>
            <a:r>
              <a:rPr dirty="0" sz="4000"/>
              <a:t>for</a:t>
            </a:r>
            <a:r>
              <a:rPr dirty="0" sz="4000" spc="-125"/>
              <a:t> </a:t>
            </a:r>
            <a:r>
              <a:rPr dirty="0" sz="4000" spc="-10"/>
              <a:t>Deadlock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30326"/>
            <a:ext cx="8606790" cy="274764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524510" indent="-511809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 startAt="4"/>
              <a:tabLst>
                <a:tab pos="524510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Circular</a:t>
            </a:r>
            <a:r>
              <a:rPr dirty="0" sz="2400" spc="-8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wait:</a:t>
            </a:r>
            <a:endParaRPr sz="2400">
              <a:latin typeface="Calibri"/>
              <a:cs typeface="Calibri"/>
            </a:endParaRPr>
          </a:p>
          <a:p>
            <a:pPr algn="just" lvl="1" marL="923290" marR="5715" indent="-510540">
              <a:lnSpc>
                <a:spcPct val="113999"/>
              </a:lnSpc>
              <a:spcBef>
                <a:spcPts val="585"/>
              </a:spcBef>
              <a:buFont typeface="Arial MT"/>
              <a:buChar char="•"/>
              <a:tabLst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chain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held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next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member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chain.</a:t>
            </a:r>
            <a:endParaRPr sz="2400">
              <a:latin typeface="Calibri"/>
              <a:cs typeface="Calibri"/>
            </a:endParaRPr>
          </a:p>
          <a:p>
            <a:pPr algn="just" lvl="1" marL="923290" marR="5080" indent="-510540">
              <a:lnSpc>
                <a:spcPct val="113700"/>
              </a:lnSpc>
              <a:spcBef>
                <a:spcPts val="590"/>
              </a:spcBef>
              <a:buFont typeface="Arial MT"/>
              <a:buChar char="•"/>
              <a:tabLst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In circular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 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 in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Necessary</a:t>
            </a:r>
            <a:r>
              <a:rPr dirty="0" sz="4000" spc="-125"/>
              <a:t> </a:t>
            </a:r>
            <a:r>
              <a:rPr dirty="0" sz="4000"/>
              <a:t>Conditions</a:t>
            </a:r>
            <a:r>
              <a:rPr dirty="0" sz="4000" spc="-130"/>
              <a:t> </a:t>
            </a:r>
            <a:r>
              <a:rPr dirty="0" sz="4000"/>
              <a:t>for</a:t>
            </a:r>
            <a:r>
              <a:rPr dirty="0" sz="4000" spc="-125"/>
              <a:t> </a:t>
            </a:r>
            <a:r>
              <a:rPr dirty="0" sz="4000" spc="-10"/>
              <a:t>Deadlock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8308" y="1143413"/>
            <a:ext cx="2904468" cy="38770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40" y="1080261"/>
            <a:ext cx="57245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775970" algn="l"/>
                <a:tab pos="2134235" algn="l"/>
                <a:tab pos="3242310" algn="l"/>
                <a:tab pos="4048760" algn="l"/>
                <a:tab pos="4610735" algn="l"/>
                <a:tab pos="5563870" algn="l"/>
              </a:tabLst>
            </a:pP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eliminate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circular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wait,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assign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priority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resource.</a:t>
            </a:r>
            <a:endParaRPr sz="2400">
              <a:latin typeface="Calibri"/>
              <a:cs typeface="Calibri"/>
            </a:endParaRPr>
          </a:p>
          <a:p>
            <a:pPr marL="367665" indent="-354965">
              <a:lnSpc>
                <a:spcPct val="100000"/>
              </a:lnSpc>
              <a:buFont typeface="Arial MT"/>
              <a:buChar char="•"/>
              <a:tabLst>
                <a:tab pos="367665" algn="l"/>
                <a:tab pos="693420" algn="l"/>
                <a:tab pos="1781810" algn="l"/>
                <a:tab pos="2364105" algn="l"/>
                <a:tab pos="3042920" algn="l"/>
                <a:tab pos="4135120" algn="l"/>
                <a:tab pos="5481320" algn="l"/>
              </a:tabLst>
            </a:pP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only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request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increasing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priority.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9052" y="2909442"/>
            <a:ext cx="5027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1310" algn="l"/>
                <a:tab pos="2929890" algn="l"/>
                <a:tab pos="3592829" algn="l"/>
                <a:tab pos="4589780" algn="l"/>
              </a:tabLst>
            </a:pPr>
            <a:r>
              <a:rPr dirty="0" sz="2400" spc="-10">
                <a:latin typeface="Calibri"/>
                <a:cs typeface="Calibri"/>
              </a:rPr>
              <a:t>requesting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 b="1">
                <a:latin typeface="Calibri"/>
                <a:cs typeface="Calibri"/>
              </a:rPr>
              <a:t>R1</a:t>
            </a:r>
            <a:r>
              <a:rPr dirty="0" sz="2400" spc="-25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which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40" y="2543683"/>
            <a:ext cx="57219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86385" marR="508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758825" algn="l"/>
                <a:tab pos="1409700" algn="l"/>
                <a:tab pos="2713990" algn="l"/>
                <a:tab pos="3793490" algn="l"/>
                <a:tab pos="4962525" algn="l"/>
                <a:tab pos="5506720" algn="l"/>
              </a:tabLst>
            </a:pPr>
            <a:r>
              <a:rPr dirty="0" sz="2400" spc="-25" b="1">
                <a:latin typeface="Calibri"/>
                <a:cs typeface="Calibri"/>
              </a:rPr>
              <a:t>In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25" b="1">
                <a:latin typeface="Calibri"/>
                <a:cs typeface="Calibri"/>
              </a:rPr>
              <a:t>the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example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above,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 b="1">
                <a:latin typeface="Calibri"/>
                <a:cs typeface="Calibri"/>
              </a:rPr>
              <a:t>P3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40" y="3274898"/>
            <a:ext cx="572516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lower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R3</a:t>
            </a:r>
            <a:r>
              <a:rPr dirty="0" sz="2400" spc="484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algn="just" marL="2990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already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P3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297180" marR="5080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invalid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cannot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be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made,</a:t>
            </a:r>
            <a:r>
              <a:rPr dirty="0" sz="2400" spc="4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434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R1</a:t>
            </a:r>
            <a:r>
              <a:rPr dirty="0" sz="2400" spc="445" b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already</a:t>
            </a:r>
            <a:r>
              <a:rPr dirty="0" sz="2400" spc="4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allocated</a:t>
            </a:r>
            <a:r>
              <a:rPr dirty="0" sz="2400" spc="44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P1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Modeling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4061"/>
            <a:ext cx="6243320" cy="122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1000125" algn="l"/>
                <a:tab pos="2385695" algn="l"/>
                <a:tab pos="3787775" algn="l"/>
                <a:tab pos="4176395" algn="l"/>
                <a:tab pos="5443220" algn="l"/>
              </a:tabLst>
            </a:pPr>
            <a:r>
              <a:rPr dirty="0" sz="2400" spc="-2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Deadlock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modeling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6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directed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graph,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Allocation</a:t>
            </a:r>
            <a:r>
              <a:rPr dirty="0" sz="2400" spc="-8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r>
              <a:rPr dirty="0" sz="24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(RAG)</a:t>
            </a:r>
            <a:r>
              <a:rPr dirty="0" sz="24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Notation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representation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28841" y="1004061"/>
            <a:ext cx="751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called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96961" y="1004061"/>
            <a:ext cx="1178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851" y="2506210"/>
            <a:ext cx="5512993" cy="36182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Construction</a:t>
            </a:r>
            <a:r>
              <a:rPr dirty="0" sz="3600" spc="-135"/>
              <a:t> </a:t>
            </a:r>
            <a:r>
              <a:rPr dirty="0" sz="3600"/>
              <a:t>of</a:t>
            </a:r>
            <a:r>
              <a:rPr dirty="0" sz="3600" spc="-125"/>
              <a:t> </a:t>
            </a:r>
            <a:r>
              <a:rPr dirty="0" sz="3600"/>
              <a:t>Resource</a:t>
            </a:r>
            <a:r>
              <a:rPr dirty="0" sz="3600" spc="-140"/>
              <a:t> </a:t>
            </a:r>
            <a:r>
              <a:rPr dirty="0" sz="3600"/>
              <a:t>Allocation</a:t>
            </a:r>
            <a:r>
              <a:rPr dirty="0" sz="3600" spc="-140"/>
              <a:t> </a:t>
            </a:r>
            <a:r>
              <a:rPr dirty="0" sz="3600" spc="-10"/>
              <a:t>Graph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3048761" y="1677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43757" y="1651761"/>
            <a:ext cx="191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35807" y="2037588"/>
            <a:ext cx="407034" cy="1862455"/>
            <a:chOff x="3035807" y="2037588"/>
            <a:chExt cx="407034" cy="1862455"/>
          </a:xfrm>
        </p:grpSpPr>
        <p:sp>
          <p:nvSpPr>
            <p:cNvPr id="6" name="object 6" descr=""/>
            <p:cNvSpPr/>
            <p:nvPr/>
          </p:nvSpPr>
          <p:spPr>
            <a:xfrm>
              <a:off x="3048761" y="35059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0003" y="2037588"/>
              <a:ext cx="315468" cy="16474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177666" y="2059686"/>
              <a:ext cx="120650" cy="1447800"/>
            </a:xfrm>
            <a:custGeom>
              <a:avLst/>
              <a:gdLst/>
              <a:ahLst/>
              <a:cxnLst/>
              <a:rect l="l" t="t" r="r" b="b"/>
              <a:pathLst>
                <a:path w="120650" h="1447800">
                  <a:moveTo>
                    <a:pt x="14477" y="1329563"/>
                  </a:moveTo>
                  <a:lnTo>
                    <a:pt x="2158" y="1336802"/>
                  </a:lnTo>
                  <a:lnTo>
                    <a:pt x="0" y="1344676"/>
                  </a:lnTo>
                  <a:lnTo>
                    <a:pt x="3756" y="1351026"/>
                  </a:lnTo>
                  <a:lnTo>
                    <a:pt x="60070" y="1447800"/>
                  </a:lnTo>
                  <a:lnTo>
                    <a:pt x="75086" y="1422146"/>
                  </a:lnTo>
                  <a:lnTo>
                    <a:pt x="47116" y="1422146"/>
                  </a:lnTo>
                  <a:lnTo>
                    <a:pt x="47172" y="1374228"/>
                  </a:lnTo>
                  <a:lnTo>
                    <a:pt x="22478" y="1331722"/>
                  </a:lnTo>
                  <a:lnTo>
                    <a:pt x="14477" y="1329563"/>
                  </a:lnTo>
                  <a:close/>
                </a:path>
                <a:path w="120650" h="1447800">
                  <a:moveTo>
                    <a:pt x="47172" y="1374228"/>
                  </a:moveTo>
                  <a:lnTo>
                    <a:pt x="47116" y="1422146"/>
                  </a:lnTo>
                  <a:lnTo>
                    <a:pt x="73025" y="1422146"/>
                  </a:lnTo>
                  <a:lnTo>
                    <a:pt x="73032" y="1415668"/>
                  </a:lnTo>
                  <a:lnTo>
                    <a:pt x="48894" y="1415668"/>
                  </a:lnTo>
                  <a:lnTo>
                    <a:pt x="60109" y="1396497"/>
                  </a:lnTo>
                  <a:lnTo>
                    <a:pt x="47172" y="1374228"/>
                  </a:lnTo>
                  <a:close/>
                </a:path>
                <a:path w="120650" h="1447800">
                  <a:moveTo>
                    <a:pt x="105918" y="1329689"/>
                  </a:moveTo>
                  <a:lnTo>
                    <a:pt x="97917" y="1331722"/>
                  </a:lnTo>
                  <a:lnTo>
                    <a:pt x="94360" y="1337944"/>
                  </a:lnTo>
                  <a:lnTo>
                    <a:pt x="73136" y="1374228"/>
                  </a:lnTo>
                  <a:lnTo>
                    <a:pt x="73025" y="1422146"/>
                  </a:lnTo>
                  <a:lnTo>
                    <a:pt x="75086" y="1422146"/>
                  </a:lnTo>
                  <a:lnTo>
                    <a:pt x="116785" y="1350899"/>
                  </a:lnTo>
                  <a:lnTo>
                    <a:pt x="120268" y="1344802"/>
                  </a:lnTo>
                  <a:lnTo>
                    <a:pt x="118236" y="1336928"/>
                  </a:lnTo>
                  <a:lnTo>
                    <a:pt x="105918" y="1329689"/>
                  </a:lnTo>
                  <a:close/>
                </a:path>
                <a:path w="120650" h="1447800">
                  <a:moveTo>
                    <a:pt x="60109" y="1396497"/>
                  </a:moveTo>
                  <a:lnTo>
                    <a:pt x="48894" y="1415668"/>
                  </a:lnTo>
                  <a:lnTo>
                    <a:pt x="71246" y="1415668"/>
                  </a:lnTo>
                  <a:lnTo>
                    <a:pt x="60109" y="1396497"/>
                  </a:lnTo>
                  <a:close/>
                </a:path>
                <a:path w="120650" h="1447800">
                  <a:moveTo>
                    <a:pt x="73080" y="1374323"/>
                  </a:moveTo>
                  <a:lnTo>
                    <a:pt x="60109" y="1396497"/>
                  </a:lnTo>
                  <a:lnTo>
                    <a:pt x="71246" y="1415668"/>
                  </a:lnTo>
                  <a:lnTo>
                    <a:pt x="73032" y="1415668"/>
                  </a:lnTo>
                  <a:lnTo>
                    <a:pt x="73080" y="1374323"/>
                  </a:lnTo>
                  <a:close/>
                </a:path>
                <a:path w="120650" h="1447800">
                  <a:moveTo>
                    <a:pt x="74675" y="0"/>
                  </a:moveTo>
                  <a:lnTo>
                    <a:pt x="48768" y="0"/>
                  </a:lnTo>
                  <a:lnTo>
                    <a:pt x="47224" y="1329563"/>
                  </a:lnTo>
                  <a:lnTo>
                    <a:pt x="47228" y="1374323"/>
                  </a:lnTo>
                  <a:lnTo>
                    <a:pt x="60109" y="1396497"/>
                  </a:lnTo>
                  <a:lnTo>
                    <a:pt x="73080" y="1374323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2140" y="3480638"/>
            <a:ext cx="6887209" cy="278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26235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algn="ctr" marR="1564640">
              <a:lnSpc>
                <a:spcPct val="100000"/>
              </a:lnSpc>
              <a:spcBef>
                <a:spcPts val="1660"/>
              </a:spcBef>
            </a:pPr>
            <a:r>
              <a:rPr dirty="0" sz="1800" spc="-25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mbria"/>
                <a:cs typeface="Cambria"/>
              </a:rPr>
              <a:t>Figure</a:t>
            </a:r>
            <a:r>
              <a:rPr dirty="0" sz="2400" spc="-3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:</a:t>
            </a:r>
            <a:r>
              <a:rPr dirty="0" sz="2400" spc="-4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Resource</a:t>
            </a:r>
            <a:r>
              <a:rPr dirty="0" sz="2400" spc="-35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allocation</a:t>
            </a:r>
            <a:r>
              <a:rPr dirty="0" sz="2400" spc="-7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graphs</a:t>
            </a:r>
            <a:endParaRPr sz="2400">
              <a:latin typeface="Cambria"/>
              <a:cs typeface="Cambria"/>
            </a:endParaRPr>
          </a:p>
          <a:p>
            <a:pPr marL="355600" marR="5080" indent="-343535">
              <a:lnSpc>
                <a:spcPct val="103699"/>
              </a:lnSpc>
              <a:spcBef>
                <a:spcPts val="590"/>
              </a:spcBef>
            </a:pPr>
            <a:r>
              <a:rPr dirty="0" sz="2400">
                <a:latin typeface="Cambria"/>
                <a:cs typeface="Cambria"/>
              </a:rPr>
              <a:t>(a)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Holding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resource.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(b)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Requesting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resource.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(c) </a:t>
            </a:r>
            <a:r>
              <a:rPr dirty="0" sz="2400" spc="-10">
                <a:latin typeface="Cambria"/>
                <a:cs typeface="Cambria"/>
              </a:rPr>
              <a:t>Deadlock.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7239000" cy="34107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118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Resource</a:t>
            </a:r>
            <a:r>
              <a:rPr dirty="0" spc="-195"/>
              <a:t> </a:t>
            </a:r>
            <a:r>
              <a:rPr dirty="0" spc="-10"/>
              <a:t>Allocation</a:t>
            </a:r>
            <a:r>
              <a:rPr dirty="0" spc="-180"/>
              <a:t> </a:t>
            </a:r>
            <a:r>
              <a:rPr dirty="0" spc="-10"/>
              <a:t>Graph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3712" y="2809858"/>
            <a:ext cx="3819849" cy="29809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2140" y="1406397"/>
            <a:ext cx="7249159" cy="95631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marR="5080" indent="-343535">
              <a:lnSpc>
                <a:spcPts val="3479"/>
              </a:lnSpc>
              <a:spcBef>
                <a:spcPts val="520"/>
              </a:spcBef>
            </a:pPr>
            <a:r>
              <a:rPr dirty="0" sz="3200" spc="-25">
                <a:latin typeface="Calibri"/>
                <a:cs typeface="Calibri"/>
              </a:rPr>
              <a:t>Problem-</a:t>
            </a:r>
            <a:r>
              <a:rPr dirty="0" sz="3200">
                <a:latin typeface="Calibri"/>
                <a:cs typeface="Calibri"/>
              </a:rPr>
              <a:t>1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Find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system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deadlock state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or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not?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Resource</a:t>
            </a:r>
            <a:r>
              <a:rPr dirty="0" spc="-195"/>
              <a:t> </a:t>
            </a:r>
            <a:r>
              <a:rPr dirty="0" spc="-10"/>
              <a:t>Allocation</a:t>
            </a:r>
            <a:r>
              <a:rPr dirty="0" spc="-180"/>
              <a:t> </a:t>
            </a:r>
            <a:r>
              <a:rPr dirty="0" spc="-10"/>
              <a:t>Graph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537" y="2067074"/>
            <a:ext cx="4651903" cy="40370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340" y="1221994"/>
            <a:ext cx="7628255" cy="8483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820"/>
              </a:spcBef>
            </a:pPr>
            <a:r>
              <a:rPr dirty="0" sz="3000" spc="-20">
                <a:latin typeface="Calibri"/>
                <a:cs typeface="Calibri"/>
              </a:rPr>
              <a:t>Problem-</a:t>
            </a:r>
            <a:r>
              <a:rPr dirty="0" sz="3000">
                <a:latin typeface="Calibri"/>
                <a:cs typeface="Calibri"/>
              </a:rPr>
              <a:t>2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Find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system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is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in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deadlock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state </a:t>
            </a:r>
            <a:r>
              <a:rPr dirty="0" sz="3000">
                <a:latin typeface="Calibri"/>
                <a:cs typeface="Calibri"/>
              </a:rPr>
              <a:t>or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not?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Resource</a:t>
            </a:r>
            <a:r>
              <a:rPr dirty="0" spc="-195"/>
              <a:t> </a:t>
            </a:r>
            <a:r>
              <a:rPr dirty="0" spc="-10"/>
              <a:t>Allocation</a:t>
            </a:r>
            <a:r>
              <a:rPr dirty="0" spc="-180"/>
              <a:t> </a:t>
            </a:r>
            <a:r>
              <a:rPr dirty="0" spc="-10"/>
              <a:t>Graph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27" y="1796085"/>
            <a:ext cx="7671805" cy="465179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9740" y="1191514"/>
            <a:ext cx="795083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latin typeface="Calibri"/>
                <a:cs typeface="Calibri"/>
              </a:rPr>
              <a:t>Problem-</a:t>
            </a:r>
            <a:r>
              <a:rPr dirty="0" sz="2700">
                <a:latin typeface="Calibri"/>
                <a:cs typeface="Calibri"/>
              </a:rPr>
              <a:t>3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: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Find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system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deadlock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state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or</a:t>
            </a:r>
            <a:r>
              <a:rPr dirty="0" sz="2700" spc="-20">
                <a:latin typeface="Calibri"/>
                <a:cs typeface="Calibri"/>
              </a:rPr>
              <a:t> not?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dirty="0" spc="-125"/>
              <a:t> </a:t>
            </a:r>
            <a:r>
              <a:rPr dirty="0"/>
              <a:t>Deadlocks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25"/>
              <a:t>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7425" cy="544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Handling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than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centralized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Because</a:t>
            </a:r>
            <a:r>
              <a:rPr dirty="0" sz="2400" spc="3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resources,</a:t>
            </a:r>
            <a:r>
              <a:rPr dirty="0" sz="2400" spc="3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processes,</a:t>
            </a:r>
            <a:r>
              <a:rPr dirty="0" sz="2400" spc="3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37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relevant</a:t>
            </a:r>
            <a:endParaRPr sz="2400">
              <a:latin typeface="Calibri"/>
              <a:cs typeface="Calibri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scattered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nodes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Strategies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handle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deadlocks:</a:t>
            </a:r>
            <a:endParaRPr sz="2400">
              <a:latin typeface="Calibri"/>
              <a:cs typeface="Calibri"/>
            </a:endParaRPr>
          </a:p>
          <a:p>
            <a:pPr algn="just" marL="466725" indent="-454025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AutoNum type="arabicPeriod"/>
              <a:tabLst>
                <a:tab pos="46672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Prevention</a:t>
            </a:r>
            <a:r>
              <a:rPr dirty="0" sz="2400" spc="11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110" b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constraints</a:t>
            </a:r>
            <a:r>
              <a:rPr dirty="0" sz="2400" spc="10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imposed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algn="just" marL="469900">
              <a:lnSpc>
                <a:spcPct val="100000"/>
              </a:lnSpc>
              <a:spcBef>
                <a:spcPts val="375"/>
              </a:spcBef>
            </a:pPr>
            <a:r>
              <a:rPr dirty="0" sz="2400" spc="-10">
                <a:latin typeface="Calibri"/>
                <a:cs typeface="Calibri"/>
              </a:rPr>
              <a:t>processes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prevent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deadlocks.</a:t>
            </a:r>
            <a:endParaRPr sz="2400">
              <a:latin typeface="Calibri"/>
              <a:cs typeface="Calibri"/>
            </a:endParaRPr>
          </a:p>
          <a:p>
            <a:pPr algn="just" marL="466725" indent="-454025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AutoNum type="arabicPeriod" startAt="2"/>
              <a:tabLst>
                <a:tab pos="46672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Avoidance</a:t>
            </a:r>
            <a:r>
              <a:rPr dirty="0" sz="24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carefully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avoid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deadlocks.</a:t>
            </a:r>
            <a:endParaRPr sz="2400">
              <a:latin typeface="Calibri"/>
              <a:cs typeface="Calibri"/>
            </a:endParaRPr>
          </a:p>
          <a:p>
            <a:pPr algn="just" marL="466725" marR="5080" indent="-454025">
              <a:lnSpc>
                <a:spcPct val="112999"/>
              </a:lnSpc>
              <a:spcBef>
                <a:spcPts val="585"/>
              </a:spcBef>
              <a:buClr>
                <a:srgbClr val="000000"/>
              </a:buClr>
              <a:buAutoNum type="arabicPeriod" startAt="2"/>
              <a:tabLst>
                <a:tab pos="46990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Detection</a:t>
            </a:r>
            <a:r>
              <a:rPr dirty="0" sz="2400" spc="19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400" spc="18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recovery</a:t>
            </a:r>
            <a:r>
              <a:rPr dirty="0" sz="2400" spc="18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19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deadlocks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allowed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detection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them.</a:t>
            </a:r>
            <a:r>
              <a:rPr dirty="0" sz="2400" spc="4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detected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resolved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certain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means.</a:t>
            </a:r>
            <a:endParaRPr sz="2400">
              <a:latin typeface="Calibri"/>
              <a:cs typeface="Calibri"/>
            </a:endParaRPr>
          </a:p>
          <a:p>
            <a:pPr algn="just" marL="466725" indent="-454025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AutoNum type="arabicPeriod" startAt="2"/>
              <a:tabLst>
                <a:tab pos="46672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Ignore</a:t>
            </a:r>
            <a:r>
              <a:rPr dirty="0" sz="2400" spc="4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47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nothing,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ignore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Prevention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8060" cy="282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1664335" algn="l"/>
                <a:tab pos="2261870" algn="l"/>
                <a:tab pos="2740660" algn="l"/>
                <a:tab pos="4176395" algn="l"/>
                <a:tab pos="4639945" algn="l"/>
                <a:tab pos="5862320" algn="l"/>
                <a:tab pos="6441440" algn="l"/>
                <a:tab pos="7080250" algn="l"/>
                <a:tab pos="7499350" algn="l"/>
                <a:tab pos="8080375" algn="l"/>
              </a:tabLst>
            </a:pPr>
            <a:r>
              <a:rPr dirty="0" sz="2400" spc="-10">
                <a:latin typeface="Calibri"/>
                <a:cs typeface="Calibri"/>
              </a:rPr>
              <a:t>Deadlock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prevented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violating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one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30">
                <a:latin typeface="Calibri"/>
                <a:cs typeface="Calibri"/>
              </a:rPr>
              <a:t>four </a:t>
            </a:r>
            <a:r>
              <a:rPr dirty="0" sz="2400">
                <a:latin typeface="Calibri"/>
                <a:cs typeface="Calibri"/>
              </a:rPr>
              <a:t>conditions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spc="-10">
                <a:latin typeface="Calibri"/>
                <a:cs typeface="Calibri"/>
              </a:rPr>
              <a:t>Attacking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Exclusion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spc="-10">
                <a:latin typeface="Calibri"/>
                <a:cs typeface="Calibri"/>
              </a:rPr>
              <a:t>Attacking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spc="-10">
                <a:latin typeface="Calibri"/>
                <a:cs typeface="Calibri"/>
              </a:rPr>
              <a:t>Attacking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Preemption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spc="-10">
                <a:latin typeface="Calibri"/>
                <a:cs typeface="Calibri"/>
              </a:rPr>
              <a:t>Attacking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Disclaimer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7110"/>
            <a:ext cx="8606790" cy="516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715" indent="-342900">
              <a:lnSpc>
                <a:spcPct val="1036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hereby</a:t>
            </a:r>
            <a:r>
              <a:rPr dirty="0" sz="2200" spc="1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declared</a:t>
            </a:r>
            <a:r>
              <a:rPr dirty="0" sz="2200" spc="1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production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said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content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meant </a:t>
            </a:r>
            <a:r>
              <a:rPr dirty="0" sz="2200" b="1" i="1">
                <a:latin typeface="Calibri"/>
                <a:cs typeface="Calibri"/>
              </a:rPr>
              <a:t>for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non-</a:t>
            </a:r>
            <a:r>
              <a:rPr dirty="0" sz="2200" b="1" i="1">
                <a:latin typeface="Calibri"/>
                <a:cs typeface="Calibri"/>
              </a:rPr>
              <a:t>commercial,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scholastic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research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purposes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38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3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admit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some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39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content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3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images</a:t>
            </a:r>
            <a:r>
              <a:rPr dirty="0" sz="2200" spc="39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provided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this </a:t>
            </a:r>
            <a:r>
              <a:rPr dirty="0" sz="2200" b="1" i="1">
                <a:latin typeface="Calibri"/>
                <a:cs typeface="Calibri"/>
              </a:rPr>
              <a:t>channel's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videos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obtained</a:t>
            </a:r>
            <a:r>
              <a:rPr dirty="0" sz="2200" spc="2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through</a:t>
            </a:r>
            <a:r>
              <a:rPr dirty="0" sz="2200" spc="2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routine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Google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image </a:t>
            </a:r>
            <a:r>
              <a:rPr dirty="0" sz="2200" b="1" i="1">
                <a:latin typeface="Calibri"/>
                <a:cs typeface="Calibri"/>
              </a:rPr>
              <a:t>searches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few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3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them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3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protection.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Such </a:t>
            </a:r>
            <a:r>
              <a:rPr dirty="0" sz="2200" b="1" i="1">
                <a:latin typeface="Calibri"/>
                <a:cs typeface="Calibri"/>
              </a:rPr>
              <a:t>usage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completely</a:t>
            </a:r>
            <a:r>
              <a:rPr dirty="0" sz="2200" spc="-4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inadvertent.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104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quite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possible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overlooked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give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full</a:t>
            </a:r>
            <a:r>
              <a:rPr dirty="0" sz="2200" spc="2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scholarly</a:t>
            </a:r>
            <a:r>
              <a:rPr dirty="0" sz="2200" spc="2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credit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to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Owners.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believe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non-</a:t>
            </a:r>
            <a:r>
              <a:rPr dirty="0" sz="2200" b="1" i="1">
                <a:latin typeface="Calibri"/>
                <a:cs typeface="Calibri"/>
              </a:rPr>
              <a:t>commercial,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only-for- </a:t>
            </a:r>
            <a:r>
              <a:rPr dirty="0" sz="2200" b="1" i="1">
                <a:latin typeface="Calibri"/>
                <a:cs typeface="Calibri"/>
              </a:rPr>
              <a:t>educational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material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allow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question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fall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fair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6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content.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However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6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honor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spc="-10" b="1" i="1">
                <a:latin typeface="Calibri"/>
                <a:cs typeface="Calibri"/>
              </a:rPr>
              <a:t>copyright </a:t>
            </a:r>
            <a:r>
              <a:rPr dirty="0" sz="2200" b="1" i="1">
                <a:latin typeface="Calibri"/>
                <a:cs typeface="Calibri"/>
              </a:rPr>
              <a:t>holder's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rights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shall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deleted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from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our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channel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case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any</a:t>
            </a:r>
            <a:r>
              <a:rPr dirty="0" sz="2200" spc="-3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-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claim</a:t>
            </a:r>
            <a:r>
              <a:rPr dirty="0" sz="2200" spc="-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received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by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</a:t>
            </a:r>
            <a:r>
              <a:rPr dirty="0" sz="2200" spc="-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reported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us.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Violation</a:t>
            </a:r>
            <a:r>
              <a:rPr dirty="0" sz="3600" spc="-90"/>
              <a:t> </a:t>
            </a:r>
            <a:r>
              <a:rPr dirty="0" sz="3600"/>
              <a:t>of</a:t>
            </a:r>
            <a:r>
              <a:rPr dirty="0" sz="3600" spc="-45"/>
              <a:t> </a:t>
            </a:r>
            <a:r>
              <a:rPr dirty="0" sz="3600"/>
              <a:t>Mutual</a:t>
            </a:r>
            <a:r>
              <a:rPr dirty="0" sz="3600" spc="-90"/>
              <a:t> </a:t>
            </a:r>
            <a:r>
              <a:rPr dirty="0" sz="3600"/>
              <a:t>Exclusion</a:t>
            </a:r>
            <a:r>
              <a:rPr dirty="0" sz="3600" spc="-70"/>
              <a:t> </a:t>
            </a:r>
            <a:r>
              <a:rPr dirty="0" sz="3600" spc="-10"/>
              <a:t>Condition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274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8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assigned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violate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hardware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properties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4199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assign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such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</a:t>
            </a:r>
            <a:r>
              <a:rPr dirty="0" sz="2400" spc="-10" b="1">
                <a:latin typeface="Calibri"/>
                <a:cs typeface="Calibri"/>
              </a:rPr>
              <a:t> printer.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feasible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Violation</a:t>
            </a:r>
            <a:r>
              <a:rPr dirty="0" sz="3600" spc="-45"/>
              <a:t> </a:t>
            </a:r>
            <a:r>
              <a:rPr dirty="0" sz="3600"/>
              <a:t>of</a:t>
            </a:r>
            <a:r>
              <a:rPr dirty="0" sz="3600" spc="-5"/>
              <a:t> </a:t>
            </a:r>
            <a:r>
              <a:rPr dirty="0" sz="3600"/>
              <a:t>Hold</a:t>
            </a:r>
            <a:r>
              <a:rPr dirty="0" sz="3600" spc="-20"/>
              <a:t> </a:t>
            </a:r>
            <a:r>
              <a:rPr dirty="0" sz="3600"/>
              <a:t>and</a:t>
            </a:r>
            <a:r>
              <a:rPr dirty="0" sz="3600" spc="-35"/>
              <a:t> </a:t>
            </a:r>
            <a:r>
              <a:rPr dirty="0" sz="3600"/>
              <a:t>Wait</a:t>
            </a:r>
            <a:r>
              <a:rPr dirty="0" sz="3600" spc="-30"/>
              <a:t> </a:t>
            </a:r>
            <a:r>
              <a:rPr dirty="0" sz="3600" spc="-10"/>
              <a:t>Condition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7425" cy="40722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66725" marR="5715" indent="-454025">
              <a:lnSpc>
                <a:spcPct val="113999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Conservative</a:t>
            </a:r>
            <a:r>
              <a:rPr dirty="0" sz="2400" spc="1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Approach</a:t>
            </a:r>
            <a:r>
              <a:rPr dirty="0" sz="2400" spc="1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dirty="0" sz="2400" spc="1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allowed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execution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if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acquired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2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(less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efficient,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not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implementable,</a:t>
            </a:r>
            <a:r>
              <a:rPr dirty="0" sz="2400" spc="-40">
                <a:latin typeface="Calibri"/>
                <a:cs typeface="Calibri"/>
              </a:rPr>
              <a:t> easy,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independence)</a:t>
            </a:r>
            <a:endParaRPr sz="2400">
              <a:latin typeface="Calibri"/>
              <a:cs typeface="Calibri"/>
            </a:endParaRPr>
          </a:p>
          <a:p>
            <a:pPr algn="just" lvl="1"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allowed</a:t>
            </a:r>
            <a:r>
              <a:rPr dirty="0" sz="2400" spc="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run</a:t>
            </a:r>
            <a:r>
              <a:rPr dirty="0" sz="2400" spc="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if</a:t>
            </a:r>
            <a:r>
              <a:rPr dirty="0" sz="2400" spc="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</a:t>
            </a:r>
            <a:r>
              <a:rPr dirty="0" sz="2400" spc="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resources</a:t>
            </a:r>
            <a:r>
              <a:rPr dirty="0" sz="2400" spc="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</a:t>
            </a:r>
            <a:r>
              <a:rPr dirty="0" sz="2400" spc="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needed</a:t>
            </a:r>
            <a:r>
              <a:rPr dirty="0" sz="2400" spc="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Calibri"/>
                <a:cs typeface="Calibri"/>
              </a:rPr>
              <a:t>Otherwise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nothing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wait.</a:t>
            </a:r>
            <a:endParaRPr sz="2400">
              <a:latin typeface="Calibri"/>
              <a:cs typeface="Calibri"/>
            </a:endParaRPr>
          </a:p>
          <a:p>
            <a:pPr algn="just" lvl="1"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strategy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 spc="-20">
                <a:latin typeface="Calibri"/>
                <a:cs typeface="Calibri"/>
              </a:rPr>
              <a:t>know</a:t>
            </a:r>
            <a:endParaRPr sz="2400">
              <a:latin typeface="Calibri"/>
              <a:cs typeface="Calibri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2400" spc="-10">
                <a:latin typeface="Calibri"/>
                <a:cs typeface="Calibri"/>
              </a:rPr>
              <a:t>required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run.</a:t>
            </a:r>
            <a:endParaRPr sz="2400">
              <a:latin typeface="Calibri"/>
              <a:cs typeface="Calibri"/>
            </a:endParaRPr>
          </a:p>
          <a:p>
            <a:pPr algn="just" lvl="1"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optimally.</a:t>
            </a:r>
            <a:endParaRPr sz="2400">
              <a:latin typeface="Calibri"/>
              <a:cs typeface="Calibri"/>
            </a:endParaRPr>
          </a:p>
          <a:p>
            <a:pPr algn="just" lvl="1"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cause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starvation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Violation</a:t>
            </a:r>
            <a:r>
              <a:rPr dirty="0" sz="3600" spc="-65"/>
              <a:t> </a:t>
            </a:r>
            <a:r>
              <a:rPr dirty="0" sz="3600"/>
              <a:t>of</a:t>
            </a:r>
            <a:r>
              <a:rPr dirty="0" sz="3600" spc="-50"/>
              <a:t> </a:t>
            </a:r>
            <a:r>
              <a:rPr dirty="0" sz="3600"/>
              <a:t>Hold</a:t>
            </a:r>
            <a:r>
              <a:rPr dirty="0" sz="3600" spc="-55"/>
              <a:t> </a:t>
            </a:r>
            <a:r>
              <a:rPr dirty="0" sz="3600"/>
              <a:t>and</a:t>
            </a:r>
            <a:r>
              <a:rPr dirty="0" sz="3600" spc="-65"/>
              <a:t> </a:t>
            </a:r>
            <a:r>
              <a:rPr dirty="0" sz="3600"/>
              <a:t>Wait</a:t>
            </a:r>
            <a:r>
              <a:rPr dirty="0" sz="3600" spc="-75"/>
              <a:t> </a:t>
            </a:r>
            <a:r>
              <a:rPr dirty="0" sz="3600" spc="-10"/>
              <a:t>Condition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8060" cy="2674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5"/>
              </a:spcBef>
              <a:buAutoNum type="arabicPeriod" startAt="2"/>
              <a:tabLst>
                <a:tab pos="355600" algn="l"/>
                <a:tab pos="377825" algn="l"/>
              </a:tabLst>
            </a:pP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Do</a:t>
            </a:r>
            <a:r>
              <a:rPr dirty="0" sz="2400" spc="4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dirty="0" sz="2400" spc="4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Hold:</a:t>
            </a:r>
            <a:r>
              <a:rPr dirty="0" sz="2400" spc="4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4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acquire</a:t>
            </a:r>
            <a:r>
              <a:rPr dirty="0" sz="2400" spc="4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4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desired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44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but </a:t>
            </a: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fresh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release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(efficient,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implementable)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5"/>
              </a:spcBef>
              <a:buFont typeface="Calibri"/>
              <a:buAutoNum type="arabicPeriod" startAt="2"/>
            </a:pPr>
            <a:endParaRPr sz="2400">
              <a:latin typeface="Calibri"/>
              <a:cs typeface="Calibri"/>
            </a:endParaRPr>
          </a:p>
          <a:p>
            <a:pPr algn="just" marL="344805" marR="5080" indent="-332105">
              <a:lnSpc>
                <a:spcPct val="113700"/>
              </a:lnSpc>
              <a:buClr>
                <a:srgbClr val="000000"/>
              </a:buClr>
              <a:buAutoNum type="arabicPeriod" startAt="2"/>
              <a:tabLst>
                <a:tab pos="35560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Wait</a:t>
            </a:r>
            <a:r>
              <a:rPr dirty="0" sz="2400" spc="19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Timeout:</a:t>
            </a:r>
            <a:r>
              <a:rPr dirty="0" sz="2400" spc="1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place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maximum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release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Violation</a:t>
            </a:r>
            <a:r>
              <a:rPr dirty="0" sz="3600" spc="-75"/>
              <a:t> </a:t>
            </a:r>
            <a:r>
              <a:rPr dirty="0" sz="3600"/>
              <a:t>of</a:t>
            </a:r>
            <a:r>
              <a:rPr dirty="0" sz="3600" spc="-55"/>
              <a:t> </a:t>
            </a:r>
            <a:r>
              <a:rPr dirty="0" sz="3600"/>
              <a:t>No</a:t>
            </a:r>
            <a:r>
              <a:rPr dirty="0" sz="3600" spc="-65"/>
              <a:t> </a:t>
            </a:r>
            <a:r>
              <a:rPr dirty="0" sz="3600"/>
              <a:t>Preemption</a:t>
            </a:r>
            <a:r>
              <a:rPr dirty="0" sz="3600" spc="-95"/>
              <a:t> </a:t>
            </a:r>
            <a:r>
              <a:rPr dirty="0" sz="3600" spc="-10"/>
              <a:t>Condition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3999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14199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Forcefully</a:t>
            </a:r>
            <a:r>
              <a:rPr dirty="0" sz="2400" spc="28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Pre-</a:t>
            </a:r>
            <a:r>
              <a:rPr dirty="0" sz="2400" b="1">
                <a:latin typeface="Calibri"/>
                <a:cs typeface="Calibri"/>
              </a:rPr>
              <a:t>emption:</a:t>
            </a:r>
            <a:r>
              <a:rPr dirty="0" sz="2400" spc="29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forcefully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pre-</a:t>
            </a:r>
            <a:r>
              <a:rPr dirty="0" sz="2400" spc="-20">
                <a:latin typeface="Calibri"/>
                <a:cs typeface="Calibri"/>
              </a:rPr>
              <a:t>empt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algn="just" marL="469900" marR="5715" indent="-4572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currently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available,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held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 spc="-10">
                <a:latin typeface="Calibri"/>
                <a:cs typeface="Calibri"/>
              </a:rPr>
              <a:t>taken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away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blocked.</a:t>
            </a:r>
            <a:endParaRPr sz="2400">
              <a:latin typeface="Calibri"/>
              <a:cs typeface="Calibri"/>
            </a:endParaRPr>
          </a:p>
          <a:p>
            <a:pPr algn="just" marL="469265" indent="-4565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4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4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4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4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4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high</a:t>
            </a:r>
            <a:r>
              <a:rPr dirty="0" sz="2400" spc="4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priority</a:t>
            </a:r>
            <a:r>
              <a:rPr dirty="0" sz="2400" spc="4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process</a:t>
            </a:r>
            <a:r>
              <a:rPr dirty="0" sz="2400" spc="45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</a:t>
            </a:r>
            <a:r>
              <a:rPr dirty="0" sz="2400" spc="4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waiting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state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selected</a:t>
            </a:r>
            <a:r>
              <a:rPr dirty="0" sz="2400" spc="3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</a:t>
            </a:r>
            <a:r>
              <a:rPr dirty="0" sz="2400" spc="38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a </a:t>
            </a:r>
            <a:r>
              <a:rPr dirty="0" sz="2400" b="1">
                <a:latin typeface="Calibri"/>
                <a:cs typeface="Calibri"/>
              </a:rPr>
              <a:t>victim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instead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running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state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Violation</a:t>
            </a:r>
            <a:r>
              <a:rPr dirty="0" sz="3600" spc="-50"/>
              <a:t> </a:t>
            </a:r>
            <a:r>
              <a:rPr dirty="0" sz="3600"/>
              <a:t>of</a:t>
            </a:r>
            <a:r>
              <a:rPr dirty="0" sz="3600" spc="-5"/>
              <a:t> </a:t>
            </a:r>
            <a:r>
              <a:rPr dirty="0" sz="3600"/>
              <a:t>Circular</a:t>
            </a:r>
            <a:r>
              <a:rPr dirty="0" sz="3600" spc="-30"/>
              <a:t> </a:t>
            </a:r>
            <a:r>
              <a:rPr dirty="0" sz="3600"/>
              <a:t>Wait</a:t>
            </a:r>
            <a:r>
              <a:rPr dirty="0" sz="3600" spc="-35"/>
              <a:t> </a:t>
            </a:r>
            <a:r>
              <a:rPr dirty="0" sz="3600" spc="-10"/>
              <a:t>Condition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30910"/>
            <a:ext cx="8606790" cy="50374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14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provide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global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numbering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whenever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to,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all </a:t>
            </a:r>
            <a:r>
              <a:rPr dirty="0" sz="2400" spc="-10">
                <a:latin typeface="Calibri"/>
                <a:cs typeface="Calibri"/>
              </a:rPr>
              <a:t>requests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increasing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decreasing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acquire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once.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ts val="2590"/>
              </a:lnSpc>
              <a:spcBef>
                <a:spcPts val="62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prevented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holding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cannot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&gt;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4365625" algn="l"/>
              </a:tabLst>
            </a:pPr>
            <a:r>
              <a:rPr dirty="0" sz="2400" spc="-25" b="1">
                <a:latin typeface="Calibri"/>
                <a:cs typeface="Calibri"/>
              </a:rPr>
              <a:t>1.Printer,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2.Scanner,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3.Plotter,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55" b="1">
                <a:latin typeface="Calibri"/>
                <a:cs typeface="Calibri"/>
              </a:rPr>
              <a:t>4.Tape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drive,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5.CD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ROM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1st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ROM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tape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drive.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1st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plotter,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Tape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drive.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never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P1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R1,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R2,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R4,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R43,</a:t>
            </a:r>
            <a:r>
              <a:rPr dirty="0" sz="2400" spc="-25">
                <a:latin typeface="Calibri"/>
                <a:cs typeface="Calibri"/>
              </a:rPr>
              <a:t> R56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P1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R1,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R4,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Deadlock</a:t>
            </a:r>
            <a:r>
              <a:rPr dirty="0" sz="4000" spc="-114"/>
              <a:t> </a:t>
            </a:r>
            <a:r>
              <a:rPr dirty="0" sz="4000" spc="-10"/>
              <a:t>Avoidance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8060" cy="1276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systems,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however,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requested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time.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able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whether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granting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 b="1">
                <a:latin typeface="Calibri"/>
                <a:cs typeface="Calibri"/>
              </a:rPr>
              <a:t>safe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only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make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allocation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when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safe.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3049346"/>
            <a:ext cx="4010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6FC0"/>
                </a:solidFill>
                <a:latin typeface="Calibri"/>
                <a:cs typeface="Calibri"/>
              </a:rPr>
              <a:t>Safe</a:t>
            </a:r>
            <a:r>
              <a:rPr dirty="0" sz="3600" spc="-1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3600" spc="-1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6FC0"/>
                </a:solidFill>
                <a:latin typeface="Calibri"/>
                <a:cs typeface="Calibri"/>
              </a:rPr>
              <a:t>Unsafe</a:t>
            </a:r>
            <a:r>
              <a:rPr dirty="0" sz="3600" spc="-8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006FC0"/>
                </a:solidFill>
                <a:latin typeface="Calibri"/>
                <a:cs typeface="Calibri"/>
              </a:rPr>
              <a:t>state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9240" y="3693032"/>
            <a:ext cx="8606155" cy="1767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way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avoid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safe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can’t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allocate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safely,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then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unsafe</a:t>
            </a:r>
            <a:r>
              <a:rPr dirty="0"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Safe</a:t>
            </a:r>
            <a:r>
              <a:rPr dirty="0" sz="4000" spc="-145"/>
              <a:t> </a:t>
            </a:r>
            <a:r>
              <a:rPr dirty="0" sz="4000" spc="-20"/>
              <a:t>State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5520" cy="135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total</a:t>
            </a:r>
            <a:r>
              <a:rPr dirty="0" sz="2400" spc="22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2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10</a:t>
            </a:r>
            <a:r>
              <a:rPr dirty="0" sz="2400" spc="2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instance</a:t>
            </a:r>
            <a:r>
              <a:rPr dirty="0" sz="2400" spc="2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exist,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7</a:t>
            </a:r>
            <a:r>
              <a:rPr dirty="0" sz="2400" spc="2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resources </a:t>
            </a:r>
            <a:r>
              <a:rPr dirty="0" sz="2400" b="1">
                <a:latin typeface="Calibri"/>
                <a:cs typeface="Calibri"/>
              </a:rPr>
              <a:t>already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allocated,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there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still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free.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 i="1">
                <a:latin typeface="Calibri"/>
                <a:cs typeface="Calibri"/>
              </a:rPr>
              <a:t>Figure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: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Demonstration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that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the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state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in</a:t>
            </a:r>
            <a:r>
              <a:rPr dirty="0" sz="2400" spc="-4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(a)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is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safe.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75484" y="2606760"/>
            <a:ext cx="8847455" cy="3931285"/>
            <a:chOff x="275484" y="2606760"/>
            <a:chExt cx="8847455" cy="39312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84" y="2606760"/>
              <a:ext cx="5130951" cy="190331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0808" y="4267200"/>
              <a:ext cx="4181855" cy="2270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Unsafe</a:t>
            </a:r>
            <a:r>
              <a:rPr dirty="0" sz="4000" spc="-140"/>
              <a:t> </a:t>
            </a:r>
            <a:r>
              <a:rPr dirty="0" sz="4000" spc="-20"/>
              <a:t>State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31494"/>
            <a:ext cx="7212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Figure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Demonstration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that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state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(b)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safe.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4902464"/>
            <a:ext cx="8607425" cy="8585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Thus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guarantee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dirty="0" sz="2400">
                <a:latin typeface="Calibri"/>
                <a:cs typeface="Calibri"/>
              </a:rPr>
              <a:t>finish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unsafe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guarantee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given.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1" y="2085965"/>
            <a:ext cx="8649814" cy="18438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The</a:t>
            </a:r>
            <a:r>
              <a:rPr dirty="0" sz="3200" spc="-70"/>
              <a:t> </a:t>
            </a:r>
            <a:r>
              <a:rPr dirty="0" sz="3200" spc="-20"/>
              <a:t>Banker’s</a:t>
            </a:r>
            <a:r>
              <a:rPr dirty="0" sz="3200" spc="-95"/>
              <a:t> </a:t>
            </a:r>
            <a:r>
              <a:rPr dirty="0" sz="3200"/>
              <a:t>Algorithm</a:t>
            </a:r>
            <a:r>
              <a:rPr dirty="0" sz="3200" spc="-45"/>
              <a:t> </a:t>
            </a:r>
            <a:r>
              <a:rPr dirty="0" sz="3200"/>
              <a:t>for</a:t>
            </a:r>
            <a:r>
              <a:rPr dirty="0" sz="3200" spc="-70"/>
              <a:t> </a:t>
            </a:r>
            <a:r>
              <a:rPr dirty="0" sz="3200"/>
              <a:t>a</a:t>
            </a:r>
            <a:r>
              <a:rPr dirty="0" sz="3200" spc="-70"/>
              <a:t> </a:t>
            </a:r>
            <a:r>
              <a:rPr dirty="0" sz="3200"/>
              <a:t>Single</a:t>
            </a:r>
            <a:r>
              <a:rPr dirty="0" sz="3200" spc="-65"/>
              <a:t> </a:t>
            </a:r>
            <a:r>
              <a:rPr dirty="0" sz="3200" spc="-10"/>
              <a:t>Resource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260908" y="1106741"/>
            <a:ext cx="8784590" cy="5103495"/>
            <a:chOff x="260908" y="1106741"/>
            <a:chExt cx="8784590" cy="5103495"/>
          </a:xfrm>
        </p:grpSpPr>
        <p:sp>
          <p:nvSpPr>
            <p:cNvPr id="4" name="object 4" descr=""/>
            <p:cNvSpPr/>
            <p:nvPr/>
          </p:nvSpPr>
          <p:spPr>
            <a:xfrm>
              <a:off x="273926" y="1119758"/>
              <a:ext cx="1066800" cy="5077460"/>
            </a:xfrm>
            <a:custGeom>
              <a:avLst/>
              <a:gdLst/>
              <a:ahLst/>
              <a:cxnLst/>
              <a:rect l="l" t="t" r="r" b="b"/>
              <a:pathLst>
                <a:path w="1066800" h="5077460">
                  <a:moveTo>
                    <a:pt x="15278" y="0"/>
                  </a:moveTo>
                  <a:lnTo>
                    <a:pt x="49184" y="34368"/>
                  </a:lnTo>
                  <a:lnTo>
                    <a:pt x="82534" y="69077"/>
                  </a:lnTo>
                  <a:lnTo>
                    <a:pt x="115329" y="104120"/>
                  </a:lnTo>
                  <a:lnTo>
                    <a:pt x="147567" y="139491"/>
                  </a:lnTo>
                  <a:lnTo>
                    <a:pt x="179250" y="175186"/>
                  </a:lnTo>
                  <a:lnTo>
                    <a:pt x="210377" y="211197"/>
                  </a:lnTo>
                  <a:lnTo>
                    <a:pt x="240948" y="247521"/>
                  </a:lnTo>
                  <a:lnTo>
                    <a:pt x="270963" y="284150"/>
                  </a:lnTo>
                  <a:lnTo>
                    <a:pt x="300423" y="321080"/>
                  </a:lnTo>
                  <a:lnTo>
                    <a:pt x="329326" y="358305"/>
                  </a:lnTo>
                  <a:lnTo>
                    <a:pt x="357674" y="395819"/>
                  </a:lnTo>
                  <a:lnTo>
                    <a:pt x="385466" y="433617"/>
                  </a:lnTo>
                  <a:lnTo>
                    <a:pt x="412702" y="471693"/>
                  </a:lnTo>
                  <a:lnTo>
                    <a:pt x="439382" y="510041"/>
                  </a:lnTo>
                  <a:lnTo>
                    <a:pt x="465507" y="548656"/>
                  </a:lnTo>
                  <a:lnTo>
                    <a:pt x="491075" y="587532"/>
                  </a:lnTo>
                  <a:lnTo>
                    <a:pt x="516088" y="626663"/>
                  </a:lnTo>
                  <a:lnTo>
                    <a:pt x="540545" y="666045"/>
                  </a:lnTo>
                  <a:lnTo>
                    <a:pt x="564446" y="705671"/>
                  </a:lnTo>
                  <a:lnTo>
                    <a:pt x="587791" y="745536"/>
                  </a:lnTo>
                  <a:lnTo>
                    <a:pt x="610581" y="785633"/>
                  </a:lnTo>
                  <a:lnTo>
                    <a:pt x="632814" y="825958"/>
                  </a:lnTo>
                  <a:lnTo>
                    <a:pt x="654492" y="866505"/>
                  </a:lnTo>
                  <a:lnTo>
                    <a:pt x="675614" y="907269"/>
                  </a:lnTo>
                  <a:lnTo>
                    <a:pt x="696180" y="948243"/>
                  </a:lnTo>
                  <a:lnTo>
                    <a:pt x="716190" y="989422"/>
                  </a:lnTo>
                  <a:lnTo>
                    <a:pt x="735644" y="1030800"/>
                  </a:lnTo>
                  <a:lnTo>
                    <a:pt x="754543" y="1072372"/>
                  </a:lnTo>
                  <a:lnTo>
                    <a:pt x="772885" y="1114132"/>
                  </a:lnTo>
                  <a:lnTo>
                    <a:pt x="790672" y="1156075"/>
                  </a:lnTo>
                  <a:lnTo>
                    <a:pt x="807903" y="1198195"/>
                  </a:lnTo>
                  <a:lnTo>
                    <a:pt x="824578" y="1240486"/>
                  </a:lnTo>
                  <a:lnTo>
                    <a:pt x="840698" y="1282942"/>
                  </a:lnTo>
                  <a:lnTo>
                    <a:pt x="856261" y="1325559"/>
                  </a:lnTo>
                  <a:lnTo>
                    <a:pt x="871269" y="1368330"/>
                  </a:lnTo>
                  <a:lnTo>
                    <a:pt x="885721" y="1411250"/>
                  </a:lnTo>
                  <a:lnTo>
                    <a:pt x="899617" y="1454313"/>
                  </a:lnTo>
                  <a:lnTo>
                    <a:pt x="912957" y="1497514"/>
                  </a:lnTo>
                  <a:lnTo>
                    <a:pt x="925741" y="1540847"/>
                  </a:lnTo>
                  <a:lnTo>
                    <a:pt x="937969" y="1584306"/>
                  </a:lnTo>
                  <a:lnTo>
                    <a:pt x="949642" y="1627886"/>
                  </a:lnTo>
                  <a:lnTo>
                    <a:pt x="960759" y="1671582"/>
                  </a:lnTo>
                  <a:lnTo>
                    <a:pt x="971320" y="1715386"/>
                  </a:lnTo>
                  <a:lnTo>
                    <a:pt x="981325" y="1759295"/>
                  </a:lnTo>
                  <a:lnTo>
                    <a:pt x="990774" y="1803302"/>
                  </a:lnTo>
                  <a:lnTo>
                    <a:pt x="999667" y="1847401"/>
                  </a:lnTo>
                  <a:lnTo>
                    <a:pt x="1008005" y="1891588"/>
                  </a:lnTo>
                  <a:lnTo>
                    <a:pt x="1015787" y="1935856"/>
                  </a:lnTo>
                  <a:lnTo>
                    <a:pt x="1023013" y="1980200"/>
                  </a:lnTo>
                  <a:lnTo>
                    <a:pt x="1029683" y="2024614"/>
                  </a:lnTo>
                  <a:lnTo>
                    <a:pt x="1035797" y="2069093"/>
                  </a:lnTo>
                  <a:lnTo>
                    <a:pt x="1041355" y="2113630"/>
                  </a:lnTo>
                  <a:lnTo>
                    <a:pt x="1046358" y="2158221"/>
                  </a:lnTo>
                  <a:lnTo>
                    <a:pt x="1050805" y="2202860"/>
                  </a:lnTo>
                  <a:lnTo>
                    <a:pt x="1054695" y="2247541"/>
                  </a:lnTo>
                  <a:lnTo>
                    <a:pt x="1058030" y="2292258"/>
                  </a:lnTo>
                  <a:lnTo>
                    <a:pt x="1060810" y="2337007"/>
                  </a:lnTo>
                  <a:lnTo>
                    <a:pt x="1063033" y="2381780"/>
                  </a:lnTo>
                  <a:lnTo>
                    <a:pt x="1064701" y="2426573"/>
                  </a:lnTo>
                  <a:lnTo>
                    <a:pt x="1065812" y="2471381"/>
                  </a:lnTo>
                  <a:lnTo>
                    <a:pt x="1066368" y="2516196"/>
                  </a:lnTo>
                  <a:lnTo>
                    <a:pt x="1066368" y="2561015"/>
                  </a:lnTo>
                  <a:lnTo>
                    <a:pt x="1065812" y="2605831"/>
                  </a:lnTo>
                  <a:lnTo>
                    <a:pt x="1064701" y="2650638"/>
                  </a:lnTo>
                  <a:lnTo>
                    <a:pt x="1063033" y="2695431"/>
                  </a:lnTo>
                  <a:lnTo>
                    <a:pt x="1060810" y="2740205"/>
                  </a:lnTo>
                  <a:lnTo>
                    <a:pt x="1058030" y="2784953"/>
                  </a:lnTo>
                  <a:lnTo>
                    <a:pt x="1054695" y="2829671"/>
                  </a:lnTo>
                  <a:lnTo>
                    <a:pt x="1050805" y="2874352"/>
                  </a:lnTo>
                  <a:lnTo>
                    <a:pt x="1046358" y="2918990"/>
                  </a:lnTo>
                  <a:lnTo>
                    <a:pt x="1041355" y="2963582"/>
                  </a:lnTo>
                  <a:lnTo>
                    <a:pt x="1035797" y="3008119"/>
                  </a:lnTo>
                  <a:lnTo>
                    <a:pt x="1029683" y="3052598"/>
                  </a:lnTo>
                  <a:lnTo>
                    <a:pt x="1023013" y="3097012"/>
                  </a:lnTo>
                  <a:lnTo>
                    <a:pt x="1015787" y="3141356"/>
                  </a:lnTo>
                  <a:lnTo>
                    <a:pt x="1008005" y="3185625"/>
                  </a:lnTo>
                  <a:lnTo>
                    <a:pt x="999667" y="3229811"/>
                  </a:lnTo>
                  <a:lnTo>
                    <a:pt x="990774" y="3273911"/>
                  </a:lnTo>
                  <a:lnTo>
                    <a:pt x="981325" y="3317918"/>
                  </a:lnTo>
                  <a:lnTo>
                    <a:pt x="971320" y="3361827"/>
                  </a:lnTo>
                  <a:lnTo>
                    <a:pt x="960759" y="3405632"/>
                  </a:lnTo>
                  <a:lnTo>
                    <a:pt x="949642" y="3449327"/>
                  </a:lnTo>
                  <a:lnTo>
                    <a:pt x="937969" y="3492907"/>
                  </a:lnTo>
                  <a:lnTo>
                    <a:pt x="925741" y="3536367"/>
                  </a:lnTo>
                  <a:lnTo>
                    <a:pt x="912957" y="3579700"/>
                  </a:lnTo>
                  <a:lnTo>
                    <a:pt x="899617" y="3622901"/>
                  </a:lnTo>
                  <a:lnTo>
                    <a:pt x="885721" y="3665964"/>
                  </a:lnTo>
                  <a:lnTo>
                    <a:pt x="871269" y="3708885"/>
                  </a:lnTo>
                  <a:lnTo>
                    <a:pt x="856261" y="3751656"/>
                  </a:lnTo>
                  <a:lnTo>
                    <a:pt x="840698" y="3794273"/>
                  </a:lnTo>
                  <a:lnTo>
                    <a:pt x="824578" y="3836730"/>
                  </a:lnTo>
                  <a:lnTo>
                    <a:pt x="807903" y="3879022"/>
                  </a:lnTo>
                  <a:lnTo>
                    <a:pt x="790672" y="3921141"/>
                  </a:lnTo>
                  <a:lnTo>
                    <a:pt x="772885" y="3963085"/>
                  </a:lnTo>
                  <a:lnTo>
                    <a:pt x="754543" y="4004845"/>
                  </a:lnTo>
                  <a:lnTo>
                    <a:pt x="735644" y="4046418"/>
                  </a:lnTo>
                  <a:lnTo>
                    <a:pt x="716190" y="4087796"/>
                  </a:lnTo>
                  <a:lnTo>
                    <a:pt x="696180" y="4128975"/>
                  </a:lnTo>
                  <a:lnTo>
                    <a:pt x="675614" y="4169950"/>
                  </a:lnTo>
                  <a:lnTo>
                    <a:pt x="654492" y="4210713"/>
                  </a:lnTo>
                  <a:lnTo>
                    <a:pt x="632814" y="4251261"/>
                  </a:lnTo>
                  <a:lnTo>
                    <a:pt x="610581" y="4291586"/>
                  </a:lnTo>
                  <a:lnTo>
                    <a:pt x="587791" y="4331684"/>
                  </a:lnTo>
                  <a:lnTo>
                    <a:pt x="564446" y="4371550"/>
                  </a:lnTo>
                  <a:lnTo>
                    <a:pt x="540545" y="4411176"/>
                  </a:lnTo>
                  <a:lnTo>
                    <a:pt x="516088" y="4450558"/>
                  </a:lnTo>
                  <a:lnTo>
                    <a:pt x="491075" y="4489690"/>
                  </a:lnTo>
                  <a:lnTo>
                    <a:pt x="465507" y="4528567"/>
                  </a:lnTo>
                  <a:lnTo>
                    <a:pt x="439382" y="4567182"/>
                  </a:lnTo>
                  <a:lnTo>
                    <a:pt x="412702" y="4605531"/>
                  </a:lnTo>
                  <a:lnTo>
                    <a:pt x="385466" y="4643607"/>
                  </a:lnTo>
                  <a:lnTo>
                    <a:pt x="357674" y="4681405"/>
                  </a:lnTo>
                  <a:lnTo>
                    <a:pt x="329326" y="4718920"/>
                  </a:lnTo>
                  <a:lnTo>
                    <a:pt x="300423" y="4756145"/>
                  </a:lnTo>
                  <a:lnTo>
                    <a:pt x="270963" y="4793076"/>
                  </a:lnTo>
                  <a:lnTo>
                    <a:pt x="240948" y="4829706"/>
                  </a:lnTo>
                  <a:lnTo>
                    <a:pt x="210377" y="4866030"/>
                  </a:lnTo>
                  <a:lnTo>
                    <a:pt x="179250" y="4902042"/>
                  </a:lnTo>
                  <a:lnTo>
                    <a:pt x="147567" y="4937737"/>
                  </a:lnTo>
                  <a:lnTo>
                    <a:pt x="115329" y="4973109"/>
                  </a:lnTo>
                  <a:lnTo>
                    <a:pt x="82534" y="5008152"/>
                  </a:lnTo>
                  <a:lnTo>
                    <a:pt x="49184" y="5042861"/>
                  </a:lnTo>
                  <a:lnTo>
                    <a:pt x="15278" y="5077231"/>
                  </a:lnTo>
                  <a:lnTo>
                    <a:pt x="0" y="5061953"/>
                  </a:lnTo>
                  <a:lnTo>
                    <a:pt x="33975" y="5027508"/>
                  </a:lnTo>
                  <a:lnTo>
                    <a:pt x="67388" y="4992721"/>
                  </a:lnTo>
                  <a:lnTo>
                    <a:pt x="100240" y="4957595"/>
                  </a:lnTo>
                  <a:lnTo>
                    <a:pt x="132531" y="4922138"/>
                  </a:lnTo>
                  <a:lnTo>
                    <a:pt x="164260" y="4886355"/>
                  </a:lnTo>
                  <a:lnTo>
                    <a:pt x="195427" y="4850252"/>
                  </a:lnTo>
                  <a:lnTo>
                    <a:pt x="226033" y="4813834"/>
                  </a:lnTo>
                  <a:lnTo>
                    <a:pt x="256077" y="4777107"/>
                  </a:lnTo>
                  <a:lnTo>
                    <a:pt x="285559" y="4740077"/>
                  </a:lnTo>
                  <a:lnTo>
                    <a:pt x="314480" y="4702749"/>
                  </a:lnTo>
                  <a:lnTo>
                    <a:pt x="342840" y="4665129"/>
                  </a:lnTo>
                  <a:lnTo>
                    <a:pt x="370638" y="4627224"/>
                  </a:lnTo>
                  <a:lnTo>
                    <a:pt x="397874" y="4589038"/>
                  </a:lnTo>
                  <a:lnTo>
                    <a:pt x="424549" y="4550578"/>
                  </a:lnTo>
                  <a:lnTo>
                    <a:pt x="450662" y="4511849"/>
                  </a:lnTo>
                  <a:lnTo>
                    <a:pt x="476213" y="4472856"/>
                  </a:lnTo>
                  <a:lnTo>
                    <a:pt x="501204" y="4433607"/>
                  </a:lnTo>
                  <a:lnTo>
                    <a:pt x="525632" y="4394105"/>
                  </a:lnTo>
                  <a:lnTo>
                    <a:pt x="549499" y="4354358"/>
                  </a:lnTo>
                  <a:lnTo>
                    <a:pt x="572804" y="4314370"/>
                  </a:lnTo>
                  <a:lnTo>
                    <a:pt x="595548" y="4274148"/>
                  </a:lnTo>
                  <a:lnTo>
                    <a:pt x="617730" y="4233697"/>
                  </a:lnTo>
                  <a:lnTo>
                    <a:pt x="639350" y="4193022"/>
                  </a:lnTo>
                  <a:lnTo>
                    <a:pt x="660409" y="4152131"/>
                  </a:lnTo>
                  <a:lnTo>
                    <a:pt x="680907" y="4111027"/>
                  </a:lnTo>
                  <a:lnTo>
                    <a:pt x="700843" y="4069718"/>
                  </a:lnTo>
                  <a:lnTo>
                    <a:pt x="720217" y="4028209"/>
                  </a:lnTo>
                  <a:lnTo>
                    <a:pt x="739030" y="3986505"/>
                  </a:lnTo>
                  <a:lnTo>
                    <a:pt x="757281" y="3944612"/>
                  </a:lnTo>
                  <a:lnTo>
                    <a:pt x="774970" y="3902536"/>
                  </a:lnTo>
                  <a:lnTo>
                    <a:pt x="792098" y="3860283"/>
                  </a:lnTo>
                  <a:lnTo>
                    <a:pt x="808665" y="3817859"/>
                  </a:lnTo>
                  <a:lnTo>
                    <a:pt x="824670" y="3775268"/>
                  </a:lnTo>
                  <a:lnTo>
                    <a:pt x="840113" y="3732517"/>
                  </a:lnTo>
                  <a:lnTo>
                    <a:pt x="854995" y="3689612"/>
                  </a:lnTo>
                  <a:lnTo>
                    <a:pt x="869315" y="3646558"/>
                  </a:lnTo>
                  <a:lnTo>
                    <a:pt x="883073" y="3603361"/>
                  </a:lnTo>
                  <a:lnTo>
                    <a:pt x="896270" y="3560027"/>
                  </a:lnTo>
                  <a:lnTo>
                    <a:pt x="908906" y="3516561"/>
                  </a:lnTo>
                  <a:lnTo>
                    <a:pt x="920979" y="3472969"/>
                  </a:lnTo>
                  <a:lnTo>
                    <a:pt x="932492" y="3429257"/>
                  </a:lnTo>
                  <a:lnTo>
                    <a:pt x="943442" y="3385431"/>
                  </a:lnTo>
                  <a:lnTo>
                    <a:pt x="953831" y="3341496"/>
                  </a:lnTo>
                  <a:lnTo>
                    <a:pt x="963659" y="3297458"/>
                  </a:lnTo>
                  <a:lnTo>
                    <a:pt x="972925" y="3253323"/>
                  </a:lnTo>
                  <a:lnTo>
                    <a:pt x="981629" y="3209096"/>
                  </a:lnTo>
                  <a:lnTo>
                    <a:pt x="989772" y="3164783"/>
                  </a:lnTo>
                  <a:lnTo>
                    <a:pt x="997353" y="3120391"/>
                  </a:lnTo>
                  <a:lnTo>
                    <a:pt x="1004373" y="3075924"/>
                  </a:lnTo>
                  <a:lnTo>
                    <a:pt x="1010831" y="3031388"/>
                  </a:lnTo>
                  <a:lnTo>
                    <a:pt x="1016728" y="2986789"/>
                  </a:lnTo>
                  <a:lnTo>
                    <a:pt x="1022063" y="2942134"/>
                  </a:lnTo>
                  <a:lnTo>
                    <a:pt x="1026836" y="2897426"/>
                  </a:lnTo>
                  <a:lnTo>
                    <a:pt x="1031048" y="2852673"/>
                  </a:lnTo>
                  <a:lnTo>
                    <a:pt x="1034698" y="2807880"/>
                  </a:lnTo>
                  <a:lnTo>
                    <a:pt x="1037787" y="2763053"/>
                  </a:lnTo>
                  <a:lnTo>
                    <a:pt x="1040314" y="2718197"/>
                  </a:lnTo>
                  <a:lnTo>
                    <a:pt x="1042279" y="2673318"/>
                  </a:lnTo>
                  <a:lnTo>
                    <a:pt x="1043683" y="2628422"/>
                  </a:lnTo>
                  <a:lnTo>
                    <a:pt x="1044525" y="2583514"/>
                  </a:lnTo>
                  <a:lnTo>
                    <a:pt x="1044806" y="2538601"/>
                  </a:lnTo>
                  <a:lnTo>
                    <a:pt x="1044525" y="2493688"/>
                  </a:lnTo>
                  <a:lnTo>
                    <a:pt x="1043683" y="2448780"/>
                  </a:lnTo>
                  <a:lnTo>
                    <a:pt x="1042279" y="2403884"/>
                  </a:lnTo>
                  <a:lnTo>
                    <a:pt x="1040314" y="2359005"/>
                  </a:lnTo>
                  <a:lnTo>
                    <a:pt x="1037787" y="2314149"/>
                  </a:lnTo>
                  <a:lnTo>
                    <a:pt x="1034698" y="2269322"/>
                  </a:lnTo>
                  <a:lnTo>
                    <a:pt x="1031048" y="2224528"/>
                  </a:lnTo>
                  <a:lnTo>
                    <a:pt x="1026836" y="2179775"/>
                  </a:lnTo>
                  <a:lnTo>
                    <a:pt x="1022063" y="2135068"/>
                  </a:lnTo>
                  <a:lnTo>
                    <a:pt x="1016728" y="2090412"/>
                  </a:lnTo>
                  <a:lnTo>
                    <a:pt x="1010831" y="2045814"/>
                  </a:lnTo>
                  <a:lnTo>
                    <a:pt x="1004373" y="2001278"/>
                  </a:lnTo>
                  <a:lnTo>
                    <a:pt x="997353" y="1956811"/>
                  </a:lnTo>
                  <a:lnTo>
                    <a:pt x="989772" y="1912418"/>
                  </a:lnTo>
                  <a:lnTo>
                    <a:pt x="981629" y="1868105"/>
                  </a:lnTo>
                  <a:lnTo>
                    <a:pt x="972925" y="1823879"/>
                  </a:lnTo>
                  <a:lnTo>
                    <a:pt x="963659" y="1779743"/>
                  </a:lnTo>
                  <a:lnTo>
                    <a:pt x="953831" y="1735705"/>
                  </a:lnTo>
                  <a:lnTo>
                    <a:pt x="943442" y="1691770"/>
                  </a:lnTo>
                  <a:lnTo>
                    <a:pt x="932492" y="1647944"/>
                  </a:lnTo>
                  <a:lnTo>
                    <a:pt x="920979" y="1604232"/>
                  </a:lnTo>
                  <a:lnTo>
                    <a:pt x="908906" y="1560640"/>
                  </a:lnTo>
                  <a:lnTo>
                    <a:pt x="896270" y="1517174"/>
                  </a:lnTo>
                  <a:lnTo>
                    <a:pt x="883073" y="1473840"/>
                  </a:lnTo>
                  <a:lnTo>
                    <a:pt x="869315" y="1430642"/>
                  </a:lnTo>
                  <a:lnTo>
                    <a:pt x="854995" y="1387588"/>
                  </a:lnTo>
                  <a:lnTo>
                    <a:pt x="840113" y="1344683"/>
                  </a:lnTo>
                  <a:lnTo>
                    <a:pt x="824670" y="1301932"/>
                  </a:lnTo>
                  <a:lnTo>
                    <a:pt x="808665" y="1259341"/>
                  </a:lnTo>
                  <a:lnTo>
                    <a:pt x="792098" y="1216916"/>
                  </a:lnTo>
                  <a:lnTo>
                    <a:pt x="774970" y="1174663"/>
                  </a:lnTo>
                  <a:lnTo>
                    <a:pt x="757281" y="1132587"/>
                  </a:lnTo>
                  <a:lnTo>
                    <a:pt x="739030" y="1090694"/>
                  </a:lnTo>
                  <a:lnTo>
                    <a:pt x="720217" y="1048990"/>
                  </a:lnTo>
                  <a:lnTo>
                    <a:pt x="700843" y="1007480"/>
                  </a:lnTo>
                  <a:lnTo>
                    <a:pt x="680907" y="966171"/>
                  </a:lnTo>
                  <a:lnTo>
                    <a:pt x="660409" y="925068"/>
                  </a:lnTo>
                  <a:lnTo>
                    <a:pt x="639350" y="884176"/>
                  </a:lnTo>
                  <a:lnTo>
                    <a:pt x="617730" y="843501"/>
                  </a:lnTo>
                  <a:lnTo>
                    <a:pt x="595548" y="803050"/>
                  </a:lnTo>
                  <a:lnTo>
                    <a:pt x="572804" y="762828"/>
                  </a:lnTo>
                  <a:lnTo>
                    <a:pt x="549499" y="722840"/>
                  </a:lnTo>
                  <a:lnTo>
                    <a:pt x="525632" y="683092"/>
                  </a:lnTo>
                  <a:lnTo>
                    <a:pt x="501204" y="643590"/>
                  </a:lnTo>
                  <a:lnTo>
                    <a:pt x="476213" y="604340"/>
                  </a:lnTo>
                  <a:lnTo>
                    <a:pt x="450662" y="565348"/>
                  </a:lnTo>
                  <a:lnTo>
                    <a:pt x="424549" y="526618"/>
                  </a:lnTo>
                  <a:lnTo>
                    <a:pt x="397874" y="488158"/>
                  </a:lnTo>
                  <a:lnTo>
                    <a:pt x="370638" y="449972"/>
                  </a:lnTo>
                  <a:lnTo>
                    <a:pt x="342840" y="412066"/>
                  </a:lnTo>
                  <a:lnTo>
                    <a:pt x="314480" y="374446"/>
                  </a:lnTo>
                  <a:lnTo>
                    <a:pt x="285559" y="337118"/>
                  </a:lnTo>
                  <a:lnTo>
                    <a:pt x="256077" y="300088"/>
                  </a:lnTo>
                  <a:lnTo>
                    <a:pt x="226033" y="263361"/>
                  </a:lnTo>
                  <a:lnTo>
                    <a:pt x="195427" y="226942"/>
                  </a:lnTo>
                  <a:lnTo>
                    <a:pt x="164260" y="190839"/>
                  </a:lnTo>
                  <a:lnTo>
                    <a:pt x="132531" y="155055"/>
                  </a:lnTo>
                  <a:lnTo>
                    <a:pt x="100240" y="119598"/>
                  </a:lnTo>
                  <a:lnTo>
                    <a:pt x="67388" y="84472"/>
                  </a:lnTo>
                  <a:lnTo>
                    <a:pt x="33975" y="49684"/>
                  </a:lnTo>
                  <a:lnTo>
                    <a:pt x="0" y="15239"/>
                  </a:lnTo>
                  <a:lnTo>
                    <a:pt x="15278" y="0"/>
                  </a:lnTo>
                  <a:close/>
                </a:path>
              </a:pathLst>
            </a:custGeom>
            <a:ln w="25908">
              <a:solidFill>
                <a:srgbClr val="1638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" y="1376171"/>
              <a:ext cx="8298180" cy="9570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2" y="1298447"/>
              <a:ext cx="1025651" cy="102565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78892" y="1298447"/>
              <a:ext cx="1026160" cy="1026160"/>
            </a:xfrm>
            <a:custGeom>
              <a:avLst/>
              <a:gdLst/>
              <a:ahLst/>
              <a:cxnLst/>
              <a:rect l="l" t="t" r="r" b="b"/>
              <a:pathLst>
                <a:path w="1026160" h="1026160">
                  <a:moveTo>
                    <a:pt x="0" y="512825"/>
                  </a:moveTo>
                  <a:lnTo>
                    <a:pt x="2095" y="466150"/>
                  </a:lnTo>
                  <a:lnTo>
                    <a:pt x="8262" y="420649"/>
                  </a:lnTo>
                  <a:lnTo>
                    <a:pt x="18318" y="376502"/>
                  </a:lnTo>
                  <a:lnTo>
                    <a:pt x="32084" y="333890"/>
                  </a:lnTo>
                  <a:lnTo>
                    <a:pt x="49376" y="292996"/>
                  </a:lnTo>
                  <a:lnTo>
                    <a:pt x="70016" y="254000"/>
                  </a:lnTo>
                  <a:lnTo>
                    <a:pt x="93821" y="217082"/>
                  </a:lnTo>
                  <a:lnTo>
                    <a:pt x="120611" y="182425"/>
                  </a:lnTo>
                  <a:lnTo>
                    <a:pt x="150204" y="150209"/>
                  </a:lnTo>
                  <a:lnTo>
                    <a:pt x="182420" y="120615"/>
                  </a:lnTo>
                  <a:lnTo>
                    <a:pt x="217077" y="93825"/>
                  </a:lnTo>
                  <a:lnTo>
                    <a:pt x="253994" y="70019"/>
                  </a:lnTo>
                  <a:lnTo>
                    <a:pt x="292990" y="49379"/>
                  </a:lnTo>
                  <a:lnTo>
                    <a:pt x="333885" y="32085"/>
                  </a:lnTo>
                  <a:lnTo>
                    <a:pt x="376497" y="18319"/>
                  </a:lnTo>
                  <a:lnTo>
                    <a:pt x="420645" y="8262"/>
                  </a:lnTo>
                  <a:lnTo>
                    <a:pt x="466148" y="2095"/>
                  </a:lnTo>
                  <a:lnTo>
                    <a:pt x="512826" y="0"/>
                  </a:lnTo>
                  <a:lnTo>
                    <a:pt x="559503" y="2095"/>
                  </a:lnTo>
                  <a:lnTo>
                    <a:pt x="605006" y="8262"/>
                  </a:lnTo>
                  <a:lnTo>
                    <a:pt x="649154" y="18319"/>
                  </a:lnTo>
                  <a:lnTo>
                    <a:pt x="691766" y="32085"/>
                  </a:lnTo>
                  <a:lnTo>
                    <a:pt x="732661" y="49379"/>
                  </a:lnTo>
                  <a:lnTo>
                    <a:pt x="771657" y="70019"/>
                  </a:lnTo>
                  <a:lnTo>
                    <a:pt x="808574" y="93825"/>
                  </a:lnTo>
                  <a:lnTo>
                    <a:pt x="843231" y="120615"/>
                  </a:lnTo>
                  <a:lnTo>
                    <a:pt x="875447" y="150209"/>
                  </a:lnTo>
                  <a:lnTo>
                    <a:pt x="905040" y="182425"/>
                  </a:lnTo>
                  <a:lnTo>
                    <a:pt x="931830" y="217082"/>
                  </a:lnTo>
                  <a:lnTo>
                    <a:pt x="955635" y="254000"/>
                  </a:lnTo>
                  <a:lnTo>
                    <a:pt x="976275" y="292996"/>
                  </a:lnTo>
                  <a:lnTo>
                    <a:pt x="993567" y="333890"/>
                  </a:lnTo>
                  <a:lnTo>
                    <a:pt x="1007333" y="376502"/>
                  </a:lnTo>
                  <a:lnTo>
                    <a:pt x="1017389" y="420649"/>
                  </a:lnTo>
                  <a:lnTo>
                    <a:pt x="1023556" y="466150"/>
                  </a:lnTo>
                  <a:lnTo>
                    <a:pt x="1025651" y="512825"/>
                  </a:lnTo>
                  <a:lnTo>
                    <a:pt x="1023556" y="559501"/>
                  </a:lnTo>
                  <a:lnTo>
                    <a:pt x="1017389" y="605002"/>
                  </a:lnTo>
                  <a:lnTo>
                    <a:pt x="1007333" y="649149"/>
                  </a:lnTo>
                  <a:lnTo>
                    <a:pt x="993567" y="691761"/>
                  </a:lnTo>
                  <a:lnTo>
                    <a:pt x="976275" y="732655"/>
                  </a:lnTo>
                  <a:lnTo>
                    <a:pt x="955635" y="771651"/>
                  </a:lnTo>
                  <a:lnTo>
                    <a:pt x="931830" y="808569"/>
                  </a:lnTo>
                  <a:lnTo>
                    <a:pt x="905040" y="843226"/>
                  </a:lnTo>
                  <a:lnTo>
                    <a:pt x="875447" y="875442"/>
                  </a:lnTo>
                  <a:lnTo>
                    <a:pt x="843231" y="905036"/>
                  </a:lnTo>
                  <a:lnTo>
                    <a:pt x="808574" y="931826"/>
                  </a:lnTo>
                  <a:lnTo>
                    <a:pt x="771657" y="955632"/>
                  </a:lnTo>
                  <a:lnTo>
                    <a:pt x="732661" y="976272"/>
                  </a:lnTo>
                  <a:lnTo>
                    <a:pt x="691766" y="993566"/>
                  </a:lnTo>
                  <a:lnTo>
                    <a:pt x="649154" y="1007332"/>
                  </a:lnTo>
                  <a:lnTo>
                    <a:pt x="605006" y="1017389"/>
                  </a:lnTo>
                  <a:lnTo>
                    <a:pt x="559503" y="1023556"/>
                  </a:lnTo>
                  <a:lnTo>
                    <a:pt x="512826" y="1025651"/>
                  </a:lnTo>
                  <a:lnTo>
                    <a:pt x="466148" y="1023556"/>
                  </a:lnTo>
                  <a:lnTo>
                    <a:pt x="420645" y="1017389"/>
                  </a:lnTo>
                  <a:lnTo>
                    <a:pt x="376497" y="1007332"/>
                  </a:lnTo>
                  <a:lnTo>
                    <a:pt x="333885" y="993566"/>
                  </a:lnTo>
                  <a:lnTo>
                    <a:pt x="292990" y="976272"/>
                  </a:lnTo>
                  <a:lnTo>
                    <a:pt x="253994" y="955632"/>
                  </a:lnTo>
                  <a:lnTo>
                    <a:pt x="217077" y="931826"/>
                  </a:lnTo>
                  <a:lnTo>
                    <a:pt x="182420" y="905036"/>
                  </a:lnTo>
                  <a:lnTo>
                    <a:pt x="150204" y="875442"/>
                  </a:lnTo>
                  <a:lnTo>
                    <a:pt x="120611" y="843226"/>
                  </a:lnTo>
                  <a:lnTo>
                    <a:pt x="93821" y="808569"/>
                  </a:lnTo>
                  <a:lnTo>
                    <a:pt x="70016" y="771651"/>
                  </a:lnTo>
                  <a:lnTo>
                    <a:pt x="49376" y="732655"/>
                  </a:lnTo>
                  <a:lnTo>
                    <a:pt x="32084" y="691761"/>
                  </a:lnTo>
                  <a:lnTo>
                    <a:pt x="18318" y="649149"/>
                  </a:lnTo>
                  <a:lnTo>
                    <a:pt x="8262" y="605002"/>
                  </a:lnTo>
                  <a:lnTo>
                    <a:pt x="2095" y="559501"/>
                  </a:lnTo>
                  <a:lnTo>
                    <a:pt x="0" y="512825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675" y="2607563"/>
              <a:ext cx="7705344" cy="9570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7" y="2529839"/>
              <a:ext cx="1025652" cy="102565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49807" y="2529839"/>
              <a:ext cx="1026160" cy="1026160"/>
            </a:xfrm>
            <a:custGeom>
              <a:avLst/>
              <a:gdLst/>
              <a:ahLst/>
              <a:cxnLst/>
              <a:rect l="l" t="t" r="r" b="b"/>
              <a:pathLst>
                <a:path w="1026160" h="1026160">
                  <a:moveTo>
                    <a:pt x="0" y="512825"/>
                  </a:moveTo>
                  <a:lnTo>
                    <a:pt x="2095" y="466150"/>
                  </a:lnTo>
                  <a:lnTo>
                    <a:pt x="8262" y="420649"/>
                  </a:lnTo>
                  <a:lnTo>
                    <a:pt x="18318" y="376502"/>
                  </a:lnTo>
                  <a:lnTo>
                    <a:pt x="32084" y="333890"/>
                  </a:lnTo>
                  <a:lnTo>
                    <a:pt x="49376" y="292996"/>
                  </a:lnTo>
                  <a:lnTo>
                    <a:pt x="70016" y="254000"/>
                  </a:lnTo>
                  <a:lnTo>
                    <a:pt x="93821" y="217082"/>
                  </a:lnTo>
                  <a:lnTo>
                    <a:pt x="120611" y="182425"/>
                  </a:lnTo>
                  <a:lnTo>
                    <a:pt x="150204" y="150209"/>
                  </a:lnTo>
                  <a:lnTo>
                    <a:pt x="182420" y="120615"/>
                  </a:lnTo>
                  <a:lnTo>
                    <a:pt x="217077" y="93825"/>
                  </a:lnTo>
                  <a:lnTo>
                    <a:pt x="253994" y="70019"/>
                  </a:lnTo>
                  <a:lnTo>
                    <a:pt x="292990" y="49379"/>
                  </a:lnTo>
                  <a:lnTo>
                    <a:pt x="333885" y="32085"/>
                  </a:lnTo>
                  <a:lnTo>
                    <a:pt x="376497" y="18319"/>
                  </a:lnTo>
                  <a:lnTo>
                    <a:pt x="420645" y="8262"/>
                  </a:lnTo>
                  <a:lnTo>
                    <a:pt x="466148" y="2095"/>
                  </a:lnTo>
                  <a:lnTo>
                    <a:pt x="512826" y="0"/>
                  </a:lnTo>
                  <a:lnTo>
                    <a:pt x="559501" y="2095"/>
                  </a:lnTo>
                  <a:lnTo>
                    <a:pt x="605002" y="8262"/>
                  </a:lnTo>
                  <a:lnTo>
                    <a:pt x="649149" y="18319"/>
                  </a:lnTo>
                  <a:lnTo>
                    <a:pt x="691761" y="32085"/>
                  </a:lnTo>
                  <a:lnTo>
                    <a:pt x="732655" y="49379"/>
                  </a:lnTo>
                  <a:lnTo>
                    <a:pt x="771651" y="70019"/>
                  </a:lnTo>
                  <a:lnTo>
                    <a:pt x="808569" y="93825"/>
                  </a:lnTo>
                  <a:lnTo>
                    <a:pt x="843226" y="120615"/>
                  </a:lnTo>
                  <a:lnTo>
                    <a:pt x="875442" y="150209"/>
                  </a:lnTo>
                  <a:lnTo>
                    <a:pt x="905036" y="182425"/>
                  </a:lnTo>
                  <a:lnTo>
                    <a:pt x="931826" y="217082"/>
                  </a:lnTo>
                  <a:lnTo>
                    <a:pt x="955632" y="254000"/>
                  </a:lnTo>
                  <a:lnTo>
                    <a:pt x="976272" y="292996"/>
                  </a:lnTo>
                  <a:lnTo>
                    <a:pt x="993566" y="333890"/>
                  </a:lnTo>
                  <a:lnTo>
                    <a:pt x="1007332" y="376502"/>
                  </a:lnTo>
                  <a:lnTo>
                    <a:pt x="1017389" y="420649"/>
                  </a:lnTo>
                  <a:lnTo>
                    <a:pt x="1023556" y="466150"/>
                  </a:lnTo>
                  <a:lnTo>
                    <a:pt x="1025652" y="512825"/>
                  </a:lnTo>
                  <a:lnTo>
                    <a:pt x="1023556" y="559501"/>
                  </a:lnTo>
                  <a:lnTo>
                    <a:pt x="1017389" y="605002"/>
                  </a:lnTo>
                  <a:lnTo>
                    <a:pt x="1007332" y="649149"/>
                  </a:lnTo>
                  <a:lnTo>
                    <a:pt x="993566" y="691761"/>
                  </a:lnTo>
                  <a:lnTo>
                    <a:pt x="976272" y="732655"/>
                  </a:lnTo>
                  <a:lnTo>
                    <a:pt x="955632" y="771651"/>
                  </a:lnTo>
                  <a:lnTo>
                    <a:pt x="931826" y="808569"/>
                  </a:lnTo>
                  <a:lnTo>
                    <a:pt x="905036" y="843226"/>
                  </a:lnTo>
                  <a:lnTo>
                    <a:pt x="875442" y="875442"/>
                  </a:lnTo>
                  <a:lnTo>
                    <a:pt x="843226" y="905036"/>
                  </a:lnTo>
                  <a:lnTo>
                    <a:pt x="808569" y="931826"/>
                  </a:lnTo>
                  <a:lnTo>
                    <a:pt x="771652" y="955632"/>
                  </a:lnTo>
                  <a:lnTo>
                    <a:pt x="732655" y="976272"/>
                  </a:lnTo>
                  <a:lnTo>
                    <a:pt x="691761" y="993566"/>
                  </a:lnTo>
                  <a:lnTo>
                    <a:pt x="649149" y="1007332"/>
                  </a:lnTo>
                  <a:lnTo>
                    <a:pt x="605002" y="1017389"/>
                  </a:lnTo>
                  <a:lnTo>
                    <a:pt x="559501" y="1023556"/>
                  </a:lnTo>
                  <a:lnTo>
                    <a:pt x="512826" y="1025651"/>
                  </a:lnTo>
                  <a:lnTo>
                    <a:pt x="466148" y="1023556"/>
                  </a:lnTo>
                  <a:lnTo>
                    <a:pt x="420645" y="1017389"/>
                  </a:lnTo>
                  <a:lnTo>
                    <a:pt x="376497" y="1007332"/>
                  </a:lnTo>
                  <a:lnTo>
                    <a:pt x="333885" y="993566"/>
                  </a:lnTo>
                  <a:lnTo>
                    <a:pt x="292990" y="976272"/>
                  </a:lnTo>
                  <a:lnTo>
                    <a:pt x="253994" y="955632"/>
                  </a:lnTo>
                  <a:lnTo>
                    <a:pt x="217077" y="931826"/>
                  </a:lnTo>
                  <a:lnTo>
                    <a:pt x="182420" y="905036"/>
                  </a:lnTo>
                  <a:lnTo>
                    <a:pt x="150204" y="875442"/>
                  </a:lnTo>
                  <a:lnTo>
                    <a:pt x="120611" y="843226"/>
                  </a:lnTo>
                  <a:lnTo>
                    <a:pt x="93821" y="808569"/>
                  </a:lnTo>
                  <a:lnTo>
                    <a:pt x="70016" y="771651"/>
                  </a:lnTo>
                  <a:lnTo>
                    <a:pt x="49376" y="732655"/>
                  </a:lnTo>
                  <a:lnTo>
                    <a:pt x="32084" y="691761"/>
                  </a:lnTo>
                  <a:lnTo>
                    <a:pt x="18318" y="649149"/>
                  </a:lnTo>
                  <a:lnTo>
                    <a:pt x="8262" y="605002"/>
                  </a:lnTo>
                  <a:lnTo>
                    <a:pt x="2095" y="559501"/>
                  </a:lnTo>
                  <a:lnTo>
                    <a:pt x="0" y="512825"/>
                  </a:lnTo>
                  <a:close/>
                </a:path>
              </a:pathLst>
            </a:custGeom>
            <a:ln w="9143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7675" y="3838955"/>
              <a:ext cx="7705344" cy="90830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430527" y="1457960"/>
            <a:ext cx="7355840" cy="297053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439"/>
              </a:spcBef>
            </a:pP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modeled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way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small-</a:t>
            </a:r>
            <a:r>
              <a:rPr dirty="0" sz="2200">
                <a:latin typeface="Cambria"/>
                <a:cs typeface="Cambria"/>
              </a:rPr>
              <a:t>town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banker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might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deal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with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group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customers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whom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has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granted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lines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credit.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75"/>
              </a:spcBef>
            </a:pPr>
            <a:endParaRPr sz="2200">
              <a:latin typeface="Cambria"/>
              <a:cs typeface="Cambria"/>
            </a:endParaRPr>
          </a:p>
          <a:p>
            <a:pPr marL="483234" marR="422909">
              <a:lnSpc>
                <a:spcPts val="2320"/>
              </a:lnSpc>
            </a:pPr>
            <a:r>
              <a:rPr dirty="0" sz="2200">
                <a:latin typeface="Cambria"/>
                <a:cs typeface="Cambria"/>
              </a:rPr>
              <a:t>What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algorithm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does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check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if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granting</a:t>
            </a:r>
            <a:r>
              <a:rPr dirty="0" sz="2200" spc="-25">
                <a:latin typeface="Cambria"/>
                <a:cs typeface="Cambria"/>
              </a:rPr>
              <a:t> the </a:t>
            </a:r>
            <a:r>
              <a:rPr dirty="0" sz="2200">
                <a:latin typeface="Cambria"/>
                <a:cs typeface="Cambria"/>
              </a:rPr>
              <a:t>request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leads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unsafe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state.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200">
              <a:latin typeface="Cambria"/>
              <a:cs typeface="Cambria"/>
            </a:endParaRPr>
          </a:p>
          <a:p>
            <a:pPr marL="483234">
              <a:lnSpc>
                <a:spcPct val="100000"/>
              </a:lnSpc>
            </a:pPr>
            <a:r>
              <a:rPr dirty="0" sz="2200">
                <a:latin typeface="Cambria"/>
                <a:cs typeface="Cambria"/>
              </a:rPr>
              <a:t>If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does,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request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denied.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45045" y="3754945"/>
            <a:ext cx="8178165" cy="2223770"/>
            <a:chOff x="745045" y="3754945"/>
            <a:chExt cx="8178165" cy="222377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8" y="3759708"/>
              <a:ext cx="1025652" cy="102565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49808" y="3759708"/>
              <a:ext cx="1026160" cy="1026160"/>
            </a:xfrm>
            <a:custGeom>
              <a:avLst/>
              <a:gdLst/>
              <a:ahLst/>
              <a:cxnLst/>
              <a:rect l="l" t="t" r="r" b="b"/>
              <a:pathLst>
                <a:path w="1026160" h="1026160">
                  <a:moveTo>
                    <a:pt x="0" y="512826"/>
                  </a:moveTo>
                  <a:lnTo>
                    <a:pt x="2095" y="466150"/>
                  </a:lnTo>
                  <a:lnTo>
                    <a:pt x="8262" y="420649"/>
                  </a:lnTo>
                  <a:lnTo>
                    <a:pt x="18318" y="376502"/>
                  </a:lnTo>
                  <a:lnTo>
                    <a:pt x="32084" y="333890"/>
                  </a:lnTo>
                  <a:lnTo>
                    <a:pt x="49376" y="292996"/>
                  </a:lnTo>
                  <a:lnTo>
                    <a:pt x="70016" y="254000"/>
                  </a:lnTo>
                  <a:lnTo>
                    <a:pt x="93821" y="217082"/>
                  </a:lnTo>
                  <a:lnTo>
                    <a:pt x="120611" y="182425"/>
                  </a:lnTo>
                  <a:lnTo>
                    <a:pt x="150204" y="150209"/>
                  </a:lnTo>
                  <a:lnTo>
                    <a:pt x="182420" y="120615"/>
                  </a:lnTo>
                  <a:lnTo>
                    <a:pt x="217077" y="93825"/>
                  </a:lnTo>
                  <a:lnTo>
                    <a:pt x="253994" y="70019"/>
                  </a:lnTo>
                  <a:lnTo>
                    <a:pt x="292990" y="49379"/>
                  </a:lnTo>
                  <a:lnTo>
                    <a:pt x="333885" y="32085"/>
                  </a:lnTo>
                  <a:lnTo>
                    <a:pt x="376497" y="18319"/>
                  </a:lnTo>
                  <a:lnTo>
                    <a:pt x="420645" y="8262"/>
                  </a:lnTo>
                  <a:lnTo>
                    <a:pt x="466148" y="2095"/>
                  </a:lnTo>
                  <a:lnTo>
                    <a:pt x="512826" y="0"/>
                  </a:lnTo>
                  <a:lnTo>
                    <a:pt x="559501" y="2095"/>
                  </a:lnTo>
                  <a:lnTo>
                    <a:pt x="605002" y="8262"/>
                  </a:lnTo>
                  <a:lnTo>
                    <a:pt x="649149" y="18319"/>
                  </a:lnTo>
                  <a:lnTo>
                    <a:pt x="691761" y="32085"/>
                  </a:lnTo>
                  <a:lnTo>
                    <a:pt x="732655" y="49379"/>
                  </a:lnTo>
                  <a:lnTo>
                    <a:pt x="771651" y="70019"/>
                  </a:lnTo>
                  <a:lnTo>
                    <a:pt x="808569" y="93825"/>
                  </a:lnTo>
                  <a:lnTo>
                    <a:pt x="843226" y="120615"/>
                  </a:lnTo>
                  <a:lnTo>
                    <a:pt x="875442" y="150209"/>
                  </a:lnTo>
                  <a:lnTo>
                    <a:pt x="905036" y="182425"/>
                  </a:lnTo>
                  <a:lnTo>
                    <a:pt x="931826" y="217082"/>
                  </a:lnTo>
                  <a:lnTo>
                    <a:pt x="955632" y="254000"/>
                  </a:lnTo>
                  <a:lnTo>
                    <a:pt x="976272" y="292996"/>
                  </a:lnTo>
                  <a:lnTo>
                    <a:pt x="993566" y="333890"/>
                  </a:lnTo>
                  <a:lnTo>
                    <a:pt x="1007332" y="376502"/>
                  </a:lnTo>
                  <a:lnTo>
                    <a:pt x="1017389" y="420649"/>
                  </a:lnTo>
                  <a:lnTo>
                    <a:pt x="1023556" y="466150"/>
                  </a:lnTo>
                  <a:lnTo>
                    <a:pt x="1025652" y="512826"/>
                  </a:lnTo>
                  <a:lnTo>
                    <a:pt x="1023556" y="559501"/>
                  </a:lnTo>
                  <a:lnTo>
                    <a:pt x="1017389" y="605002"/>
                  </a:lnTo>
                  <a:lnTo>
                    <a:pt x="1007332" y="649149"/>
                  </a:lnTo>
                  <a:lnTo>
                    <a:pt x="993566" y="691761"/>
                  </a:lnTo>
                  <a:lnTo>
                    <a:pt x="976272" y="732655"/>
                  </a:lnTo>
                  <a:lnTo>
                    <a:pt x="955632" y="771652"/>
                  </a:lnTo>
                  <a:lnTo>
                    <a:pt x="931826" y="808569"/>
                  </a:lnTo>
                  <a:lnTo>
                    <a:pt x="905036" y="843226"/>
                  </a:lnTo>
                  <a:lnTo>
                    <a:pt x="875442" y="875442"/>
                  </a:lnTo>
                  <a:lnTo>
                    <a:pt x="843226" y="905036"/>
                  </a:lnTo>
                  <a:lnTo>
                    <a:pt x="808569" y="931826"/>
                  </a:lnTo>
                  <a:lnTo>
                    <a:pt x="771652" y="955632"/>
                  </a:lnTo>
                  <a:lnTo>
                    <a:pt x="732655" y="976272"/>
                  </a:lnTo>
                  <a:lnTo>
                    <a:pt x="691761" y="993566"/>
                  </a:lnTo>
                  <a:lnTo>
                    <a:pt x="649149" y="1007332"/>
                  </a:lnTo>
                  <a:lnTo>
                    <a:pt x="605002" y="1017389"/>
                  </a:lnTo>
                  <a:lnTo>
                    <a:pt x="559501" y="1023556"/>
                  </a:lnTo>
                  <a:lnTo>
                    <a:pt x="512826" y="1025652"/>
                  </a:lnTo>
                  <a:lnTo>
                    <a:pt x="466148" y="1023556"/>
                  </a:lnTo>
                  <a:lnTo>
                    <a:pt x="420645" y="1017389"/>
                  </a:lnTo>
                  <a:lnTo>
                    <a:pt x="376497" y="1007332"/>
                  </a:lnTo>
                  <a:lnTo>
                    <a:pt x="333885" y="993566"/>
                  </a:lnTo>
                  <a:lnTo>
                    <a:pt x="292990" y="976272"/>
                  </a:lnTo>
                  <a:lnTo>
                    <a:pt x="253994" y="955632"/>
                  </a:lnTo>
                  <a:lnTo>
                    <a:pt x="217077" y="931826"/>
                  </a:lnTo>
                  <a:lnTo>
                    <a:pt x="182420" y="905036"/>
                  </a:lnTo>
                  <a:lnTo>
                    <a:pt x="150204" y="875442"/>
                  </a:lnTo>
                  <a:lnTo>
                    <a:pt x="120611" y="843226"/>
                  </a:lnTo>
                  <a:lnTo>
                    <a:pt x="93821" y="808569"/>
                  </a:lnTo>
                  <a:lnTo>
                    <a:pt x="70016" y="771652"/>
                  </a:lnTo>
                  <a:lnTo>
                    <a:pt x="49376" y="732655"/>
                  </a:lnTo>
                  <a:lnTo>
                    <a:pt x="32084" y="691761"/>
                  </a:lnTo>
                  <a:lnTo>
                    <a:pt x="18318" y="649149"/>
                  </a:lnTo>
                  <a:lnTo>
                    <a:pt x="8262" y="605002"/>
                  </a:lnTo>
                  <a:lnTo>
                    <a:pt x="2095" y="559501"/>
                  </a:lnTo>
                  <a:lnTo>
                    <a:pt x="0" y="512826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760" y="5068824"/>
              <a:ext cx="8176259" cy="909828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430527" y="5299049"/>
            <a:ext cx="70332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mbria"/>
                <a:cs typeface="Cambria"/>
              </a:rPr>
              <a:t>If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granting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request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leads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safe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state,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carried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out.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74320" y="4986528"/>
            <a:ext cx="1035050" cy="1035050"/>
            <a:chOff x="274320" y="4986528"/>
            <a:chExt cx="1035050" cy="1035050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2" y="4991100"/>
              <a:ext cx="1025651" cy="102565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78892" y="4991100"/>
              <a:ext cx="1026160" cy="1026160"/>
            </a:xfrm>
            <a:custGeom>
              <a:avLst/>
              <a:gdLst/>
              <a:ahLst/>
              <a:cxnLst/>
              <a:rect l="l" t="t" r="r" b="b"/>
              <a:pathLst>
                <a:path w="1026160" h="1026160">
                  <a:moveTo>
                    <a:pt x="0" y="512825"/>
                  </a:moveTo>
                  <a:lnTo>
                    <a:pt x="2095" y="466150"/>
                  </a:lnTo>
                  <a:lnTo>
                    <a:pt x="8262" y="420649"/>
                  </a:lnTo>
                  <a:lnTo>
                    <a:pt x="18318" y="376502"/>
                  </a:lnTo>
                  <a:lnTo>
                    <a:pt x="32084" y="333890"/>
                  </a:lnTo>
                  <a:lnTo>
                    <a:pt x="49376" y="292996"/>
                  </a:lnTo>
                  <a:lnTo>
                    <a:pt x="70016" y="254000"/>
                  </a:lnTo>
                  <a:lnTo>
                    <a:pt x="93821" y="217082"/>
                  </a:lnTo>
                  <a:lnTo>
                    <a:pt x="120611" y="182425"/>
                  </a:lnTo>
                  <a:lnTo>
                    <a:pt x="150204" y="150209"/>
                  </a:lnTo>
                  <a:lnTo>
                    <a:pt x="182420" y="120615"/>
                  </a:lnTo>
                  <a:lnTo>
                    <a:pt x="217077" y="93825"/>
                  </a:lnTo>
                  <a:lnTo>
                    <a:pt x="253994" y="70019"/>
                  </a:lnTo>
                  <a:lnTo>
                    <a:pt x="292990" y="49379"/>
                  </a:lnTo>
                  <a:lnTo>
                    <a:pt x="333885" y="32085"/>
                  </a:lnTo>
                  <a:lnTo>
                    <a:pt x="376497" y="18319"/>
                  </a:lnTo>
                  <a:lnTo>
                    <a:pt x="420645" y="8262"/>
                  </a:lnTo>
                  <a:lnTo>
                    <a:pt x="466148" y="2095"/>
                  </a:lnTo>
                  <a:lnTo>
                    <a:pt x="512826" y="0"/>
                  </a:lnTo>
                  <a:lnTo>
                    <a:pt x="559503" y="2095"/>
                  </a:lnTo>
                  <a:lnTo>
                    <a:pt x="605006" y="8262"/>
                  </a:lnTo>
                  <a:lnTo>
                    <a:pt x="649154" y="18319"/>
                  </a:lnTo>
                  <a:lnTo>
                    <a:pt x="691766" y="32085"/>
                  </a:lnTo>
                  <a:lnTo>
                    <a:pt x="732661" y="49379"/>
                  </a:lnTo>
                  <a:lnTo>
                    <a:pt x="771657" y="70019"/>
                  </a:lnTo>
                  <a:lnTo>
                    <a:pt x="808574" y="93825"/>
                  </a:lnTo>
                  <a:lnTo>
                    <a:pt x="843231" y="120615"/>
                  </a:lnTo>
                  <a:lnTo>
                    <a:pt x="875447" y="150209"/>
                  </a:lnTo>
                  <a:lnTo>
                    <a:pt x="905040" y="182425"/>
                  </a:lnTo>
                  <a:lnTo>
                    <a:pt x="931830" y="217082"/>
                  </a:lnTo>
                  <a:lnTo>
                    <a:pt x="955635" y="253999"/>
                  </a:lnTo>
                  <a:lnTo>
                    <a:pt x="976275" y="292996"/>
                  </a:lnTo>
                  <a:lnTo>
                    <a:pt x="993567" y="333890"/>
                  </a:lnTo>
                  <a:lnTo>
                    <a:pt x="1007333" y="376502"/>
                  </a:lnTo>
                  <a:lnTo>
                    <a:pt x="1017389" y="420649"/>
                  </a:lnTo>
                  <a:lnTo>
                    <a:pt x="1023556" y="466150"/>
                  </a:lnTo>
                  <a:lnTo>
                    <a:pt x="1025651" y="512825"/>
                  </a:lnTo>
                  <a:lnTo>
                    <a:pt x="1023556" y="559503"/>
                  </a:lnTo>
                  <a:lnTo>
                    <a:pt x="1017389" y="605006"/>
                  </a:lnTo>
                  <a:lnTo>
                    <a:pt x="1007333" y="649154"/>
                  </a:lnTo>
                  <a:lnTo>
                    <a:pt x="993567" y="691766"/>
                  </a:lnTo>
                  <a:lnTo>
                    <a:pt x="976275" y="732661"/>
                  </a:lnTo>
                  <a:lnTo>
                    <a:pt x="955635" y="771657"/>
                  </a:lnTo>
                  <a:lnTo>
                    <a:pt x="931830" y="808574"/>
                  </a:lnTo>
                  <a:lnTo>
                    <a:pt x="905040" y="843231"/>
                  </a:lnTo>
                  <a:lnTo>
                    <a:pt x="875447" y="875447"/>
                  </a:lnTo>
                  <a:lnTo>
                    <a:pt x="843231" y="905040"/>
                  </a:lnTo>
                  <a:lnTo>
                    <a:pt x="808574" y="931830"/>
                  </a:lnTo>
                  <a:lnTo>
                    <a:pt x="771657" y="955635"/>
                  </a:lnTo>
                  <a:lnTo>
                    <a:pt x="732661" y="976275"/>
                  </a:lnTo>
                  <a:lnTo>
                    <a:pt x="691766" y="993567"/>
                  </a:lnTo>
                  <a:lnTo>
                    <a:pt x="649154" y="1007333"/>
                  </a:lnTo>
                  <a:lnTo>
                    <a:pt x="605006" y="1017389"/>
                  </a:lnTo>
                  <a:lnTo>
                    <a:pt x="559503" y="1023556"/>
                  </a:lnTo>
                  <a:lnTo>
                    <a:pt x="512826" y="1025652"/>
                  </a:lnTo>
                  <a:lnTo>
                    <a:pt x="466148" y="1023556"/>
                  </a:lnTo>
                  <a:lnTo>
                    <a:pt x="420645" y="1017389"/>
                  </a:lnTo>
                  <a:lnTo>
                    <a:pt x="376497" y="1007333"/>
                  </a:lnTo>
                  <a:lnTo>
                    <a:pt x="333885" y="993567"/>
                  </a:lnTo>
                  <a:lnTo>
                    <a:pt x="292990" y="976275"/>
                  </a:lnTo>
                  <a:lnTo>
                    <a:pt x="253994" y="955635"/>
                  </a:lnTo>
                  <a:lnTo>
                    <a:pt x="217077" y="931830"/>
                  </a:lnTo>
                  <a:lnTo>
                    <a:pt x="182420" y="905040"/>
                  </a:lnTo>
                  <a:lnTo>
                    <a:pt x="150204" y="875447"/>
                  </a:lnTo>
                  <a:lnTo>
                    <a:pt x="120611" y="843231"/>
                  </a:lnTo>
                  <a:lnTo>
                    <a:pt x="93821" y="808574"/>
                  </a:lnTo>
                  <a:lnTo>
                    <a:pt x="70016" y="771657"/>
                  </a:lnTo>
                  <a:lnTo>
                    <a:pt x="49376" y="732661"/>
                  </a:lnTo>
                  <a:lnTo>
                    <a:pt x="32084" y="691766"/>
                  </a:lnTo>
                  <a:lnTo>
                    <a:pt x="18318" y="649154"/>
                  </a:lnTo>
                  <a:lnTo>
                    <a:pt x="8262" y="605006"/>
                  </a:lnTo>
                  <a:lnTo>
                    <a:pt x="2095" y="559503"/>
                  </a:lnTo>
                  <a:lnTo>
                    <a:pt x="0" y="512825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Numerical</a:t>
            </a:r>
            <a:r>
              <a:rPr dirty="0" sz="3600" spc="-70"/>
              <a:t> </a:t>
            </a:r>
            <a:r>
              <a:rPr dirty="0" sz="3600"/>
              <a:t>-</a:t>
            </a:r>
            <a:r>
              <a:rPr dirty="0" sz="3600" spc="-35"/>
              <a:t> </a:t>
            </a:r>
            <a:r>
              <a:rPr dirty="0" sz="3600"/>
              <a:t>The</a:t>
            </a:r>
            <a:r>
              <a:rPr dirty="0" sz="3600" spc="-60"/>
              <a:t> </a:t>
            </a:r>
            <a:r>
              <a:rPr dirty="0" sz="3600" spc="-20"/>
              <a:t>Banker’s</a:t>
            </a:r>
            <a:r>
              <a:rPr dirty="0" sz="3600" spc="-45"/>
              <a:t> </a:t>
            </a:r>
            <a:r>
              <a:rPr dirty="0" sz="3600" spc="-10"/>
              <a:t>Algorithm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1694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Considering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five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P0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P4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three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C.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type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has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10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instances,</a:t>
            </a:r>
            <a:r>
              <a:rPr dirty="0" sz="2400" spc="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has </a:t>
            </a:r>
            <a:r>
              <a:rPr dirty="0" sz="2400" b="1">
                <a:latin typeface="Calibri"/>
                <a:cs typeface="Calibri"/>
              </a:rPr>
              <a:t>5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instances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type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has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7</a:t>
            </a:r>
            <a:r>
              <a:rPr dirty="0" sz="2400" spc="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instances.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Find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allocation.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75" y="2990474"/>
            <a:ext cx="7048500" cy="3000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Topics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be</a:t>
            </a:r>
            <a:r>
              <a:rPr dirty="0" spc="-70"/>
              <a:t> </a:t>
            </a:r>
            <a:r>
              <a:rPr dirty="0" spc="-10"/>
              <a:t>covered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86103"/>
            <a:ext cx="6256020" cy="345821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Deadlock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Principles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Four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Necessary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Conditions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Deadlock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Deadlock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Prevention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Resource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Allocation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Graph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(RAG)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Deadlock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Avoidance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Banker’s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Deadlock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Detection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Recovery.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333" y="1532407"/>
            <a:ext cx="4229204" cy="38073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Numerical</a:t>
            </a:r>
            <a:r>
              <a:rPr dirty="0" sz="3600" spc="-70"/>
              <a:t> </a:t>
            </a:r>
            <a:r>
              <a:rPr dirty="0" sz="3600"/>
              <a:t>-</a:t>
            </a:r>
            <a:r>
              <a:rPr dirty="0" sz="3600" spc="-35"/>
              <a:t> </a:t>
            </a:r>
            <a:r>
              <a:rPr dirty="0" sz="3600"/>
              <a:t>The</a:t>
            </a:r>
            <a:r>
              <a:rPr dirty="0" sz="3600" spc="-60"/>
              <a:t> </a:t>
            </a:r>
            <a:r>
              <a:rPr dirty="0" sz="3600" spc="-20"/>
              <a:t>Banker’s</a:t>
            </a:r>
            <a:r>
              <a:rPr dirty="0" sz="3600" spc="-45"/>
              <a:t> </a:t>
            </a:r>
            <a:r>
              <a:rPr dirty="0" sz="3600" spc="-10"/>
              <a:t>Algorithm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0"/>
            <a:ext cx="4038600" cy="2209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9240" y="987908"/>
            <a:ext cx="8608695" cy="4690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three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resource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Z,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shared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three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processes.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units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resource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type.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Consider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scenario,</a:t>
            </a:r>
            <a:r>
              <a:rPr dirty="0" sz="2000" spc="3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where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alloc</a:t>
            </a:r>
            <a:r>
              <a:rPr dirty="0" sz="2000" spc="3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denotes</a:t>
            </a:r>
            <a:r>
              <a:rPr dirty="0" sz="2000" spc="3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units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resource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allocated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denotes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units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resource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requested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order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complete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execution.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finish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LAST?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5" b="1">
                <a:latin typeface="Calibri"/>
                <a:cs typeface="Calibri"/>
              </a:rPr>
              <a:t>(GATE-</a:t>
            </a:r>
            <a:r>
              <a:rPr dirty="0" sz="2000" b="1">
                <a:latin typeface="Calibri"/>
                <a:cs typeface="Calibri"/>
              </a:rPr>
              <a:t>2007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|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2- </a:t>
            </a:r>
            <a:r>
              <a:rPr dirty="0" sz="2000" spc="-10" b="1">
                <a:latin typeface="Calibri"/>
                <a:cs typeface="Calibri"/>
              </a:rPr>
              <a:t>MARKS)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lvl="1" marL="5217795" indent="-441959">
              <a:lnSpc>
                <a:spcPct val="100000"/>
              </a:lnSpc>
              <a:buFont typeface="Calibri"/>
              <a:buAutoNum type="alphaUcParenBoth"/>
              <a:tabLst>
                <a:tab pos="5217795" algn="l"/>
              </a:tabLst>
            </a:pPr>
            <a:r>
              <a:rPr dirty="0" sz="2400" spc="-25">
                <a:latin typeface="Calibri"/>
                <a:cs typeface="Calibri"/>
              </a:rPr>
              <a:t>P0</a:t>
            </a:r>
            <a:endParaRPr sz="2400">
              <a:latin typeface="Calibri"/>
              <a:cs typeface="Calibri"/>
            </a:endParaRPr>
          </a:p>
          <a:p>
            <a:pPr lvl="1" marL="5204460" indent="-428625">
              <a:lnSpc>
                <a:spcPct val="100000"/>
              </a:lnSpc>
              <a:buFont typeface="Calibri"/>
              <a:buAutoNum type="alphaUcParenBoth"/>
              <a:tabLst>
                <a:tab pos="5204460" algn="l"/>
              </a:tabLst>
            </a:pPr>
            <a:r>
              <a:rPr dirty="0" sz="2400" spc="-25">
                <a:latin typeface="Calibri"/>
                <a:cs typeface="Calibri"/>
              </a:rPr>
              <a:t>P1</a:t>
            </a:r>
            <a:endParaRPr sz="2400">
              <a:latin typeface="Calibri"/>
              <a:cs typeface="Calibri"/>
            </a:endParaRPr>
          </a:p>
          <a:p>
            <a:pPr lvl="1" marL="5194935" indent="-419100">
              <a:lnSpc>
                <a:spcPct val="100000"/>
              </a:lnSpc>
              <a:buFont typeface="Calibri"/>
              <a:buAutoNum type="alphaUcParenBoth"/>
              <a:tabLst>
                <a:tab pos="5194935" algn="l"/>
              </a:tabLst>
            </a:pPr>
            <a:r>
              <a:rPr dirty="0" sz="2400" spc="-25">
                <a:latin typeface="Calibri"/>
                <a:cs typeface="Calibri"/>
              </a:rPr>
              <a:t>P2</a:t>
            </a:r>
            <a:endParaRPr sz="2400">
              <a:latin typeface="Calibri"/>
              <a:cs typeface="Calibri"/>
            </a:endParaRPr>
          </a:p>
          <a:p>
            <a:pPr lvl="1" marL="5225415" indent="-449580">
              <a:lnSpc>
                <a:spcPct val="100000"/>
              </a:lnSpc>
              <a:buFont typeface="Calibri"/>
              <a:buAutoNum type="alphaUcParenBoth"/>
              <a:tabLst>
                <a:tab pos="5225415" algn="l"/>
              </a:tabLst>
            </a:pPr>
            <a:r>
              <a:rPr dirty="0" sz="2400">
                <a:latin typeface="Calibri"/>
                <a:cs typeface="Calibri"/>
              </a:rPr>
              <a:t>None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above,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since</a:t>
            </a:r>
            <a:endParaRPr sz="2400">
              <a:latin typeface="Calibri"/>
              <a:cs typeface="Calibri"/>
            </a:endParaRPr>
          </a:p>
          <a:p>
            <a:pPr marL="477583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Numerical</a:t>
            </a:r>
            <a:r>
              <a:rPr dirty="0" sz="3600" spc="-70"/>
              <a:t> </a:t>
            </a:r>
            <a:r>
              <a:rPr dirty="0" sz="3600"/>
              <a:t>-</a:t>
            </a:r>
            <a:r>
              <a:rPr dirty="0" sz="3600" spc="-35"/>
              <a:t> </a:t>
            </a:r>
            <a:r>
              <a:rPr dirty="0" sz="3600"/>
              <a:t>The</a:t>
            </a:r>
            <a:r>
              <a:rPr dirty="0" sz="3600" spc="-60"/>
              <a:t> </a:t>
            </a:r>
            <a:r>
              <a:rPr dirty="0" sz="3600" spc="-20"/>
              <a:t>Banker’s</a:t>
            </a:r>
            <a:r>
              <a:rPr dirty="0" sz="3600" spc="-45"/>
              <a:t> </a:t>
            </a:r>
            <a:r>
              <a:rPr dirty="0" sz="3600" spc="-10"/>
              <a:t>Algorithm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35" y="1170347"/>
            <a:ext cx="8380798" cy="28806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19" y="4400089"/>
            <a:ext cx="3076222" cy="165628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4261103"/>
            <a:ext cx="3076575" cy="16192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26794" y="3752469"/>
            <a:ext cx="2025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(UGC-</a:t>
            </a:r>
            <a:r>
              <a:rPr dirty="0" sz="1800" b="1">
                <a:latin typeface="Calibri"/>
                <a:cs typeface="Calibri"/>
              </a:rPr>
              <a:t>NET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2016</a:t>
            </a:r>
            <a:r>
              <a:rPr dirty="0" sz="1800" spc="-20" b="1">
                <a:latin typeface="Calibri"/>
                <a:cs typeface="Calibri"/>
              </a:rPr>
              <a:t> AUG)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50"/>
              <a:t> </a:t>
            </a:r>
            <a:r>
              <a:rPr dirty="0" spc="-10"/>
              <a:t>Detection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4885" cy="456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detection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recovery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detecting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resolving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Difference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prevention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detection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3799"/>
              </a:lnSpc>
              <a:spcBef>
                <a:spcPts val="61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Instead,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lets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occur,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tries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happens,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takes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recover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fact.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5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300">
                <a:latin typeface="Calibri"/>
                <a:cs typeface="Calibri"/>
              </a:rPr>
              <a:t>For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deadlock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detection,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must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provide</a:t>
            </a:r>
            <a:endParaRPr sz="23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300">
                <a:latin typeface="Calibri"/>
                <a:cs typeface="Calibri"/>
              </a:rPr>
              <a:t>An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algorithm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that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examines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state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detect</a:t>
            </a:r>
            <a:endParaRPr sz="23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95"/>
              </a:spcBef>
            </a:pPr>
            <a:r>
              <a:rPr dirty="0" sz="2300">
                <a:latin typeface="Calibri"/>
                <a:cs typeface="Calibri"/>
              </a:rPr>
              <a:t>whether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deadlock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has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occurred</a:t>
            </a:r>
            <a:endParaRPr sz="23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algorithm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recover</a:t>
            </a:r>
            <a:r>
              <a:rPr dirty="0" sz="2300" spc="-45" b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from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deadlock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05"/>
              <a:t> </a:t>
            </a:r>
            <a:r>
              <a:rPr dirty="0" spc="-10"/>
              <a:t>Detection-</a:t>
            </a:r>
            <a:r>
              <a:rPr dirty="0"/>
              <a:t>Single</a:t>
            </a:r>
            <a:r>
              <a:rPr dirty="0" spc="-105"/>
              <a:t> </a:t>
            </a:r>
            <a:r>
              <a:rPr dirty="0" spc="-10"/>
              <a:t>Instance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4648200" cy="36576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2286000"/>
            <a:ext cx="3505200" cy="23332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22044" y="5473090"/>
            <a:ext cx="252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Resource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Allocation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49110" y="4755007"/>
            <a:ext cx="143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Wait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0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Deadlock</a:t>
            </a:r>
            <a:r>
              <a:rPr dirty="0" sz="2600" spc="-65"/>
              <a:t> </a:t>
            </a:r>
            <a:r>
              <a:rPr dirty="0" sz="2600"/>
              <a:t>Detection:</a:t>
            </a:r>
            <a:r>
              <a:rPr dirty="0" sz="2600" spc="-65"/>
              <a:t> </a:t>
            </a:r>
            <a:r>
              <a:rPr dirty="0" sz="2600"/>
              <a:t>Multiple</a:t>
            </a:r>
            <a:r>
              <a:rPr dirty="0" sz="2600" spc="-60"/>
              <a:t> </a:t>
            </a:r>
            <a:r>
              <a:rPr dirty="0" sz="2600"/>
              <a:t>Resources</a:t>
            </a:r>
            <a:r>
              <a:rPr dirty="0" sz="2600" spc="-85"/>
              <a:t> </a:t>
            </a:r>
            <a:r>
              <a:rPr dirty="0" sz="2600"/>
              <a:t>of</a:t>
            </a:r>
            <a:r>
              <a:rPr dirty="0" sz="2600" spc="-40"/>
              <a:t> </a:t>
            </a:r>
            <a:r>
              <a:rPr dirty="0" sz="2600"/>
              <a:t>Each</a:t>
            </a:r>
            <a:r>
              <a:rPr dirty="0" sz="2600" spc="-40"/>
              <a:t> </a:t>
            </a:r>
            <a:r>
              <a:rPr dirty="0" sz="2600" spc="-20"/>
              <a:t>Type</a:t>
            </a:r>
            <a:endParaRPr sz="2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31494"/>
            <a:ext cx="663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Three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four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210" y="2161896"/>
            <a:ext cx="5892322" cy="36929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047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Deadlock</a:t>
            </a:r>
            <a:r>
              <a:rPr dirty="0" sz="2600" spc="-65"/>
              <a:t> </a:t>
            </a:r>
            <a:r>
              <a:rPr dirty="0" sz="2600"/>
              <a:t>Detection:</a:t>
            </a:r>
            <a:r>
              <a:rPr dirty="0" sz="2600" spc="-65"/>
              <a:t> </a:t>
            </a:r>
            <a:r>
              <a:rPr dirty="0" sz="2600"/>
              <a:t>Multiple</a:t>
            </a:r>
            <a:r>
              <a:rPr dirty="0" sz="2600" spc="-60"/>
              <a:t> </a:t>
            </a:r>
            <a:r>
              <a:rPr dirty="0" sz="2600"/>
              <a:t>Resources</a:t>
            </a:r>
            <a:r>
              <a:rPr dirty="0" sz="2600" spc="-85"/>
              <a:t> </a:t>
            </a:r>
            <a:r>
              <a:rPr dirty="0" sz="2600"/>
              <a:t>of</a:t>
            </a:r>
            <a:r>
              <a:rPr dirty="0" sz="2600" spc="-40"/>
              <a:t> </a:t>
            </a:r>
            <a:r>
              <a:rPr dirty="0" sz="2600"/>
              <a:t>Each</a:t>
            </a:r>
            <a:r>
              <a:rPr dirty="0" sz="2600" spc="-40"/>
              <a:t> </a:t>
            </a:r>
            <a:r>
              <a:rPr dirty="0" sz="2600" spc="-20"/>
              <a:t>Type</a:t>
            </a:r>
            <a:endParaRPr sz="2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87908"/>
            <a:ext cx="4378325" cy="503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255" indent="-342900">
              <a:lnSpc>
                <a:spcPct val="1139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869315" algn="l"/>
                <a:tab pos="1395095" algn="l"/>
                <a:tab pos="2158365" algn="l"/>
                <a:tab pos="2675255" algn="l"/>
                <a:tab pos="3634104" algn="l"/>
              </a:tabLst>
            </a:pPr>
            <a:r>
              <a:rPr dirty="0" sz="2000" spc="-25">
                <a:latin typeface="Calibri"/>
                <a:cs typeface="Calibri"/>
              </a:rPr>
              <a:t>We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will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check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request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matrix,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satisfied.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14100"/>
              </a:lnSpc>
              <a:spcBef>
                <a:spcPts val="475"/>
              </a:spcBef>
              <a:buFont typeface="Wingdings"/>
              <a:buChar char=""/>
              <a:tabLst>
                <a:tab pos="355600" algn="l"/>
                <a:tab pos="897890" algn="l"/>
                <a:tab pos="1841500" algn="l"/>
                <a:tab pos="2129155" algn="l"/>
                <a:tab pos="3074670" algn="l"/>
                <a:tab pos="3592829" algn="l"/>
                <a:tab pos="4103370" algn="l"/>
              </a:tabLst>
            </a:pPr>
            <a:r>
              <a:rPr dirty="0" sz="2000" spc="-2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request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not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satisfied.</a:t>
            </a:r>
            <a:endParaRPr sz="2000">
              <a:latin typeface="Calibri"/>
              <a:cs typeface="Calibri"/>
            </a:endParaRPr>
          </a:p>
          <a:p>
            <a:pPr marL="355600" marR="9525" indent="-342900">
              <a:lnSpc>
                <a:spcPct val="113999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2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satisfied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so </a:t>
            </a:r>
            <a:r>
              <a:rPr dirty="0" sz="2000">
                <a:latin typeface="Calibri"/>
                <a:cs typeface="Calibri"/>
              </a:rPr>
              <a:t>resources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granted.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Now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A=(0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completion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A=(2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  <a:p>
            <a:pPr marL="355600" marR="10160" indent="-342900">
              <a:lnSpc>
                <a:spcPct val="113999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  <a:tab pos="1035050" algn="l"/>
                <a:tab pos="1544320" algn="l"/>
                <a:tab pos="2108200" algn="l"/>
                <a:tab pos="2945130" algn="l"/>
                <a:tab pos="4145915" algn="l"/>
              </a:tabLst>
            </a:pPr>
            <a:r>
              <a:rPr dirty="0" sz="2000" spc="-25">
                <a:latin typeface="Calibri"/>
                <a:cs typeface="Calibri"/>
              </a:rPr>
              <a:t>Now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we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assign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resources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4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A=(4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lock.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532" y="1645961"/>
            <a:ext cx="3577941" cy="40499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Recovery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59928" y="1423416"/>
            <a:ext cx="6225540" cy="2517775"/>
            <a:chOff x="1459928" y="1423416"/>
            <a:chExt cx="6225540" cy="2517775"/>
          </a:xfrm>
        </p:grpSpPr>
        <p:sp>
          <p:nvSpPr>
            <p:cNvPr id="4" name="object 4" descr=""/>
            <p:cNvSpPr/>
            <p:nvPr/>
          </p:nvSpPr>
          <p:spPr>
            <a:xfrm>
              <a:off x="1472946" y="2730246"/>
              <a:ext cx="6199505" cy="1198245"/>
            </a:xfrm>
            <a:custGeom>
              <a:avLst/>
              <a:gdLst/>
              <a:ahLst/>
              <a:cxnLst/>
              <a:rect l="l" t="t" r="r" b="b"/>
              <a:pathLst>
                <a:path w="6199505" h="1198245">
                  <a:moveTo>
                    <a:pt x="3113531" y="0"/>
                  </a:moveTo>
                  <a:lnTo>
                    <a:pt x="3113531" y="928877"/>
                  </a:lnTo>
                  <a:lnTo>
                    <a:pt x="6198997" y="928877"/>
                  </a:lnTo>
                  <a:lnTo>
                    <a:pt x="6198997" y="1197864"/>
                  </a:lnTo>
                </a:path>
                <a:path w="6199505" h="1198245">
                  <a:moveTo>
                    <a:pt x="3114293" y="0"/>
                  </a:moveTo>
                  <a:lnTo>
                    <a:pt x="3114293" y="928877"/>
                  </a:lnTo>
                  <a:lnTo>
                    <a:pt x="3099816" y="928877"/>
                  </a:lnTo>
                  <a:lnTo>
                    <a:pt x="3099816" y="1197864"/>
                  </a:lnTo>
                </a:path>
                <a:path w="6199505" h="1198245">
                  <a:moveTo>
                    <a:pt x="3114420" y="0"/>
                  </a:moveTo>
                  <a:lnTo>
                    <a:pt x="3114420" y="928877"/>
                  </a:lnTo>
                  <a:lnTo>
                    <a:pt x="0" y="928877"/>
                  </a:lnTo>
                  <a:lnTo>
                    <a:pt x="0" y="1197864"/>
                  </a:lnTo>
                </a:path>
              </a:pathLst>
            </a:custGeom>
            <a:ln w="25908">
              <a:solidFill>
                <a:srgbClr val="1638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0" y="1423416"/>
              <a:ext cx="2650236" cy="137007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824478" y="1810892"/>
            <a:ext cx="15259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mbria"/>
                <a:cs typeface="Cambria"/>
              </a:rPr>
              <a:t>Recovery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" y="3782567"/>
            <a:ext cx="2650236" cy="16764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2412" y="3888104"/>
            <a:ext cx="1938655" cy="12877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12700" marR="5080" indent="1905">
              <a:lnSpc>
                <a:spcPct val="88000"/>
              </a:lnSpc>
              <a:spcBef>
                <a:spcPts val="530"/>
              </a:spcBef>
            </a:pPr>
            <a:r>
              <a:rPr dirty="0" sz="3000" spc="-10">
                <a:latin typeface="Cambria"/>
                <a:cs typeface="Cambria"/>
              </a:rPr>
              <a:t>Recovery through preemption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6120" y="3782567"/>
            <a:ext cx="2651760" cy="16764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810127" y="3888104"/>
            <a:ext cx="1525905" cy="12877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00965" marR="5080" indent="-88900">
              <a:lnSpc>
                <a:spcPct val="88000"/>
              </a:lnSpc>
              <a:spcBef>
                <a:spcPts val="530"/>
              </a:spcBef>
            </a:pPr>
            <a:r>
              <a:rPr dirty="0" sz="3000" spc="-30">
                <a:latin typeface="Cambria"/>
                <a:cs typeface="Cambria"/>
              </a:rPr>
              <a:t>Recovery </a:t>
            </a:r>
            <a:r>
              <a:rPr dirty="0" sz="3000" spc="-10">
                <a:latin typeface="Cambria"/>
                <a:cs typeface="Cambria"/>
              </a:rPr>
              <a:t>through rollback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1155" y="3782567"/>
            <a:ext cx="2942843" cy="167640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457950" y="3888104"/>
            <a:ext cx="2428875" cy="12877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12065" marR="5080" indent="1905">
              <a:lnSpc>
                <a:spcPct val="88000"/>
              </a:lnSpc>
              <a:spcBef>
                <a:spcPts val="530"/>
              </a:spcBef>
            </a:pPr>
            <a:r>
              <a:rPr dirty="0" sz="3000" spc="-10">
                <a:latin typeface="Cambria"/>
                <a:cs typeface="Cambria"/>
              </a:rPr>
              <a:t>Recovery </a:t>
            </a:r>
            <a:r>
              <a:rPr dirty="0" sz="3000">
                <a:latin typeface="Cambria"/>
                <a:cs typeface="Cambria"/>
              </a:rPr>
              <a:t>through</a:t>
            </a:r>
            <a:r>
              <a:rPr dirty="0" sz="3000" spc="-13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killing processes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Recovery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64744" y="4029392"/>
            <a:ext cx="650875" cy="649605"/>
            <a:chOff x="6464744" y="4029392"/>
            <a:chExt cx="650875" cy="649605"/>
          </a:xfrm>
        </p:grpSpPr>
        <p:sp>
          <p:nvSpPr>
            <p:cNvPr id="4" name="object 4" descr=""/>
            <p:cNvSpPr/>
            <p:nvPr/>
          </p:nvSpPr>
          <p:spPr>
            <a:xfrm>
              <a:off x="6477762" y="4042409"/>
              <a:ext cx="624840" cy="623570"/>
            </a:xfrm>
            <a:custGeom>
              <a:avLst/>
              <a:gdLst/>
              <a:ahLst/>
              <a:cxnLst/>
              <a:rect l="l" t="t" r="r" b="b"/>
              <a:pathLst>
                <a:path w="624840" h="623570">
                  <a:moveTo>
                    <a:pt x="312419" y="0"/>
                  </a:moveTo>
                  <a:lnTo>
                    <a:pt x="266241" y="3380"/>
                  </a:lnTo>
                  <a:lnTo>
                    <a:pt x="222171" y="13198"/>
                  </a:lnTo>
                  <a:lnTo>
                    <a:pt x="180690" y="28972"/>
                  </a:lnTo>
                  <a:lnTo>
                    <a:pt x="142282" y="50219"/>
                  </a:lnTo>
                  <a:lnTo>
                    <a:pt x="107429" y="76457"/>
                  </a:lnTo>
                  <a:lnTo>
                    <a:pt x="76615" y="107203"/>
                  </a:lnTo>
                  <a:lnTo>
                    <a:pt x="50320" y="141974"/>
                  </a:lnTo>
                  <a:lnTo>
                    <a:pt x="29029" y="180287"/>
                  </a:lnTo>
                  <a:lnTo>
                    <a:pt x="13223" y="221661"/>
                  </a:lnTo>
                  <a:lnTo>
                    <a:pt x="3386" y="265612"/>
                  </a:lnTo>
                  <a:lnTo>
                    <a:pt x="0" y="311657"/>
                  </a:lnTo>
                  <a:lnTo>
                    <a:pt x="3386" y="357703"/>
                  </a:lnTo>
                  <a:lnTo>
                    <a:pt x="13223" y="401654"/>
                  </a:lnTo>
                  <a:lnTo>
                    <a:pt x="29029" y="443028"/>
                  </a:lnTo>
                  <a:lnTo>
                    <a:pt x="50320" y="481341"/>
                  </a:lnTo>
                  <a:lnTo>
                    <a:pt x="76615" y="516112"/>
                  </a:lnTo>
                  <a:lnTo>
                    <a:pt x="107429" y="546858"/>
                  </a:lnTo>
                  <a:lnTo>
                    <a:pt x="142282" y="573096"/>
                  </a:lnTo>
                  <a:lnTo>
                    <a:pt x="180690" y="594343"/>
                  </a:lnTo>
                  <a:lnTo>
                    <a:pt x="222171" y="610117"/>
                  </a:lnTo>
                  <a:lnTo>
                    <a:pt x="266241" y="619935"/>
                  </a:lnTo>
                  <a:lnTo>
                    <a:pt x="312419" y="623315"/>
                  </a:lnTo>
                  <a:lnTo>
                    <a:pt x="358598" y="619935"/>
                  </a:lnTo>
                  <a:lnTo>
                    <a:pt x="402668" y="610117"/>
                  </a:lnTo>
                  <a:lnTo>
                    <a:pt x="444149" y="594343"/>
                  </a:lnTo>
                  <a:lnTo>
                    <a:pt x="482557" y="573096"/>
                  </a:lnTo>
                  <a:lnTo>
                    <a:pt x="517410" y="546858"/>
                  </a:lnTo>
                  <a:lnTo>
                    <a:pt x="548224" y="516112"/>
                  </a:lnTo>
                  <a:lnTo>
                    <a:pt x="574519" y="481341"/>
                  </a:lnTo>
                  <a:lnTo>
                    <a:pt x="595810" y="443028"/>
                  </a:lnTo>
                  <a:lnTo>
                    <a:pt x="611616" y="401654"/>
                  </a:lnTo>
                  <a:lnTo>
                    <a:pt x="621453" y="357703"/>
                  </a:lnTo>
                  <a:lnTo>
                    <a:pt x="624839" y="311657"/>
                  </a:lnTo>
                  <a:lnTo>
                    <a:pt x="621453" y="265612"/>
                  </a:lnTo>
                  <a:lnTo>
                    <a:pt x="611616" y="221661"/>
                  </a:lnTo>
                  <a:lnTo>
                    <a:pt x="595810" y="180287"/>
                  </a:lnTo>
                  <a:lnTo>
                    <a:pt x="574519" y="141974"/>
                  </a:lnTo>
                  <a:lnTo>
                    <a:pt x="548224" y="107203"/>
                  </a:lnTo>
                  <a:lnTo>
                    <a:pt x="517410" y="76457"/>
                  </a:lnTo>
                  <a:lnTo>
                    <a:pt x="482557" y="50219"/>
                  </a:lnTo>
                  <a:lnTo>
                    <a:pt x="444149" y="28972"/>
                  </a:lnTo>
                  <a:lnTo>
                    <a:pt x="402668" y="13198"/>
                  </a:lnTo>
                  <a:lnTo>
                    <a:pt x="358598" y="3380"/>
                  </a:lnTo>
                  <a:lnTo>
                    <a:pt x="3124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77762" y="4042409"/>
              <a:ext cx="624840" cy="623570"/>
            </a:xfrm>
            <a:custGeom>
              <a:avLst/>
              <a:gdLst/>
              <a:ahLst/>
              <a:cxnLst/>
              <a:rect l="l" t="t" r="r" b="b"/>
              <a:pathLst>
                <a:path w="624840" h="623570">
                  <a:moveTo>
                    <a:pt x="0" y="311657"/>
                  </a:moveTo>
                  <a:lnTo>
                    <a:pt x="3386" y="265612"/>
                  </a:lnTo>
                  <a:lnTo>
                    <a:pt x="13223" y="221661"/>
                  </a:lnTo>
                  <a:lnTo>
                    <a:pt x="29029" y="180287"/>
                  </a:lnTo>
                  <a:lnTo>
                    <a:pt x="50320" y="141974"/>
                  </a:lnTo>
                  <a:lnTo>
                    <a:pt x="76615" y="107203"/>
                  </a:lnTo>
                  <a:lnTo>
                    <a:pt x="107429" y="76457"/>
                  </a:lnTo>
                  <a:lnTo>
                    <a:pt x="142282" y="50219"/>
                  </a:lnTo>
                  <a:lnTo>
                    <a:pt x="180690" y="28972"/>
                  </a:lnTo>
                  <a:lnTo>
                    <a:pt x="222171" y="13198"/>
                  </a:lnTo>
                  <a:lnTo>
                    <a:pt x="266241" y="3380"/>
                  </a:lnTo>
                  <a:lnTo>
                    <a:pt x="312419" y="0"/>
                  </a:lnTo>
                  <a:lnTo>
                    <a:pt x="358598" y="3380"/>
                  </a:lnTo>
                  <a:lnTo>
                    <a:pt x="402668" y="13198"/>
                  </a:lnTo>
                  <a:lnTo>
                    <a:pt x="444149" y="28972"/>
                  </a:lnTo>
                  <a:lnTo>
                    <a:pt x="482557" y="50219"/>
                  </a:lnTo>
                  <a:lnTo>
                    <a:pt x="517410" y="76457"/>
                  </a:lnTo>
                  <a:lnTo>
                    <a:pt x="548224" y="107203"/>
                  </a:lnTo>
                  <a:lnTo>
                    <a:pt x="574519" y="141974"/>
                  </a:lnTo>
                  <a:lnTo>
                    <a:pt x="595810" y="180287"/>
                  </a:lnTo>
                  <a:lnTo>
                    <a:pt x="611616" y="221661"/>
                  </a:lnTo>
                  <a:lnTo>
                    <a:pt x="621453" y="265612"/>
                  </a:lnTo>
                  <a:lnTo>
                    <a:pt x="624839" y="311657"/>
                  </a:lnTo>
                  <a:lnTo>
                    <a:pt x="621453" y="357703"/>
                  </a:lnTo>
                  <a:lnTo>
                    <a:pt x="611616" y="401654"/>
                  </a:lnTo>
                  <a:lnTo>
                    <a:pt x="595810" y="443028"/>
                  </a:lnTo>
                  <a:lnTo>
                    <a:pt x="574519" y="481341"/>
                  </a:lnTo>
                  <a:lnTo>
                    <a:pt x="548224" y="516112"/>
                  </a:lnTo>
                  <a:lnTo>
                    <a:pt x="517410" y="546858"/>
                  </a:lnTo>
                  <a:lnTo>
                    <a:pt x="482557" y="573096"/>
                  </a:lnTo>
                  <a:lnTo>
                    <a:pt x="444149" y="594343"/>
                  </a:lnTo>
                  <a:lnTo>
                    <a:pt x="402668" y="610117"/>
                  </a:lnTo>
                  <a:lnTo>
                    <a:pt x="358598" y="619935"/>
                  </a:lnTo>
                  <a:lnTo>
                    <a:pt x="312419" y="623315"/>
                  </a:lnTo>
                  <a:lnTo>
                    <a:pt x="266241" y="619935"/>
                  </a:lnTo>
                  <a:lnTo>
                    <a:pt x="222171" y="610117"/>
                  </a:lnTo>
                  <a:lnTo>
                    <a:pt x="180690" y="594343"/>
                  </a:lnTo>
                  <a:lnTo>
                    <a:pt x="142282" y="573096"/>
                  </a:lnTo>
                  <a:lnTo>
                    <a:pt x="107429" y="546858"/>
                  </a:lnTo>
                  <a:lnTo>
                    <a:pt x="76615" y="516112"/>
                  </a:lnTo>
                  <a:lnTo>
                    <a:pt x="50320" y="481341"/>
                  </a:lnTo>
                  <a:lnTo>
                    <a:pt x="29029" y="443028"/>
                  </a:lnTo>
                  <a:lnTo>
                    <a:pt x="13223" y="401654"/>
                  </a:lnTo>
                  <a:lnTo>
                    <a:pt x="3386" y="357703"/>
                  </a:lnTo>
                  <a:lnTo>
                    <a:pt x="0" y="31165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6540" y="830326"/>
            <a:ext cx="8658225" cy="367284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367665" indent="-34226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Wingdings"/>
              <a:buChar char=""/>
              <a:tabLst>
                <a:tab pos="367665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Recovery</a:t>
            </a:r>
            <a:r>
              <a:rPr dirty="0" sz="2400" spc="-1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through</a:t>
            </a:r>
            <a:r>
              <a:rPr dirty="0" sz="2400" spc="-9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preemption</a:t>
            </a:r>
            <a:endParaRPr sz="2400">
              <a:latin typeface="Calibri"/>
              <a:cs typeface="Calibri"/>
            </a:endParaRPr>
          </a:p>
          <a:p>
            <a:pPr algn="just" lvl="1" marL="767080" marR="43180" indent="-285115">
              <a:lnSpc>
                <a:spcPct val="113999"/>
              </a:lnSpc>
              <a:spcBef>
                <a:spcPts val="585"/>
              </a:spcBef>
              <a:buFont typeface="Arial MT"/>
              <a:buChar char="•"/>
              <a:tabLst>
                <a:tab pos="768985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cases,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possible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temporarily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away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owner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another 	process.</a:t>
            </a:r>
            <a:endParaRPr sz="2400">
              <a:latin typeface="Calibri"/>
              <a:cs typeface="Calibri"/>
            </a:endParaRPr>
          </a:p>
          <a:p>
            <a:pPr algn="just" lvl="1" marL="767715" indent="-28511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767715" algn="l"/>
              </a:tabLst>
            </a:pPr>
            <a:r>
              <a:rPr dirty="0" sz="2400" spc="-10">
                <a:latin typeface="Calibri"/>
                <a:cs typeface="Calibri"/>
              </a:rPr>
              <a:t>Recovering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frequently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difficult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impossible.</a:t>
            </a:r>
            <a:endParaRPr sz="2400">
              <a:latin typeface="Calibri"/>
              <a:cs typeface="Calibri"/>
            </a:endParaRPr>
          </a:p>
          <a:p>
            <a:pPr algn="just" lvl="1" marL="767715" indent="-28511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767715" algn="l"/>
              </a:tabLst>
            </a:pPr>
            <a:r>
              <a:rPr dirty="0" sz="2400">
                <a:latin typeface="Calibri"/>
                <a:cs typeface="Calibri"/>
              </a:rPr>
              <a:t>Choosing</a:t>
            </a:r>
            <a:r>
              <a:rPr dirty="0" sz="2400" spc="4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suspend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depends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largely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algn="just" marL="768985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Calibri"/>
                <a:cs typeface="Calibri"/>
              </a:rPr>
              <a:t>ones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easily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taken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back.</a:t>
            </a:r>
            <a:endParaRPr sz="2400">
              <a:latin typeface="Calibri"/>
              <a:cs typeface="Calibri"/>
            </a:endParaRPr>
          </a:p>
          <a:p>
            <a:pPr algn="r" marR="2007870">
              <a:lnSpc>
                <a:spcPct val="100000"/>
              </a:lnSpc>
              <a:spcBef>
                <a:spcPts val="101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-21367" sz="1950" spc="-37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baseline="-21367" sz="19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472364" y="5839904"/>
            <a:ext cx="650875" cy="650875"/>
            <a:chOff x="6472364" y="5839904"/>
            <a:chExt cx="650875" cy="650875"/>
          </a:xfrm>
        </p:grpSpPr>
        <p:sp>
          <p:nvSpPr>
            <p:cNvPr id="8" name="object 8" descr=""/>
            <p:cNvSpPr/>
            <p:nvPr/>
          </p:nvSpPr>
          <p:spPr>
            <a:xfrm>
              <a:off x="6485382" y="5852921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312419" y="0"/>
                  </a:moveTo>
                  <a:lnTo>
                    <a:pt x="266241" y="3387"/>
                  </a:lnTo>
                  <a:lnTo>
                    <a:pt x="222171" y="13227"/>
                  </a:lnTo>
                  <a:lnTo>
                    <a:pt x="180690" y="29037"/>
                  </a:lnTo>
                  <a:lnTo>
                    <a:pt x="142282" y="50333"/>
                  </a:lnTo>
                  <a:lnTo>
                    <a:pt x="107429" y="76632"/>
                  </a:lnTo>
                  <a:lnTo>
                    <a:pt x="76615" y="107450"/>
                  </a:lnTo>
                  <a:lnTo>
                    <a:pt x="50320" y="142305"/>
                  </a:lnTo>
                  <a:lnTo>
                    <a:pt x="29029" y="180712"/>
                  </a:lnTo>
                  <a:lnTo>
                    <a:pt x="13223" y="222189"/>
                  </a:lnTo>
                  <a:lnTo>
                    <a:pt x="3386" y="266253"/>
                  </a:lnTo>
                  <a:lnTo>
                    <a:pt x="0" y="312419"/>
                  </a:lnTo>
                  <a:lnTo>
                    <a:pt x="3386" y="358586"/>
                  </a:lnTo>
                  <a:lnTo>
                    <a:pt x="13223" y="402650"/>
                  </a:lnTo>
                  <a:lnTo>
                    <a:pt x="29029" y="444127"/>
                  </a:lnTo>
                  <a:lnTo>
                    <a:pt x="50320" y="482534"/>
                  </a:lnTo>
                  <a:lnTo>
                    <a:pt x="76615" y="517389"/>
                  </a:lnTo>
                  <a:lnTo>
                    <a:pt x="107429" y="548207"/>
                  </a:lnTo>
                  <a:lnTo>
                    <a:pt x="142282" y="574506"/>
                  </a:lnTo>
                  <a:lnTo>
                    <a:pt x="180690" y="595802"/>
                  </a:lnTo>
                  <a:lnTo>
                    <a:pt x="222171" y="611612"/>
                  </a:lnTo>
                  <a:lnTo>
                    <a:pt x="266241" y="621452"/>
                  </a:lnTo>
                  <a:lnTo>
                    <a:pt x="312419" y="624839"/>
                  </a:lnTo>
                  <a:lnTo>
                    <a:pt x="358598" y="621452"/>
                  </a:lnTo>
                  <a:lnTo>
                    <a:pt x="402668" y="611612"/>
                  </a:lnTo>
                  <a:lnTo>
                    <a:pt x="444149" y="595802"/>
                  </a:lnTo>
                  <a:lnTo>
                    <a:pt x="482557" y="574506"/>
                  </a:lnTo>
                  <a:lnTo>
                    <a:pt x="517410" y="548207"/>
                  </a:lnTo>
                  <a:lnTo>
                    <a:pt x="548224" y="517389"/>
                  </a:lnTo>
                  <a:lnTo>
                    <a:pt x="574519" y="482534"/>
                  </a:lnTo>
                  <a:lnTo>
                    <a:pt x="595810" y="444127"/>
                  </a:lnTo>
                  <a:lnTo>
                    <a:pt x="611616" y="402650"/>
                  </a:lnTo>
                  <a:lnTo>
                    <a:pt x="621453" y="358586"/>
                  </a:lnTo>
                  <a:lnTo>
                    <a:pt x="624839" y="312419"/>
                  </a:lnTo>
                  <a:lnTo>
                    <a:pt x="621453" y="266253"/>
                  </a:lnTo>
                  <a:lnTo>
                    <a:pt x="611616" y="222189"/>
                  </a:lnTo>
                  <a:lnTo>
                    <a:pt x="595810" y="180712"/>
                  </a:lnTo>
                  <a:lnTo>
                    <a:pt x="574519" y="142305"/>
                  </a:lnTo>
                  <a:lnTo>
                    <a:pt x="548224" y="107450"/>
                  </a:lnTo>
                  <a:lnTo>
                    <a:pt x="517410" y="76632"/>
                  </a:lnTo>
                  <a:lnTo>
                    <a:pt x="482557" y="50333"/>
                  </a:lnTo>
                  <a:lnTo>
                    <a:pt x="444149" y="29037"/>
                  </a:lnTo>
                  <a:lnTo>
                    <a:pt x="402668" y="13227"/>
                  </a:lnTo>
                  <a:lnTo>
                    <a:pt x="358598" y="3387"/>
                  </a:lnTo>
                  <a:lnTo>
                    <a:pt x="3124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485382" y="5852921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12419"/>
                  </a:moveTo>
                  <a:lnTo>
                    <a:pt x="3386" y="266253"/>
                  </a:lnTo>
                  <a:lnTo>
                    <a:pt x="13223" y="222189"/>
                  </a:lnTo>
                  <a:lnTo>
                    <a:pt x="29029" y="180712"/>
                  </a:lnTo>
                  <a:lnTo>
                    <a:pt x="50320" y="142305"/>
                  </a:lnTo>
                  <a:lnTo>
                    <a:pt x="76615" y="107450"/>
                  </a:lnTo>
                  <a:lnTo>
                    <a:pt x="107429" y="76632"/>
                  </a:lnTo>
                  <a:lnTo>
                    <a:pt x="142282" y="50333"/>
                  </a:lnTo>
                  <a:lnTo>
                    <a:pt x="180690" y="29037"/>
                  </a:lnTo>
                  <a:lnTo>
                    <a:pt x="222171" y="13227"/>
                  </a:lnTo>
                  <a:lnTo>
                    <a:pt x="266241" y="3387"/>
                  </a:lnTo>
                  <a:lnTo>
                    <a:pt x="312419" y="0"/>
                  </a:lnTo>
                  <a:lnTo>
                    <a:pt x="358598" y="3387"/>
                  </a:lnTo>
                  <a:lnTo>
                    <a:pt x="402668" y="13227"/>
                  </a:lnTo>
                  <a:lnTo>
                    <a:pt x="444149" y="29037"/>
                  </a:lnTo>
                  <a:lnTo>
                    <a:pt x="482557" y="50333"/>
                  </a:lnTo>
                  <a:lnTo>
                    <a:pt x="517410" y="76632"/>
                  </a:lnTo>
                  <a:lnTo>
                    <a:pt x="548224" y="107450"/>
                  </a:lnTo>
                  <a:lnTo>
                    <a:pt x="574519" y="142305"/>
                  </a:lnTo>
                  <a:lnTo>
                    <a:pt x="595810" y="180712"/>
                  </a:lnTo>
                  <a:lnTo>
                    <a:pt x="611616" y="222189"/>
                  </a:lnTo>
                  <a:lnTo>
                    <a:pt x="621453" y="266253"/>
                  </a:lnTo>
                  <a:lnTo>
                    <a:pt x="624839" y="312419"/>
                  </a:lnTo>
                  <a:lnTo>
                    <a:pt x="621453" y="358586"/>
                  </a:lnTo>
                  <a:lnTo>
                    <a:pt x="611616" y="402650"/>
                  </a:lnTo>
                  <a:lnTo>
                    <a:pt x="595810" y="444127"/>
                  </a:lnTo>
                  <a:lnTo>
                    <a:pt x="574519" y="482534"/>
                  </a:lnTo>
                  <a:lnTo>
                    <a:pt x="548224" y="517389"/>
                  </a:lnTo>
                  <a:lnTo>
                    <a:pt x="517410" y="548207"/>
                  </a:lnTo>
                  <a:lnTo>
                    <a:pt x="482557" y="574506"/>
                  </a:lnTo>
                  <a:lnTo>
                    <a:pt x="444149" y="595802"/>
                  </a:lnTo>
                  <a:lnTo>
                    <a:pt x="402668" y="611612"/>
                  </a:lnTo>
                  <a:lnTo>
                    <a:pt x="358598" y="621452"/>
                  </a:lnTo>
                  <a:lnTo>
                    <a:pt x="312419" y="624839"/>
                  </a:lnTo>
                  <a:lnTo>
                    <a:pt x="266241" y="621452"/>
                  </a:lnTo>
                  <a:lnTo>
                    <a:pt x="222171" y="611612"/>
                  </a:lnTo>
                  <a:lnTo>
                    <a:pt x="180690" y="595802"/>
                  </a:lnTo>
                  <a:lnTo>
                    <a:pt x="142282" y="574506"/>
                  </a:lnTo>
                  <a:lnTo>
                    <a:pt x="107429" y="548207"/>
                  </a:lnTo>
                  <a:lnTo>
                    <a:pt x="76615" y="517389"/>
                  </a:lnTo>
                  <a:lnTo>
                    <a:pt x="50320" y="482534"/>
                  </a:lnTo>
                  <a:lnTo>
                    <a:pt x="29029" y="444127"/>
                  </a:lnTo>
                  <a:lnTo>
                    <a:pt x="13223" y="402650"/>
                  </a:lnTo>
                  <a:lnTo>
                    <a:pt x="3386" y="358586"/>
                  </a:lnTo>
                  <a:lnTo>
                    <a:pt x="0" y="31241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650735" y="5984240"/>
            <a:ext cx="293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-21367" sz="1950" spc="-37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baseline="-21367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37226" y="5037582"/>
            <a:ext cx="516890" cy="51689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700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-21367" sz="1950" spc="-37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baseline="-2136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62493" y="5037582"/>
            <a:ext cx="516890" cy="51689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700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-21367" sz="1950" spc="-37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baseline="-2136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454523" y="4296536"/>
            <a:ext cx="2580005" cy="741045"/>
          </a:xfrm>
          <a:custGeom>
            <a:avLst/>
            <a:gdLst/>
            <a:ahLst/>
            <a:cxnLst/>
            <a:rect l="l" t="t" r="r" b="b"/>
            <a:pathLst>
              <a:path w="2580004" h="741045">
                <a:moveTo>
                  <a:pt x="1024128" y="69723"/>
                </a:moveTo>
                <a:lnTo>
                  <a:pt x="1023874" y="56769"/>
                </a:lnTo>
                <a:lnTo>
                  <a:pt x="1023620" y="43815"/>
                </a:lnTo>
                <a:lnTo>
                  <a:pt x="994943" y="44450"/>
                </a:lnTo>
                <a:lnTo>
                  <a:pt x="890651" y="0"/>
                </a:lnTo>
                <a:lnTo>
                  <a:pt x="893787" y="51752"/>
                </a:lnTo>
                <a:lnTo>
                  <a:pt x="888047" y="52362"/>
                </a:lnTo>
                <a:lnTo>
                  <a:pt x="838835" y="59309"/>
                </a:lnTo>
                <a:lnTo>
                  <a:pt x="793242" y="67691"/>
                </a:lnTo>
                <a:lnTo>
                  <a:pt x="748030" y="77978"/>
                </a:lnTo>
                <a:lnTo>
                  <a:pt x="703453" y="89789"/>
                </a:lnTo>
                <a:lnTo>
                  <a:pt x="659511" y="103124"/>
                </a:lnTo>
                <a:lnTo>
                  <a:pt x="616331" y="118110"/>
                </a:lnTo>
                <a:lnTo>
                  <a:pt x="573913" y="134366"/>
                </a:lnTo>
                <a:lnTo>
                  <a:pt x="532384" y="152146"/>
                </a:lnTo>
                <a:lnTo>
                  <a:pt x="491871" y="171196"/>
                </a:lnTo>
                <a:lnTo>
                  <a:pt x="452501" y="191516"/>
                </a:lnTo>
                <a:lnTo>
                  <a:pt x="414147" y="213106"/>
                </a:lnTo>
                <a:lnTo>
                  <a:pt x="377190" y="235712"/>
                </a:lnTo>
                <a:lnTo>
                  <a:pt x="341503" y="259588"/>
                </a:lnTo>
                <a:lnTo>
                  <a:pt x="307340" y="284480"/>
                </a:lnTo>
                <a:lnTo>
                  <a:pt x="274701" y="310134"/>
                </a:lnTo>
                <a:lnTo>
                  <a:pt x="243586" y="336804"/>
                </a:lnTo>
                <a:lnTo>
                  <a:pt x="214122" y="364363"/>
                </a:lnTo>
                <a:lnTo>
                  <a:pt x="186563" y="392684"/>
                </a:lnTo>
                <a:lnTo>
                  <a:pt x="160909" y="421640"/>
                </a:lnTo>
                <a:lnTo>
                  <a:pt x="115570" y="481838"/>
                </a:lnTo>
                <a:lnTo>
                  <a:pt x="87122" y="528447"/>
                </a:lnTo>
                <a:lnTo>
                  <a:pt x="64008" y="576072"/>
                </a:lnTo>
                <a:lnTo>
                  <a:pt x="50914" y="610298"/>
                </a:lnTo>
                <a:lnTo>
                  <a:pt x="0" y="601472"/>
                </a:lnTo>
                <a:lnTo>
                  <a:pt x="30708" y="703414"/>
                </a:lnTo>
                <a:lnTo>
                  <a:pt x="30353" y="706755"/>
                </a:lnTo>
                <a:lnTo>
                  <a:pt x="29210" y="723265"/>
                </a:lnTo>
                <a:lnTo>
                  <a:pt x="28829" y="739902"/>
                </a:lnTo>
                <a:lnTo>
                  <a:pt x="41783" y="740156"/>
                </a:lnTo>
                <a:lnTo>
                  <a:pt x="54737" y="740410"/>
                </a:lnTo>
                <a:lnTo>
                  <a:pt x="54991" y="725170"/>
                </a:lnTo>
                <a:lnTo>
                  <a:pt x="55219" y="721906"/>
                </a:lnTo>
                <a:lnTo>
                  <a:pt x="123799" y="628777"/>
                </a:lnTo>
                <a:lnTo>
                  <a:pt x="127635" y="623570"/>
                </a:lnTo>
                <a:lnTo>
                  <a:pt x="77939" y="614972"/>
                </a:lnTo>
                <a:lnTo>
                  <a:pt x="94488" y="571373"/>
                </a:lnTo>
                <a:lnTo>
                  <a:pt x="118110" y="526415"/>
                </a:lnTo>
                <a:lnTo>
                  <a:pt x="157607" y="467487"/>
                </a:lnTo>
                <a:lnTo>
                  <a:pt x="205232" y="410718"/>
                </a:lnTo>
                <a:lnTo>
                  <a:pt x="231902" y="383159"/>
                </a:lnTo>
                <a:lnTo>
                  <a:pt x="260477" y="356489"/>
                </a:lnTo>
                <a:lnTo>
                  <a:pt x="290703" y="330454"/>
                </a:lnTo>
                <a:lnTo>
                  <a:pt x="322580" y="305308"/>
                </a:lnTo>
                <a:lnTo>
                  <a:pt x="355854" y="281051"/>
                </a:lnTo>
                <a:lnTo>
                  <a:pt x="390652" y="257810"/>
                </a:lnTo>
                <a:lnTo>
                  <a:pt x="426847" y="235712"/>
                </a:lnTo>
                <a:lnTo>
                  <a:pt x="464312" y="214630"/>
                </a:lnTo>
                <a:lnTo>
                  <a:pt x="502920" y="194564"/>
                </a:lnTo>
                <a:lnTo>
                  <a:pt x="542544" y="175895"/>
                </a:lnTo>
                <a:lnTo>
                  <a:pt x="583184" y="158623"/>
                </a:lnTo>
                <a:lnTo>
                  <a:pt x="624713" y="142494"/>
                </a:lnTo>
                <a:lnTo>
                  <a:pt x="667004" y="127889"/>
                </a:lnTo>
                <a:lnTo>
                  <a:pt x="710184" y="114808"/>
                </a:lnTo>
                <a:lnTo>
                  <a:pt x="753745" y="103251"/>
                </a:lnTo>
                <a:lnTo>
                  <a:pt x="797941" y="93218"/>
                </a:lnTo>
                <a:lnTo>
                  <a:pt x="842645" y="84963"/>
                </a:lnTo>
                <a:lnTo>
                  <a:pt x="887222" y="78486"/>
                </a:lnTo>
                <a:lnTo>
                  <a:pt x="895388" y="77812"/>
                </a:lnTo>
                <a:lnTo>
                  <a:pt x="898525" y="129286"/>
                </a:lnTo>
                <a:lnTo>
                  <a:pt x="1000696" y="70180"/>
                </a:lnTo>
                <a:lnTo>
                  <a:pt x="1024128" y="69723"/>
                </a:lnTo>
                <a:close/>
              </a:path>
              <a:path w="2580004" h="741045">
                <a:moveTo>
                  <a:pt x="2579878" y="739902"/>
                </a:moveTo>
                <a:lnTo>
                  <a:pt x="2576830" y="690880"/>
                </a:lnTo>
                <a:lnTo>
                  <a:pt x="2567940" y="641604"/>
                </a:lnTo>
                <a:lnTo>
                  <a:pt x="2553208" y="592836"/>
                </a:lnTo>
                <a:lnTo>
                  <a:pt x="2533396" y="545084"/>
                </a:lnTo>
                <a:lnTo>
                  <a:pt x="2499106" y="482727"/>
                </a:lnTo>
                <a:lnTo>
                  <a:pt x="2456815" y="422529"/>
                </a:lnTo>
                <a:lnTo>
                  <a:pt x="2407031" y="364998"/>
                </a:lnTo>
                <a:lnTo>
                  <a:pt x="2379472" y="337439"/>
                </a:lnTo>
                <a:lnTo>
                  <a:pt x="2350389" y="310769"/>
                </a:lnTo>
                <a:lnTo>
                  <a:pt x="2319782" y="284861"/>
                </a:lnTo>
                <a:lnTo>
                  <a:pt x="2287651" y="260096"/>
                </a:lnTo>
                <a:lnTo>
                  <a:pt x="2254377" y="236220"/>
                </a:lnTo>
                <a:lnTo>
                  <a:pt x="2219706" y="213487"/>
                </a:lnTo>
                <a:lnTo>
                  <a:pt x="2183892" y="191897"/>
                </a:lnTo>
                <a:lnTo>
                  <a:pt x="2146935" y="171450"/>
                </a:lnTo>
                <a:lnTo>
                  <a:pt x="2108962" y="152400"/>
                </a:lnTo>
                <a:lnTo>
                  <a:pt x="2070227" y="134493"/>
                </a:lnTo>
                <a:lnTo>
                  <a:pt x="2030349" y="118110"/>
                </a:lnTo>
                <a:lnTo>
                  <a:pt x="1989963" y="103251"/>
                </a:lnTo>
                <a:lnTo>
                  <a:pt x="1948815" y="89662"/>
                </a:lnTo>
                <a:lnTo>
                  <a:pt x="1907032" y="77851"/>
                </a:lnTo>
                <a:lnTo>
                  <a:pt x="1864614" y="67564"/>
                </a:lnTo>
                <a:lnTo>
                  <a:pt x="1821942" y="59055"/>
                </a:lnTo>
                <a:lnTo>
                  <a:pt x="1778063" y="53073"/>
                </a:lnTo>
                <a:lnTo>
                  <a:pt x="1778177" y="51435"/>
                </a:lnTo>
                <a:lnTo>
                  <a:pt x="1781683" y="635"/>
                </a:lnTo>
                <a:lnTo>
                  <a:pt x="1647952" y="56261"/>
                </a:lnTo>
                <a:lnTo>
                  <a:pt x="1772793" y="129794"/>
                </a:lnTo>
                <a:lnTo>
                  <a:pt x="1776285" y="78994"/>
                </a:lnTo>
                <a:lnTo>
                  <a:pt x="1816862" y="84582"/>
                </a:lnTo>
                <a:lnTo>
                  <a:pt x="1858645" y="92837"/>
                </a:lnTo>
                <a:lnTo>
                  <a:pt x="1899920" y="102743"/>
                </a:lnTo>
                <a:lnTo>
                  <a:pt x="1940687" y="114300"/>
                </a:lnTo>
                <a:lnTo>
                  <a:pt x="1980946" y="127508"/>
                </a:lnTo>
                <a:lnTo>
                  <a:pt x="2020570" y="142113"/>
                </a:lnTo>
                <a:lnTo>
                  <a:pt x="2059432" y="158115"/>
                </a:lnTo>
                <a:lnTo>
                  <a:pt x="2097405" y="175514"/>
                </a:lnTo>
                <a:lnTo>
                  <a:pt x="2134489" y="194056"/>
                </a:lnTo>
                <a:lnTo>
                  <a:pt x="2170557" y="214122"/>
                </a:lnTo>
                <a:lnTo>
                  <a:pt x="2205482" y="235077"/>
                </a:lnTo>
                <a:lnTo>
                  <a:pt x="2239264" y="257302"/>
                </a:lnTo>
                <a:lnTo>
                  <a:pt x="2271903" y="280543"/>
                </a:lnTo>
                <a:lnTo>
                  <a:pt x="2303018" y="304673"/>
                </a:lnTo>
                <a:lnTo>
                  <a:pt x="2332863" y="329819"/>
                </a:lnTo>
                <a:lnTo>
                  <a:pt x="2361057" y="355727"/>
                </a:lnTo>
                <a:lnTo>
                  <a:pt x="2412746" y="409956"/>
                </a:lnTo>
                <a:lnTo>
                  <a:pt x="2457450" y="466598"/>
                </a:lnTo>
                <a:lnTo>
                  <a:pt x="2494280" y="525399"/>
                </a:lnTo>
                <a:lnTo>
                  <a:pt x="2522982" y="585851"/>
                </a:lnTo>
                <a:lnTo>
                  <a:pt x="2538476" y="631825"/>
                </a:lnTo>
                <a:lnTo>
                  <a:pt x="2548890" y="678053"/>
                </a:lnTo>
                <a:lnTo>
                  <a:pt x="2553589" y="724535"/>
                </a:lnTo>
                <a:lnTo>
                  <a:pt x="2553970" y="740537"/>
                </a:lnTo>
                <a:lnTo>
                  <a:pt x="2579878" y="739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83352" y="5553836"/>
            <a:ext cx="2576830" cy="670560"/>
          </a:xfrm>
          <a:custGeom>
            <a:avLst/>
            <a:gdLst/>
            <a:ahLst/>
            <a:cxnLst/>
            <a:rect l="l" t="t" r="r" b="b"/>
            <a:pathLst>
              <a:path w="2576829" h="670560">
                <a:moveTo>
                  <a:pt x="986269" y="618921"/>
                </a:moveTo>
                <a:lnTo>
                  <a:pt x="884555" y="618921"/>
                </a:lnTo>
                <a:lnTo>
                  <a:pt x="871766" y="618921"/>
                </a:lnTo>
                <a:lnTo>
                  <a:pt x="869061" y="670001"/>
                </a:lnTo>
                <a:lnTo>
                  <a:pt x="986269" y="618921"/>
                </a:lnTo>
                <a:close/>
              </a:path>
              <a:path w="2576829" h="670560">
                <a:moveTo>
                  <a:pt x="1001776" y="612165"/>
                </a:moveTo>
                <a:lnTo>
                  <a:pt x="875919" y="540639"/>
                </a:lnTo>
                <a:lnTo>
                  <a:pt x="873175" y="592175"/>
                </a:lnTo>
                <a:lnTo>
                  <a:pt x="864870" y="591604"/>
                </a:lnTo>
                <a:lnTo>
                  <a:pt x="819531" y="585774"/>
                </a:lnTo>
                <a:lnTo>
                  <a:pt x="774573" y="578319"/>
                </a:lnTo>
                <a:lnTo>
                  <a:pt x="729996" y="569468"/>
                </a:lnTo>
                <a:lnTo>
                  <a:pt x="686054" y="559092"/>
                </a:lnTo>
                <a:lnTo>
                  <a:pt x="642620" y="547408"/>
                </a:lnTo>
                <a:lnTo>
                  <a:pt x="599948" y="534289"/>
                </a:lnTo>
                <a:lnTo>
                  <a:pt x="558038" y="519963"/>
                </a:lnTo>
                <a:lnTo>
                  <a:pt x="517144" y="504405"/>
                </a:lnTo>
                <a:lnTo>
                  <a:pt x="477139" y="487616"/>
                </a:lnTo>
                <a:lnTo>
                  <a:pt x="438277" y="469811"/>
                </a:lnTo>
                <a:lnTo>
                  <a:pt x="400685" y="450964"/>
                </a:lnTo>
                <a:lnTo>
                  <a:pt x="364109" y="431101"/>
                </a:lnTo>
                <a:lnTo>
                  <a:pt x="329057" y="410324"/>
                </a:lnTo>
                <a:lnTo>
                  <a:pt x="295529" y="388581"/>
                </a:lnTo>
                <a:lnTo>
                  <a:pt x="263398" y="366141"/>
                </a:lnTo>
                <a:lnTo>
                  <a:pt x="233045" y="342849"/>
                </a:lnTo>
                <a:lnTo>
                  <a:pt x="177419" y="294436"/>
                </a:lnTo>
                <a:lnTo>
                  <a:pt x="129413" y="243636"/>
                </a:lnTo>
                <a:lnTo>
                  <a:pt x="89535" y="190855"/>
                </a:lnTo>
                <a:lnTo>
                  <a:pt x="65913" y="150799"/>
                </a:lnTo>
                <a:lnTo>
                  <a:pt x="47371" y="110248"/>
                </a:lnTo>
                <a:lnTo>
                  <a:pt x="34417" y="69227"/>
                </a:lnTo>
                <a:lnTo>
                  <a:pt x="27305" y="28067"/>
                </a:lnTo>
                <a:lnTo>
                  <a:pt x="25908" y="0"/>
                </a:lnTo>
                <a:lnTo>
                  <a:pt x="0" y="762"/>
                </a:lnTo>
                <a:lnTo>
                  <a:pt x="3302" y="44970"/>
                </a:lnTo>
                <a:lnTo>
                  <a:pt x="13081" y="89560"/>
                </a:lnTo>
                <a:lnTo>
                  <a:pt x="28956" y="133616"/>
                </a:lnTo>
                <a:lnTo>
                  <a:pt x="50546" y="176720"/>
                </a:lnTo>
                <a:lnTo>
                  <a:pt x="87503" y="232664"/>
                </a:lnTo>
                <a:lnTo>
                  <a:pt x="133096" y="286575"/>
                </a:lnTo>
                <a:lnTo>
                  <a:pt x="186817" y="338086"/>
                </a:lnTo>
                <a:lnTo>
                  <a:pt x="216408" y="362762"/>
                </a:lnTo>
                <a:lnTo>
                  <a:pt x="247650" y="386715"/>
                </a:lnTo>
                <a:lnTo>
                  <a:pt x="280543" y="409803"/>
                </a:lnTo>
                <a:lnTo>
                  <a:pt x="314960" y="432066"/>
                </a:lnTo>
                <a:lnTo>
                  <a:pt x="351028" y="453390"/>
                </a:lnTo>
                <a:lnTo>
                  <a:pt x="388239" y="473735"/>
                </a:lnTo>
                <a:lnTo>
                  <a:pt x="426720" y="492975"/>
                </a:lnTo>
                <a:lnTo>
                  <a:pt x="466344" y="511175"/>
                </a:lnTo>
                <a:lnTo>
                  <a:pt x="507111" y="528294"/>
                </a:lnTo>
                <a:lnTo>
                  <a:pt x="548894" y="544169"/>
                </a:lnTo>
                <a:lnTo>
                  <a:pt x="591566" y="558800"/>
                </a:lnTo>
                <a:lnTo>
                  <a:pt x="635000" y="572160"/>
                </a:lnTo>
                <a:lnTo>
                  <a:pt x="679323" y="584098"/>
                </a:lnTo>
                <a:lnTo>
                  <a:pt x="724027" y="594677"/>
                </a:lnTo>
                <a:lnTo>
                  <a:pt x="769620" y="603732"/>
                </a:lnTo>
                <a:lnTo>
                  <a:pt x="815340" y="611327"/>
                </a:lnTo>
                <a:lnTo>
                  <a:pt x="861568" y="617308"/>
                </a:lnTo>
                <a:lnTo>
                  <a:pt x="871804" y="618032"/>
                </a:lnTo>
                <a:lnTo>
                  <a:pt x="884605" y="618032"/>
                </a:lnTo>
                <a:lnTo>
                  <a:pt x="988314" y="618032"/>
                </a:lnTo>
                <a:lnTo>
                  <a:pt x="1001776" y="612165"/>
                </a:lnTo>
                <a:close/>
              </a:path>
              <a:path w="2576829" h="670560">
                <a:moveTo>
                  <a:pt x="2576703" y="140093"/>
                </a:moveTo>
                <a:lnTo>
                  <a:pt x="2569006" y="111988"/>
                </a:lnTo>
                <a:lnTo>
                  <a:pt x="2538476" y="381"/>
                </a:lnTo>
                <a:lnTo>
                  <a:pt x="2449576" y="114731"/>
                </a:lnTo>
                <a:lnTo>
                  <a:pt x="2500211" y="124841"/>
                </a:lnTo>
                <a:lnTo>
                  <a:pt x="2500338" y="124866"/>
                </a:lnTo>
                <a:lnTo>
                  <a:pt x="2500274" y="125044"/>
                </a:lnTo>
                <a:lnTo>
                  <a:pt x="2500249" y="124853"/>
                </a:lnTo>
                <a:lnTo>
                  <a:pt x="2500172" y="125044"/>
                </a:lnTo>
                <a:lnTo>
                  <a:pt x="2482215" y="164109"/>
                </a:lnTo>
                <a:lnTo>
                  <a:pt x="2449830" y="217373"/>
                </a:lnTo>
                <a:lnTo>
                  <a:pt x="2409317" y="269201"/>
                </a:lnTo>
                <a:lnTo>
                  <a:pt x="2361565" y="318909"/>
                </a:lnTo>
                <a:lnTo>
                  <a:pt x="2307082" y="366115"/>
                </a:lnTo>
                <a:lnTo>
                  <a:pt x="2246630" y="410311"/>
                </a:lnTo>
                <a:lnTo>
                  <a:pt x="2214372" y="431088"/>
                </a:lnTo>
                <a:lnTo>
                  <a:pt x="2180717" y="450977"/>
                </a:lnTo>
                <a:lnTo>
                  <a:pt x="2146173" y="469887"/>
                </a:lnTo>
                <a:lnTo>
                  <a:pt x="2110359" y="487705"/>
                </a:lnTo>
                <a:lnTo>
                  <a:pt x="2073529" y="504469"/>
                </a:lnTo>
                <a:lnTo>
                  <a:pt x="2035810" y="520014"/>
                </a:lnTo>
                <a:lnTo>
                  <a:pt x="1997329" y="534352"/>
                </a:lnTo>
                <a:lnTo>
                  <a:pt x="1958086" y="547446"/>
                </a:lnTo>
                <a:lnTo>
                  <a:pt x="1918081" y="559142"/>
                </a:lnTo>
                <a:lnTo>
                  <a:pt x="1877441" y="569518"/>
                </a:lnTo>
                <a:lnTo>
                  <a:pt x="1836547" y="578472"/>
                </a:lnTo>
                <a:lnTo>
                  <a:pt x="1795145" y="585914"/>
                </a:lnTo>
                <a:lnTo>
                  <a:pt x="1753362" y="591756"/>
                </a:lnTo>
                <a:lnTo>
                  <a:pt x="1711452" y="596011"/>
                </a:lnTo>
                <a:lnTo>
                  <a:pt x="1669415" y="598652"/>
                </a:lnTo>
                <a:lnTo>
                  <a:pt x="1626616" y="599503"/>
                </a:lnTo>
                <a:lnTo>
                  <a:pt x="1627124" y="625411"/>
                </a:lnTo>
                <a:lnTo>
                  <a:pt x="1669923" y="624547"/>
                </a:lnTo>
                <a:lnTo>
                  <a:pt x="1712976" y="621868"/>
                </a:lnTo>
                <a:lnTo>
                  <a:pt x="1756029" y="617537"/>
                </a:lnTo>
                <a:lnTo>
                  <a:pt x="1798701" y="611568"/>
                </a:lnTo>
                <a:lnTo>
                  <a:pt x="1841119" y="603961"/>
                </a:lnTo>
                <a:lnTo>
                  <a:pt x="1883029" y="594829"/>
                </a:lnTo>
                <a:lnTo>
                  <a:pt x="1924431" y="584238"/>
                </a:lnTo>
                <a:lnTo>
                  <a:pt x="1965325" y="572312"/>
                </a:lnTo>
                <a:lnTo>
                  <a:pt x="2005457" y="558927"/>
                </a:lnTo>
                <a:lnTo>
                  <a:pt x="2044827" y="544309"/>
                </a:lnTo>
                <a:lnTo>
                  <a:pt x="2083435" y="528421"/>
                </a:lnTo>
                <a:lnTo>
                  <a:pt x="2121027" y="511276"/>
                </a:lnTo>
                <a:lnTo>
                  <a:pt x="2157603" y="493090"/>
                </a:lnTo>
                <a:lnTo>
                  <a:pt x="2193163" y="473710"/>
                </a:lnTo>
                <a:lnTo>
                  <a:pt x="2227580" y="453402"/>
                </a:lnTo>
                <a:lnTo>
                  <a:pt x="2260600" y="432079"/>
                </a:lnTo>
                <a:lnTo>
                  <a:pt x="2292477" y="409803"/>
                </a:lnTo>
                <a:lnTo>
                  <a:pt x="2322830" y="386740"/>
                </a:lnTo>
                <a:lnTo>
                  <a:pt x="2378964" y="338124"/>
                </a:lnTo>
                <a:lnTo>
                  <a:pt x="2428494" y="286677"/>
                </a:lnTo>
                <a:lnTo>
                  <a:pt x="2470658" y="232778"/>
                </a:lnTo>
                <a:lnTo>
                  <a:pt x="2504694" y="176885"/>
                </a:lnTo>
                <a:lnTo>
                  <a:pt x="2524633" y="133527"/>
                </a:lnTo>
                <a:lnTo>
                  <a:pt x="2525014" y="132803"/>
                </a:lnTo>
                <a:lnTo>
                  <a:pt x="2525141" y="132067"/>
                </a:lnTo>
                <a:lnTo>
                  <a:pt x="2525395" y="131305"/>
                </a:lnTo>
                <a:lnTo>
                  <a:pt x="2525687" y="129921"/>
                </a:lnTo>
                <a:lnTo>
                  <a:pt x="2576703" y="140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Recovery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30326"/>
            <a:ext cx="8604885" cy="387413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Recovery</a:t>
            </a:r>
            <a:r>
              <a:rPr dirty="0" sz="2400" spc="-8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through</a:t>
            </a:r>
            <a:r>
              <a:rPr dirty="0" sz="2400" spc="-7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killing</a:t>
            </a:r>
            <a:r>
              <a:rPr dirty="0" sz="2400" spc="-8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lvl="1" marL="756285" marR="5080" indent="-287020">
              <a:lnSpc>
                <a:spcPct val="113799"/>
              </a:lnSpc>
              <a:spcBef>
                <a:spcPts val="59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simplest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break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kill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more </a:t>
            </a:r>
            <a:r>
              <a:rPr dirty="0" sz="2400" spc="-10">
                <a:latin typeface="Calibri"/>
                <a:cs typeface="Calibri"/>
              </a:rPr>
              <a:t>processes.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Kill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involved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Kill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killing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  <a:p>
            <a:pPr lvl="2" marL="1154430" indent="-227329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115443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recovered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killing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lvl="2" marL="1154430" indent="-227329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1154430" algn="l"/>
              </a:tabLst>
            </a:pPr>
            <a:r>
              <a:rPr dirty="0" sz="2400">
                <a:latin typeface="Calibri"/>
                <a:cs typeface="Calibri"/>
              </a:rPr>
              <a:t>Otherwise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kill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10"/>
              <a:t>Deadlock?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728204" cy="4331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</a:t>
            </a:r>
            <a:r>
              <a:rPr dirty="0" spc="-165"/>
              <a:t> </a:t>
            </a:r>
            <a:r>
              <a:rPr dirty="0" spc="-10"/>
              <a:t>Recovery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30326"/>
            <a:ext cx="8604885" cy="28213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Recovery</a:t>
            </a:r>
            <a:r>
              <a:rPr dirty="0" sz="2400" spc="-1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through</a:t>
            </a:r>
            <a:r>
              <a:rPr dirty="0" sz="2400" spc="-9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rollback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Checkpoint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periodically.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pointing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means 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written 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restarted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later.</a:t>
            </a:r>
            <a:endParaRPr sz="2400">
              <a:latin typeface="Calibri"/>
              <a:cs typeface="Calibri"/>
            </a:endParaRPr>
          </a:p>
          <a:p>
            <a:pPr lvl="1" marL="756285" marR="5715" indent="-287020">
              <a:lnSpc>
                <a:spcPct val="113799"/>
              </a:lnSpc>
              <a:spcBef>
                <a:spcPts val="5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detected,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rollback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preempted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up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previous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before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acquired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Advantages-</a:t>
            </a:r>
            <a:r>
              <a:rPr dirty="0" spc="-185"/>
              <a:t> </a:t>
            </a:r>
            <a:r>
              <a:rPr dirty="0"/>
              <a:t>Deadlock</a:t>
            </a:r>
            <a:r>
              <a:rPr dirty="0" spc="-175"/>
              <a:t> </a:t>
            </a:r>
            <a:r>
              <a:rPr dirty="0" spc="-10"/>
              <a:t>Detection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3926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Improved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System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Stability: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resolving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can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improve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stability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Better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Resource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Utilization: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resolving</a:t>
            </a:r>
            <a:r>
              <a:rPr dirty="0" sz="2400" spc="-10">
                <a:latin typeface="Calibri"/>
                <a:cs typeface="Calibri"/>
              </a:rPr>
              <a:t> deadlocks,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operating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ensure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efficiently </a:t>
            </a:r>
            <a:r>
              <a:rPr dirty="0" sz="2400">
                <a:latin typeface="Calibri"/>
                <a:cs typeface="Calibri"/>
              </a:rPr>
              <a:t>utilized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remains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responsive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00"/>
              </a:lnSpc>
              <a:spcBef>
                <a:spcPts val="5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Better</a:t>
            </a:r>
            <a:r>
              <a:rPr dirty="0" sz="2400" spc="5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System</a:t>
            </a:r>
            <a:r>
              <a:rPr dirty="0" sz="2400" spc="55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Design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5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5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detection</a:t>
            </a:r>
            <a:r>
              <a:rPr dirty="0" sz="2400" spc="5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recovery </a:t>
            </a:r>
            <a:r>
              <a:rPr dirty="0" sz="2400">
                <a:latin typeface="Calibri"/>
                <a:cs typeface="Calibri"/>
              </a:rPr>
              <a:t>algorithms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provide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insight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behavior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relationships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resources,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helping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inform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improve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Disadvantages-</a:t>
            </a:r>
            <a:r>
              <a:rPr dirty="0" spc="-160"/>
              <a:t> </a:t>
            </a:r>
            <a:r>
              <a:rPr dirty="0"/>
              <a:t>Deadlock</a:t>
            </a:r>
            <a:r>
              <a:rPr dirty="0" spc="-140"/>
              <a:t> </a:t>
            </a:r>
            <a:r>
              <a:rPr dirty="0" spc="-10"/>
              <a:t>Detection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350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Performance</a:t>
            </a:r>
            <a:r>
              <a:rPr dirty="0" sz="2400" spc="8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Overhead:</a:t>
            </a:r>
            <a:r>
              <a:rPr dirty="0" sz="2400" spc="75" b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regularly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deadlocks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appropriate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resolve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Complexity:</a:t>
            </a:r>
            <a:r>
              <a:rPr dirty="0" sz="2400" spc="27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detection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recovery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algorithms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 </a:t>
            </a:r>
            <a:r>
              <a:rPr dirty="0" sz="2400">
                <a:latin typeface="Calibri"/>
                <a:cs typeface="Calibri"/>
              </a:rPr>
              <a:t>complex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implement, especially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advanced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techniques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3999"/>
              </a:lnSpc>
              <a:spcBef>
                <a:spcPts val="57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Risk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Data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Loss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cases,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recovery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require </a:t>
            </a:r>
            <a:r>
              <a:rPr dirty="0" sz="2400">
                <a:latin typeface="Calibri"/>
                <a:cs typeface="Calibri"/>
              </a:rPr>
              <a:t>rolling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back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processes,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leading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 </a:t>
            </a:r>
            <a:r>
              <a:rPr dirty="0" sz="2400">
                <a:latin typeface="Calibri"/>
                <a:cs typeface="Calibri"/>
              </a:rPr>
              <a:t>loss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corruption.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dirty="0" spc="-229"/>
              <a:t> </a:t>
            </a:r>
            <a:r>
              <a:rPr dirty="0" spc="-10"/>
              <a:t>Problem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4724400" cy="5334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37428" y="3195954"/>
            <a:ext cx="338010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RAG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draw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dirty="0" spc="-229"/>
              <a:t> </a:t>
            </a:r>
            <a:r>
              <a:rPr dirty="0" spc="-10"/>
              <a:t>Problem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316" y="1636800"/>
            <a:ext cx="3280744" cy="3478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032375" y="3138042"/>
            <a:ext cx="33839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5080" indent="-692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RAG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draw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dirty="0" spc="-229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74594" y="5278323"/>
            <a:ext cx="33839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5080" indent="-692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RAG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draw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177" y="1162265"/>
            <a:ext cx="6050844" cy="35642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143000"/>
            <a:ext cx="46482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Deadlock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83640"/>
            <a:ext cx="8416925" cy="476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deadlock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consists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set</a:t>
            </a:r>
            <a:r>
              <a:rPr dirty="0" sz="2200" spc="-55" b="1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blocked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processes,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each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holding</a:t>
            </a:r>
            <a:r>
              <a:rPr dirty="0" sz="2200" spc="-40" b="1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a </a:t>
            </a:r>
            <a:r>
              <a:rPr dirty="0" sz="2200" spc="-10">
                <a:latin typeface="Cambria"/>
                <a:cs typeface="Cambria"/>
              </a:rPr>
              <a:t>resource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waiting</a:t>
            </a:r>
            <a:r>
              <a:rPr dirty="0" sz="2200" spc="-45" b="1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acquire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resource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held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by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another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process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set.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200" spc="-10" b="1">
                <a:latin typeface="Cambria"/>
                <a:cs typeface="Cambria"/>
              </a:rPr>
              <a:t>For</a:t>
            </a:r>
            <a:r>
              <a:rPr dirty="0" sz="2200" spc="-10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Example: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two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processes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each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want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record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scanned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document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CD.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requests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scanner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&amp;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gets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it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2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requests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writer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&amp;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gets</a:t>
            </a:r>
            <a:r>
              <a:rPr dirty="0" sz="2200" spc="-25">
                <a:latin typeface="Cambria"/>
                <a:cs typeface="Cambria"/>
              </a:rPr>
              <a:t> it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requests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writer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but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blocked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2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requests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scanner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but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blocked.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point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both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processes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blocked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will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remain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so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forever,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200" b="1">
                <a:latin typeface="Cambria"/>
                <a:cs typeface="Cambria"/>
              </a:rPr>
              <a:t>This</a:t>
            </a:r>
            <a:r>
              <a:rPr dirty="0" sz="2200" spc="-30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situation</a:t>
            </a:r>
            <a:r>
              <a:rPr dirty="0" sz="2200" spc="-3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is</a:t>
            </a:r>
            <a:r>
              <a:rPr dirty="0" sz="2200" spc="-30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called</a:t>
            </a:r>
            <a:r>
              <a:rPr dirty="0" sz="2200" spc="-1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a</a:t>
            </a:r>
            <a:r>
              <a:rPr dirty="0" sz="2200" spc="-2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deadlock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Deadlock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6540500" cy="10071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spaces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occupied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cars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8923"/>
            <a:ext cx="3791712" cy="35143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5171" y="2058923"/>
            <a:ext cx="3742944" cy="347624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8783" y="5620003"/>
            <a:ext cx="2247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34965" y="5620003"/>
            <a:ext cx="2337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occurred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Sequence</a:t>
            </a:r>
            <a:r>
              <a:rPr dirty="0" sz="3600" spc="-75"/>
              <a:t> </a:t>
            </a:r>
            <a:r>
              <a:rPr dirty="0" sz="3600"/>
              <a:t>of</a:t>
            </a:r>
            <a:r>
              <a:rPr dirty="0" sz="3600" spc="-40"/>
              <a:t> </a:t>
            </a:r>
            <a:r>
              <a:rPr dirty="0" sz="3600"/>
              <a:t>events</a:t>
            </a:r>
            <a:r>
              <a:rPr dirty="0" sz="3600" spc="-55"/>
              <a:t> </a:t>
            </a:r>
            <a:r>
              <a:rPr dirty="0" sz="3600"/>
              <a:t>to</a:t>
            </a:r>
            <a:r>
              <a:rPr dirty="0" sz="3600" spc="-40"/>
              <a:t> </a:t>
            </a:r>
            <a:r>
              <a:rPr dirty="0" sz="3600"/>
              <a:t>use</a:t>
            </a:r>
            <a:r>
              <a:rPr dirty="0" sz="3600" spc="-45"/>
              <a:t> </a:t>
            </a:r>
            <a:r>
              <a:rPr dirty="0" sz="3600"/>
              <a:t>a</a:t>
            </a:r>
            <a:r>
              <a:rPr dirty="0" sz="3600" spc="-45"/>
              <a:t> </a:t>
            </a:r>
            <a:r>
              <a:rPr dirty="0" sz="3600" spc="-10"/>
              <a:t>Resource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261" y="1348666"/>
            <a:ext cx="8401677" cy="4465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Necessary</a:t>
            </a:r>
            <a:r>
              <a:rPr dirty="0" sz="4000" spc="-125"/>
              <a:t> </a:t>
            </a:r>
            <a:r>
              <a:rPr dirty="0" sz="4000"/>
              <a:t>Conditions</a:t>
            </a:r>
            <a:r>
              <a:rPr dirty="0" sz="4000" spc="-130"/>
              <a:t> </a:t>
            </a:r>
            <a:r>
              <a:rPr dirty="0" sz="4000"/>
              <a:t>for</a:t>
            </a:r>
            <a:r>
              <a:rPr dirty="0" sz="4000" spc="-125"/>
              <a:t> </a:t>
            </a:r>
            <a:r>
              <a:rPr dirty="0" sz="4000" spc="-10"/>
              <a:t>Deadlock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316484" y="830326"/>
            <a:ext cx="8561070" cy="50526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419734" indent="-407034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AutoNum type="arabicPeriod"/>
              <a:tabLst>
                <a:tab pos="419734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Mutual</a:t>
            </a:r>
            <a:r>
              <a:rPr dirty="0" sz="2400" spc="-8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exclusion:</a:t>
            </a:r>
            <a:endParaRPr sz="2400">
              <a:latin typeface="Calibri"/>
              <a:cs typeface="Calibri"/>
            </a:endParaRPr>
          </a:p>
          <a:p>
            <a:pPr algn="just" lvl="1" marL="821055" indent="-40957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821055" algn="l"/>
              </a:tabLst>
            </a:pPr>
            <a:r>
              <a:rPr dirty="0" sz="2400" b="1">
                <a:latin typeface="Calibri"/>
                <a:cs typeface="Calibri"/>
              </a:rPr>
              <a:t>At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least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resource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type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algn="just" marL="823594">
              <a:lnSpc>
                <a:spcPct val="100000"/>
              </a:lnSpc>
              <a:spcBef>
                <a:spcPts val="395"/>
              </a:spcBef>
            </a:pPr>
            <a:r>
              <a:rPr dirty="0" sz="2400" spc="-10" b="1">
                <a:latin typeface="Calibri"/>
                <a:cs typeface="Calibri"/>
              </a:rPr>
              <a:t>non-</a:t>
            </a:r>
            <a:r>
              <a:rPr dirty="0" sz="2400" b="1">
                <a:latin typeface="Calibri"/>
                <a:cs typeface="Calibri"/>
              </a:rPr>
              <a:t>shareable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mode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(i.e.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time).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printer.</a:t>
            </a:r>
            <a:endParaRPr sz="2400">
              <a:latin typeface="Calibri"/>
              <a:cs typeface="Calibri"/>
            </a:endParaRPr>
          </a:p>
          <a:p>
            <a:pPr algn="just" lvl="1" marL="821055" marR="6985" indent="-409575">
              <a:lnSpc>
                <a:spcPct val="114199"/>
              </a:lnSpc>
              <a:spcBef>
                <a:spcPts val="580"/>
              </a:spcBef>
              <a:buFont typeface="Arial MT"/>
              <a:buChar char="•"/>
              <a:tabLst>
                <a:tab pos="823594" algn="l"/>
              </a:tabLst>
            </a:pPr>
            <a:r>
              <a:rPr dirty="0" sz="2400">
                <a:latin typeface="Calibri"/>
                <a:cs typeface="Calibri"/>
              </a:rPr>
              <a:t>Because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.(e.g.,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location).</a:t>
            </a:r>
            <a:endParaRPr sz="2400">
              <a:latin typeface="Calibri"/>
              <a:cs typeface="Calibri"/>
            </a:endParaRPr>
          </a:p>
          <a:p>
            <a:pPr algn="just" marL="419734" indent="-407034">
              <a:lnSpc>
                <a:spcPct val="100000"/>
              </a:lnSpc>
              <a:spcBef>
                <a:spcPts val="975"/>
              </a:spcBef>
              <a:buClr>
                <a:srgbClr val="000000"/>
              </a:buClr>
              <a:buAutoNum type="arabicPeriod"/>
              <a:tabLst>
                <a:tab pos="419734" algn="l"/>
              </a:tabLst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Hold</a:t>
            </a:r>
            <a:r>
              <a:rPr dirty="0" sz="2400" spc="-2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dirty="0" sz="2400" spc="-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F487C"/>
                </a:solidFill>
                <a:latin typeface="Calibri"/>
                <a:cs typeface="Calibri"/>
              </a:rPr>
              <a:t>Wait:</a:t>
            </a:r>
            <a:endParaRPr sz="2400">
              <a:latin typeface="Calibri"/>
              <a:cs typeface="Calibri"/>
            </a:endParaRPr>
          </a:p>
          <a:p>
            <a:pPr algn="just" lvl="1" marL="821055" marR="5080" indent="-409575">
              <a:lnSpc>
                <a:spcPct val="113700"/>
              </a:lnSpc>
              <a:spcBef>
                <a:spcPts val="590"/>
              </a:spcBef>
              <a:buFont typeface="Arial MT"/>
              <a:buChar char="•"/>
              <a:tabLst>
                <a:tab pos="823594" algn="l"/>
              </a:tabLst>
            </a:pP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allowed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resources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without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releasing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currently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holding.</a:t>
            </a:r>
            <a:endParaRPr sz="2400">
              <a:latin typeface="Calibri"/>
              <a:cs typeface="Calibri"/>
            </a:endParaRPr>
          </a:p>
          <a:p>
            <a:pPr algn="just" lvl="1" marL="821055" marR="5715" indent="-409575">
              <a:lnSpc>
                <a:spcPct val="113999"/>
              </a:lnSpc>
              <a:spcBef>
                <a:spcPts val="580"/>
              </a:spcBef>
              <a:buFont typeface="Arial MT"/>
              <a:buChar char="•"/>
              <a:tabLst>
                <a:tab pos="823594" algn="l"/>
              </a:tabLst>
            </a:pPr>
            <a:r>
              <a:rPr dirty="0" sz="2400">
                <a:latin typeface="Calibri"/>
                <a:cs typeface="Calibri"/>
              </a:rPr>
              <a:t>Hold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condition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holding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while</a:t>
            </a:r>
            <a:r>
              <a:rPr dirty="0" sz="2400" spc="4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simultaneously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4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Necessary</a:t>
            </a:r>
            <a:r>
              <a:rPr dirty="0" sz="4000" spc="-125"/>
              <a:t> </a:t>
            </a:r>
            <a:r>
              <a:rPr dirty="0" sz="4000"/>
              <a:t>Conditions</a:t>
            </a:r>
            <a:r>
              <a:rPr dirty="0" sz="4000" spc="-130"/>
              <a:t> </a:t>
            </a:r>
            <a:r>
              <a:rPr dirty="0" sz="4000"/>
              <a:t>for</a:t>
            </a:r>
            <a:r>
              <a:rPr dirty="0" sz="4000" spc="-125"/>
              <a:t> </a:t>
            </a:r>
            <a:r>
              <a:rPr dirty="0" sz="4000" spc="-10"/>
              <a:t>Deadlock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70051" y="903477"/>
            <a:ext cx="695325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1009015" algn="l"/>
                <a:tab pos="2144395" algn="l"/>
                <a:tab pos="3193415" algn="l"/>
                <a:tab pos="4474210" algn="l"/>
                <a:tab pos="4978400" algn="l"/>
                <a:tab pos="5342890" algn="l"/>
                <a:tab pos="6046470" algn="l"/>
                <a:tab pos="6525895" algn="l"/>
              </a:tabLst>
            </a:pP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cannot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continue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till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gets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all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91450" y="955294"/>
            <a:ext cx="1082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40" y="1948444"/>
            <a:ext cx="3533792" cy="400809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10"/>
              <a:t>Resource</a:t>
            </a:r>
            <a:r>
              <a:rPr dirty="0" spc="-55"/>
              <a:t> </a:t>
            </a:r>
            <a:r>
              <a:rPr dirty="0"/>
              <a:t>1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10"/>
              <a:t>allocated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Process</a:t>
            </a:r>
            <a:r>
              <a:rPr dirty="0" spc="-50"/>
              <a:t> 2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10"/>
              <a:t>Resource</a:t>
            </a:r>
            <a:r>
              <a:rPr dirty="0" spc="-6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10"/>
              <a:t>allocated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Process</a:t>
            </a:r>
            <a:r>
              <a:rPr dirty="0" spc="-50"/>
              <a:t> 1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Resource</a:t>
            </a:r>
            <a:r>
              <a:rPr dirty="0" spc="-65"/>
              <a:t> </a:t>
            </a:r>
            <a:r>
              <a:rPr dirty="0"/>
              <a:t>3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10"/>
              <a:t>allocated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Process</a:t>
            </a:r>
            <a:r>
              <a:rPr dirty="0" spc="-60"/>
              <a:t> </a:t>
            </a:r>
            <a:r>
              <a:rPr dirty="0" spc="-50"/>
              <a:t>1</a:t>
            </a: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Process</a:t>
            </a:r>
            <a:r>
              <a:rPr dirty="0" spc="-50"/>
              <a:t> </a:t>
            </a:r>
            <a:r>
              <a:rPr dirty="0"/>
              <a:t>1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waiting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 spc="-10"/>
              <a:t>Resource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40"/>
              <a:t> </a:t>
            </a:r>
            <a:r>
              <a:rPr dirty="0" spc="-25"/>
              <a:t>and </a:t>
            </a:r>
            <a:r>
              <a:rPr dirty="0"/>
              <a:t>holding</a:t>
            </a:r>
            <a:r>
              <a:rPr dirty="0" spc="-55"/>
              <a:t> </a:t>
            </a:r>
            <a:r>
              <a:rPr dirty="0" spc="-10"/>
              <a:t>Resource</a:t>
            </a:r>
            <a:r>
              <a:rPr dirty="0" spc="-6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Resource</a:t>
            </a:r>
            <a:r>
              <a:rPr dirty="0" spc="-50"/>
              <a:t> 3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Process</a:t>
            </a:r>
            <a:r>
              <a:rPr dirty="0" spc="-6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waiting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Resource</a:t>
            </a:r>
            <a:r>
              <a:rPr dirty="0" spc="-45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 spc="-25"/>
              <a:t>and</a:t>
            </a: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dirty="0"/>
              <a:t>holding</a:t>
            </a:r>
            <a:r>
              <a:rPr dirty="0" spc="-55"/>
              <a:t> </a:t>
            </a:r>
            <a:r>
              <a:rPr dirty="0" spc="-10"/>
              <a:t>Resource</a:t>
            </a:r>
            <a:r>
              <a:rPr dirty="0" spc="-55"/>
              <a:t> </a:t>
            </a: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Aanchal Phutela</dc:creator>
  <dc:title>Introduction of OS</dc:title>
  <dcterms:created xsi:type="dcterms:W3CDTF">2024-05-14T12:41:31Z</dcterms:created>
  <dcterms:modified xsi:type="dcterms:W3CDTF">2024-05-14T12:41:31Z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2013</vt:lpwstr>
  </property>
</Properties>
</file>