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70450" y="1285748"/>
            <a:ext cx="3850640" cy="448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53198"/>
            <a:ext cx="8001000" cy="3047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553200"/>
            <a:ext cx="8001000" cy="304800"/>
          </a:xfrm>
          <a:custGeom>
            <a:avLst/>
            <a:gdLst/>
            <a:ahLst/>
            <a:cxnLst/>
            <a:rect l="l" t="t" r="r" b="b"/>
            <a:pathLst>
              <a:path w="8001000" h="304800">
                <a:moveTo>
                  <a:pt x="0" y="0"/>
                </a:moveTo>
                <a:lnTo>
                  <a:pt x="7848600" y="0"/>
                </a:lnTo>
                <a:lnTo>
                  <a:pt x="8001000" y="152400"/>
                </a:lnTo>
                <a:lnTo>
                  <a:pt x="7848600" y="304798"/>
                </a:lnTo>
                <a:lnTo>
                  <a:pt x="0" y="3047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7156" y="6532156"/>
            <a:ext cx="656843" cy="32584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4400" y="6553198"/>
            <a:ext cx="609599" cy="30479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8534400" y="6553199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6532156"/>
            <a:ext cx="8013700" cy="32584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53198"/>
            <a:ext cx="8001000" cy="3047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553200"/>
            <a:ext cx="8001000" cy="304800"/>
          </a:xfrm>
          <a:custGeom>
            <a:avLst/>
            <a:gdLst/>
            <a:ahLst/>
            <a:cxnLst/>
            <a:rect l="l" t="t" r="r" b="b"/>
            <a:pathLst>
              <a:path w="8001000" h="304800">
                <a:moveTo>
                  <a:pt x="0" y="0"/>
                </a:moveTo>
                <a:lnTo>
                  <a:pt x="7848600" y="0"/>
                </a:lnTo>
                <a:lnTo>
                  <a:pt x="8001000" y="152400"/>
                </a:lnTo>
                <a:lnTo>
                  <a:pt x="7848600" y="304798"/>
                </a:lnTo>
                <a:lnTo>
                  <a:pt x="0" y="3047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7156" y="6532156"/>
            <a:ext cx="656843" cy="32584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34400" y="6553198"/>
            <a:ext cx="609599" cy="304798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534400" y="6553199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34400" y="6553198"/>
            <a:ext cx="609599" cy="3047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534400" y="6553199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800"/>
                </a:moveTo>
                <a:lnTo>
                  <a:pt x="609600" y="304800"/>
                </a:lnTo>
                <a:lnTo>
                  <a:pt x="609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553198"/>
            <a:ext cx="8001000" cy="30479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6553200"/>
            <a:ext cx="8001000" cy="304800"/>
          </a:xfrm>
          <a:custGeom>
            <a:avLst/>
            <a:gdLst/>
            <a:ahLst/>
            <a:cxnLst/>
            <a:rect l="l" t="t" r="r" b="b"/>
            <a:pathLst>
              <a:path w="8001000" h="304800">
                <a:moveTo>
                  <a:pt x="0" y="0"/>
                </a:moveTo>
                <a:lnTo>
                  <a:pt x="7848600" y="0"/>
                </a:lnTo>
                <a:lnTo>
                  <a:pt x="8001000" y="152400"/>
                </a:lnTo>
                <a:lnTo>
                  <a:pt x="7848600" y="304798"/>
                </a:lnTo>
                <a:lnTo>
                  <a:pt x="0" y="30479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87411" y="115823"/>
            <a:ext cx="1560576" cy="4632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935" y="89103"/>
            <a:ext cx="860612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8400" y="2654300"/>
            <a:ext cx="4356100" cy="1850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6800" y="6587667"/>
            <a:ext cx="314959" cy="25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1.jp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6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5" Type="http://schemas.openxmlformats.org/officeDocument/2006/relationships/image" Target="../media/image67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4.png"/><Relationship Id="rId7" Type="http://schemas.openxmlformats.org/officeDocument/2006/relationships/image" Target="../media/image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7.jpg"/><Relationship Id="rId10" Type="http://schemas.openxmlformats.org/officeDocument/2006/relationships/image" Target="../media/image74.png"/><Relationship Id="rId4" Type="http://schemas.openxmlformats.org/officeDocument/2006/relationships/image" Target="../media/image1.png"/><Relationship Id="rId9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8.jp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3.jp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4.jp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5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1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os-memory-management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3.jp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4.jp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6.jpg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1.jp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jp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9.jp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6532156"/>
            <a:ext cx="8031480" cy="330835"/>
            <a:chOff x="-4572" y="6532156"/>
            <a:chExt cx="8031480" cy="3308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" y="6532156"/>
              <a:ext cx="8013700" cy="3258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62786" y="6602730"/>
            <a:ext cx="49790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dirty="0">
                <a:latin typeface="Calibri"/>
                <a:cs typeface="Calibri"/>
              </a:rPr>
              <a:t>Unit-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Memory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Management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(Prof.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Aanchal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Phutela)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4762" y="0"/>
            <a:ext cx="9153525" cy="6863080"/>
            <a:chOff x="-4762" y="0"/>
            <a:chExt cx="9153525" cy="68630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7156" y="6532156"/>
              <a:ext cx="656843" cy="3258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96567"/>
              <a:ext cx="6210300" cy="32095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524000"/>
              <a:ext cx="6172200" cy="31242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1524000"/>
              <a:ext cx="6172200" cy="3124200"/>
            </a:xfrm>
            <a:custGeom>
              <a:avLst/>
              <a:gdLst/>
              <a:ahLst/>
              <a:cxnLst/>
              <a:rect l="l" t="t" r="r" b="b"/>
              <a:pathLst>
                <a:path w="6172200" h="3124200">
                  <a:moveTo>
                    <a:pt x="0" y="0"/>
                  </a:moveTo>
                  <a:lnTo>
                    <a:pt x="4610100" y="0"/>
                  </a:lnTo>
                  <a:lnTo>
                    <a:pt x="6172200" y="1562100"/>
                  </a:lnTo>
                  <a:lnTo>
                    <a:pt x="4610100" y="3124200"/>
                  </a:lnTo>
                  <a:lnTo>
                    <a:pt x="0" y="31242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10692" y="2705226"/>
            <a:ext cx="475361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494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Calibri"/>
                <a:cs typeface="Calibri"/>
              </a:rPr>
              <a:t>Unit</a:t>
            </a:r>
            <a:r>
              <a:rPr sz="4000" b="1" spc="-7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–</a:t>
            </a:r>
            <a:r>
              <a:rPr sz="4000" b="1" spc="-100" dirty="0">
                <a:latin typeface="Calibri"/>
                <a:cs typeface="Calibri"/>
              </a:rPr>
              <a:t> </a:t>
            </a:r>
            <a:r>
              <a:rPr sz="4000" b="1" spc="-50" dirty="0">
                <a:latin typeface="Calibri"/>
                <a:cs typeface="Calibri"/>
              </a:rPr>
              <a:t>6 </a:t>
            </a:r>
            <a:r>
              <a:rPr sz="4000" b="1" spc="-10" dirty="0">
                <a:latin typeface="Calibri"/>
                <a:cs typeface="Calibri"/>
              </a:rPr>
              <a:t>Memory</a:t>
            </a:r>
            <a:r>
              <a:rPr sz="4000" b="1" spc="-21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Management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816863"/>
            <a:ext cx="4383024" cy="1455419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8644" y="1038860"/>
            <a:ext cx="26269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3140702</a:t>
            </a:r>
            <a:endParaRPr sz="2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sz="2800" b="1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18203" y="816863"/>
            <a:ext cx="1455420" cy="145541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88035" y="4948808"/>
            <a:ext cx="3029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Subject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Faculty: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45" dirty="0">
                <a:latin typeface="Calibri"/>
                <a:cs typeface="Calibri"/>
              </a:rPr>
              <a:t>Suhag</a:t>
            </a:r>
            <a:r>
              <a:rPr sz="1800" b="1" spc="-130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Baldaniya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83446" y="6602730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Contiguous</a:t>
            </a:r>
            <a:r>
              <a:rPr sz="3200" spc="-95" dirty="0"/>
              <a:t> </a:t>
            </a:r>
            <a:r>
              <a:rPr sz="3200" dirty="0"/>
              <a:t>M/m</a:t>
            </a:r>
            <a:r>
              <a:rPr sz="3200" spc="-105" dirty="0"/>
              <a:t> </a:t>
            </a:r>
            <a:r>
              <a:rPr sz="3200" dirty="0"/>
              <a:t>allocation:</a:t>
            </a:r>
            <a:r>
              <a:rPr sz="3200" spc="-75" dirty="0"/>
              <a:t> </a:t>
            </a:r>
            <a:r>
              <a:rPr sz="3200" dirty="0"/>
              <a:t>Fixed</a:t>
            </a:r>
            <a:r>
              <a:rPr sz="3200" spc="-114" dirty="0"/>
              <a:t> </a:t>
            </a:r>
            <a:r>
              <a:rPr sz="3200" spc="-10" dirty="0"/>
              <a:t>Partition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85928" y="1030224"/>
            <a:ext cx="8772525" cy="5240020"/>
            <a:chOff x="185928" y="1030224"/>
            <a:chExt cx="8772525" cy="5240020"/>
          </a:xfrm>
        </p:grpSpPr>
        <p:sp>
          <p:nvSpPr>
            <p:cNvPr id="4" name="object 4"/>
            <p:cNvSpPr/>
            <p:nvPr/>
          </p:nvSpPr>
          <p:spPr>
            <a:xfrm>
              <a:off x="190500" y="1434084"/>
              <a:ext cx="8763000" cy="4831080"/>
            </a:xfrm>
            <a:custGeom>
              <a:avLst/>
              <a:gdLst/>
              <a:ahLst/>
              <a:cxnLst/>
              <a:rect l="l" t="t" r="r" b="b"/>
              <a:pathLst>
                <a:path w="8763000" h="4831080">
                  <a:moveTo>
                    <a:pt x="0" y="4831080"/>
                  </a:moveTo>
                  <a:lnTo>
                    <a:pt x="8763000" y="4831080"/>
                  </a:lnTo>
                  <a:lnTo>
                    <a:pt x="8763000" y="0"/>
                  </a:lnTo>
                  <a:lnTo>
                    <a:pt x="0" y="0"/>
                  </a:lnTo>
                  <a:lnTo>
                    <a:pt x="0" y="4831080"/>
                  </a:lnTo>
                  <a:close/>
                </a:path>
              </a:pathLst>
            </a:custGeom>
            <a:ln w="9144">
              <a:solidFill>
                <a:srgbClr val="4F8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39" y="1030224"/>
              <a:ext cx="6210300" cy="8427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87" y="1109472"/>
              <a:ext cx="5794248" cy="7406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411" y="1050036"/>
              <a:ext cx="6134099" cy="76657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57808" y="1177797"/>
            <a:ext cx="7427595" cy="48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Multi</a:t>
            </a:r>
            <a:r>
              <a:rPr sz="2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programming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fixed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partition:</a:t>
            </a:r>
            <a:endParaRPr sz="26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420"/>
              </a:spcBef>
              <a:buFont typeface="Calibri"/>
              <a:buChar char="•"/>
              <a:tabLst>
                <a:tab pos="240665" algn="l"/>
              </a:tabLst>
            </a:pPr>
            <a:r>
              <a:rPr sz="2600" b="1" spc="-10" dirty="0">
                <a:solidFill>
                  <a:srgbClr val="006EC0"/>
                </a:solidFill>
                <a:latin typeface="Calibri"/>
                <a:cs typeface="Calibri"/>
              </a:rPr>
              <a:t>Advantage:</a:t>
            </a:r>
            <a:endParaRPr sz="2600">
              <a:latin typeface="Calibri"/>
              <a:cs typeface="Calibri"/>
            </a:endParaRPr>
          </a:p>
          <a:p>
            <a:pPr marL="468630" lvl="1" indent="-227329">
              <a:lnSpc>
                <a:spcPct val="100000"/>
              </a:lnSpc>
              <a:spcBef>
                <a:spcPts val="209"/>
              </a:spcBef>
              <a:buChar char="•"/>
              <a:tabLst>
                <a:tab pos="468630" algn="l"/>
              </a:tabLst>
            </a:pPr>
            <a:r>
              <a:rPr sz="2600" spc="-10" dirty="0">
                <a:latin typeface="Calibri"/>
                <a:cs typeface="Calibri"/>
              </a:rPr>
              <a:t>Implementation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simple.</a:t>
            </a:r>
            <a:endParaRPr sz="2600">
              <a:latin typeface="Calibri"/>
              <a:cs typeface="Calibri"/>
            </a:endParaRPr>
          </a:p>
          <a:p>
            <a:pPr marL="468630" lvl="1" indent="-227329">
              <a:lnSpc>
                <a:spcPct val="100000"/>
              </a:lnSpc>
              <a:spcBef>
                <a:spcPts val="204"/>
              </a:spcBef>
              <a:buChar char="•"/>
              <a:tabLst>
                <a:tab pos="468630" algn="l"/>
              </a:tabLst>
            </a:pPr>
            <a:r>
              <a:rPr sz="2600" dirty="0">
                <a:latin typeface="Calibri"/>
                <a:cs typeface="Calibri"/>
              </a:rPr>
              <a:t>Processing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overhead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low.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Calibri"/>
              <a:buChar char="•"/>
              <a:tabLst>
                <a:tab pos="240665" algn="l"/>
              </a:tabLst>
            </a:pPr>
            <a:r>
              <a:rPr sz="2600" b="1" spc="-10" dirty="0">
                <a:solidFill>
                  <a:srgbClr val="006EC0"/>
                </a:solidFill>
                <a:latin typeface="Calibri"/>
                <a:cs typeface="Calibri"/>
              </a:rPr>
              <a:t>Disadvantage:</a:t>
            </a:r>
            <a:endParaRPr sz="2600">
              <a:latin typeface="Calibri"/>
              <a:cs typeface="Calibri"/>
            </a:endParaRPr>
          </a:p>
          <a:p>
            <a:pPr marL="468630" lvl="1" indent="-227329">
              <a:lnSpc>
                <a:spcPct val="100000"/>
              </a:lnSpc>
              <a:spcBef>
                <a:spcPts val="204"/>
              </a:spcBef>
              <a:buChar char="•"/>
              <a:tabLst>
                <a:tab pos="468630" algn="l"/>
              </a:tabLst>
            </a:pPr>
            <a:r>
              <a:rPr sz="2600" dirty="0">
                <a:latin typeface="Calibri"/>
                <a:cs typeface="Calibri"/>
              </a:rPr>
              <a:t>Limit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process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size</a:t>
            </a:r>
            <a:r>
              <a:rPr sz="2600" spc="-2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468630" lvl="1" indent="-227329">
              <a:lnSpc>
                <a:spcPct val="100000"/>
              </a:lnSpc>
              <a:spcBef>
                <a:spcPts val="204"/>
              </a:spcBef>
              <a:buFont typeface="Calibri"/>
              <a:buChar char="•"/>
              <a:tabLst>
                <a:tab pos="468630" algn="l"/>
              </a:tabLst>
            </a:pPr>
            <a:r>
              <a:rPr sz="2600" b="1" dirty="0">
                <a:latin typeface="Calibri"/>
                <a:cs typeface="Calibri"/>
              </a:rPr>
              <a:t>Degree</a:t>
            </a:r>
            <a:r>
              <a:rPr sz="2600" b="1" spc="-10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of</a:t>
            </a:r>
            <a:r>
              <a:rPr sz="2600" b="1" spc="-8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multiprogramming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also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limited.</a:t>
            </a:r>
            <a:endParaRPr sz="2600">
              <a:latin typeface="Calibri"/>
              <a:cs typeface="Calibri"/>
            </a:endParaRPr>
          </a:p>
          <a:p>
            <a:pPr marL="467995" marR="5080" lvl="1" indent="-227329">
              <a:lnSpc>
                <a:spcPts val="2900"/>
              </a:lnSpc>
              <a:spcBef>
                <a:spcPts val="555"/>
              </a:spcBef>
              <a:buChar char="•"/>
              <a:tabLst>
                <a:tab pos="469265" algn="l"/>
                <a:tab pos="1788160" algn="l"/>
                <a:tab pos="3301365" algn="l"/>
                <a:tab pos="5656580" algn="l"/>
                <a:tab pos="7144384" algn="l"/>
              </a:tabLst>
            </a:pPr>
            <a:r>
              <a:rPr sz="2600" spc="-10" dirty="0">
                <a:latin typeface="Calibri"/>
                <a:cs typeface="Calibri"/>
              </a:rPr>
              <a:t>Causes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b="1" spc="-10" dirty="0">
                <a:latin typeface="Calibri"/>
                <a:cs typeface="Calibri"/>
              </a:rPr>
              <a:t>External</a:t>
            </a:r>
            <a:r>
              <a:rPr sz="2600" b="1" dirty="0">
                <a:latin typeface="Calibri"/>
                <a:cs typeface="Calibri"/>
              </a:rPr>
              <a:t>	</a:t>
            </a:r>
            <a:r>
              <a:rPr sz="2600" b="1" spc="-10" dirty="0">
                <a:latin typeface="Calibri"/>
                <a:cs typeface="Calibri"/>
              </a:rPr>
              <a:t>fragmentation</a:t>
            </a:r>
            <a:r>
              <a:rPr sz="2600" b="1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because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45" dirty="0">
                <a:latin typeface="Calibri"/>
                <a:cs typeface="Calibri"/>
              </a:rPr>
              <a:t>of 	</a:t>
            </a:r>
            <a:r>
              <a:rPr sz="2600" dirty="0">
                <a:latin typeface="Calibri"/>
                <a:cs typeface="Calibri"/>
              </a:rPr>
              <a:t>contiguous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allocation.</a:t>
            </a:r>
            <a:endParaRPr sz="2600">
              <a:latin typeface="Calibri"/>
              <a:cs typeface="Calibri"/>
            </a:endParaRPr>
          </a:p>
          <a:p>
            <a:pPr marL="467995" marR="5715" lvl="1" indent="-227329">
              <a:lnSpc>
                <a:spcPts val="2900"/>
              </a:lnSpc>
              <a:spcBef>
                <a:spcPts val="505"/>
              </a:spcBef>
              <a:buChar char="•"/>
              <a:tabLst>
                <a:tab pos="469265" algn="l"/>
                <a:tab pos="1707514" algn="l"/>
                <a:tab pos="3088005" algn="l"/>
                <a:tab pos="5361940" algn="l"/>
                <a:tab pos="6181090" algn="l"/>
                <a:tab pos="6767830" algn="l"/>
              </a:tabLst>
            </a:pPr>
            <a:r>
              <a:rPr sz="2600" spc="-10" dirty="0">
                <a:latin typeface="Calibri"/>
                <a:cs typeface="Calibri"/>
              </a:rPr>
              <a:t>Causes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b="1" spc="-10" dirty="0">
                <a:latin typeface="Calibri"/>
                <a:cs typeface="Calibri"/>
              </a:rPr>
              <a:t>Internal</a:t>
            </a:r>
            <a:r>
              <a:rPr sz="2600" b="1" dirty="0">
                <a:latin typeface="Calibri"/>
                <a:cs typeface="Calibri"/>
              </a:rPr>
              <a:t>	</a:t>
            </a:r>
            <a:r>
              <a:rPr sz="2600" b="1" spc="-10" dirty="0">
                <a:latin typeface="Calibri"/>
                <a:cs typeface="Calibri"/>
              </a:rPr>
              <a:t>fragmentation</a:t>
            </a:r>
            <a:r>
              <a:rPr sz="2600" b="1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due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30" dirty="0">
                <a:latin typeface="Calibri"/>
                <a:cs typeface="Calibri"/>
              </a:rPr>
              <a:t>fixed 	</a:t>
            </a:r>
            <a:r>
              <a:rPr sz="2600" dirty="0">
                <a:latin typeface="Calibri"/>
                <a:cs typeface="Calibri"/>
              </a:rPr>
              <a:t>partition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memory.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6548628"/>
            <a:ext cx="8010525" cy="314325"/>
            <a:chOff x="-4572" y="6548628"/>
            <a:chExt cx="8010525" cy="314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487156" y="6532156"/>
            <a:ext cx="661670" cy="330835"/>
            <a:chOff x="8487156" y="6532156"/>
            <a:chExt cx="661670" cy="3308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7156" y="6532156"/>
              <a:ext cx="656843" cy="3258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62200" y="1143000"/>
            <a:ext cx="4648200" cy="4648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712200" y="6587667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2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78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Contiguous</a:t>
            </a:r>
            <a:r>
              <a:rPr sz="2800" spc="-80" dirty="0"/>
              <a:t> </a:t>
            </a:r>
            <a:r>
              <a:rPr sz="2800" dirty="0"/>
              <a:t>M/m</a:t>
            </a:r>
            <a:r>
              <a:rPr sz="2800" spc="-110" dirty="0"/>
              <a:t> </a:t>
            </a:r>
            <a:r>
              <a:rPr sz="2800" spc="-20" dirty="0"/>
              <a:t>allocation:</a:t>
            </a:r>
            <a:r>
              <a:rPr sz="2800" spc="-114" dirty="0"/>
              <a:t> </a:t>
            </a:r>
            <a:r>
              <a:rPr sz="2800" spc="-25" dirty="0"/>
              <a:t>Variable</a:t>
            </a:r>
            <a:r>
              <a:rPr sz="2800" spc="-135" dirty="0"/>
              <a:t> </a:t>
            </a:r>
            <a:r>
              <a:rPr sz="2800" dirty="0"/>
              <a:t>Size</a:t>
            </a:r>
            <a:r>
              <a:rPr sz="2800" spc="-140" dirty="0"/>
              <a:t> </a:t>
            </a:r>
            <a:r>
              <a:rPr sz="2800" spc="-10" dirty="0"/>
              <a:t>Partition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90500" y="1351788"/>
            <a:ext cx="8763000" cy="4876800"/>
          </a:xfrm>
          <a:custGeom>
            <a:avLst/>
            <a:gdLst/>
            <a:ahLst/>
            <a:cxnLst/>
            <a:rect l="l" t="t" r="r" b="b"/>
            <a:pathLst>
              <a:path w="8763000" h="4876800">
                <a:moveTo>
                  <a:pt x="0" y="4876800"/>
                </a:moveTo>
                <a:lnTo>
                  <a:pt x="8763000" y="4876800"/>
                </a:lnTo>
                <a:lnTo>
                  <a:pt x="87630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9144">
            <a:solidFill>
              <a:srgbClr val="4F8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7808" y="4532198"/>
            <a:ext cx="7437755" cy="10655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029" marR="5080" indent="-227329" algn="just">
              <a:lnSpc>
                <a:spcPts val="2650"/>
              </a:lnSpc>
              <a:spcBef>
                <a:spcPts val="38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3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3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3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terminated</a:t>
            </a:r>
            <a:r>
              <a:rPr sz="2400" spc="3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3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releases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140" dirty="0">
                <a:latin typeface="Calibri"/>
                <a:cs typeface="Calibri"/>
              </a:rPr>
              <a:t>and</a:t>
            </a:r>
            <a:r>
              <a:rPr sz="2400" spc="49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1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occupied</a:t>
            </a:r>
            <a:r>
              <a:rPr sz="2400" spc="425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30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425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430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free</a:t>
            </a:r>
            <a:r>
              <a:rPr sz="2400" spc="434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425" dirty="0">
                <a:latin typeface="Calibri"/>
                <a:cs typeface="Calibri"/>
              </a:rPr>
              <a:t>   </a:t>
            </a:r>
            <a:r>
              <a:rPr sz="2400" spc="-25" dirty="0">
                <a:latin typeface="Calibri"/>
                <a:cs typeface="Calibri"/>
              </a:rPr>
              <a:t>is 	</a:t>
            </a:r>
            <a:r>
              <a:rPr sz="2400" dirty="0">
                <a:latin typeface="Calibri"/>
                <a:cs typeface="Calibri"/>
              </a:rPr>
              <a:t>contiguous</a:t>
            </a:r>
            <a:r>
              <a:rPr sz="2400" spc="1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free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6740" y="922019"/>
            <a:ext cx="7691755" cy="1226820"/>
            <a:chOff x="586740" y="922019"/>
            <a:chExt cx="7691755" cy="12268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" y="1046987"/>
              <a:ext cx="7691628" cy="9098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604" y="922019"/>
              <a:ext cx="6702552" cy="12268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412" y="1066799"/>
              <a:ext cx="7615428" cy="83362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88288" y="997966"/>
            <a:ext cx="6076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Multi</a:t>
            </a:r>
            <a:r>
              <a:rPr sz="28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variable/dynamic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6408" y="5617870"/>
            <a:ext cx="2907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merge.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12200" y="6587667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2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7808" y="1143168"/>
            <a:ext cx="7441565" cy="337820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202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endParaRPr sz="2800">
              <a:latin typeface="Calibri"/>
              <a:cs typeface="Calibri"/>
            </a:endParaRPr>
          </a:p>
          <a:p>
            <a:pPr marL="240029" marR="9525" indent="-227329" algn="just">
              <a:lnSpc>
                <a:spcPts val="2600"/>
              </a:lnSpc>
              <a:spcBef>
                <a:spcPts val="197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Here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not</a:t>
            </a:r>
            <a:r>
              <a:rPr sz="2400" b="1" spc="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divided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into</a:t>
            </a:r>
            <a:r>
              <a:rPr sz="2400" b="1" spc="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fixed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partition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fixed.</a:t>
            </a:r>
            <a:endParaRPr sz="2400">
              <a:latin typeface="Calibri"/>
              <a:cs typeface="Calibri"/>
            </a:endParaRPr>
          </a:p>
          <a:p>
            <a:pPr marL="240029" indent="-227329" algn="just">
              <a:lnSpc>
                <a:spcPct val="100000"/>
              </a:lnSpc>
              <a:spcBef>
                <a:spcPts val="6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Only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runtime.</a:t>
            </a:r>
            <a:endParaRPr sz="2400">
              <a:latin typeface="Calibri"/>
              <a:cs typeface="Calibri"/>
            </a:endParaRPr>
          </a:p>
          <a:p>
            <a:pPr marL="240029" marR="5080" indent="-227329" algn="just">
              <a:lnSpc>
                <a:spcPct val="92100"/>
              </a:lnSpc>
              <a:spcBef>
                <a:spcPts val="39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Whenever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5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enter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system,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chunk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1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big</a:t>
            </a:r>
            <a:r>
              <a:rPr sz="2400" spc="1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enough</a:t>
            </a:r>
            <a:r>
              <a:rPr sz="2400" spc="1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fit</a:t>
            </a:r>
            <a:r>
              <a:rPr sz="2400" spc="1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found</a:t>
            </a:r>
            <a:r>
              <a:rPr sz="2400" spc="114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allocated.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remaining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unoccupied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treated 	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partition.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78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Contiguous</a:t>
            </a:r>
            <a:r>
              <a:rPr sz="2800" spc="-80" dirty="0"/>
              <a:t> </a:t>
            </a:r>
            <a:r>
              <a:rPr sz="2800" dirty="0"/>
              <a:t>M/m</a:t>
            </a:r>
            <a:r>
              <a:rPr sz="2800" spc="-110" dirty="0"/>
              <a:t> </a:t>
            </a:r>
            <a:r>
              <a:rPr sz="2800" spc="-20" dirty="0"/>
              <a:t>allocation:</a:t>
            </a:r>
            <a:r>
              <a:rPr sz="2800" spc="-114" dirty="0"/>
              <a:t> </a:t>
            </a:r>
            <a:r>
              <a:rPr sz="2800" spc="-25" dirty="0"/>
              <a:t>Variable</a:t>
            </a:r>
            <a:r>
              <a:rPr sz="2800" spc="-135" dirty="0"/>
              <a:t> </a:t>
            </a:r>
            <a:r>
              <a:rPr sz="2800" dirty="0"/>
              <a:t>Size</a:t>
            </a:r>
            <a:r>
              <a:rPr sz="2800" spc="-140" dirty="0"/>
              <a:t> </a:t>
            </a:r>
            <a:r>
              <a:rPr sz="2800" spc="-10" dirty="0"/>
              <a:t>Partition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78307" y="1235963"/>
            <a:ext cx="8789035" cy="4895215"/>
            <a:chOff x="178307" y="1235963"/>
            <a:chExt cx="8789035" cy="4895215"/>
          </a:xfrm>
        </p:grpSpPr>
        <p:sp>
          <p:nvSpPr>
            <p:cNvPr id="4" name="object 4"/>
            <p:cNvSpPr/>
            <p:nvPr/>
          </p:nvSpPr>
          <p:spPr>
            <a:xfrm>
              <a:off x="191261" y="1620773"/>
              <a:ext cx="8763000" cy="4497070"/>
            </a:xfrm>
            <a:custGeom>
              <a:avLst/>
              <a:gdLst/>
              <a:ahLst/>
              <a:cxnLst/>
              <a:rect l="l" t="t" r="r" b="b"/>
              <a:pathLst>
                <a:path w="8763000" h="4497070">
                  <a:moveTo>
                    <a:pt x="0" y="4496943"/>
                  </a:moveTo>
                  <a:lnTo>
                    <a:pt x="8763000" y="4496943"/>
                  </a:lnTo>
                  <a:lnTo>
                    <a:pt x="8763000" y="0"/>
                  </a:lnTo>
                  <a:lnTo>
                    <a:pt x="0" y="0"/>
                  </a:lnTo>
                  <a:lnTo>
                    <a:pt x="0" y="4496943"/>
                  </a:lnTo>
                  <a:close/>
                </a:path>
              </a:pathLst>
            </a:custGeom>
            <a:ln w="25908">
              <a:solidFill>
                <a:srgbClr val="4F8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935" y="1248155"/>
              <a:ext cx="8266430" cy="681355"/>
            </a:xfrm>
            <a:custGeom>
              <a:avLst/>
              <a:gdLst/>
              <a:ahLst/>
              <a:cxnLst/>
              <a:rect l="l" t="t" r="r" b="b"/>
              <a:pathLst>
                <a:path w="8266430" h="681355">
                  <a:moveTo>
                    <a:pt x="8152638" y="0"/>
                  </a:moveTo>
                  <a:lnTo>
                    <a:pt x="113284" y="0"/>
                  </a:lnTo>
                  <a:lnTo>
                    <a:pt x="69189" y="8890"/>
                  </a:lnTo>
                  <a:lnTo>
                    <a:pt x="33185" y="33274"/>
                  </a:lnTo>
                  <a:lnTo>
                    <a:pt x="8902" y="69342"/>
                  </a:lnTo>
                  <a:lnTo>
                    <a:pt x="0" y="113411"/>
                  </a:lnTo>
                  <a:lnTo>
                    <a:pt x="0" y="567309"/>
                  </a:lnTo>
                  <a:lnTo>
                    <a:pt x="8902" y="611505"/>
                  </a:lnTo>
                  <a:lnTo>
                    <a:pt x="33185" y="647573"/>
                  </a:lnTo>
                  <a:lnTo>
                    <a:pt x="69189" y="671957"/>
                  </a:lnTo>
                  <a:lnTo>
                    <a:pt x="113284" y="680847"/>
                  </a:lnTo>
                  <a:lnTo>
                    <a:pt x="8152638" y="680847"/>
                  </a:lnTo>
                  <a:lnTo>
                    <a:pt x="8196707" y="671957"/>
                  </a:lnTo>
                  <a:lnTo>
                    <a:pt x="8232775" y="647573"/>
                  </a:lnTo>
                  <a:lnTo>
                    <a:pt x="8257032" y="611505"/>
                  </a:lnTo>
                  <a:lnTo>
                    <a:pt x="8265922" y="567309"/>
                  </a:lnTo>
                  <a:lnTo>
                    <a:pt x="8265922" y="113411"/>
                  </a:lnTo>
                  <a:lnTo>
                    <a:pt x="8257032" y="69342"/>
                  </a:lnTo>
                  <a:lnTo>
                    <a:pt x="8232775" y="33274"/>
                  </a:lnTo>
                  <a:lnTo>
                    <a:pt x="8196707" y="8890"/>
                  </a:lnTo>
                  <a:lnTo>
                    <a:pt x="8152638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1698" y="1248917"/>
              <a:ext cx="8266430" cy="681355"/>
            </a:xfrm>
            <a:custGeom>
              <a:avLst/>
              <a:gdLst/>
              <a:ahLst/>
              <a:cxnLst/>
              <a:rect l="l" t="t" r="r" b="b"/>
              <a:pathLst>
                <a:path w="8266430" h="681355">
                  <a:moveTo>
                    <a:pt x="0" y="113411"/>
                  </a:moveTo>
                  <a:lnTo>
                    <a:pt x="8902" y="69342"/>
                  </a:lnTo>
                  <a:lnTo>
                    <a:pt x="33185" y="33274"/>
                  </a:lnTo>
                  <a:lnTo>
                    <a:pt x="69189" y="8890"/>
                  </a:lnTo>
                  <a:lnTo>
                    <a:pt x="113283" y="0"/>
                  </a:lnTo>
                  <a:lnTo>
                    <a:pt x="8152637" y="0"/>
                  </a:lnTo>
                  <a:lnTo>
                    <a:pt x="8196707" y="8890"/>
                  </a:lnTo>
                  <a:lnTo>
                    <a:pt x="8232775" y="33274"/>
                  </a:lnTo>
                  <a:lnTo>
                    <a:pt x="8257032" y="69342"/>
                  </a:lnTo>
                  <a:lnTo>
                    <a:pt x="8265922" y="113411"/>
                  </a:lnTo>
                  <a:lnTo>
                    <a:pt x="8265922" y="567309"/>
                  </a:lnTo>
                  <a:lnTo>
                    <a:pt x="8257032" y="611505"/>
                  </a:lnTo>
                  <a:lnTo>
                    <a:pt x="8232775" y="647573"/>
                  </a:lnTo>
                  <a:lnTo>
                    <a:pt x="8196707" y="671957"/>
                  </a:lnTo>
                  <a:lnTo>
                    <a:pt x="8152637" y="680847"/>
                  </a:lnTo>
                  <a:lnTo>
                    <a:pt x="113283" y="680847"/>
                  </a:lnTo>
                  <a:lnTo>
                    <a:pt x="69189" y="671957"/>
                  </a:lnTo>
                  <a:lnTo>
                    <a:pt x="33185" y="647573"/>
                  </a:lnTo>
                  <a:lnTo>
                    <a:pt x="8902" y="611505"/>
                  </a:lnTo>
                  <a:lnTo>
                    <a:pt x="0" y="567309"/>
                  </a:lnTo>
                  <a:lnTo>
                    <a:pt x="0" y="11341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7808" y="1297940"/>
            <a:ext cx="7511415" cy="438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Multi</a:t>
            </a:r>
            <a:r>
              <a:rPr sz="2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variable/dynamic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partition: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5"/>
              </a:spcBef>
              <a:buFont typeface="Calibri"/>
              <a:buChar char="•"/>
              <a:tabLst>
                <a:tab pos="240665" algn="l"/>
              </a:tabLst>
            </a:pPr>
            <a:r>
              <a:rPr sz="2100" b="1" spc="-10" dirty="0">
                <a:solidFill>
                  <a:srgbClr val="006EC0"/>
                </a:solidFill>
                <a:latin typeface="Calibri"/>
                <a:cs typeface="Calibri"/>
              </a:rPr>
              <a:t>Advantage:</a:t>
            </a:r>
            <a:endParaRPr sz="21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200"/>
              </a:spcBef>
              <a:buChar char="•"/>
              <a:tabLst>
                <a:tab pos="469265" algn="l"/>
              </a:tabLst>
            </a:pPr>
            <a:r>
              <a:rPr sz="2100" dirty="0">
                <a:latin typeface="Calibri"/>
                <a:cs typeface="Calibri"/>
              </a:rPr>
              <a:t>No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internal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fragmentation.</a:t>
            </a:r>
            <a:endParaRPr sz="21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210"/>
              </a:spcBef>
              <a:buChar char="•"/>
              <a:tabLst>
                <a:tab pos="469265" algn="l"/>
              </a:tabLst>
            </a:pPr>
            <a:r>
              <a:rPr sz="2100" dirty="0">
                <a:latin typeface="Calibri"/>
                <a:cs typeface="Calibri"/>
              </a:rPr>
              <a:t>No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limitation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on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number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processes.</a:t>
            </a:r>
            <a:endParaRPr sz="21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Char char="•"/>
              <a:tabLst>
                <a:tab pos="469265" algn="l"/>
              </a:tabLst>
            </a:pPr>
            <a:r>
              <a:rPr sz="2100" dirty="0">
                <a:latin typeface="Calibri"/>
                <a:cs typeface="Calibri"/>
              </a:rPr>
              <a:t>No</a:t>
            </a:r>
            <a:r>
              <a:rPr sz="2100" spc="-10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limitation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on</a:t>
            </a:r>
            <a:r>
              <a:rPr sz="2100" spc="-8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process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size.</a:t>
            </a:r>
            <a:endParaRPr sz="2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Calibri"/>
              <a:buChar char="•"/>
              <a:tabLst>
                <a:tab pos="240665" algn="l"/>
              </a:tabLst>
            </a:pPr>
            <a:r>
              <a:rPr sz="2100" b="1" spc="-10" dirty="0">
                <a:solidFill>
                  <a:srgbClr val="006EC0"/>
                </a:solidFill>
                <a:latin typeface="Calibri"/>
                <a:cs typeface="Calibri"/>
              </a:rPr>
              <a:t>Disadvantage:</a:t>
            </a:r>
            <a:endParaRPr sz="21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204"/>
              </a:spcBef>
              <a:buChar char="•"/>
              <a:tabLst>
                <a:tab pos="469265" algn="l"/>
              </a:tabLst>
            </a:pPr>
            <a:r>
              <a:rPr sz="2100" dirty="0">
                <a:latin typeface="Calibri"/>
                <a:cs typeface="Calibri"/>
              </a:rPr>
              <a:t>Causes</a:t>
            </a:r>
            <a:r>
              <a:rPr sz="2100" spc="-10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External</a:t>
            </a:r>
            <a:r>
              <a:rPr sz="2100" b="1" spc="-10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fragmentation:</a:t>
            </a:r>
            <a:endParaRPr sz="2100">
              <a:latin typeface="Calibri"/>
              <a:cs typeface="Calibri"/>
            </a:endParaRPr>
          </a:p>
          <a:p>
            <a:pPr marL="697865" marR="467995" lvl="2" indent="-228600" algn="just">
              <a:lnSpc>
                <a:spcPct val="92100"/>
              </a:lnSpc>
              <a:spcBef>
                <a:spcPts val="395"/>
              </a:spcBef>
              <a:buChar char="•"/>
              <a:tabLst>
                <a:tab pos="697865" algn="l"/>
              </a:tabLst>
            </a:pPr>
            <a:r>
              <a:rPr sz="2100" dirty="0">
                <a:latin typeface="Calibri"/>
                <a:cs typeface="Calibri"/>
              </a:rPr>
              <a:t>Memory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allocated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when</a:t>
            </a:r>
            <a:r>
              <a:rPr sz="2100" spc="-7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process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enters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into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system,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and </a:t>
            </a:r>
            <a:r>
              <a:rPr sz="2100" dirty="0">
                <a:latin typeface="Calibri"/>
                <a:cs typeface="Calibri"/>
              </a:rPr>
              <a:t>deallocated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when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terminates.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This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operation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may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leads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to </a:t>
            </a:r>
            <a:r>
              <a:rPr sz="2100" dirty="0">
                <a:latin typeface="Calibri"/>
                <a:cs typeface="Calibri"/>
              </a:rPr>
              <a:t>small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holes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memory.</a:t>
            </a:r>
            <a:endParaRPr sz="2100">
              <a:latin typeface="Calibri"/>
              <a:cs typeface="Calibri"/>
            </a:endParaRPr>
          </a:p>
          <a:p>
            <a:pPr marL="697230" lvl="2" indent="-227965" algn="just">
              <a:lnSpc>
                <a:spcPct val="100000"/>
              </a:lnSpc>
              <a:spcBef>
                <a:spcPts val="190"/>
              </a:spcBef>
              <a:buChar char="•"/>
              <a:tabLst>
                <a:tab pos="697230" algn="l"/>
              </a:tabLst>
            </a:pPr>
            <a:r>
              <a:rPr sz="2100" dirty="0">
                <a:latin typeface="Calibri"/>
                <a:cs typeface="Calibri"/>
              </a:rPr>
              <a:t>This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holes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will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be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so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small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that</a:t>
            </a:r>
            <a:r>
              <a:rPr sz="2100" spc="-7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no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process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can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be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loaded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it..</a:t>
            </a:r>
            <a:endParaRPr sz="2100">
              <a:latin typeface="Calibri"/>
              <a:cs typeface="Calibri"/>
            </a:endParaRPr>
          </a:p>
          <a:p>
            <a:pPr marL="697230" lvl="2" indent="-227965" algn="just">
              <a:lnSpc>
                <a:spcPct val="100000"/>
              </a:lnSpc>
              <a:spcBef>
                <a:spcPts val="180"/>
              </a:spcBef>
              <a:buChar char="•"/>
              <a:tabLst>
                <a:tab pos="697230" algn="l"/>
              </a:tabLst>
            </a:pPr>
            <a:r>
              <a:rPr sz="2100" dirty="0">
                <a:latin typeface="Calibri"/>
                <a:cs typeface="Calibri"/>
              </a:rPr>
              <a:t>But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total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size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all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holes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may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be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big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enough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hold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any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3558" y="5693689"/>
            <a:ext cx="90805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z="2100" spc="-10" dirty="0">
                <a:latin typeface="Calibri"/>
                <a:cs typeface="Calibri"/>
              </a:rPr>
              <a:t>process.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12200" y="6587667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25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29828" y="6548627"/>
            <a:ext cx="619125" cy="314325"/>
            <a:chOff x="8529828" y="6548627"/>
            <a:chExt cx="619125" cy="314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4572" y="6548628"/>
            <a:ext cx="8010525" cy="314325"/>
            <a:chOff x="-4572" y="6548628"/>
            <a:chExt cx="8010525" cy="3143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87411" y="115823"/>
            <a:ext cx="1560576" cy="46329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8935" y="89103"/>
            <a:ext cx="2359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Difference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184150" y="679450"/>
            <a:ext cx="8966200" cy="6008370"/>
            <a:chOff x="184150" y="679450"/>
            <a:chExt cx="8966200" cy="6008370"/>
          </a:xfrm>
        </p:grpSpPr>
        <p:sp>
          <p:nvSpPr>
            <p:cNvPr id="11" name="object 11"/>
            <p:cNvSpPr/>
            <p:nvPr/>
          </p:nvSpPr>
          <p:spPr>
            <a:xfrm>
              <a:off x="190500" y="685812"/>
              <a:ext cx="8953500" cy="5995670"/>
            </a:xfrm>
            <a:custGeom>
              <a:avLst/>
              <a:gdLst/>
              <a:ahLst/>
              <a:cxnLst/>
              <a:rect l="l" t="t" r="r" b="b"/>
              <a:pathLst>
                <a:path w="8953500" h="5995670">
                  <a:moveTo>
                    <a:pt x="1931035" y="3661562"/>
                  </a:moveTo>
                  <a:lnTo>
                    <a:pt x="0" y="3661562"/>
                  </a:lnTo>
                  <a:lnTo>
                    <a:pt x="0" y="4629137"/>
                  </a:lnTo>
                  <a:lnTo>
                    <a:pt x="0" y="5312194"/>
                  </a:lnTo>
                  <a:lnTo>
                    <a:pt x="0" y="5995251"/>
                  </a:lnTo>
                  <a:lnTo>
                    <a:pt x="1931035" y="5995251"/>
                  </a:lnTo>
                  <a:lnTo>
                    <a:pt x="1931035" y="5312194"/>
                  </a:lnTo>
                  <a:lnTo>
                    <a:pt x="1931035" y="4629137"/>
                  </a:lnTo>
                  <a:lnTo>
                    <a:pt x="1931035" y="3661562"/>
                  </a:lnTo>
                  <a:close/>
                </a:path>
                <a:path w="8953500" h="5995670">
                  <a:moveTo>
                    <a:pt x="1931035" y="1332420"/>
                  </a:moveTo>
                  <a:lnTo>
                    <a:pt x="0" y="1332420"/>
                  </a:lnTo>
                  <a:lnTo>
                    <a:pt x="0" y="2015413"/>
                  </a:lnTo>
                  <a:lnTo>
                    <a:pt x="0" y="2954871"/>
                  </a:lnTo>
                  <a:lnTo>
                    <a:pt x="0" y="3661524"/>
                  </a:lnTo>
                  <a:lnTo>
                    <a:pt x="1931035" y="3661524"/>
                  </a:lnTo>
                  <a:lnTo>
                    <a:pt x="1931035" y="2954896"/>
                  </a:lnTo>
                  <a:lnTo>
                    <a:pt x="1931035" y="2015477"/>
                  </a:lnTo>
                  <a:lnTo>
                    <a:pt x="1931035" y="1332420"/>
                  </a:lnTo>
                  <a:close/>
                </a:path>
                <a:path w="8953500" h="5995670">
                  <a:moveTo>
                    <a:pt x="1931035" y="411975"/>
                  </a:moveTo>
                  <a:lnTo>
                    <a:pt x="0" y="411975"/>
                  </a:lnTo>
                  <a:lnTo>
                    <a:pt x="0" y="1332344"/>
                  </a:lnTo>
                  <a:lnTo>
                    <a:pt x="1931035" y="1332344"/>
                  </a:lnTo>
                  <a:lnTo>
                    <a:pt x="1931035" y="411975"/>
                  </a:lnTo>
                  <a:close/>
                </a:path>
                <a:path w="8953500" h="5995670">
                  <a:moveTo>
                    <a:pt x="5452872" y="0"/>
                  </a:moveTo>
                  <a:lnTo>
                    <a:pt x="1931035" y="0"/>
                  </a:lnTo>
                  <a:lnTo>
                    <a:pt x="1930908" y="0"/>
                  </a:lnTo>
                  <a:lnTo>
                    <a:pt x="0" y="0"/>
                  </a:lnTo>
                  <a:lnTo>
                    <a:pt x="0" y="373875"/>
                  </a:lnTo>
                  <a:lnTo>
                    <a:pt x="1930908" y="373875"/>
                  </a:lnTo>
                  <a:lnTo>
                    <a:pt x="1931035" y="373875"/>
                  </a:lnTo>
                  <a:lnTo>
                    <a:pt x="5452872" y="373875"/>
                  </a:lnTo>
                  <a:lnTo>
                    <a:pt x="5452872" y="0"/>
                  </a:lnTo>
                  <a:close/>
                </a:path>
                <a:path w="8953500" h="5995670">
                  <a:moveTo>
                    <a:pt x="8953500" y="0"/>
                  </a:moveTo>
                  <a:lnTo>
                    <a:pt x="5452999" y="0"/>
                  </a:lnTo>
                  <a:lnTo>
                    <a:pt x="5452999" y="373875"/>
                  </a:lnTo>
                  <a:lnTo>
                    <a:pt x="8953500" y="373875"/>
                  </a:lnTo>
                  <a:lnTo>
                    <a:pt x="89535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21408" y="5998006"/>
              <a:ext cx="7023100" cy="683260"/>
            </a:xfrm>
            <a:custGeom>
              <a:avLst/>
              <a:gdLst/>
              <a:ahLst/>
              <a:cxnLst/>
              <a:rect l="l" t="t" r="r" b="b"/>
              <a:pathLst>
                <a:path w="7023100" h="683259">
                  <a:moveTo>
                    <a:pt x="3521964" y="0"/>
                  </a:moveTo>
                  <a:lnTo>
                    <a:pt x="0" y="0"/>
                  </a:lnTo>
                  <a:lnTo>
                    <a:pt x="0" y="683056"/>
                  </a:lnTo>
                  <a:lnTo>
                    <a:pt x="3521964" y="683056"/>
                  </a:lnTo>
                  <a:lnTo>
                    <a:pt x="3521964" y="0"/>
                  </a:lnTo>
                  <a:close/>
                </a:path>
                <a:path w="7023100" h="683259">
                  <a:moveTo>
                    <a:pt x="7022592" y="0"/>
                  </a:moveTo>
                  <a:lnTo>
                    <a:pt x="3522091" y="0"/>
                  </a:lnTo>
                  <a:lnTo>
                    <a:pt x="3522091" y="683056"/>
                  </a:lnTo>
                  <a:lnTo>
                    <a:pt x="7022592" y="683056"/>
                  </a:lnTo>
                  <a:lnTo>
                    <a:pt x="7022592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1407" y="679450"/>
              <a:ext cx="0" cy="6008370"/>
            </a:xfrm>
            <a:custGeom>
              <a:avLst/>
              <a:gdLst/>
              <a:ahLst/>
              <a:cxnLst/>
              <a:rect l="l" t="t" r="r" b="b"/>
              <a:pathLst>
                <a:path h="6008370">
                  <a:moveTo>
                    <a:pt x="0" y="0"/>
                  </a:moveTo>
                  <a:lnTo>
                    <a:pt x="0" y="600796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4150" y="1059687"/>
              <a:ext cx="8959850" cy="4944745"/>
            </a:xfrm>
            <a:custGeom>
              <a:avLst/>
              <a:gdLst/>
              <a:ahLst/>
              <a:cxnLst/>
              <a:rect l="l" t="t" r="r" b="b"/>
              <a:pathLst>
                <a:path w="8959850" h="4944745">
                  <a:moveTo>
                    <a:pt x="8959850" y="4931969"/>
                  </a:moveTo>
                  <a:lnTo>
                    <a:pt x="0" y="4931969"/>
                  </a:lnTo>
                  <a:lnTo>
                    <a:pt x="0" y="4944669"/>
                  </a:lnTo>
                  <a:lnTo>
                    <a:pt x="8959850" y="4944669"/>
                  </a:lnTo>
                  <a:lnTo>
                    <a:pt x="8959850" y="4931969"/>
                  </a:lnTo>
                  <a:close/>
                </a:path>
                <a:path w="8959850" h="4944745">
                  <a:moveTo>
                    <a:pt x="89598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8959850" y="38100"/>
                  </a:lnTo>
                  <a:lnTo>
                    <a:pt x="8959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500" y="679450"/>
              <a:ext cx="0" cy="6008370"/>
            </a:xfrm>
            <a:custGeom>
              <a:avLst/>
              <a:gdLst/>
              <a:ahLst/>
              <a:cxnLst/>
              <a:rect l="l" t="t" r="r" b="b"/>
              <a:pathLst>
                <a:path h="6008370">
                  <a:moveTo>
                    <a:pt x="0" y="0"/>
                  </a:moveTo>
                  <a:lnTo>
                    <a:pt x="0" y="600796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44000" y="679450"/>
              <a:ext cx="0" cy="6008370"/>
            </a:xfrm>
            <a:custGeom>
              <a:avLst/>
              <a:gdLst/>
              <a:ahLst/>
              <a:cxnLst/>
              <a:rect l="l" t="t" r="r" b="b"/>
              <a:pathLst>
                <a:path h="6008370">
                  <a:moveTo>
                    <a:pt x="0" y="0"/>
                  </a:moveTo>
                  <a:lnTo>
                    <a:pt x="0" y="600796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4150" y="6674713"/>
              <a:ext cx="8959850" cy="12700"/>
            </a:xfrm>
            <a:custGeom>
              <a:avLst/>
              <a:gdLst/>
              <a:ahLst/>
              <a:cxnLst/>
              <a:rect l="l" t="t" r="r" b="b"/>
              <a:pathLst>
                <a:path w="8959850" h="12700">
                  <a:moveTo>
                    <a:pt x="0" y="12700"/>
                  </a:moveTo>
                  <a:lnTo>
                    <a:pt x="8959850" y="12700"/>
                  </a:lnTo>
                  <a:lnTo>
                    <a:pt x="8959850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3160" y="753363"/>
              <a:ext cx="7576820" cy="248920"/>
            </a:xfrm>
            <a:custGeom>
              <a:avLst/>
              <a:gdLst/>
              <a:ahLst/>
              <a:cxnLst/>
              <a:rect l="l" t="t" r="r" b="b"/>
              <a:pathLst>
                <a:path w="7576820" h="248919">
                  <a:moveTo>
                    <a:pt x="905243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05243" y="248412"/>
                  </a:lnTo>
                  <a:lnTo>
                    <a:pt x="905243" y="0"/>
                  </a:lnTo>
                  <a:close/>
                </a:path>
                <a:path w="7576820" h="248919">
                  <a:moveTo>
                    <a:pt x="3935260" y="0"/>
                  </a:moveTo>
                  <a:lnTo>
                    <a:pt x="2421928" y="0"/>
                  </a:lnTo>
                  <a:lnTo>
                    <a:pt x="2421928" y="248412"/>
                  </a:lnTo>
                  <a:lnTo>
                    <a:pt x="3935260" y="248412"/>
                  </a:lnTo>
                  <a:lnTo>
                    <a:pt x="3935260" y="0"/>
                  </a:lnTo>
                  <a:close/>
                </a:path>
                <a:path w="7576820" h="248919">
                  <a:moveTo>
                    <a:pt x="7576477" y="0"/>
                  </a:moveTo>
                  <a:lnTo>
                    <a:pt x="5804065" y="0"/>
                  </a:lnTo>
                  <a:lnTo>
                    <a:pt x="5804065" y="248412"/>
                  </a:lnTo>
                  <a:lnTo>
                    <a:pt x="7576477" y="248412"/>
                  </a:lnTo>
                  <a:lnTo>
                    <a:pt x="757647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90500" y="679450"/>
          <a:ext cx="8954134" cy="6169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1035"/>
                <a:gridCol w="3522345"/>
                <a:gridCol w="3500754"/>
              </a:tblGrid>
              <a:tr h="3155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Parameter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039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Fixed</a:t>
                      </a:r>
                      <a:r>
                        <a:rPr sz="16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partitioning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642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6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partitioning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  <a:tr h="76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4F81BC"/>
                    </a:solidFill>
                  </a:tcPr>
                </a:tc>
              </a:tr>
              <a:tr h="939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Division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6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divided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fixed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sized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partitions.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Main memory</a:t>
                      </a:r>
                      <a:r>
                        <a:rPr sz="16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divided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fixed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sized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partitions.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Implementation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easy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implement.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easy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implement.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39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Process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040" marR="471170">
                        <a:lnSpc>
                          <a:spcPct val="1075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Only one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placed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partition.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 marR="286385">
                        <a:lnSpc>
                          <a:spcPct val="1075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partitioning,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6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allocated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chunk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free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memory.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0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Utilize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does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utilize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memory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effectively.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utilizes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main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6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effectively.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967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Fragmentation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6040" marR="1059180">
                        <a:lnSpc>
                          <a:spcPct val="107200"/>
                        </a:lnSpc>
                        <a:spcBef>
                          <a:spcPts val="5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There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presence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internal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fragmentation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external fragmentation.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There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fragmentation.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Degree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Degree</a:t>
                      </a:r>
                      <a:r>
                        <a:rPr sz="16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multi-programming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less.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Degree</a:t>
                      </a:r>
                      <a:r>
                        <a:rPr sz="16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multi-programming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higher.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9ECF4"/>
                    </a:solidFill>
                  </a:tcPr>
                </a:tc>
              </a:tr>
              <a:tr h="859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Limitation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There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limitation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process.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ts val="183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There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limitation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process.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081020">
                        <a:lnSpc>
                          <a:spcPts val="2075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Memory</a:t>
            </a:r>
            <a:r>
              <a:rPr spc="-220" dirty="0"/>
              <a:t> </a:t>
            </a:r>
            <a:r>
              <a:rPr dirty="0"/>
              <a:t>Allocation</a:t>
            </a:r>
            <a:r>
              <a:rPr spc="-120" dirty="0"/>
              <a:t> </a:t>
            </a:r>
            <a:r>
              <a:rPr spc="-10" dirty="0"/>
              <a:t>Strategies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936498"/>
            <a:ext cx="8616315" cy="4817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255" indent="-342900" algn="just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Partition</a:t>
            </a:r>
            <a:r>
              <a:rPr sz="2400" b="1" spc="434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Allocation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more</a:t>
            </a:r>
            <a:r>
              <a:rPr sz="2400" b="1" spc="42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than</a:t>
            </a:r>
            <a:r>
              <a:rPr sz="2400" b="1" spc="40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one</a:t>
            </a:r>
            <a:r>
              <a:rPr sz="2400" b="1" spc="4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partition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freely</a:t>
            </a:r>
            <a:r>
              <a:rPr sz="2400" b="1" spc="18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available</a:t>
            </a:r>
            <a:r>
              <a:rPr sz="2400" b="1" spc="19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accommodate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process’s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request,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1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partition </a:t>
            </a:r>
            <a:r>
              <a:rPr sz="2400" b="1" dirty="0">
                <a:latin typeface="Calibri"/>
                <a:cs typeface="Calibri"/>
              </a:rPr>
              <a:t>must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selected.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13999"/>
              </a:lnSpc>
              <a:spcBef>
                <a:spcPts val="60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To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choose</a:t>
            </a:r>
            <a:r>
              <a:rPr sz="2400" b="1" spc="2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a</a:t>
            </a:r>
            <a:r>
              <a:rPr sz="2400" b="1" spc="19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particular</a:t>
            </a:r>
            <a:r>
              <a:rPr sz="2400" b="1" spc="19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partition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allocation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needed.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allocation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considered</a:t>
            </a:r>
            <a:r>
              <a:rPr sz="2400" b="1" spc="3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better</a:t>
            </a:r>
            <a:r>
              <a:rPr sz="2400" b="1" spc="3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avoids</a:t>
            </a:r>
            <a:r>
              <a:rPr sz="2400" b="1" spc="-9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internal</a:t>
            </a:r>
            <a:r>
              <a:rPr sz="2400" b="1" spc="-8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fragmentation.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19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075"/>
              </a:spcBef>
              <a:buAutoNum type="arabicPeriod"/>
              <a:tabLst>
                <a:tab pos="469265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First</a:t>
            </a:r>
            <a:r>
              <a:rPr sz="2800" spc="-1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Fit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469265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Best</a:t>
            </a:r>
            <a:r>
              <a:rPr sz="2800" spc="-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Fit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469265" algn="l"/>
              </a:tabLst>
            </a:pP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Worst</a:t>
            </a:r>
            <a:r>
              <a:rPr sz="2800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Fit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Memory</a:t>
            </a:r>
            <a:r>
              <a:rPr spc="-220" dirty="0"/>
              <a:t> </a:t>
            </a:r>
            <a:r>
              <a:rPr dirty="0"/>
              <a:t>Allocation</a:t>
            </a:r>
            <a:r>
              <a:rPr spc="-105" dirty="0"/>
              <a:t> </a:t>
            </a:r>
            <a:r>
              <a:rPr spc="-10" dirty="0"/>
              <a:t>Strategies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883491"/>
            <a:ext cx="8616950" cy="279654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470534" indent="-457834" algn="just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470534" algn="l"/>
              </a:tabLst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First</a:t>
            </a:r>
            <a:r>
              <a:rPr sz="2800" b="1" spc="-1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Fit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355600" marR="5715" lvl="1" indent="-342900" algn="just">
              <a:lnSpc>
                <a:spcPct val="114199"/>
              </a:lnSpc>
              <a:spcBef>
                <a:spcPts val="439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fit,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partition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allocated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first</a:t>
            </a:r>
            <a:r>
              <a:rPr sz="2400" b="1" spc="-2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sufficient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block</a:t>
            </a:r>
            <a:r>
              <a:rPr sz="2400" b="1" spc="-9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from</a:t>
            </a:r>
            <a:r>
              <a:rPr sz="2400" b="1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sz="2400" b="1" spc="-1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top</a:t>
            </a:r>
            <a:r>
              <a:rPr sz="2400" b="1" spc="-4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Memory.</a:t>
            </a:r>
            <a:endParaRPr sz="2400">
              <a:latin typeface="Calibri"/>
              <a:cs typeface="Calibri"/>
            </a:endParaRPr>
          </a:p>
          <a:p>
            <a:pPr marL="355600" marR="5080" lvl="1" indent="-342900" algn="just">
              <a:lnSpc>
                <a:spcPct val="114199"/>
              </a:lnSpc>
              <a:spcBef>
                <a:spcPts val="58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20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scans</a:t>
            </a:r>
            <a:r>
              <a:rPr sz="2400" spc="204" dirty="0">
                <a:latin typeface="Calibri"/>
                <a:cs typeface="Calibri"/>
              </a:rPr>
              <a:t>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memory</a:t>
            </a:r>
            <a:r>
              <a:rPr sz="2400" b="1" spc="210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from</a:t>
            </a:r>
            <a:r>
              <a:rPr sz="2400" b="1" spc="204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sz="2400" b="1" spc="210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beginning</a:t>
            </a:r>
            <a:r>
              <a:rPr sz="2400" b="1" spc="204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15" dirty="0">
                <a:latin typeface="Calibri"/>
                <a:cs typeface="Calibri"/>
              </a:rPr>
              <a:t>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choose</a:t>
            </a:r>
            <a:r>
              <a:rPr sz="2400" b="1" spc="215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sz="2400" b="1" spc="220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first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available</a:t>
            </a:r>
            <a:r>
              <a:rPr sz="2400" b="1" spc="4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block</a:t>
            </a:r>
            <a:r>
              <a:rPr sz="2400" b="1" spc="4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that</a:t>
            </a:r>
            <a:r>
              <a:rPr sz="2400" b="1" spc="4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is</a:t>
            </a:r>
            <a:r>
              <a:rPr sz="2400" b="1" spc="4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large</a:t>
            </a:r>
            <a:r>
              <a:rPr sz="2400" b="1" spc="44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enough.</a:t>
            </a:r>
            <a:r>
              <a:rPr sz="2400" b="1" spc="42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Thus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allocates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first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enough.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Memory</a:t>
            </a:r>
            <a:r>
              <a:rPr spc="-220" dirty="0"/>
              <a:t> </a:t>
            </a:r>
            <a:r>
              <a:rPr dirty="0"/>
              <a:t>Allocation</a:t>
            </a:r>
            <a:r>
              <a:rPr spc="-105" dirty="0"/>
              <a:t> </a:t>
            </a:r>
            <a:r>
              <a:rPr spc="-10" dirty="0"/>
              <a:t>Strategies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008964"/>
            <a:ext cx="1652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1.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	First</a:t>
            </a:r>
            <a:r>
              <a:rPr sz="2800" b="1" spc="-1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Fit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46148" y="1746250"/>
          <a:ext cx="505714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3710"/>
                <a:gridCol w="2043430"/>
              </a:tblGrid>
              <a:tr h="457200"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Process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3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Block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P1-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90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35"/>
                        </a:lnSpc>
                      </a:pPr>
                      <a:r>
                        <a:rPr sz="2000" b="1" spc="-25" dirty="0">
                          <a:latin typeface="Calibri"/>
                          <a:cs typeface="Calibri"/>
                        </a:rPr>
                        <a:t>20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P2-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50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35"/>
                        </a:lnSpc>
                      </a:pPr>
                      <a:r>
                        <a:rPr sz="2000" b="1" spc="-25" dirty="0">
                          <a:latin typeface="Calibri"/>
                          <a:cs typeface="Calibri"/>
                        </a:rPr>
                        <a:t>100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P3-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30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35"/>
                        </a:lnSpc>
                      </a:pPr>
                      <a:r>
                        <a:rPr sz="2000" b="1" spc="-25" dirty="0">
                          <a:latin typeface="Calibri"/>
                          <a:cs typeface="Calibri"/>
                        </a:rPr>
                        <a:t>40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68580">
                        <a:lnSpc>
                          <a:spcPts val="2335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P4-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40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35"/>
                        </a:lnSpc>
                      </a:pPr>
                      <a:r>
                        <a:rPr sz="2000" b="1" spc="-25" dirty="0">
                          <a:latin typeface="Calibri"/>
                          <a:cs typeface="Calibri"/>
                        </a:rPr>
                        <a:t>200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0"/>
                        </a:lnSpc>
                      </a:pPr>
                      <a:r>
                        <a:rPr sz="2000" b="1" spc="-25" dirty="0"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Memory</a:t>
            </a:r>
            <a:r>
              <a:rPr spc="-220" dirty="0"/>
              <a:t> </a:t>
            </a:r>
            <a:r>
              <a:rPr dirty="0"/>
              <a:t>Allocation</a:t>
            </a:r>
            <a:r>
              <a:rPr spc="-105" dirty="0"/>
              <a:t> </a:t>
            </a:r>
            <a:r>
              <a:rPr spc="-10" dirty="0"/>
              <a:t>Strategies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883491"/>
            <a:ext cx="8615045" cy="237871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85"/>
              </a:spcBef>
              <a:buAutoNum type="arabicPeriod" startAt="2"/>
              <a:tabLst>
                <a:tab pos="469265" algn="l"/>
              </a:tabLst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Best</a:t>
            </a:r>
            <a:r>
              <a:rPr sz="2800" b="1" spc="-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Fit:</a:t>
            </a:r>
            <a:endParaRPr sz="2800">
              <a:latin typeface="Calibri"/>
              <a:cs typeface="Calibri"/>
            </a:endParaRPr>
          </a:p>
          <a:p>
            <a:pPr marL="355600" marR="5080" lvl="1" indent="-342900">
              <a:lnSpc>
                <a:spcPct val="114199"/>
              </a:lnSpc>
              <a:spcBef>
                <a:spcPts val="439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Allocate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first</a:t>
            </a:r>
            <a:r>
              <a:rPr sz="2400" b="1" spc="38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smallest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sufficient</a:t>
            </a:r>
            <a:r>
              <a:rPr sz="2400" b="1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partition</a:t>
            </a:r>
            <a:r>
              <a:rPr sz="2400" b="1" spc="-6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partition.</a:t>
            </a:r>
            <a:endParaRPr sz="240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It searches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partition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smallest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partition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whose</a:t>
            </a:r>
            <a:r>
              <a:rPr sz="2400" b="1" spc="-7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size</a:t>
            </a:r>
            <a:r>
              <a:rPr sz="2400" b="1" spc="-6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is</a:t>
            </a:r>
            <a:r>
              <a:rPr sz="2400" b="1" spc="-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greater</a:t>
            </a:r>
            <a:r>
              <a:rPr sz="2400" b="1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than</a:t>
            </a:r>
            <a:r>
              <a:rPr sz="2400" b="1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or</a:t>
            </a:r>
            <a:r>
              <a:rPr sz="2400" b="1" spc="-9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equal</a:t>
            </a:r>
            <a:r>
              <a:rPr sz="2400" b="1" spc="-7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size</a:t>
            </a:r>
            <a:r>
              <a:rPr sz="2400" b="1" spc="-6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of</a:t>
            </a:r>
            <a:r>
              <a:rPr sz="2400" b="1" spc="-9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sz="2400" b="1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process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Memory</a:t>
            </a:r>
            <a:r>
              <a:rPr spc="-220" dirty="0"/>
              <a:t> </a:t>
            </a:r>
            <a:r>
              <a:rPr dirty="0"/>
              <a:t>Allocation</a:t>
            </a:r>
            <a:r>
              <a:rPr spc="-105" dirty="0"/>
              <a:t> </a:t>
            </a:r>
            <a:r>
              <a:rPr spc="-10" dirty="0"/>
              <a:t>Strategies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012012"/>
            <a:ext cx="1490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2.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	Best</a:t>
            </a:r>
            <a:r>
              <a:rPr sz="2400" b="1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Fit: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2450" y="1670050"/>
          <a:ext cx="5658485" cy="240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0"/>
                <a:gridCol w="2286635"/>
              </a:tblGrid>
              <a:tr h="400050"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Process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80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24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Block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P1-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40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800"/>
                        </a:lnSpc>
                      </a:pPr>
                      <a:r>
                        <a:rPr sz="2400" b="1" spc="-25" dirty="0">
                          <a:latin typeface="Calibri"/>
                          <a:cs typeface="Calibri"/>
                        </a:rPr>
                        <a:t>100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P2-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800"/>
                        </a:lnSpc>
                      </a:pPr>
                      <a:r>
                        <a:rPr sz="2400" b="1" spc="-25" dirty="0">
                          <a:latin typeface="Calibri"/>
                          <a:cs typeface="Calibri"/>
                        </a:rPr>
                        <a:t>50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P3-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30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800"/>
                        </a:lnSpc>
                      </a:pPr>
                      <a:r>
                        <a:rPr sz="2400" b="1" spc="-25" dirty="0">
                          <a:latin typeface="Calibri"/>
                          <a:cs typeface="Calibri"/>
                        </a:rPr>
                        <a:t>30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P4-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60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800"/>
                        </a:lnSpc>
                      </a:pPr>
                      <a:r>
                        <a:rPr sz="2400" b="1" spc="-25" dirty="0">
                          <a:latin typeface="Calibri"/>
                          <a:cs typeface="Calibri"/>
                        </a:rPr>
                        <a:t>120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800"/>
                        </a:lnSpc>
                      </a:pPr>
                      <a:r>
                        <a:rPr sz="2400" b="1" spc="-25" dirty="0">
                          <a:latin typeface="Calibri"/>
                          <a:cs typeface="Calibri"/>
                        </a:rPr>
                        <a:t>35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Memory</a:t>
            </a:r>
            <a:r>
              <a:rPr spc="-220" dirty="0"/>
              <a:t> </a:t>
            </a:r>
            <a:r>
              <a:rPr dirty="0"/>
              <a:t>Allocation</a:t>
            </a:r>
            <a:r>
              <a:rPr spc="-105" dirty="0"/>
              <a:t> </a:t>
            </a:r>
            <a:r>
              <a:rPr spc="-10" dirty="0"/>
              <a:t>Strategies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883491"/>
            <a:ext cx="8618855" cy="331152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470534" indent="-457834" algn="just">
              <a:lnSpc>
                <a:spcPct val="100000"/>
              </a:lnSpc>
              <a:spcBef>
                <a:spcPts val="1085"/>
              </a:spcBef>
              <a:buAutoNum type="arabicPeriod" startAt="3"/>
              <a:tabLst>
                <a:tab pos="470534" algn="l"/>
              </a:tabLst>
            </a:pPr>
            <a:r>
              <a:rPr sz="2800" b="1" spc="-35" dirty="0">
                <a:solidFill>
                  <a:srgbClr val="C00000"/>
                </a:solidFill>
                <a:latin typeface="Calibri"/>
                <a:cs typeface="Calibri"/>
              </a:rPr>
              <a:t>Worst</a:t>
            </a:r>
            <a:r>
              <a:rPr sz="2800" b="1" spc="-1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Fit:</a:t>
            </a:r>
            <a:endParaRPr sz="2800">
              <a:latin typeface="Calibri"/>
              <a:cs typeface="Calibri"/>
            </a:endParaRPr>
          </a:p>
          <a:p>
            <a:pPr marL="355600" marR="5080" lvl="1" indent="-342900" algn="just">
              <a:lnSpc>
                <a:spcPct val="113999"/>
              </a:lnSpc>
              <a:spcBef>
                <a:spcPts val="44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Allocate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largest</a:t>
            </a:r>
            <a:r>
              <a:rPr sz="2400" b="1" spc="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sufficient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among</a:t>
            </a:r>
            <a:r>
              <a:rPr sz="2400" b="1" spc="165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sz="2400" b="1" spc="175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freely</a:t>
            </a:r>
            <a:r>
              <a:rPr sz="2400" b="1" spc="160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available</a:t>
            </a:r>
            <a:r>
              <a:rPr sz="2400" b="1" spc="170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partitions</a:t>
            </a:r>
            <a:r>
              <a:rPr sz="2400" b="1" spc="160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1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65" dirty="0">
                <a:latin typeface="Calibri"/>
                <a:cs typeface="Calibri"/>
              </a:rPr>
              <a:t>  </a:t>
            </a:r>
            <a:r>
              <a:rPr sz="2400" spc="-20" dirty="0">
                <a:latin typeface="Calibri"/>
                <a:cs typeface="Calibri"/>
              </a:rPr>
              <a:t>main </a:t>
            </a:r>
            <a:r>
              <a:rPr sz="2400" spc="-10" dirty="0">
                <a:latin typeface="Calibri"/>
                <a:cs typeface="Calibri"/>
              </a:rPr>
              <a:t>memory.</a:t>
            </a:r>
            <a:endParaRPr sz="2400">
              <a:latin typeface="Calibri"/>
              <a:cs typeface="Calibri"/>
            </a:endParaRPr>
          </a:p>
          <a:p>
            <a:pPr marL="354965" lvl="1" indent="-342265" algn="just">
              <a:lnSpc>
                <a:spcPct val="100000"/>
              </a:lnSpc>
              <a:spcBef>
                <a:spcPts val="119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opposite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best-</a:t>
            </a:r>
            <a:r>
              <a:rPr sz="2400" dirty="0">
                <a:latin typeface="Calibri"/>
                <a:cs typeface="Calibri"/>
              </a:rPr>
              <a:t>fit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algorithm.</a:t>
            </a:r>
            <a:endParaRPr sz="2400">
              <a:latin typeface="Calibri"/>
              <a:cs typeface="Calibri"/>
            </a:endParaRPr>
          </a:p>
          <a:p>
            <a:pPr marL="354965" lvl="1" indent="-342265" algn="just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find</a:t>
            </a:r>
            <a:r>
              <a:rPr sz="2400" b="1" spc="2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sz="2400" b="1" spc="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largest</a:t>
            </a:r>
            <a:r>
              <a:rPr sz="2400" b="1" spc="2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partition</a:t>
            </a:r>
            <a:endParaRPr sz="24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Disclaimer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977899"/>
            <a:ext cx="8617585" cy="514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3600"/>
              </a:lnSpc>
              <a:buFont typeface="Wingdings"/>
              <a:buChar char=""/>
              <a:tabLst>
                <a:tab pos="355600" algn="l"/>
              </a:tabLst>
            </a:pPr>
            <a:r>
              <a:rPr sz="2200" b="1" i="1" dirty="0">
                <a:latin typeface="Calibri"/>
                <a:cs typeface="Calibri"/>
              </a:rPr>
              <a:t>It</a:t>
            </a:r>
            <a:r>
              <a:rPr sz="2200" b="1" i="1" spc="15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is</a:t>
            </a:r>
            <a:r>
              <a:rPr sz="2200" b="1" i="1" spc="16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hereby</a:t>
            </a:r>
            <a:r>
              <a:rPr sz="2200" b="1" i="1" spc="18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declared</a:t>
            </a:r>
            <a:r>
              <a:rPr sz="2200" b="1" i="1" spc="15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that</a:t>
            </a:r>
            <a:r>
              <a:rPr sz="2200" b="1" i="1" spc="16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the</a:t>
            </a:r>
            <a:r>
              <a:rPr sz="2200" b="1" i="1" spc="16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production</a:t>
            </a:r>
            <a:r>
              <a:rPr sz="2200" b="1" i="1" spc="16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of</a:t>
            </a:r>
            <a:r>
              <a:rPr sz="2200" b="1" i="1" spc="17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the</a:t>
            </a:r>
            <a:r>
              <a:rPr sz="2200" b="1" i="1" spc="15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said</a:t>
            </a:r>
            <a:r>
              <a:rPr sz="2200" b="1" i="1" spc="17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content</a:t>
            </a:r>
            <a:r>
              <a:rPr sz="2200" b="1" i="1" spc="14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is</a:t>
            </a:r>
            <a:r>
              <a:rPr sz="2200" b="1" i="1" spc="17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meant </a:t>
            </a:r>
            <a:r>
              <a:rPr sz="2200" b="1" i="1" dirty="0">
                <a:latin typeface="Calibri"/>
                <a:cs typeface="Calibri"/>
              </a:rPr>
              <a:t>for</a:t>
            </a:r>
            <a:r>
              <a:rPr sz="2200" b="1" i="1" spc="-50" dirty="0">
                <a:latin typeface="Calibri"/>
                <a:cs typeface="Calibri"/>
              </a:rPr>
              <a:t> </a:t>
            </a:r>
            <a:r>
              <a:rPr sz="2200" b="1" i="1" spc="-30" dirty="0">
                <a:latin typeface="Calibri"/>
                <a:cs typeface="Calibri"/>
              </a:rPr>
              <a:t>non-</a:t>
            </a:r>
            <a:r>
              <a:rPr sz="2200" b="1" i="1" spc="-20" dirty="0">
                <a:latin typeface="Calibri"/>
                <a:cs typeface="Calibri"/>
              </a:rPr>
              <a:t>commercial,</a:t>
            </a:r>
            <a:r>
              <a:rPr sz="2200" b="1" i="1" spc="-55" dirty="0">
                <a:latin typeface="Calibri"/>
                <a:cs typeface="Calibri"/>
              </a:rPr>
              <a:t> </a:t>
            </a:r>
            <a:r>
              <a:rPr sz="2200" b="1" i="1" spc="-20" dirty="0">
                <a:latin typeface="Calibri"/>
                <a:cs typeface="Calibri"/>
              </a:rPr>
              <a:t>scholastic</a:t>
            </a:r>
            <a:r>
              <a:rPr sz="2200" b="1" i="1" spc="-8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and</a:t>
            </a:r>
            <a:r>
              <a:rPr sz="2200" b="1" i="1" spc="-4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research</a:t>
            </a:r>
            <a:r>
              <a:rPr sz="2200" b="1" i="1" spc="-50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purposes</a:t>
            </a:r>
            <a:r>
              <a:rPr sz="2200" b="1" i="1" spc="-70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only.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buFont typeface="Wingdings"/>
              <a:buChar char=""/>
            </a:pPr>
            <a:endParaRPr sz="2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4099"/>
              </a:lnSpc>
              <a:buFont typeface="Wingdings"/>
              <a:buChar char=""/>
              <a:tabLst>
                <a:tab pos="355600" algn="l"/>
              </a:tabLst>
            </a:pPr>
            <a:r>
              <a:rPr sz="2200" b="1" i="1" dirty="0">
                <a:latin typeface="Calibri"/>
                <a:cs typeface="Calibri"/>
              </a:rPr>
              <a:t>We</a:t>
            </a:r>
            <a:r>
              <a:rPr sz="2200" b="1" i="1" spc="41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admit</a:t>
            </a:r>
            <a:r>
              <a:rPr sz="2200" b="1" i="1" spc="409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that</a:t>
            </a:r>
            <a:r>
              <a:rPr sz="2200" b="1" i="1" spc="409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some</a:t>
            </a:r>
            <a:r>
              <a:rPr sz="2200" b="1" i="1" spc="41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of</a:t>
            </a:r>
            <a:r>
              <a:rPr sz="2200" b="1" i="1" spc="43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the</a:t>
            </a:r>
            <a:r>
              <a:rPr sz="2200" b="1" i="1" spc="42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content</a:t>
            </a:r>
            <a:r>
              <a:rPr sz="2200" b="1" i="1" spc="40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or</a:t>
            </a:r>
            <a:r>
              <a:rPr sz="2200" b="1" i="1" spc="409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the</a:t>
            </a:r>
            <a:r>
              <a:rPr sz="2200" b="1" i="1" spc="42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images</a:t>
            </a:r>
            <a:r>
              <a:rPr sz="2200" b="1" i="1" spc="41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provided</a:t>
            </a:r>
            <a:r>
              <a:rPr sz="2200" b="1" i="1" spc="40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in</a:t>
            </a:r>
            <a:r>
              <a:rPr sz="2200" b="1" i="1" spc="434" dirty="0">
                <a:latin typeface="Calibri"/>
                <a:cs typeface="Calibri"/>
              </a:rPr>
              <a:t> </a:t>
            </a:r>
            <a:r>
              <a:rPr sz="2200" b="1" i="1" spc="-20" dirty="0">
                <a:latin typeface="Calibri"/>
                <a:cs typeface="Calibri"/>
              </a:rPr>
              <a:t>this </a:t>
            </a:r>
            <a:r>
              <a:rPr sz="2200" b="1" i="1" dirty="0">
                <a:latin typeface="Calibri"/>
                <a:cs typeface="Calibri"/>
              </a:rPr>
              <a:t>channel's</a:t>
            </a:r>
            <a:r>
              <a:rPr sz="2200" b="1" i="1" spc="21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videos</a:t>
            </a:r>
            <a:r>
              <a:rPr sz="2200" b="1" i="1" spc="22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may</a:t>
            </a:r>
            <a:r>
              <a:rPr sz="2200" b="1" i="1" spc="23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be</a:t>
            </a:r>
            <a:r>
              <a:rPr sz="2200" b="1" i="1" spc="229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obtained</a:t>
            </a:r>
            <a:r>
              <a:rPr sz="2200" b="1" i="1" spc="23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through</a:t>
            </a:r>
            <a:r>
              <a:rPr sz="2200" b="1" i="1" spc="24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the</a:t>
            </a:r>
            <a:r>
              <a:rPr sz="2200" b="1" i="1" spc="22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routine</a:t>
            </a:r>
            <a:r>
              <a:rPr sz="2200" b="1" i="1" spc="22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Google</a:t>
            </a:r>
            <a:r>
              <a:rPr sz="2200" b="1" i="1" spc="229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image </a:t>
            </a:r>
            <a:r>
              <a:rPr sz="2200" b="1" i="1" dirty="0">
                <a:latin typeface="Calibri"/>
                <a:cs typeface="Calibri"/>
              </a:rPr>
              <a:t>searches</a:t>
            </a:r>
            <a:r>
              <a:rPr sz="2200" b="1" i="1" spc="36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and</a:t>
            </a:r>
            <a:r>
              <a:rPr sz="2200" b="1" i="1" spc="37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few</a:t>
            </a:r>
            <a:r>
              <a:rPr sz="2200" b="1" i="1" spc="38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of</a:t>
            </a:r>
            <a:r>
              <a:rPr sz="2200" b="1" i="1" spc="39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them</a:t>
            </a:r>
            <a:r>
              <a:rPr sz="2200" b="1" i="1" spc="36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may</a:t>
            </a:r>
            <a:r>
              <a:rPr sz="2200" b="1" i="1" spc="38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be</a:t>
            </a:r>
            <a:r>
              <a:rPr sz="2200" b="1" i="1" spc="37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under</a:t>
            </a:r>
            <a:r>
              <a:rPr sz="2200" b="1" i="1" spc="37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copyright</a:t>
            </a:r>
            <a:r>
              <a:rPr sz="2200" b="1" i="1" spc="37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protection.</a:t>
            </a:r>
            <a:r>
              <a:rPr sz="2200" b="1" i="1" spc="375" dirty="0">
                <a:latin typeface="Calibri"/>
                <a:cs typeface="Calibri"/>
              </a:rPr>
              <a:t> </a:t>
            </a:r>
            <a:r>
              <a:rPr sz="2200" b="1" i="1" spc="-20" dirty="0">
                <a:latin typeface="Calibri"/>
                <a:cs typeface="Calibri"/>
              </a:rPr>
              <a:t>Such </a:t>
            </a:r>
            <a:r>
              <a:rPr sz="2200" b="1" i="1" dirty="0">
                <a:latin typeface="Calibri"/>
                <a:cs typeface="Calibri"/>
              </a:rPr>
              <a:t>usage</a:t>
            </a:r>
            <a:r>
              <a:rPr sz="2200" b="1" i="1" spc="-10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is</a:t>
            </a:r>
            <a:r>
              <a:rPr sz="2200" b="1" i="1" spc="-10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completely</a:t>
            </a:r>
            <a:r>
              <a:rPr sz="2200" b="1" i="1" spc="-80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inadvertent.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  <a:buFont typeface="Wingdings"/>
              <a:buChar char=""/>
            </a:pPr>
            <a:endParaRPr sz="22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4000"/>
              </a:lnSpc>
              <a:buFont typeface="Wingdings"/>
              <a:buChar char=""/>
              <a:tabLst>
                <a:tab pos="355600" algn="l"/>
              </a:tabLst>
            </a:pPr>
            <a:r>
              <a:rPr sz="2200" b="1" i="1" dirty="0">
                <a:latin typeface="Calibri"/>
                <a:cs typeface="Calibri"/>
              </a:rPr>
              <a:t>It</a:t>
            </a:r>
            <a:r>
              <a:rPr sz="2200" b="1" i="1" spc="24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is</a:t>
            </a:r>
            <a:r>
              <a:rPr sz="2200" b="1" i="1" spc="24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quite</a:t>
            </a:r>
            <a:r>
              <a:rPr sz="2200" b="1" i="1" spc="25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possible</a:t>
            </a:r>
            <a:r>
              <a:rPr sz="2200" b="1" i="1" spc="26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that</a:t>
            </a:r>
            <a:r>
              <a:rPr sz="2200" b="1" i="1" spc="24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we</a:t>
            </a:r>
            <a:r>
              <a:rPr sz="2200" b="1" i="1" spc="25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overlooked</a:t>
            </a:r>
            <a:r>
              <a:rPr sz="2200" b="1" i="1" spc="254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to</a:t>
            </a:r>
            <a:r>
              <a:rPr sz="2200" b="1" i="1" spc="254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give</a:t>
            </a:r>
            <a:r>
              <a:rPr sz="2200" b="1" i="1" spc="25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full</a:t>
            </a:r>
            <a:r>
              <a:rPr sz="2200" b="1" i="1" spc="26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scholarly</a:t>
            </a:r>
            <a:r>
              <a:rPr sz="2200" b="1" i="1" spc="254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credit</a:t>
            </a:r>
            <a:r>
              <a:rPr sz="2200" b="1" i="1" spc="250" dirty="0">
                <a:latin typeface="Calibri"/>
                <a:cs typeface="Calibri"/>
              </a:rPr>
              <a:t> </a:t>
            </a:r>
            <a:r>
              <a:rPr sz="2200" b="1" i="1" spc="-25" dirty="0">
                <a:latin typeface="Calibri"/>
                <a:cs typeface="Calibri"/>
              </a:rPr>
              <a:t>to </a:t>
            </a:r>
            <a:r>
              <a:rPr sz="2200" b="1" i="1" dirty="0">
                <a:latin typeface="Calibri"/>
                <a:cs typeface="Calibri"/>
              </a:rPr>
              <a:t>the</a:t>
            </a:r>
            <a:r>
              <a:rPr sz="2200" b="1" i="1" spc="21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Copyright</a:t>
            </a:r>
            <a:r>
              <a:rPr sz="2200" b="1" i="1" spc="23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Owners.</a:t>
            </a:r>
            <a:r>
              <a:rPr sz="2200" b="1" i="1" spc="22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We</a:t>
            </a:r>
            <a:r>
              <a:rPr sz="2200" b="1" i="1" spc="22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believe</a:t>
            </a:r>
            <a:r>
              <a:rPr sz="2200" b="1" i="1" spc="22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that</a:t>
            </a:r>
            <a:r>
              <a:rPr sz="2200" b="1" i="1" spc="22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the</a:t>
            </a:r>
            <a:r>
              <a:rPr sz="2200" b="1" i="1" spc="225" dirty="0">
                <a:latin typeface="Calibri"/>
                <a:cs typeface="Calibri"/>
              </a:rPr>
              <a:t> </a:t>
            </a:r>
            <a:r>
              <a:rPr sz="2200" b="1" i="1" spc="-30" dirty="0">
                <a:latin typeface="Calibri"/>
                <a:cs typeface="Calibri"/>
              </a:rPr>
              <a:t>non-</a:t>
            </a:r>
            <a:r>
              <a:rPr sz="2200" b="1" i="1" dirty="0">
                <a:latin typeface="Calibri"/>
                <a:cs typeface="Calibri"/>
              </a:rPr>
              <a:t>commercial,</a:t>
            </a:r>
            <a:r>
              <a:rPr sz="2200" b="1" i="1" spc="225" dirty="0">
                <a:latin typeface="Calibri"/>
                <a:cs typeface="Calibri"/>
              </a:rPr>
              <a:t> </a:t>
            </a:r>
            <a:r>
              <a:rPr sz="2200" b="1" i="1" spc="-35" dirty="0">
                <a:latin typeface="Calibri"/>
                <a:cs typeface="Calibri"/>
              </a:rPr>
              <a:t>only-</a:t>
            </a:r>
            <a:r>
              <a:rPr sz="2200" b="1" i="1" spc="-20" dirty="0">
                <a:latin typeface="Calibri"/>
                <a:cs typeface="Calibri"/>
              </a:rPr>
              <a:t>for- </a:t>
            </a:r>
            <a:r>
              <a:rPr sz="2200" b="1" i="1" dirty="0">
                <a:latin typeface="Calibri"/>
                <a:cs typeface="Calibri"/>
              </a:rPr>
              <a:t>educational</a:t>
            </a:r>
            <a:r>
              <a:rPr sz="2200" b="1" i="1" spc="28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use</a:t>
            </a:r>
            <a:r>
              <a:rPr sz="2200" b="1" i="1" spc="27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of</a:t>
            </a:r>
            <a:r>
              <a:rPr sz="2200" b="1" i="1" spc="28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the</a:t>
            </a:r>
            <a:r>
              <a:rPr sz="2200" b="1" i="1" spc="27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material</a:t>
            </a:r>
            <a:r>
              <a:rPr sz="2200" b="1" i="1" spc="28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may</a:t>
            </a:r>
            <a:r>
              <a:rPr sz="2200" b="1" i="1" spc="29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allow</a:t>
            </a:r>
            <a:r>
              <a:rPr sz="2200" b="1" i="1" spc="28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the</a:t>
            </a:r>
            <a:r>
              <a:rPr sz="2200" b="1" i="1" spc="29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video</a:t>
            </a:r>
            <a:r>
              <a:rPr sz="2200" b="1" i="1" spc="27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in</a:t>
            </a:r>
            <a:r>
              <a:rPr sz="2200" b="1" i="1" spc="28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question</a:t>
            </a:r>
            <a:r>
              <a:rPr sz="2200" b="1" i="1" spc="290" dirty="0">
                <a:latin typeface="Calibri"/>
                <a:cs typeface="Calibri"/>
              </a:rPr>
              <a:t> </a:t>
            </a:r>
            <a:r>
              <a:rPr sz="2200" b="1" i="1" spc="-20" dirty="0">
                <a:latin typeface="Calibri"/>
                <a:cs typeface="Calibri"/>
              </a:rPr>
              <a:t>fall </a:t>
            </a:r>
            <a:r>
              <a:rPr sz="2200" b="1" i="1" dirty="0">
                <a:latin typeface="Calibri"/>
                <a:cs typeface="Calibri"/>
              </a:rPr>
              <a:t>under</a:t>
            </a:r>
            <a:r>
              <a:rPr sz="2200" b="1" i="1" spc="70" dirty="0">
                <a:latin typeface="Calibri"/>
                <a:cs typeface="Calibri"/>
              </a:rPr>
              <a:t>  </a:t>
            </a:r>
            <a:r>
              <a:rPr sz="2200" b="1" i="1" dirty="0">
                <a:latin typeface="Calibri"/>
                <a:cs typeface="Calibri"/>
              </a:rPr>
              <a:t>fair</a:t>
            </a:r>
            <a:r>
              <a:rPr sz="2200" b="1" i="1" spc="75" dirty="0">
                <a:latin typeface="Calibri"/>
                <a:cs typeface="Calibri"/>
              </a:rPr>
              <a:t>  </a:t>
            </a:r>
            <a:r>
              <a:rPr sz="2200" b="1" i="1" dirty="0">
                <a:latin typeface="Calibri"/>
                <a:cs typeface="Calibri"/>
              </a:rPr>
              <a:t>use</a:t>
            </a:r>
            <a:r>
              <a:rPr sz="2200" b="1" i="1" spc="70" dirty="0">
                <a:latin typeface="Calibri"/>
                <a:cs typeface="Calibri"/>
              </a:rPr>
              <a:t>  </a:t>
            </a:r>
            <a:r>
              <a:rPr sz="2200" b="1" i="1" dirty="0">
                <a:latin typeface="Calibri"/>
                <a:cs typeface="Calibri"/>
              </a:rPr>
              <a:t>of</a:t>
            </a:r>
            <a:r>
              <a:rPr sz="2200" b="1" i="1" spc="75" dirty="0">
                <a:latin typeface="Calibri"/>
                <a:cs typeface="Calibri"/>
              </a:rPr>
              <a:t>  </a:t>
            </a:r>
            <a:r>
              <a:rPr sz="2200" b="1" i="1" dirty="0">
                <a:latin typeface="Calibri"/>
                <a:cs typeface="Calibri"/>
              </a:rPr>
              <a:t>such</a:t>
            </a:r>
            <a:r>
              <a:rPr sz="2200" b="1" i="1" spc="85" dirty="0">
                <a:latin typeface="Calibri"/>
                <a:cs typeface="Calibri"/>
              </a:rPr>
              <a:t>  </a:t>
            </a:r>
            <a:r>
              <a:rPr sz="2200" b="1" i="1" dirty="0">
                <a:latin typeface="Calibri"/>
                <a:cs typeface="Calibri"/>
              </a:rPr>
              <a:t>content.</a:t>
            </a:r>
            <a:r>
              <a:rPr sz="2200" b="1" i="1" spc="75" dirty="0">
                <a:latin typeface="Calibri"/>
                <a:cs typeface="Calibri"/>
              </a:rPr>
              <a:t>  </a:t>
            </a:r>
            <a:r>
              <a:rPr sz="2200" b="1" i="1" dirty="0">
                <a:latin typeface="Calibri"/>
                <a:cs typeface="Calibri"/>
              </a:rPr>
              <a:t>However</a:t>
            </a:r>
            <a:r>
              <a:rPr sz="2200" b="1" i="1" spc="75" dirty="0">
                <a:latin typeface="Calibri"/>
                <a:cs typeface="Calibri"/>
              </a:rPr>
              <a:t>  </a:t>
            </a:r>
            <a:r>
              <a:rPr sz="2200" b="1" i="1" dirty="0">
                <a:latin typeface="Calibri"/>
                <a:cs typeface="Calibri"/>
              </a:rPr>
              <a:t>we</a:t>
            </a:r>
            <a:r>
              <a:rPr sz="2200" b="1" i="1" spc="75" dirty="0">
                <a:latin typeface="Calibri"/>
                <a:cs typeface="Calibri"/>
              </a:rPr>
              <a:t>  </a:t>
            </a:r>
            <a:r>
              <a:rPr sz="2200" b="1" i="1" dirty="0">
                <a:latin typeface="Calibri"/>
                <a:cs typeface="Calibri"/>
              </a:rPr>
              <a:t>honor</a:t>
            </a:r>
            <a:r>
              <a:rPr sz="2200" b="1" i="1" spc="75" dirty="0">
                <a:latin typeface="Calibri"/>
                <a:cs typeface="Calibri"/>
              </a:rPr>
              <a:t>  </a:t>
            </a:r>
            <a:r>
              <a:rPr sz="2200" b="1" i="1" dirty="0">
                <a:latin typeface="Calibri"/>
                <a:cs typeface="Calibri"/>
              </a:rPr>
              <a:t>the</a:t>
            </a:r>
            <a:r>
              <a:rPr sz="2200" b="1" i="1" spc="75" dirty="0">
                <a:latin typeface="Calibri"/>
                <a:cs typeface="Calibri"/>
              </a:rPr>
              <a:t>  </a:t>
            </a:r>
            <a:r>
              <a:rPr sz="2200" b="1" i="1" spc="-10" dirty="0">
                <a:latin typeface="Calibri"/>
                <a:cs typeface="Calibri"/>
              </a:rPr>
              <a:t>copyright </a:t>
            </a:r>
            <a:r>
              <a:rPr sz="2200" b="1" i="1" dirty="0">
                <a:latin typeface="Calibri"/>
                <a:cs typeface="Calibri"/>
              </a:rPr>
              <a:t>holder's</a:t>
            </a:r>
            <a:r>
              <a:rPr sz="2200" b="1" i="1" spc="7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rights</a:t>
            </a:r>
            <a:r>
              <a:rPr sz="2200" b="1" i="1" spc="6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and</a:t>
            </a:r>
            <a:r>
              <a:rPr sz="2200" b="1" i="1" spc="8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the</a:t>
            </a:r>
            <a:r>
              <a:rPr sz="2200" b="1" i="1" spc="7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video</a:t>
            </a:r>
            <a:r>
              <a:rPr sz="2200" b="1" i="1" spc="7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shall</a:t>
            </a:r>
            <a:r>
              <a:rPr sz="2200" b="1" i="1" spc="6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be</a:t>
            </a:r>
            <a:r>
              <a:rPr sz="2200" b="1" i="1" spc="6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deleted</a:t>
            </a:r>
            <a:r>
              <a:rPr sz="2200" b="1" i="1" spc="7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from</a:t>
            </a:r>
            <a:r>
              <a:rPr sz="2200" b="1" i="1" spc="8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our</a:t>
            </a:r>
            <a:r>
              <a:rPr sz="2200" b="1" i="1" spc="6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channel</a:t>
            </a:r>
            <a:r>
              <a:rPr sz="2200" b="1" i="1" spc="7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in</a:t>
            </a:r>
            <a:r>
              <a:rPr sz="2200" b="1" i="1" spc="75" dirty="0">
                <a:latin typeface="Calibri"/>
                <a:cs typeface="Calibri"/>
              </a:rPr>
              <a:t> </a:t>
            </a:r>
            <a:r>
              <a:rPr sz="2200" b="1" i="1" spc="-20" dirty="0">
                <a:latin typeface="Calibri"/>
                <a:cs typeface="Calibri"/>
              </a:rPr>
              <a:t>case </a:t>
            </a:r>
            <a:r>
              <a:rPr sz="2200" b="1" i="1" dirty="0">
                <a:latin typeface="Calibri"/>
                <a:cs typeface="Calibri"/>
              </a:rPr>
              <a:t>of</a:t>
            </a:r>
            <a:r>
              <a:rPr sz="2200" b="1" i="1" spc="-8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any</a:t>
            </a:r>
            <a:r>
              <a:rPr sz="2200" b="1" i="1" spc="-7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such</a:t>
            </a:r>
            <a:r>
              <a:rPr sz="2200" b="1" i="1" spc="-6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claim</a:t>
            </a:r>
            <a:r>
              <a:rPr sz="2200" b="1" i="1" spc="-10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received</a:t>
            </a:r>
            <a:r>
              <a:rPr sz="2200" b="1" i="1" spc="-65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by</a:t>
            </a:r>
            <a:r>
              <a:rPr sz="2200" b="1" i="1" spc="-8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us</a:t>
            </a:r>
            <a:r>
              <a:rPr sz="2200" b="1" i="1" spc="-9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or</a:t>
            </a:r>
            <a:r>
              <a:rPr sz="2200" b="1" i="1" spc="-8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reported</a:t>
            </a:r>
            <a:r>
              <a:rPr sz="2200" b="1" i="1" spc="-50" dirty="0">
                <a:latin typeface="Calibri"/>
                <a:cs typeface="Calibri"/>
              </a:rPr>
              <a:t> </a:t>
            </a:r>
            <a:r>
              <a:rPr sz="2200" b="1" i="1" dirty="0">
                <a:latin typeface="Calibri"/>
                <a:cs typeface="Calibri"/>
              </a:rPr>
              <a:t>to</a:t>
            </a:r>
            <a:r>
              <a:rPr sz="2200" b="1" i="1" spc="-60" dirty="0">
                <a:latin typeface="Calibri"/>
                <a:cs typeface="Calibri"/>
              </a:rPr>
              <a:t> </a:t>
            </a:r>
            <a:r>
              <a:rPr sz="2200" b="1" i="1" spc="-25" dirty="0">
                <a:latin typeface="Calibri"/>
                <a:cs typeface="Calibri"/>
              </a:rPr>
              <a:t>us.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Memory</a:t>
            </a:r>
            <a:r>
              <a:rPr spc="-220" dirty="0"/>
              <a:t> </a:t>
            </a:r>
            <a:r>
              <a:rPr dirty="0"/>
              <a:t>Allocation</a:t>
            </a:r>
            <a:r>
              <a:rPr spc="-105" dirty="0"/>
              <a:t> </a:t>
            </a:r>
            <a:r>
              <a:rPr spc="-10" dirty="0"/>
              <a:t>Strategies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008964"/>
            <a:ext cx="1899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3.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2800" b="1" spc="-35" dirty="0">
                <a:solidFill>
                  <a:srgbClr val="C00000"/>
                </a:solidFill>
                <a:latin typeface="Calibri"/>
                <a:cs typeface="Calibri"/>
              </a:rPr>
              <a:t>Worst</a:t>
            </a:r>
            <a:r>
              <a:rPr sz="2800" b="1" spc="-1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Fit: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3850" y="1974850"/>
          <a:ext cx="6019800" cy="316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115"/>
                <a:gridCol w="2432685"/>
              </a:tblGrid>
              <a:tr h="527050"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Process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80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Block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P1-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40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800"/>
                        </a:lnSpc>
                      </a:pPr>
                      <a:r>
                        <a:rPr sz="2400" b="1" spc="-25" dirty="0">
                          <a:latin typeface="Calibri"/>
                          <a:cs typeface="Calibri"/>
                        </a:rPr>
                        <a:t>100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P2-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800"/>
                        </a:lnSpc>
                      </a:pPr>
                      <a:r>
                        <a:rPr sz="2400" b="1" spc="-25" dirty="0">
                          <a:latin typeface="Calibri"/>
                          <a:cs typeface="Calibri"/>
                        </a:rPr>
                        <a:t>50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P3-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30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800"/>
                        </a:lnSpc>
                      </a:pPr>
                      <a:r>
                        <a:rPr sz="2400" b="1" spc="-25" dirty="0">
                          <a:latin typeface="Calibri"/>
                          <a:cs typeface="Calibri"/>
                        </a:rPr>
                        <a:t>30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68580">
                        <a:lnSpc>
                          <a:spcPts val="280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P4-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60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800"/>
                        </a:lnSpc>
                      </a:pPr>
                      <a:r>
                        <a:rPr sz="2400" b="1" spc="-25" dirty="0">
                          <a:latin typeface="Calibri"/>
                          <a:cs typeface="Calibri"/>
                        </a:rPr>
                        <a:t>120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805"/>
                        </a:lnSpc>
                      </a:pPr>
                      <a:r>
                        <a:rPr sz="2400" b="1" spc="-25" dirty="0">
                          <a:latin typeface="Calibri"/>
                          <a:cs typeface="Calibri"/>
                        </a:rPr>
                        <a:t>35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Memory</a:t>
            </a:r>
            <a:r>
              <a:rPr spc="-220" dirty="0"/>
              <a:t> </a:t>
            </a:r>
            <a:r>
              <a:rPr dirty="0"/>
              <a:t>Allocation</a:t>
            </a:r>
            <a:r>
              <a:rPr spc="-105" dirty="0"/>
              <a:t> </a:t>
            </a:r>
            <a:r>
              <a:rPr spc="-10" dirty="0"/>
              <a:t>Strategies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024204"/>
            <a:ext cx="8219440" cy="3677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Consider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five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memory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partitions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100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KB,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500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KB,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200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KB,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450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KB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600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KB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same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order.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sequence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212 </a:t>
            </a:r>
            <a:r>
              <a:rPr sz="2000" dirty="0">
                <a:latin typeface="Arial MT"/>
                <a:cs typeface="Arial MT"/>
              </a:rPr>
              <a:t>KB,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417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KB,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112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KB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426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KB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same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come,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following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algorithm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makes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efficient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memory?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252095" indent="-240029">
              <a:lnSpc>
                <a:spcPct val="100000"/>
              </a:lnSpc>
              <a:spcBef>
                <a:spcPts val="5"/>
              </a:spcBef>
              <a:buSzPct val="95000"/>
              <a:buAutoNum type="alphaUcPeriod"/>
              <a:tabLst>
                <a:tab pos="252095" algn="l"/>
              </a:tabLst>
            </a:pPr>
            <a:r>
              <a:rPr sz="2000" dirty="0">
                <a:latin typeface="Arial MT"/>
                <a:cs typeface="Arial MT"/>
              </a:rPr>
              <a:t>Best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algorithm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AutoNum type="alphaUcPeriod"/>
            </a:pPr>
            <a:endParaRPr sz="2000">
              <a:latin typeface="Arial MT"/>
              <a:cs typeface="Arial MT"/>
            </a:endParaRPr>
          </a:p>
          <a:p>
            <a:pPr marL="251460" indent="-239395">
              <a:lnSpc>
                <a:spcPct val="100000"/>
              </a:lnSpc>
              <a:buSzPct val="95000"/>
              <a:buAutoNum type="alphaUcPeriod"/>
              <a:tabLst>
                <a:tab pos="251460" algn="l"/>
              </a:tabLst>
            </a:pPr>
            <a:r>
              <a:rPr sz="2000" dirty="0">
                <a:latin typeface="Arial MT"/>
                <a:cs typeface="Arial MT"/>
              </a:rPr>
              <a:t>First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algorithm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AutoNum type="alphaUcPeriod"/>
            </a:pPr>
            <a:endParaRPr sz="2000">
              <a:latin typeface="Arial MT"/>
              <a:cs typeface="Arial MT"/>
            </a:endParaRPr>
          </a:p>
          <a:p>
            <a:pPr marL="266700" indent="-254000">
              <a:lnSpc>
                <a:spcPct val="100000"/>
              </a:lnSpc>
              <a:buSzPct val="95000"/>
              <a:buAutoNum type="alphaUcPeriod"/>
              <a:tabLst>
                <a:tab pos="266700" algn="l"/>
              </a:tabLst>
            </a:pPr>
            <a:r>
              <a:rPr sz="2000" dirty="0">
                <a:latin typeface="Arial MT"/>
                <a:cs typeface="Arial MT"/>
              </a:rPr>
              <a:t>Worst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fit</a:t>
            </a:r>
            <a:r>
              <a:rPr sz="2000" spc="-10" dirty="0">
                <a:latin typeface="Arial MT"/>
                <a:cs typeface="Arial MT"/>
              </a:rPr>
              <a:t> algorithm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AutoNum type="alphaUcPeriod"/>
            </a:pPr>
            <a:endParaRPr sz="2000">
              <a:latin typeface="Arial MT"/>
              <a:cs typeface="Arial MT"/>
            </a:endParaRPr>
          </a:p>
          <a:p>
            <a:pPr marL="266700" indent="-254000">
              <a:lnSpc>
                <a:spcPct val="100000"/>
              </a:lnSpc>
              <a:spcBef>
                <a:spcPts val="5"/>
              </a:spcBef>
              <a:buSzPct val="95000"/>
              <a:buAutoNum type="alphaUcPeriod"/>
              <a:tabLst>
                <a:tab pos="266700" algn="l"/>
              </a:tabLst>
            </a:pPr>
            <a:r>
              <a:rPr sz="2000" dirty="0">
                <a:latin typeface="Arial MT"/>
                <a:cs typeface="Arial MT"/>
              </a:rPr>
              <a:t>Both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best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results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same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Variable</a:t>
            </a:r>
            <a:r>
              <a:rPr spc="-170" dirty="0"/>
              <a:t> </a:t>
            </a:r>
            <a:r>
              <a:rPr dirty="0"/>
              <a:t>Size</a:t>
            </a:r>
            <a:r>
              <a:rPr spc="-190" dirty="0"/>
              <a:t> </a:t>
            </a:r>
            <a:r>
              <a:rPr spc="-10" dirty="0"/>
              <a:t>Partitioning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935" y="883844"/>
            <a:ext cx="1286510" cy="199771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P1=300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P2=25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P3=125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P4=50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26220" y="1421320"/>
          <a:ext cx="6057899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/>
                <a:gridCol w="1036319"/>
                <a:gridCol w="1325880"/>
                <a:gridCol w="1219200"/>
                <a:gridCol w="1524000"/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497835" y="1417319"/>
            <a:ext cx="1054735" cy="783590"/>
            <a:chOff x="2497835" y="1417319"/>
            <a:chExt cx="1054735" cy="7835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0335" y="1426463"/>
              <a:ext cx="102108" cy="7741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7835" y="1417319"/>
              <a:ext cx="518160" cy="6309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8335" y="1417319"/>
              <a:ext cx="632460" cy="7833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8855" y="1571243"/>
              <a:ext cx="472440" cy="629412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486655" y="1417319"/>
            <a:ext cx="1428115" cy="783590"/>
            <a:chOff x="4486655" y="1417319"/>
            <a:chExt cx="1428115" cy="78359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6655" y="1426463"/>
              <a:ext cx="102108" cy="7741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2536" y="1426463"/>
              <a:ext cx="102108" cy="7741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6655" y="1417319"/>
              <a:ext cx="777239" cy="7833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64607" y="1417319"/>
              <a:ext cx="757427" cy="7833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7507" y="1493519"/>
              <a:ext cx="701039" cy="7071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22975" y="1834895"/>
              <a:ext cx="387096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031735" y="1415796"/>
            <a:ext cx="1623060" cy="784860"/>
            <a:chOff x="7031735" y="1415796"/>
            <a:chExt cx="1623060" cy="78486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1735" y="1426464"/>
              <a:ext cx="102107" cy="7741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31735" y="1415796"/>
              <a:ext cx="859535" cy="7848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12735" y="1415796"/>
              <a:ext cx="856487" cy="7848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93735" y="1417320"/>
              <a:ext cx="784859" cy="78333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71687" y="1758696"/>
              <a:ext cx="483107" cy="441960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2553461" y="1448561"/>
            <a:ext cx="914400" cy="685800"/>
          </a:xfrm>
          <a:custGeom>
            <a:avLst/>
            <a:gdLst/>
            <a:ahLst/>
            <a:cxnLst/>
            <a:rect l="l" t="t" r="r" b="b"/>
            <a:pathLst>
              <a:path w="914400" h="685800">
                <a:moveTo>
                  <a:pt x="419100" y="0"/>
                </a:moveTo>
                <a:lnTo>
                  <a:pt x="0" y="533400"/>
                </a:lnTo>
              </a:path>
              <a:path w="914400" h="685800">
                <a:moveTo>
                  <a:pt x="723900" y="0"/>
                </a:moveTo>
                <a:lnTo>
                  <a:pt x="190500" y="685800"/>
                </a:lnTo>
              </a:path>
              <a:path w="914400" h="685800">
                <a:moveTo>
                  <a:pt x="914400" y="152400"/>
                </a:moveTo>
                <a:lnTo>
                  <a:pt x="541019" y="685800"/>
                </a:lnTo>
              </a:path>
            </a:pathLst>
          </a:custGeom>
          <a:ln w="25908">
            <a:solidFill>
              <a:srgbClr val="4F8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4486655" y="1417319"/>
            <a:ext cx="1394460" cy="731520"/>
            <a:chOff x="4486655" y="1417319"/>
            <a:chExt cx="1394460" cy="731520"/>
          </a:xfrm>
        </p:grpSpPr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86655" y="1417319"/>
              <a:ext cx="434339" cy="44043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42281" y="1450085"/>
              <a:ext cx="1325880" cy="685800"/>
            </a:xfrm>
            <a:custGeom>
              <a:avLst/>
              <a:gdLst/>
              <a:ahLst/>
              <a:cxnLst/>
              <a:rect l="l" t="t" r="r" b="b"/>
              <a:pathLst>
                <a:path w="1325879" h="685800">
                  <a:moveTo>
                    <a:pt x="335279" y="0"/>
                  </a:moveTo>
                  <a:lnTo>
                    <a:pt x="0" y="342900"/>
                  </a:lnTo>
                </a:path>
                <a:path w="1325879" h="685800">
                  <a:moveTo>
                    <a:pt x="678179" y="0"/>
                  </a:moveTo>
                  <a:lnTo>
                    <a:pt x="0" y="685800"/>
                  </a:lnTo>
                </a:path>
                <a:path w="1325879" h="685800">
                  <a:moveTo>
                    <a:pt x="1037081" y="0"/>
                  </a:moveTo>
                  <a:lnTo>
                    <a:pt x="377951" y="685800"/>
                  </a:lnTo>
                </a:path>
                <a:path w="1325879" h="685800">
                  <a:moveTo>
                    <a:pt x="1322831" y="76200"/>
                  </a:moveTo>
                  <a:lnTo>
                    <a:pt x="720851" y="685800"/>
                  </a:lnTo>
                </a:path>
                <a:path w="1325879" h="685800">
                  <a:moveTo>
                    <a:pt x="1325879" y="419100"/>
                  </a:moveTo>
                  <a:lnTo>
                    <a:pt x="1036319" y="685800"/>
                  </a:lnTo>
                </a:path>
              </a:pathLst>
            </a:custGeom>
            <a:ln w="25908">
              <a:solidFill>
                <a:srgbClr val="4F8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031735" y="1417319"/>
            <a:ext cx="1593850" cy="730250"/>
            <a:chOff x="7031735" y="1417319"/>
            <a:chExt cx="1593850" cy="730250"/>
          </a:xfrm>
        </p:grpSpPr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31735" y="1417319"/>
              <a:ext cx="480059" cy="4785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087361" y="1448561"/>
              <a:ext cx="1525270" cy="685800"/>
            </a:xfrm>
            <a:custGeom>
              <a:avLst/>
              <a:gdLst/>
              <a:ahLst/>
              <a:cxnLst/>
              <a:rect l="l" t="t" r="r" b="b"/>
              <a:pathLst>
                <a:path w="1525270" h="685800">
                  <a:moveTo>
                    <a:pt x="381000" y="0"/>
                  </a:moveTo>
                  <a:lnTo>
                    <a:pt x="0" y="381000"/>
                  </a:lnTo>
                </a:path>
                <a:path w="1525270" h="685800">
                  <a:moveTo>
                    <a:pt x="762127" y="0"/>
                  </a:moveTo>
                  <a:lnTo>
                    <a:pt x="0" y="685800"/>
                  </a:lnTo>
                </a:path>
                <a:path w="1525270" h="685800">
                  <a:moveTo>
                    <a:pt x="1139317" y="0"/>
                  </a:moveTo>
                  <a:lnTo>
                    <a:pt x="381000" y="685800"/>
                  </a:lnTo>
                </a:path>
                <a:path w="1525270" h="685800">
                  <a:moveTo>
                    <a:pt x="1448054" y="0"/>
                  </a:moveTo>
                  <a:lnTo>
                    <a:pt x="762127" y="685800"/>
                  </a:lnTo>
                </a:path>
                <a:path w="1525270" h="685800">
                  <a:moveTo>
                    <a:pt x="1525016" y="342900"/>
                  </a:moveTo>
                  <a:lnTo>
                    <a:pt x="1140079" y="685800"/>
                  </a:lnTo>
                </a:path>
              </a:pathLst>
            </a:custGeom>
            <a:ln w="25908">
              <a:solidFill>
                <a:srgbClr val="4F8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841498" y="2170938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50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70503" y="2170938"/>
            <a:ext cx="36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150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70094" y="2152650"/>
            <a:ext cx="36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300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91198" y="2181225"/>
            <a:ext cx="36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350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88377" y="2137409"/>
            <a:ext cx="36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600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47544" y="2743200"/>
            <a:ext cx="6505956" cy="11430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47544" y="3971544"/>
            <a:ext cx="6505956" cy="11430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70404" y="5222747"/>
            <a:ext cx="6504432" cy="114300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069339" y="3079445"/>
            <a:ext cx="958850" cy="145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First</a:t>
            </a:r>
            <a:r>
              <a:rPr sz="24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Fit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9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Best</a:t>
            </a:r>
            <a:r>
              <a:rPr sz="24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Fit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9339" y="5722416"/>
            <a:ext cx="11645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Worst</a:t>
            </a:r>
            <a:r>
              <a:rPr sz="24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Fit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Fixed</a:t>
            </a:r>
            <a:r>
              <a:rPr spc="-155" dirty="0"/>
              <a:t> </a:t>
            </a:r>
            <a:r>
              <a:rPr dirty="0"/>
              <a:t>Size</a:t>
            </a:r>
            <a:r>
              <a:rPr spc="-130" dirty="0"/>
              <a:t> </a:t>
            </a:r>
            <a:r>
              <a:rPr spc="-10" dirty="0"/>
              <a:t>Partitioning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935" y="883844"/>
            <a:ext cx="1443355" cy="199771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P1=210K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P2=400K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P3=110K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P4=450K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26220" y="1421320"/>
          <a:ext cx="60579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/>
                <a:gridCol w="1295400"/>
                <a:gridCol w="1066800"/>
                <a:gridCol w="1143000"/>
                <a:gridCol w="1600200"/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0335" y="1426463"/>
            <a:ext cx="102108" cy="7741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5735" y="1426463"/>
            <a:ext cx="102108" cy="7741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2535" y="1426463"/>
            <a:ext cx="102108" cy="7741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5535" y="1426463"/>
            <a:ext cx="102107" cy="77419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841498" y="2170938"/>
            <a:ext cx="36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0503" y="2170938"/>
            <a:ext cx="36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500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70094" y="2152650"/>
            <a:ext cx="36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200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1198" y="2181225"/>
            <a:ext cx="36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300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88377" y="2137409"/>
            <a:ext cx="36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600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9339" y="3113023"/>
            <a:ext cx="958850" cy="145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First</a:t>
            </a:r>
            <a:r>
              <a:rPr sz="2400" b="1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Fit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3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Best</a:t>
            </a:r>
            <a:r>
              <a:rPr sz="24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Fit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0695" y="2692907"/>
            <a:ext cx="6344411" cy="103936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6311" y="3933444"/>
            <a:ext cx="6342888" cy="103936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6311" y="5279135"/>
            <a:ext cx="6342888" cy="103784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069339" y="5722416"/>
            <a:ext cx="11645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Worst</a:t>
            </a:r>
            <a:r>
              <a:rPr sz="24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Fit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Logical</a:t>
            </a:r>
            <a:r>
              <a:rPr sz="4000" spc="-185" dirty="0"/>
              <a:t> </a:t>
            </a:r>
            <a:r>
              <a:rPr sz="4000" dirty="0"/>
              <a:t>to</a:t>
            </a:r>
            <a:r>
              <a:rPr sz="4000" spc="-175" dirty="0"/>
              <a:t> </a:t>
            </a:r>
            <a:r>
              <a:rPr sz="4000" spc="-20" dirty="0"/>
              <a:t>Physical</a:t>
            </a:r>
            <a:r>
              <a:rPr sz="4000" spc="-204" dirty="0"/>
              <a:t> </a:t>
            </a:r>
            <a:r>
              <a:rPr sz="4000" dirty="0"/>
              <a:t>Address</a:t>
            </a:r>
            <a:r>
              <a:rPr sz="4000" spc="-180" dirty="0"/>
              <a:t> </a:t>
            </a:r>
            <a:r>
              <a:rPr sz="4000" spc="-10" dirty="0"/>
              <a:t>Mapping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68935" y="935862"/>
            <a:ext cx="8380095" cy="137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Relocation</a:t>
            </a:r>
            <a:r>
              <a:rPr sz="2400" b="1" spc="-1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Register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Special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purpose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CPU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holds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m/m.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18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Limit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register: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2650235"/>
            <a:ext cx="8491728" cy="34061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6532156"/>
            <a:ext cx="8031480" cy="330835"/>
            <a:chOff x="-4572" y="6532156"/>
            <a:chExt cx="8031480" cy="3308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" y="6532156"/>
              <a:ext cx="8013700" cy="3258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487156" y="6532156"/>
            <a:ext cx="661670" cy="330835"/>
            <a:chOff x="8487156" y="6532156"/>
            <a:chExt cx="661670" cy="3308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7156" y="6532156"/>
              <a:ext cx="656843" cy="3258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3547" y="885444"/>
            <a:ext cx="8491728" cy="340613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50339" y="267080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52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1145539" y="4795520"/>
            <a:ext cx="31286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851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Values: </a:t>
            </a:r>
            <a:r>
              <a:rPr sz="2400" dirty="0">
                <a:latin typeface="Calibri"/>
                <a:cs typeface="Calibri"/>
              </a:rPr>
              <a:t>Limit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Register=100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Relocation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500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1609" y="1714880"/>
            <a:ext cx="36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500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22194" y="1679575"/>
            <a:ext cx="36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3226" y="2594609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52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68670" y="2572003"/>
            <a:ext cx="36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552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Logical</a:t>
            </a:r>
            <a:r>
              <a:rPr sz="4000" spc="-180" dirty="0"/>
              <a:t> </a:t>
            </a:r>
            <a:r>
              <a:rPr sz="4000" dirty="0"/>
              <a:t>to</a:t>
            </a:r>
            <a:r>
              <a:rPr sz="4000" spc="-180" dirty="0"/>
              <a:t> </a:t>
            </a:r>
            <a:r>
              <a:rPr sz="4000" spc="-25" dirty="0"/>
              <a:t>Physical</a:t>
            </a:r>
            <a:r>
              <a:rPr sz="4000" spc="-175" dirty="0"/>
              <a:t> </a:t>
            </a:r>
            <a:r>
              <a:rPr sz="4000" dirty="0"/>
              <a:t>Address</a:t>
            </a:r>
            <a:r>
              <a:rPr sz="4000" spc="-175" dirty="0"/>
              <a:t> </a:t>
            </a:r>
            <a:r>
              <a:rPr sz="4000" spc="-10" dirty="0"/>
              <a:t>Mapping</a:t>
            </a:r>
            <a:endParaRPr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30" y="147015"/>
            <a:ext cx="73717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Non-</a:t>
            </a:r>
            <a:r>
              <a:rPr dirty="0"/>
              <a:t>Contiguous</a:t>
            </a:r>
            <a:r>
              <a:rPr spc="-60" dirty="0"/>
              <a:t> </a:t>
            </a:r>
            <a:r>
              <a:rPr dirty="0"/>
              <a:t>M/m</a:t>
            </a:r>
            <a:r>
              <a:rPr spc="-45" dirty="0"/>
              <a:t> </a:t>
            </a:r>
            <a:r>
              <a:rPr spc="-10" dirty="0"/>
              <a:t>Allocation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986154"/>
            <a:ext cx="8599170" cy="483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34035" indent="-342900">
              <a:lnSpc>
                <a:spcPts val="3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35" dirty="0">
                <a:latin typeface="Calibri"/>
                <a:cs typeface="Calibri"/>
              </a:rPr>
              <a:t>Non-</a:t>
            </a:r>
            <a:r>
              <a:rPr sz="2400" dirty="0">
                <a:latin typeface="Calibri"/>
                <a:cs typeface="Calibri"/>
              </a:rPr>
              <a:t>Contiguous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techniques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basically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types: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469265" algn="l"/>
              </a:tabLst>
            </a:pP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Paging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469265" algn="l"/>
              </a:tabLst>
            </a:pP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Segmentation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15"/>
              </a:spcBef>
              <a:buClr>
                <a:srgbClr val="C00000"/>
              </a:buClr>
              <a:buFont typeface="Calibri"/>
              <a:buAutoNum type="arabicPeriod"/>
            </a:pPr>
            <a:endParaRPr sz="2800">
              <a:latin typeface="Calibri"/>
              <a:cs typeface="Calibri"/>
            </a:endParaRPr>
          </a:p>
          <a:p>
            <a:pPr marL="355600" marR="5080" lvl="1" indent="-342900">
              <a:lnSpc>
                <a:spcPct val="103299"/>
              </a:lnSpc>
              <a:buFont typeface="Wingdings"/>
              <a:buChar char=""/>
              <a:tabLst>
                <a:tab pos="355600" algn="l"/>
                <a:tab pos="1033144" algn="l"/>
                <a:tab pos="1873250" algn="l"/>
                <a:tab pos="3721735" algn="l"/>
                <a:tab pos="4191635" algn="l"/>
                <a:tab pos="5488305" algn="l"/>
                <a:tab pos="7143750" algn="l"/>
                <a:tab pos="7550784" algn="l"/>
              </a:tabLst>
            </a:pP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main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disadvantage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Dynamic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Partitioning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b="1" spc="-25" dirty="0">
                <a:solidFill>
                  <a:srgbClr val="006EC0"/>
                </a:solidFill>
                <a:latin typeface="Calibri"/>
                <a:cs typeface="Calibri"/>
              </a:rPr>
              <a:t>External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fragmentation.</a:t>
            </a:r>
            <a:endParaRPr sz="2400">
              <a:latin typeface="Calibri"/>
              <a:cs typeface="Calibri"/>
            </a:endParaRPr>
          </a:p>
          <a:p>
            <a:pPr marL="355600" marR="24130" lvl="1" indent="-342900">
              <a:lnSpc>
                <a:spcPct val="104200"/>
              </a:lnSpc>
              <a:spcBef>
                <a:spcPts val="4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Although,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removed</a:t>
            </a:r>
            <a:r>
              <a:rPr sz="2400" b="1" spc="3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by</a:t>
            </a:r>
            <a:r>
              <a:rPr sz="2400" b="1" spc="36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Compaction</a:t>
            </a:r>
            <a:r>
              <a:rPr sz="2400" b="1" spc="3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discussed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earlier,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compaction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inefficient.</a:t>
            </a:r>
            <a:endParaRPr sz="2400">
              <a:latin typeface="Calibri"/>
              <a:cs typeface="Calibri"/>
            </a:endParaRPr>
          </a:p>
          <a:p>
            <a:pPr marL="355600" marR="28575" lvl="1" indent="-342900">
              <a:lnSpc>
                <a:spcPct val="104200"/>
              </a:lnSpc>
              <a:spcBef>
                <a:spcPts val="59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That’s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why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idea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non-</a:t>
            </a:r>
            <a:r>
              <a:rPr sz="2400" dirty="0">
                <a:latin typeface="Calibri"/>
                <a:cs typeface="Calibri"/>
              </a:rPr>
              <a:t>contiguous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 allocation.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Paging</a:t>
            </a:r>
            <a:r>
              <a:rPr spc="-60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Basic</a:t>
            </a:r>
            <a:r>
              <a:rPr spc="-70" dirty="0"/>
              <a:t> </a:t>
            </a:r>
            <a:r>
              <a:rPr dirty="0"/>
              <a:t>Idea</a:t>
            </a:r>
            <a:r>
              <a:rPr spc="-6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its</a:t>
            </a:r>
            <a:r>
              <a:rPr spc="-35" dirty="0"/>
              <a:t> </a:t>
            </a:r>
            <a:r>
              <a:rPr spc="-20" dirty="0"/>
              <a:t>Need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935862"/>
            <a:ext cx="8402955" cy="319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7625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Physical</a:t>
            </a:r>
            <a:r>
              <a:rPr sz="2400" b="1" spc="-12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memory</a:t>
            </a:r>
            <a:r>
              <a:rPr sz="2400" b="1" spc="-1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(Main</a:t>
            </a:r>
            <a:r>
              <a:rPr sz="2400" b="1" spc="-8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Memory)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fixed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block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frames.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13799"/>
              </a:lnSpc>
              <a:spcBef>
                <a:spcPts val="79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Logical</a:t>
            </a:r>
            <a:r>
              <a:rPr sz="2400" b="1" spc="-1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address</a:t>
            </a:r>
            <a:r>
              <a:rPr sz="2400" b="1" spc="-6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space</a:t>
            </a:r>
            <a:r>
              <a:rPr sz="2400" b="1" spc="-6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(Secondary</a:t>
            </a:r>
            <a:r>
              <a:rPr sz="2400" b="1" spc="-8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Memory)</a:t>
            </a:r>
            <a:r>
              <a:rPr sz="2400" b="1" spc="-10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blocks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fixed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pages.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Page</a:t>
            </a:r>
            <a:r>
              <a:rPr sz="24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frame</a:t>
            </a:r>
            <a:r>
              <a:rPr sz="24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will</a:t>
            </a:r>
            <a:r>
              <a:rPr sz="24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24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same</a:t>
            </a:r>
            <a:r>
              <a:rPr sz="24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size.</a:t>
            </a:r>
            <a:endParaRPr sz="2400" dirty="0">
              <a:latin typeface="Calibri"/>
              <a:cs typeface="Calibri"/>
            </a:endParaRPr>
          </a:p>
          <a:p>
            <a:pPr marL="355600" marR="266065" indent="-342900">
              <a:lnSpc>
                <a:spcPct val="113700"/>
              </a:lnSpc>
              <a:spcBef>
                <a:spcPts val="61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Whenever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CPU,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moved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hard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disk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frame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main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memory.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Paging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883844"/>
            <a:ext cx="8068945" cy="339979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latin typeface="Calibri"/>
                <a:cs typeface="Calibri"/>
              </a:rPr>
              <a:t>Thus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memory</a:t>
            </a:r>
            <a:r>
              <a:rPr sz="2400" b="1" spc="-12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management</a:t>
            </a:r>
            <a:r>
              <a:rPr sz="2400" b="1" spc="-8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task</a:t>
            </a:r>
            <a:r>
              <a:rPr sz="2400" b="1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is:</a:t>
            </a:r>
            <a:endParaRPr sz="2400" dirty="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spcBef>
                <a:spcPts val="1005"/>
              </a:spcBef>
              <a:buFont typeface="Wingdings"/>
              <a:buChar char="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find</a:t>
            </a:r>
            <a:r>
              <a:rPr sz="2400" b="1" spc="-4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free</a:t>
            </a:r>
            <a:r>
              <a:rPr sz="2400" b="1" spc="-4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frame</a:t>
            </a:r>
            <a:r>
              <a:rPr sz="2400" b="1" spc="-4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memory,</a:t>
            </a:r>
            <a:endParaRPr sz="24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1000"/>
              </a:spcBef>
              <a:buFont typeface="Wingdings"/>
              <a:buChar char=""/>
              <a:tabLst>
                <a:tab pos="756285" algn="l"/>
              </a:tabLst>
            </a:pP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allocate</a:t>
            </a:r>
            <a:r>
              <a:rPr sz="2400" b="1" spc="-10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appropriate</a:t>
            </a:r>
            <a:r>
              <a:rPr sz="2400" b="1" spc="-7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frame</a:t>
            </a:r>
            <a:r>
              <a:rPr sz="2400" b="1" spc="-8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page,</a:t>
            </a:r>
            <a:endParaRPr sz="24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Font typeface="Wingdings"/>
              <a:buChar char=""/>
              <a:tabLst>
                <a:tab pos="756285" algn="l"/>
              </a:tabLst>
            </a:pP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keeping</a:t>
            </a:r>
            <a:r>
              <a:rPr sz="2400" b="1" spc="-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track</a:t>
            </a:r>
            <a:r>
              <a:rPr sz="2400" b="1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page</a:t>
            </a:r>
            <a:r>
              <a:rPr sz="2400" b="1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belong</a:t>
            </a:r>
            <a:r>
              <a:rPr sz="2400" b="1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which</a:t>
            </a:r>
            <a:r>
              <a:rPr sz="2400" b="1" spc="-6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frame.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OS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maintains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table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called</a:t>
            </a:r>
            <a:r>
              <a:rPr sz="24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page</a:t>
            </a:r>
            <a:r>
              <a:rPr sz="24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table,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13799"/>
              </a:lnSpc>
              <a:spcBef>
                <a:spcPts val="6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Page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index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6548628"/>
            <a:ext cx="8010525" cy="314325"/>
            <a:chOff x="-4572" y="6548628"/>
            <a:chExt cx="8010525" cy="314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487156" y="6532156"/>
            <a:ext cx="661670" cy="330835"/>
            <a:chOff x="8487156" y="6532156"/>
            <a:chExt cx="661670" cy="3308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7156" y="6532156"/>
              <a:ext cx="656843" cy="3258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891" y="457200"/>
            <a:ext cx="8586216" cy="55854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754883" y="1725382"/>
            <a:ext cx="794385" cy="6788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000" spc="-20" dirty="0">
                <a:latin typeface="Times New Roman"/>
                <a:cs typeface="Times New Roman"/>
              </a:rPr>
              <a:t>Page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000" spc="-10" dirty="0">
                <a:latin typeface="Times New Roman"/>
                <a:cs typeface="Times New Roman"/>
              </a:rPr>
              <a:t>number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02735" y="1571244"/>
            <a:ext cx="1762125" cy="1163320"/>
            <a:chOff x="3602735" y="1571244"/>
            <a:chExt cx="1762125" cy="116332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2735" y="1641348"/>
              <a:ext cx="394715" cy="109270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58361" y="1677162"/>
              <a:ext cx="304800" cy="990600"/>
            </a:xfrm>
            <a:custGeom>
              <a:avLst/>
              <a:gdLst/>
              <a:ahLst/>
              <a:cxnLst/>
              <a:rect l="l" t="t" r="r" b="b"/>
              <a:pathLst>
                <a:path w="304800" h="990600">
                  <a:moveTo>
                    <a:pt x="304800" y="990600"/>
                  </a:moveTo>
                  <a:lnTo>
                    <a:pt x="245490" y="988567"/>
                  </a:lnTo>
                  <a:lnTo>
                    <a:pt x="196976" y="983107"/>
                  </a:lnTo>
                  <a:lnTo>
                    <a:pt x="164337" y="975105"/>
                  </a:lnTo>
                  <a:lnTo>
                    <a:pt x="152400" y="965200"/>
                  </a:lnTo>
                  <a:lnTo>
                    <a:pt x="152400" y="520700"/>
                  </a:lnTo>
                  <a:lnTo>
                    <a:pt x="140462" y="510793"/>
                  </a:lnTo>
                  <a:lnTo>
                    <a:pt x="107823" y="502792"/>
                  </a:lnTo>
                  <a:lnTo>
                    <a:pt x="59309" y="497332"/>
                  </a:lnTo>
                  <a:lnTo>
                    <a:pt x="0" y="495300"/>
                  </a:lnTo>
                  <a:lnTo>
                    <a:pt x="59309" y="493267"/>
                  </a:lnTo>
                  <a:lnTo>
                    <a:pt x="107823" y="487807"/>
                  </a:lnTo>
                  <a:lnTo>
                    <a:pt x="140462" y="479805"/>
                  </a:lnTo>
                  <a:lnTo>
                    <a:pt x="152400" y="469900"/>
                  </a:lnTo>
                  <a:lnTo>
                    <a:pt x="152400" y="25400"/>
                  </a:lnTo>
                  <a:lnTo>
                    <a:pt x="164337" y="15493"/>
                  </a:lnTo>
                  <a:lnTo>
                    <a:pt x="196976" y="7492"/>
                  </a:lnTo>
                  <a:lnTo>
                    <a:pt x="245490" y="2032"/>
                  </a:lnTo>
                  <a:lnTo>
                    <a:pt x="304800" y="0"/>
                  </a:lnTo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0619" y="1571244"/>
              <a:ext cx="403860" cy="115976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002529" y="1607058"/>
              <a:ext cx="316865" cy="1059180"/>
            </a:xfrm>
            <a:custGeom>
              <a:avLst/>
              <a:gdLst/>
              <a:ahLst/>
              <a:cxnLst/>
              <a:rect l="l" t="t" r="r" b="b"/>
              <a:pathLst>
                <a:path w="316864" h="1059180">
                  <a:moveTo>
                    <a:pt x="0" y="0"/>
                  </a:moveTo>
                  <a:lnTo>
                    <a:pt x="61722" y="2031"/>
                  </a:lnTo>
                  <a:lnTo>
                    <a:pt x="112014" y="7746"/>
                  </a:lnTo>
                  <a:lnTo>
                    <a:pt x="145923" y="16128"/>
                  </a:lnTo>
                  <a:lnTo>
                    <a:pt x="158369" y="26288"/>
                  </a:lnTo>
                  <a:lnTo>
                    <a:pt x="158369" y="503174"/>
                  </a:lnTo>
                  <a:lnTo>
                    <a:pt x="170942" y="513333"/>
                  </a:lnTo>
                  <a:lnTo>
                    <a:pt x="204850" y="521715"/>
                  </a:lnTo>
                  <a:lnTo>
                    <a:pt x="255143" y="527430"/>
                  </a:lnTo>
                  <a:lnTo>
                    <a:pt x="316865" y="529463"/>
                  </a:lnTo>
                  <a:lnTo>
                    <a:pt x="255143" y="531494"/>
                  </a:lnTo>
                  <a:lnTo>
                    <a:pt x="204850" y="537209"/>
                  </a:lnTo>
                  <a:lnTo>
                    <a:pt x="170942" y="545591"/>
                  </a:lnTo>
                  <a:lnTo>
                    <a:pt x="158369" y="555751"/>
                  </a:lnTo>
                  <a:lnTo>
                    <a:pt x="158369" y="1032637"/>
                  </a:lnTo>
                  <a:lnTo>
                    <a:pt x="145923" y="1042796"/>
                  </a:lnTo>
                  <a:lnTo>
                    <a:pt x="112014" y="1051178"/>
                  </a:lnTo>
                  <a:lnTo>
                    <a:pt x="61722" y="1056893"/>
                  </a:lnTo>
                  <a:lnTo>
                    <a:pt x="0" y="1058926"/>
                  </a:lnTo>
                </a:path>
              </a:pathLst>
            </a:custGeom>
            <a:ln w="25908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90209" y="1725382"/>
            <a:ext cx="794385" cy="6788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000" spc="-10" dirty="0">
                <a:latin typeface="Times New Roman"/>
                <a:cs typeface="Times New Roman"/>
              </a:rPr>
              <a:t>Frame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000" spc="-10" dirty="0">
                <a:latin typeface="Times New Roman"/>
                <a:cs typeface="Times New Roman"/>
              </a:rPr>
              <a:t>number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Topics</a:t>
            </a:r>
            <a:r>
              <a:rPr spc="-120" dirty="0"/>
              <a:t> </a:t>
            </a:r>
            <a:r>
              <a:rPr dirty="0"/>
              <a:t>to</a:t>
            </a:r>
            <a:r>
              <a:rPr spc="-150" dirty="0"/>
              <a:t> </a:t>
            </a:r>
            <a:r>
              <a:rPr dirty="0"/>
              <a:t>be</a:t>
            </a:r>
            <a:r>
              <a:rPr spc="-135" dirty="0"/>
              <a:t> </a:t>
            </a:r>
            <a:r>
              <a:rPr spc="-10" dirty="0"/>
              <a:t>covered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894185"/>
            <a:ext cx="8193405" cy="524764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90"/>
              </a:spcBef>
              <a:buFont typeface="Wingdings"/>
              <a:buChar char=""/>
              <a:tabLst>
                <a:tab pos="354965" algn="l"/>
              </a:tabLst>
            </a:pPr>
            <a:r>
              <a:rPr sz="2600" dirty="0">
                <a:latin typeface="Calibri"/>
                <a:cs typeface="Calibri"/>
              </a:rPr>
              <a:t>Basics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Management</a:t>
            </a: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</a:tabLst>
            </a:pP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partitioning: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Fixed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Variable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Size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Partitioning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4200"/>
              </a:lnSpc>
              <a:spcBef>
                <a:spcPts val="475"/>
              </a:spcBef>
              <a:buFont typeface="Wingdings"/>
              <a:buChar char="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Allocation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Strategies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(First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Fit,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Best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Fit,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Worst </a:t>
            </a:r>
            <a:r>
              <a:rPr sz="2600" spc="-20" dirty="0">
                <a:latin typeface="Calibri"/>
                <a:cs typeface="Calibri"/>
              </a:rPr>
              <a:t>Fit)</a:t>
            </a: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19"/>
              </a:spcBef>
              <a:buFont typeface="Wingdings"/>
              <a:buChar char=""/>
              <a:tabLst>
                <a:tab pos="354965" algn="l"/>
              </a:tabLst>
            </a:pPr>
            <a:r>
              <a:rPr sz="2600" dirty="0">
                <a:latin typeface="Calibri"/>
                <a:cs typeface="Calibri"/>
              </a:rPr>
              <a:t>Swapping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Fragmentation</a:t>
            </a: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</a:tabLst>
            </a:pPr>
            <a:r>
              <a:rPr sz="2600" dirty="0">
                <a:latin typeface="Calibri"/>
                <a:cs typeface="Calibri"/>
              </a:rPr>
              <a:t>Paging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Demand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Paging</a:t>
            </a: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</a:tabLst>
            </a:pPr>
            <a:r>
              <a:rPr sz="2600" spc="-10" dirty="0">
                <a:latin typeface="Calibri"/>
                <a:cs typeface="Calibri"/>
              </a:rPr>
              <a:t>Segmentation</a:t>
            </a: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354965" algn="l"/>
              </a:tabLst>
            </a:pPr>
            <a:r>
              <a:rPr sz="2600" dirty="0">
                <a:latin typeface="Calibri"/>
                <a:cs typeface="Calibri"/>
              </a:rPr>
              <a:t>Concepts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Virtual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Memory</a:t>
            </a:r>
            <a:endParaRPr sz="2600">
              <a:latin typeface="Calibri"/>
              <a:cs typeface="Calibri"/>
            </a:endParaRPr>
          </a:p>
          <a:p>
            <a:pPr marL="355600" marR="619125" indent="-342900">
              <a:lnSpc>
                <a:spcPct val="103800"/>
              </a:lnSpc>
              <a:spcBef>
                <a:spcPts val="484"/>
              </a:spcBef>
              <a:buFont typeface="Wingdings"/>
              <a:buChar char=""/>
              <a:tabLst>
                <a:tab pos="355600" algn="l"/>
                <a:tab pos="429895" algn="l"/>
              </a:tabLst>
            </a:pP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Calibri"/>
                <a:cs typeface="Calibri"/>
              </a:rPr>
              <a:t>Page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Replacement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Policies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(FIFO,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LRU,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Optimal,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Other Strategies)</a:t>
            </a: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25"/>
              </a:spcBef>
              <a:buFont typeface="Wingdings"/>
              <a:buChar char=""/>
              <a:tabLst>
                <a:tab pos="354965" algn="l"/>
              </a:tabLst>
            </a:pPr>
            <a:r>
              <a:rPr sz="2600" spc="-10" dirty="0">
                <a:latin typeface="Calibri"/>
                <a:cs typeface="Calibri"/>
              </a:rPr>
              <a:t>Thrashing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6548628"/>
            <a:ext cx="8010525" cy="314325"/>
            <a:chOff x="-4572" y="6548628"/>
            <a:chExt cx="8010525" cy="314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487156" y="6532156"/>
            <a:ext cx="661670" cy="330835"/>
            <a:chOff x="8487156" y="6532156"/>
            <a:chExt cx="661670" cy="3308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7156" y="6532156"/>
              <a:ext cx="656843" cy="3258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04800" y="609600"/>
            <a:ext cx="8534400" cy="5585460"/>
            <a:chOff x="304800" y="609600"/>
            <a:chExt cx="8534400" cy="558546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0" y="609600"/>
              <a:ext cx="8534400" cy="55854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1827" y="1946147"/>
              <a:ext cx="2441448" cy="2895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14500" y="1969007"/>
              <a:ext cx="2287905" cy="169545"/>
            </a:xfrm>
            <a:custGeom>
              <a:avLst/>
              <a:gdLst/>
              <a:ahLst/>
              <a:cxnLst/>
              <a:rect l="l" t="t" r="r" b="b"/>
              <a:pathLst>
                <a:path w="2287904" h="169544">
                  <a:moveTo>
                    <a:pt x="2265680" y="144018"/>
                  </a:moveTo>
                  <a:lnTo>
                    <a:pt x="2222119" y="144018"/>
                  </a:lnTo>
                  <a:lnTo>
                    <a:pt x="2209165" y="144018"/>
                  </a:lnTo>
                  <a:lnTo>
                    <a:pt x="2207895" y="169164"/>
                  </a:lnTo>
                  <a:lnTo>
                    <a:pt x="2265680" y="144018"/>
                  </a:lnTo>
                  <a:close/>
                </a:path>
                <a:path w="2287904" h="169544">
                  <a:moveTo>
                    <a:pt x="2287524" y="134620"/>
                  </a:moveTo>
                  <a:lnTo>
                    <a:pt x="2211959" y="91694"/>
                  </a:lnTo>
                  <a:lnTo>
                    <a:pt x="2210562" y="117475"/>
                  </a:lnTo>
                  <a:lnTo>
                    <a:pt x="1270" y="0"/>
                  </a:lnTo>
                  <a:lnTo>
                    <a:pt x="0" y="25908"/>
                  </a:lnTo>
                  <a:lnTo>
                    <a:pt x="2209165" y="143383"/>
                  </a:lnTo>
                  <a:lnTo>
                    <a:pt x="2222119" y="144018"/>
                  </a:lnTo>
                  <a:lnTo>
                    <a:pt x="2222144" y="143383"/>
                  </a:lnTo>
                  <a:lnTo>
                    <a:pt x="2267204" y="143383"/>
                  </a:lnTo>
                  <a:lnTo>
                    <a:pt x="2287524" y="13462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0303" y="1412748"/>
              <a:ext cx="2366772" cy="5486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42258" y="1777872"/>
              <a:ext cx="83184" cy="767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12975" y="1435608"/>
              <a:ext cx="2138045" cy="393700"/>
            </a:xfrm>
            <a:custGeom>
              <a:avLst/>
              <a:gdLst/>
              <a:ahLst/>
              <a:cxnLst/>
              <a:rect l="l" t="t" r="r" b="b"/>
              <a:pathLst>
                <a:path w="2138045" h="393700">
                  <a:moveTo>
                    <a:pt x="4318" y="0"/>
                  </a:moveTo>
                  <a:lnTo>
                    <a:pt x="0" y="25653"/>
                  </a:lnTo>
                  <a:lnTo>
                    <a:pt x="2133727" y="393445"/>
                  </a:lnTo>
                  <a:lnTo>
                    <a:pt x="2138045" y="367918"/>
                  </a:lnTo>
                  <a:lnTo>
                    <a:pt x="4318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4128" y="1793747"/>
              <a:ext cx="2365248" cy="3200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876800" y="1816607"/>
              <a:ext cx="2211070" cy="198120"/>
            </a:xfrm>
            <a:custGeom>
              <a:avLst/>
              <a:gdLst/>
              <a:ahLst/>
              <a:cxnLst/>
              <a:rect l="l" t="t" r="r" b="b"/>
              <a:pathLst>
                <a:path w="2211070" h="198119">
                  <a:moveTo>
                    <a:pt x="2190496" y="173355"/>
                  </a:moveTo>
                  <a:lnTo>
                    <a:pt x="2145411" y="173355"/>
                  </a:lnTo>
                  <a:lnTo>
                    <a:pt x="2132330" y="173355"/>
                  </a:lnTo>
                  <a:lnTo>
                    <a:pt x="2130679" y="198120"/>
                  </a:lnTo>
                  <a:lnTo>
                    <a:pt x="2190496" y="173355"/>
                  </a:lnTo>
                  <a:close/>
                </a:path>
                <a:path w="2211070" h="198119">
                  <a:moveTo>
                    <a:pt x="2210943" y="164846"/>
                  </a:moveTo>
                  <a:lnTo>
                    <a:pt x="2136013" y="120904"/>
                  </a:lnTo>
                  <a:lnTo>
                    <a:pt x="2134235" y="146558"/>
                  </a:lnTo>
                  <a:lnTo>
                    <a:pt x="1778" y="0"/>
                  </a:lnTo>
                  <a:lnTo>
                    <a:pt x="0" y="25781"/>
                  </a:lnTo>
                  <a:lnTo>
                    <a:pt x="2132457" y="172466"/>
                  </a:lnTo>
                  <a:lnTo>
                    <a:pt x="2145411" y="173355"/>
                  </a:lnTo>
                  <a:lnTo>
                    <a:pt x="2145461" y="172466"/>
                  </a:lnTo>
                  <a:lnTo>
                    <a:pt x="2192655" y="172466"/>
                  </a:lnTo>
                  <a:lnTo>
                    <a:pt x="2210943" y="164846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28032" y="2071116"/>
              <a:ext cx="2371343" cy="17190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02018" y="3582416"/>
              <a:ext cx="85978" cy="7645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70703" y="2093975"/>
              <a:ext cx="2161540" cy="1530985"/>
            </a:xfrm>
            <a:custGeom>
              <a:avLst/>
              <a:gdLst/>
              <a:ahLst/>
              <a:cxnLst/>
              <a:rect l="l" t="t" r="r" b="b"/>
              <a:pathLst>
                <a:path w="2161540" h="1530985">
                  <a:moveTo>
                    <a:pt x="14986" y="0"/>
                  </a:moveTo>
                  <a:lnTo>
                    <a:pt x="0" y="21082"/>
                  </a:lnTo>
                  <a:lnTo>
                    <a:pt x="2146173" y="1530731"/>
                  </a:lnTo>
                  <a:lnTo>
                    <a:pt x="2161159" y="1509522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44753"/>
            <a:ext cx="8248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1009015" algn="l"/>
                <a:tab pos="2056130" algn="l"/>
                <a:tab pos="3509010" algn="l"/>
                <a:tab pos="4587875" algn="l"/>
                <a:tab pos="5139690" algn="l"/>
                <a:tab pos="6371590" algn="l"/>
              </a:tabLst>
            </a:pP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paging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technique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divides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physical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memory(main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26440" y="810513"/>
            <a:ext cx="58515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871855" algn="l"/>
                <a:tab pos="1583690" algn="l"/>
                <a:tab pos="2442210" algn="l"/>
                <a:tab pos="2494280" algn="l"/>
                <a:tab pos="3540760" algn="l"/>
                <a:tab pos="4097020" algn="l"/>
                <a:tab pos="4638675" algn="l"/>
                <a:tab pos="5328920" algn="l"/>
              </a:tabLst>
            </a:pPr>
            <a:r>
              <a:rPr sz="2400" spc="-10" dirty="0">
                <a:latin typeface="Arial MT"/>
                <a:cs typeface="Arial MT"/>
              </a:rPr>
              <a:t>memory)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into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fixed-size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blocks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that </a:t>
            </a:r>
            <a:r>
              <a:rPr sz="2400" spc="-2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b="1" spc="-10" dirty="0">
                <a:latin typeface="Arial"/>
                <a:cs typeface="Arial"/>
              </a:rPr>
              <a:t>Frames</a:t>
            </a:r>
            <a:r>
              <a:rPr sz="2400" b="1" dirty="0">
                <a:latin typeface="Arial"/>
                <a:cs typeface="Arial"/>
              </a:rPr>
              <a:t>		</a:t>
            </a:r>
            <a:r>
              <a:rPr sz="2400" spc="-2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also</a:t>
            </a:r>
            <a:r>
              <a:rPr sz="2400" dirty="0">
                <a:latin typeface="Arial MT"/>
                <a:cs typeface="Arial MT"/>
              </a:rPr>
              <a:t>		</a:t>
            </a:r>
            <a:r>
              <a:rPr sz="2400" spc="-10" dirty="0">
                <a:latin typeface="Arial MT"/>
                <a:cs typeface="Arial MT"/>
              </a:rPr>
              <a:t>divide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6168" y="810513"/>
            <a:ext cx="194881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50000"/>
              </a:lnSpc>
              <a:spcBef>
                <a:spcPts val="100"/>
              </a:spcBef>
              <a:tabLst>
                <a:tab pos="972819" algn="l"/>
                <a:tab pos="1055370" algn="l"/>
              </a:tabLst>
            </a:pPr>
            <a:r>
              <a:rPr sz="2400" spc="-2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		</a:t>
            </a:r>
            <a:r>
              <a:rPr sz="2400" spc="-20" dirty="0">
                <a:latin typeface="Arial MT"/>
                <a:cs typeface="Arial MT"/>
              </a:rPr>
              <a:t>known </a:t>
            </a: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b="1" spc="-10" dirty="0">
                <a:latin typeface="Arial"/>
                <a:cs typeface="Arial"/>
              </a:rPr>
              <a:t>logical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908174"/>
            <a:ext cx="825055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memory(secondary</a:t>
            </a:r>
            <a:r>
              <a:rPr sz="2400" b="1" spc="2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memory)</a:t>
            </a:r>
            <a:r>
              <a:rPr sz="2400" b="1" spc="2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into</a:t>
            </a:r>
            <a:r>
              <a:rPr sz="2400" b="1" spc="2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blocks</a:t>
            </a:r>
            <a:r>
              <a:rPr sz="2400" b="1" spc="2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2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23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same </a:t>
            </a:r>
            <a:r>
              <a:rPr sz="2400" b="1" dirty="0">
                <a:latin typeface="Arial"/>
                <a:cs typeface="Arial"/>
              </a:rPr>
              <a:t>size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known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b="1" spc="-10" dirty="0">
                <a:latin typeface="Arial"/>
                <a:cs typeface="Arial"/>
              </a:rPr>
              <a:t>Pages.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technique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keeps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track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free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frames.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Frame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size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Page.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buChar char="•"/>
              <a:tabLst>
                <a:tab pos="355600" algn="l"/>
                <a:tab pos="440690" algn="l"/>
              </a:tabLst>
            </a:pPr>
            <a:r>
              <a:rPr sz="2400" dirty="0">
                <a:latin typeface="Arial MT"/>
                <a:cs typeface="Arial MT"/>
              </a:rPr>
              <a:t>	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frame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basically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place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(logical)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be </a:t>
            </a:r>
            <a:r>
              <a:rPr sz="2400" dirty="0">
                <a:latin typeface="Arial MT"/>
                <a:cs typeface="Arial MT"/>
              </a:rPr>
              <a:t>(physically)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placed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4519" y="304800"/>
            <a:ext cx="5352683" cy="2780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5175" y="3467861"/>
            <a:ext cx="8051800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6350" indent="-285750" algn="just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sz="2200" dirty="0">
                <a:latin typeface="Arial MT"/>
                <a:cs typeface="Arial MT"/>
              </a:rPr>
              <a:t>Pages</a:t>
            </a:r>
            <a:r>
              <a:rPr sz="2200" spc="3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3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3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3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3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brought</a:t>
            </a:r>
            <a:r>
              <a:rPr sz="2200" spc="3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into</a:t>
            </a:r>
            <a:r>
              <a:rPr sz="2200" spc="3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3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main</a:t>
            </a:r>
            <a:r>
              <a:rPr sz="2200" spc="3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memory</a:t>
            </a:r>
            <a:r>
              <a:rPr sz="2200" spc="3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only 	</a:t>
            </a:r>
            <a:r>
              <a:rPr sz="2200" dirty="0">
                <a:latin typeface="Arial MT"/>
                <a:cs typeface="Arial MT"/>
              </a:rPr>
              <a:t>when</a:t>
            </a:r>
            <a:r>
              <a:rPr sz="2200" spc="1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there</a:t>
            </a:r>
            <a:r>
              <a:rPr sz="2200" spc="1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requirement</a:t>
            </a:r>
            <a:r>
              <a:rPr sz="2200" spc="1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otherwise</a:t>
            </a:r>
            <a:r>
              <a:rPr sz="2200" spc="1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1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reside</a:t>
            </a:r>
            <a:r>
              <a:rPr sz="2200" spc="1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10" dirty="0">
                <a:latin typeface="Arial MT"/>
                <a:cs typeface="Arial MT"/>
              </a:rPr>
              <a:t>  </a:t>
            </a:r>
            <a:r>
              <a:rPr sz="2200" spc="-25" dirty="0">
                <a:latin typeface="Arial MT"/>
                <a:cs typeface="Arial MT"/>
              </a:rPr>
              <a:t>the 	</a:t>
            </a:r>
            <a:r>
              <a:rPr sz="2200" dirty="0">
                <a:latin typeface="Arial MT"/>
                <a:cs typeface="Arial MT"/>
              </a:rPr>
              <a:t>secondary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storage.</a:t>
            </a:r>
            <a:endParaRPr sz="2200">
              <a:latin typeface="Arial MT"/>
              <a:cs typeface="Arial MT"/>
            </a:endParaRPr>
          </a:p>
          <a:p>
            <a:pPr marL="297815" marR="5080" indent="-285750" algn="just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page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mainly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frames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of 	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14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memory.</a:t>
            </a:r>
            <a:r>
              <a:rPr sz="2200" spc="11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Also,</a:t>
            </a:r>
            <a:r>
              <a:rPr sz="2200" spc="11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1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pages</a:t>
            </a:r>
            <a:r>
              <a:rPr sz="2200" spc="11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114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11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stored</a:t>
            </a:r>
            <a:r>
              <a:rPr sz="2200" spc="114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110" dirty="0">
                <a:latin typeface="Arial MT"/>
                <a:cs typeface="Arial MT"/>
              </a:rPr>
              <a:t>  </a:t>
            </a:r>
            <a:r>
              <a:rPr sz="2200" spc="-10" dirty="0">
                <a:latin typeface="Arial MT"/>
                <a:cs typeface="Arial MT"/>
              </a:rPr>
              <a:t>different 	</a:t>
            </a:r>
            <a:r>
              <a:rPr sz="2200" dirty="0">
                <a:latin typeface="Arial MT"/>
                <a:cs typeface="Arial MT"/>
              </a:rPr>
              <a:t>locations</a:t>
            </a:r>
            <a:r>
              <a:rPr sz="2200" spc="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memory</a:t>
            </a:r>
            <a:r>
              <a:rPr sz="2200" spc="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but</a:t>
            </a:r>
            <a:r>
              <a:rPr sz="2200" spc="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always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main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priority</a:t>
            </a:r>
            <a:r>
              <a:rPr sz="2200" spc="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8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find 	</a:t>
            </a:r>
            <a:r>
              <a:rPr sz="2200" dirty="0">
                <a:latin typeface="Arial MT"/>
                <a:cs typeface="Arial MT"/>
              </a:rPr>
              <a:t>contiguous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frames.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908" y="1123890"/>
            <a:ext cx="8409481" cy="37859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Non-</a:t>
            </a:r>
            <a:r>
              <a:rPr dirty="0"/>
              <a:t>Contiguous</a:t>
            </a:r>
            <a:r>
              <a:rPr spc="-60" dirty="0"/>
              <a:t> </a:t>
            </a:r>
            <a:r>
              <a:rPr dirty="0"/>
              <a:t>M/m</a:t>
            </a:r>
            <a:r>
              <a:rPr spc="-55" dirty="0"/>
              <a:t> </a:t>
            </a:r>
            <a:r>
              <a:rPr spc="-10" dirty="0"/>
              <a:t>Allocation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32924" y="1955228"/>
            <a:ext cx="5634355" cy="3560445"/>
            <a:chOff x="3332924" y="1955228"/>
            <a:chExt cx="5634355" cy="3560445"/>
          </a:xfrm>
        </p:grpSpPr>
        <p:sp>
          <p:nvSpPr>
            <p:cNvPr id="4" name="object 4"/>
            <p:cNvSpPr/>
            <p:nvPr/>
          </p:nvSpPr>
          <p:spPr>
            <a:xfrm>
              <a:off x="3345179" y="1967484"/>
              <a:ext cx="5608320" cy="3534410"/>
            </a:xfrm>
            <a:custGeom>
              <a:avLst/>
              <a:gdLst/>
              <a:ahLst/>
              <a:cxnLst/>
              <a:rect l="l" t="t" r="r" b="b"/>
              <a:pathLst>
                <a:path w="5608320" h="3534410">
                  <a:moveTo>
                    <a:pt x="5019040" y="0"/>
                  </a:moveTo>
                  <a:lnTo>
                    <a:pt x="0" y="0"/>
                  </a:lnTo>
                  <a:lnTo>
                    <a:pt x="0" y="3534155"/>
                  </a:lnTo>
                  <a:lnTo>
                    <a:pt x="5019040" y="3534155"/>
                  </a:lnTo>
                  <a:lnTo>
                    <a:pt x="5067427" y="3532251"/>
                  </a:lnTo>
                  <a:lnTo>
                    <a:pt x="5114671" y="3526408"/>
                  </a:lnTo>
                  <a:lnTo>
                    <a:pt x="5160645" y="3517010"/>
                  </a:lnTo>
                  <a:lnTo>
                    <a:pt x="5205349" y="3504183"/>
                  </a:lnTo>
                  <a:lnTo>
                    <a:pt x="5248402" y="3487928"/>
                  </a:lnTo>
                  <a:lnTo>
                    <a:pt x="5289931" y="3468369"/>
                  </a:lnTo>
                  <a:lnTo>
                    <a:pt x="5329428" y="3445891"/>
                  </a:lnTo>
                  <a:lnTo>
                    <a:pt x="5367020" y="3420491"/>
                  </a:lnTo>
                  <a:lnTo>
                    <a:pt x="5402580" y="3392424"/>
                  </a:lnTo>
                  <a:lnTo>
                    <a:pt x="5435727" y="3361690"/>
                  </a:lnTo>
                  <a:lnTo>
                    <a:pt x="5466461" y="3328542"/>
                  </a:lnTo>
                  <a:lnTo>
                    <a:pt x="5494655" y="3292982"/>
                  </a:lnTo>
                  <a:lnTo>
                    <a:pt x="5520055" y="3255391"/>
                  </a:lnTo>
                  <a:lnTo>
                    <a:pt x="5542534" y="3215893"/>
                  </a:lnTo>
                  <a:lnTo>
                    <a:pt x="5561965" y="3174365"/>
                  </a:lnTo>
                  <a:lnTo>
                    <a:pt x="5578221" y="3131311"/>
                  </a:lnTo>
                  <a:lnTo>
                    <a:pt x="5591175" y="3086735"/>
                  </a:lnTo>
                  <a:lnTo>
                    <a:pt x="5600573" y="3040634"/>
                  </a:lnTo>
                  <a:lnTo>
                    <a:pt x="5606415" y="2993390"/>
                  </a:lnTo>
                  <a:lnTo>
                    <a:pt x="5608320" y="2945129"/>
                  </a:lnTo>
                  <a:lnTo>
                    <a:pt x="5608320" y="589026"/>
                  </a:lnTo>
                  <a:lnTo>
                    <a:pt x="5606415" y="540765"/>
                  </a:lnTo>
                  <a:lnTo>
                    <a:pt x="5600573" y="493521"/>
                  </a:lnTo>
                  <a:lnTo>
                    <a:pt x="5591175" y="447420"/>
                  </a:lnTo>
                  <a:lnTo>
                    <a:pt x="5578221" y="402843"/>
                  </a:lnTo>
                  <a:lnTo>
                    <a:pt x="5561965" y="359790"/>
                  </a:lnTo>
                  <a:lnTo>
                    <a:pt x="5542534" y="318262"/>
                  </a:lnTo>
                  <a:lnTo>
                    <a:pt x="5520055" y="278764"/>
                  </a:lnTo>
                  <a:lnTo>
                    <a:pt x="5494655" y="241173"/>
                  </a:lnTo>
                  <a:lnTo>
                    <a:pt x="5466461" y="205612"/>
                  </a:lnTo>
                  <a:lnTo>
                    <a:pt x="5435727" y="172465"/>
                  </a:lnTo>
                  <a:lnTo>
                    <a:pt x="5402580" y="141731"/>
                  </a:lnTo>
                  <a:lnTo>
                    <a:pt x="5367020" y="113664"/>
                  </a:lnTo>
                  <a:lnTo>
                    <a:pt x="5329428" y="88264"/>
                  </a:lnTo>
                  <a:lnTo>
                    <a:pt x="5289931" y="65786"/>
                  </a:lnTo>
                  <a:lnTo>
                    <a:pt x="5248402" y="46227"/>
                  </a:lnTo>
                  <a:lnTo>
                    <a:pt x="5205349" y="29971"/>
                  </a:lnTo>
                  <a:lnTo>
                    <a:pt x="5160645" y="17144"/>
                  </a:lnTo>
                  <a:lnTo>
                    <a:pt x="5114671" y="7746"/>
                  </a:lnTo>
                  <a:lnTo>
                    <a:pt x="5067427" y="1904"/>
                  </a:lnTo>
                  <a:lnTo>
                    <a:pt x="5019040" y="0"/>
                  </a:lnTo>
                  <a:close/>
                </a:path>
              </a:pathLst>
            </a:custGeom>
            <a:solidFill>
              <a:srgbClr val="B8D5E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45941" y="1968246"/>
              <a:ext cx="5608320" cy="3534410"/>
            </a:xfrm>
            <a:custGeom>
              <a:avLst/>
              <a:gdLst/>
              <a:ahLst/>
              <a:cxnLst/>
              <a:rect l="l" t="t" r="r" b="b"/>
              <a:pathLst>
                <a:path w="5608320" h="3534410">
                  <a:moveTo>
                    <a:pt x="5608320" y="589026"/>
                  </a:moveTo>
                  <a:lnTo>
                    <a:pt x="5608320" y="2945129"/>
                  </a:lnTo>
                  <a:lnTo>
                    <a:pt x="5606415" y="2993390"/>
                  </a:lnTo>
                  <a:lnTo>
                    <a:pt x="5600573" y="3040634"/>
                  </a:lnTo>
                  <a:lnTo>
                    <a:pt x="5591175" y="3086735"/>
                  </a:lnTo>
                  <a:lnTo>
                    <a:pt x="5578221" y="3131311"/>
                  </a:lnTo>
                  <a:lnTo>
                    <a:pt x="5561965" y="3174365"/>
                  </a:lnTo>
                  <a:lnTo>
                    <a:pt x="5542534" y="3215893"/>
                  </a:lnTo>
                  <a:lnTo>
                    <a:pt x="5520055" y="3255391"/>
                  </a:lnTo>
                  <a:lnTo>
                    <a:pt x="5494655" y="3292982"/>
                  </a:lnTo>
                  <a:lnTo>
                    <a:pt x="5466461" y="3328542"/>
                  </a:lnTo>
                  <a:lnTo>
                    <a:pt x="5435727" y="3361690"/>
                  </a:lnTo>
                  <a:lnTo>
                    <a:pt x="5402580" y="3392424"/>
                  </a:lnTo>
                  <a:lnTo>
                    <a:pt x="5367020" y="3420491"/>
                  </a:lnTo>
                  <a:lnTo>
                    <a:pt x="5329428" y="3445891"/>
                  </a:lnTo>
                  <a:lnTo>
                    <a:pt x="5289931" y="3468369"/>
                  </a:lnTo>
                  <a:lnTo>
                    <a:pt x="5248402" y="3487928"/>
                  </a:lnTo>
                  <a:lnTo>
                    <a:pt x="5205349" y="3504183"/>
                  </a:lnTo>
                  <a:lnTo>
                    <a:pt x="5160645" y="3517010"/>
                  </a:lnTo>
                  <a:lnTo>
                    <a:pt x="5114671" y="3526408"/>
                  </a:lnTo>
                  <a:lnTo>
                    <a:pt x="5067427" y="3532251"/>
                  </a:lnTo>
                  <a:lnTo>
                    <a:pt x="5019040" y="3534155"/>
                  </a:lnTo>
                  <a:lnTo>
                    <a:pt x="0" y="3534155"/>
                  </a:lnTo>
                  <a:lnTo>
                    <a:pt x="0" y="0"/>
                  </a:lnTo>
                  <a:lnTo>
                    <a:pt x="5019040" y="0"/>
                  </a:lnTo>
                  <a:lnTo>
                    <a:pt x="5067427" y="1904"/>
                  </a:lnTo>
                  <a:lnTo>
                    <a:pt x="5114671" y="7746"/>
                  </a:lnTo>
                  <a:lnTo>
                    <a:pt x="5160645" y="17144"/>
                  </a:lnTo>
                  <a:lnTo>
                    <a:pt x="5205349" y="29971"/>
                  </a:lnTo>
                  <a:lnTo>
                    <a:pt x="5248402" y="46227"/>
                  </a:lnTo>
                  <a:lnTo>
                    <a:pt x="5289931" y="65786"/>
                  </a:lnTo>
                  <a:lnTo>
                    <a:pt x="5329428" y="88264"/>
                  </a:lnTo>
                  <a:lnTo>
                    <a:pt x="5367020" y="113664"/>
                  </a:lnTo>
                  <a:lnTo>
                    <a:pt x="5402580" y="141731"/>
                  </a:lnTo>
                  <a:lnTo>
                    <a:pt x="5435727" y="172465"/>
                  </a:lnTo>
                  <a:lnTo>
                    <a:pt x="5466461" y="205612"/>
                  </a:lnTo>
                  <a:lnTo>
                    <a:pt x="5494655" y="241173"/>
                  </a:lnTo>
                  <a:lnTo>
                    <a:pt x="5520055" y="278764"/>
                  </a:lnTo>
                  <a:lnTo>
                    <a:pt x="5542534" y="318262"/>
                  </a:lnTo>
                  <a:lnTo>
                    <a:pt x="5561965" y="359790"/>
                  </a:lnTo>
                  <a:lnTo>
                    <a:pt x="5578221" y="402843"/>
                  </a:lnTo>
                  <a:lnTo>
                    <a:pt x="5591175" y="447420"/>
                  </a:lnTo>
                  <a:lnTo>
                    <a:pt x="5600573" y="493521"/>
                  </a:lnTo>
                  <a:lnTo>
                    <a:pt x="5606415" y="540765"/>
                  </a:lnTo>
                  <a:lnTo>
                    <a:pt x="5608320" y="589026"/>
                  </a:lnTo>
                  <a:close/>
                </a:path>
              </a:pathLst>
            </a:custGeom>
            <a:ln w="25907">
              <a:solidFill>
                <a:srgbClr val="B8D5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24554" y="2205990"/>
            <a:ext cx="5293360" cy="29095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0029" indent="-227329" algn="just">
              <a:lnSpc>
                <a:spcPct val="100000"/>
              </a:lnSpc>
              <a:spcBef>
                <a:spcPts val="26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Here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free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frame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list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maintain.</a:t>
            </a:r>
            <a:endParaRPr sz="2400">
              <a:latin typeface="Calibri"/>
              <a:cs typeface="Calibri"/>
            </a:endParaRPr>
          </a:p>
          <a:p>
            <a:pPr marL="240029" marR="8890" indent="-227329" algn="just">
              <a:lnSpc>
                <a:spcPts val="2650"/>
              </a:lnSpc>
              <a:spcBef>
                <a:spcPts val="45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arrives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	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executed,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expressed 	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pages.</a:t>
            </a:r>
            <a:endParaRPr sz="2400">
              <a:latin typeface="Calibri"/>
              <a:cs typeface="Calibri"/>
            </a:endParaRPr>
          </a:p>
          <a:p>
            <a:pPr marL="240029" marR="10795" indent="-227329" algn="just">
              <a:lnSpc>
                <a:spcPts val="2600"/>
              </a:lnSpc>
              <a:spcBef>
                <a:spcPts val="49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11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needs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one 	</a:t>
            </a:r>
            <a:r>
              <a:rPr sz="2400" spc="-10" dirty="0">
                <a:latin typeface="Calibri"/>
                <a:cs typeface="Calibri"/>
              </a:rPr>
              <a:t>frame.</a:t>
            </a:r>
            <a:endParaRPr sz="2400">
              <a:latin typeface="Calibri"/>
              <a:cs typeface="Calibri"/>
            </a:endParaRPr>
          </a:p>
          <a:p>
            <a:pPr marL="240029" marR="5080" indent="-227329" algn="just">
              <a:lnSpc>
                <a:spcPts val="2600"/>
              </a:lnSpc>
              <a:spcBef>
                <a:spcPts val="40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Thus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requires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pages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n 	</a:t>
            </a:r>
            <a:r>
              <a:rPr sz="2400" dirty="0">
                <a:latin typeface="Calibri"/>
                <a:cs typeface="Calibri"/>
              </a:rPr>
              <a:t>frames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8307" y="1513332"/>
            <a:ext cx="3180715" cy="4445635"/>
            <a:chOff x="178307" y="1513332"/>
            <a:chExt cx="3180715" cy="4445635"/>
          </a:xfrm>
        </p:grpSpPr>
        <p:sp>
          <p:nvSpPr>
            <p:cNvPr id="8" name="object 8"/>
            <p:cNvSpPr/>
            <p:nvPr/>
          </p:nvSpPr>
          <p:spPr>
            <a:xfrm>
              <a:off x="190499" y="1525524"/>
              <a:ext cx="3154680" cy="4419600"/>
            </a:xfrm>
            <a:custGeom>
              <a:avLst/>
              <a:gdLst/>
              <a:ahLst/>
              <a:cxnLst/>
              <a:rect l="l" t="t" r="r" b="b"/>
              <a:pathLst>
                <a:path w="3154679" h="4419600">
                  <a:moveTo>
                    <a:pt x="2628900" y="0"/>
                  </a:moveTo>
                  <a:lnTo>
                    <a:pt x="525792" y="0"/>
                  </a:lnTo>
                  <a:lnTo>
                    <a:pt x="477939" y="2159"/>
                  </a:lnTo>
                  <a:lnTo>
                    <a:pt x="431279" y="8509"/>
                  </a:lnTo>
                  <a:lnTo>
                    <a:pt x="386016" y="18796"/>
                  </a:lnTo>
                  <a:lnTo>
                    <a:pt x="342328" y="32892"/>
                  </a:lnTo>
                  <a:lnTo>
                    <a:pt x="300393" y="50673"/>
                  </a:lnTo>
                  <a:lnTo>
                    <a:pt x="260413" y="71754"/>
                  </a:lnTo>
                  <a:lnTo>
                    <a:pt x="222567" y="96265"/>
                  </a:lnTo>
                  <a:lnTo>
                    <a:pt x="187032" y="123698"/>
                  </a:lnTo>
                  <a:lnTo>
                    <a:pt x="154000" y="154050"/>
                  </a:lnTo>
                  <a:lnTo>
                    <a:pt x="123659" y="187071"/>
                  </a:lnTo>
                  <a:lnTo>
                    <a:pt x="96189" y="222630"/>
                  </a:lnTo>
                  <a:lnTo>
                    <a:pt x="71780" y="260476"/>
                  </a:lnTo>
                  <a:lnTo>
                    <a:pt x="50622" y="300354"/>
                  </a:lnTo>
                  <a:lnTo>
                    <a:pt x="32893" y="342391"/>
                  </a:lnTo>
                  <a:lnTo>
                    <a:pt x="18783" y="386079"/>
                  </a:lnTo>
                  <a:lnTo>
                    <a:pt x="8470" y="431291"/>
                  </a:lnTo>
                  <a:lnTo>
                    <a:pt x="2146" y="477900"/>
                  </a:lnTo>
                  <a:lnTo>
                    <a:pt x="0" y="525779"/>
                  </a:lnTo>
                  <a:lnTo>
                    <a:pt x="0" y="3893820"/>
                  </a:lnTo>
                  <a:lnTo>
                    <a:pt x="2146" y="3941699"/>
                  </a:lnTo>
                  <a:lnTo>
                    <a:pt x="8470" y="3988307"/>
                  </a:lnTo>
                  <a:lnTo>
                    <a:pt x="18783" y="4033647"/>
                  </a:lnTo>
                  <a:lnTo>
                    <a:pt x="32893" y="4077271"/>
                  </a:lnTo>
                  <a:lnTo>
                    <a:pt x="50622" y="4119206"/>
                  </a:lnTo>
                  <a:lnTo>
                    <a:pt x="71780" y="4159186"/>
                  </a:lnTo>
                  <a:lnTo>
                    <a:pt x="96189" y="4197032"/>
                  </a:lnTo>
                  <a:lnTo>
                    <a:pt x="123659" y="4232567"/>
                  </a:lnTo>
                  <a:lnTo>
                    <a:pt x="154000" y="4265599"/>
                  </a:lnTo>
                  <a:lnTo>
                    <a:pt x="187032" y="4295940"/>
                  </a:lnTo>
                  <a:lnTo>
                    <a:pt x="222567" y="4323410"/>
                  </a:lnTo>
                  <a:lnTo>
                    <a:pt x="260413" y="4347806"/>
                  </a:lnTo>
                  <a:lnTo>
                    <a:pt x="300393" y="4368977"/>
                  </a:lnTo>
                  <a:lnTo>
                    <a:pt x="342328" y="4386707"/>
                  </a:lnTo>
                  <a:lnTo>
                    <a:pt x="386016" y="4400816"/>
                  </a:lnTo>
                  <a:lnTo>
                    <a:pt x="431279" y="4411129"/>
                  </a:lnTo>
                  <a:lnTo>
                    <a:pt x="477939" y="4417453"/>
                  </a:lnTo>
                  <a:lnTo>
                    <a:pt x="525792" y="4419600"/>
                  </a:lnTo>
                  <a:lnTo>
                    <a:pt x="2628900" y="4419600"/>
                  </a:lnTo>
                  <a:lnTo>
                    <a:pt x="2676779" y="4417453"/>
                  </a:lnTo>
                  <a:lnTo>
                    <a:pt x="2723388" y="4411129"/>
                  </a:lnTo>
                  <a:lnTo>
                    <a:pt x="2768600" y="4400816"/>
                  </a:lnTo>
                  <a:lnTo>
                    <a:pt x="2812288" y="4386707"/>
                  </a:lnTo>
                  <a:lnTo>
                    <a:pt x="2854325" y="4368977"/>
                  </a:lnTo>
                  <a:lnTo>
                    <a:pt x="2894203" y="4347806"/>
                  </a:lnTo>
                  <a:lnTo>
                    <a:pt x="2932049" y="4323410"/>
                  </a:lnTo>
                  <a:lnTo>
                    <a:pt x="2967609" y="4295940"/>
                  </a:lnTo>
                  <a:lnTo>
                    <a:pt x="3000629" y="4265599"/>
                  </a:lnTo>
                  <a:lnTo>
                    <a:pt x="3030982" y="4232567"/>
                  </a:lnTo>
                  <a:lnTo>
                    <a:pt x="3058414" y="4197032"/>
                  </a:lnTo>
                  <a:lnTo>
                    <a:pt x="3082925" y="4159186"/>
                  </a:lnTo>
                  <a:lnTo>
                    <a:pt x="3104007" y="4119206"/>
                  </a:lnTo>
                  <a:lnTo>
                    <a:pt x="3121787" y="4077271"/>
                  </a:lnTo>
                  <a:lnTo>
                    <a:pt x="3135884" y="4033647"/>
                  </a:lnTo>
                  <a:lnTo>
                    <a:pt x="3146171" y="3988307"/>
                  </a:lnTo>
                  <a:lnTo>
                    <a:pt x="3152521" y="3941699"/>
                  </a:lnTo>
                  <a:lnTo>
                    <a:pt x="3154679" y="3893820"/>
                  </a:lnTo>
                  <a:lnTo>
                    <a:pt x="3154679" y="525779"/>
                  </a:lnTo>
                  <a:lnTo>
                    <a:pt x="3152521" y="477900"/>
                  </a:lnTo>
                  <a:lnTo>
                    <a:pt x="3146171" y="431291"/>
                  </a:lnTo>
                  <a:lnTo>
                    <a:pt x="3135884" y="386079"/>
                  </a:lnTo>
                  <a:lnTo>
                    <a:pt x="3121787" y="342391"/>
                  </a:lnTo>
                  <a:lnTo>
                    <a:pt x="3104007" y="300354"/>
                  </a:lnTo>
                  <a:lnTo>
                    <a:pt x="3082925" y="260476"/>
                  </a:lnTo>
                  <a:lnTo>
                    <a:pt x="3058414" y="222630"/>
                  </a:lnTo>
                  <a:lnTo>
                    <a:pt x="3030982" y="187071"/>
                  </a:lnTo>
                  <a:lnTo>
                    <a:pt x="3000629" y="154050"/>
                  </a:lnTo>
                  <a:lnTo>
                    <a:pt x="2967609" y="123698"/>
                  </a:lnTo>
                  <a:lnTo>
                    <a:pt x="2932049" y="96265"/>
                  </a:lnTo>
                  <a:lnTo>
                    <a:pt x="2894203" y="71754"/>
                  </a:lnTo>
                  <a:lnTo>
                    <a:pt x="2854325" y="50673"/>
                  </a:lnTo>
                  <a:lnTo>
                    <a:pt x="2812288" y="32892"/>
                  </a:lnTo>
                  <a:lnTo>
                    <a:pt x="2768600" y="18796"/>
                  </a:lnTo>
                  <a:lnTo>
                    <a:pt x="2723388" y="8509"/>
                  </a:lnTo>
                  <a:lnTo>
                    <a:pt x="2676779" y="2159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357B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261" y="1526286"/>
              <a:ext cx="3154680" cy="4419600"/>
            </a:xfrm>
            <a:custGeom>
              <a:avLst/>
              <a:gdLst/>
              <a:ahLst/>
              <a:cxnLst/>
              <a:rect l="l" t="t" r="r" b="b"/>
              <a:pathLst>
                <a:path w="3154679" h="4419600">
                  <a:moveTo>
                    <a:pt x="0" y="525779"/>
                  </a:moveTo>
                  <a:lnTo>
                    <a:pt x="2146" y="477900"/>
                  </a:lnTo>
                  <a:lnTo>
                    <a:pt x="8470" y="431291"/>
                  </a:lnTo>
                  <a:lnTo>
                    <a:pt x="18783" y="386079"/>
                  </a:lnTo>
                  <a:lnTo>
                    <a:pt x="32892" y="342391"/>
                  </a:lnTo>
                  <a:lnTo>
                    <a:pt x="50622" y="300354"/>
                  </a:lnTo>
                  <a:lnTo>
                    <a:pt x="71780" y="260476"/>
                  </a:lnTo>
                  <a:lnTo>
                    <a:pt x="96189" y="222630"/>
                  </a:lnTo>
                  <a:lnTo>
                    <a:pt x="123659" y="187071"/>
                  </a:lnTo>
                  <a:lnTo>
                    <a:pt x="154000" y="154050"/>
                  </a:lnTo>
                  <a:lnTo>
                    <a:pt x="187032" y="123698"/>
                  </a:lnTo>
                  <a:lnTo>
                    <a:pt x="222567" y="96265"/>
                  </a:lnTo>
                  <a:lnTo>
                    <a:pt x="260413" y="71754"/>
                  </a:lnTo>
                  <a:lnTo>
                    <a:pt x="300393" y="50673"/>
                  </a:lnTo>
                  <a:lnTo>
                    <a:pt x="342328" y="32892"/>
                  </a:lnTo>
                  <a:lnTo>
                    <a:pt x="386016" y="18796"/>
                  </a:lnTo>
                  <a:lnTo>
                    <a:pt x="431279" y="8509"/>
                  </a:lnTo>
                  <a:lnTo>
                    <a:pt x="477939" y="2159"/>
                  </a:lnTo>
                  <a:lnTo>
                    <a:pt x="525792" y="0"/>
                  </a:lnTo>
                  <a:lnTo>
                    <a:pt x="2628900" y="0"/>
                  </a:lnTo>
                  <a:lnTo>
                    <a:pt x="2676779" y="2159"/>
                  </a:lnTo>
                  <a:lnTo>
                    <a:pt x="2723388" y="8509"/>
                  </a:lnTo>
                  <a:lnTo>
                    <a:pt x="2768600" y="18796"/>
                  </a:lnTo>
                  <a:lnTo>
                    <a:pt x="2812288" y="32892"/>
                  </a:lnTo>
                  <a:lnTo>
                    <a:pt x="2854325" y="50673"/>
                  </a:lnTo>
                  <a:lnTo>
                    <a:pt x="2894203" y="71754"/>
                  </a:lnTo>
                  <a:lnTo>
                    <a:pt x="2932049" y="96265"/>
                  </a:lnTo>
                  <a:lnTo>
                    <a:pt x="2967609" y="123698"/>
                  </a:lnTo>
                  <a:lnTo>
                    <a:pt x="3000629" y="154050"/>
                  </a:lnTo>
                  <a:lnTo>
                    <a:pt x="3030982" y="187071"/>
                  </a:lnTo>
                  <a:lnTo>
                    <a:pt x="3058414" y="222630"/>
                  </a:lnTo>
                  <a:lnTo>
                    <a:pt x="3082925" y="260476"/>
                  </a:lnTo>
                  <a:lnTo>
                    <a:pt x="3104007" y="300354"/>
                  </a:lnTo>
                  <a:lnTo>
                    <a:pt x="3121787" y="342391"/>
                  </a:lnTo>
                  <a:lnTo>
                    <a:pt x="3135884" y="386079"/>
                  </a:lnTo>
                  <a:lnTo>
                    <a:pt x="3146171" y="431291"/>
                  </a:lnTo>
                  <a:lnTo>
                    <a:pt x="3152521" y="477900"/>
                  </a:lnTo>
                  <a:lnTo>
                    <a:pt x="3154679" y="525779"/>
                  </a:lnTo>
                  <a:lnTo>
                    <a:pt x="3154679" y="3893820"/>
                  </a:lnTo>
                  <a:lnTo>
                    <a:pt x="3152521" y="3941699"/>
                  </a:lnTo>
                  <a:lnTo>
                    <a:pt x="3146171" y="3988307"/>
                  </a:lnTo>
                  <a:lnTo>
                    <a:pt x="3135884" y="4033647"/>
                  </a:lnTo>
                  <a:lnTo>
                    <a:pt x="3121787" y="4077271"/>
                  </a:lnTo>
                  <a:lnTo>
                    <a:pt x="3104007" y="4119206"/>
                  </a:lnTo>
                  <a:lnTo>
                    <a:pt x="3082925" y="4159186"/>
                  </a:lnTo>
                  <a:lnTo>
                    <a:pt x="3058414" y="4197032"/>
                  </a:lnTo>
                  <a:lnTo>
                    <a:pt x="3030982" y="4232567"/>
                  </a:lnTo>
                  <a:lnTo>
                    <a:pt x="3000629" y="4265599"/>
                  </a:lnTo>
                  <a:lnTo>
                    <a:pt x="2967609" y="4295940"/>
                  </a:lnTo>
                  <a:lnTo>
                    <a:pt x="2932049" y="4323410"/>
                  </a:lnTo>
                  <a:lnTo>
                    <a:pt x="2894203" y="4347806"/>
                  </a:lnTo>
                  <a:lnTo>
                    <a:pt x="2854325" y="4368977"/>
                  </a:lnTo>
                  <a:lnTo>
                    <a:pt x="2812288" y="4386707"/>
                  </a:lnTo>
                  <a:lnTo>
                    <a:pt x="2768600" y="4400816"/>
                  </a:lnTo>
                  <a:lnTo>
                    <a:pt x="2723388" y="4411129"/>
                  </a:lnTo>
                  <a:lnTo>
                    <a:pt x="2676779" y="4417453"/>
                  </a:lnTo>
                  <a:lnTo>
                    <a:pt x="2628900" y="4419600"/>
                  </a:lnTo>
                  <a:lnTo>
                    <a:pt x="525792" y="4419600"/>
                  </a:lnTo>
                  <a:lnTo>
                    <a:pt x="477939" y="4417453"/>
                  </a:lnTo>
                  <a:lnTo>
                    <a:pt x="431279" y="4411129"/>
                  </a:lnTo>
                  <a:lnTo>
                    <a:pt x="386016" y="4400816"/>
                  </a:lnTo>
                  <a:lnTo>
                    <a:pt x="342328" y="4386707"/>
                  </a:lnTo>
                  <a:lnTo>
                    <a:pt x="300393" y="4368977"/>
                  </a:lnTo>
                  <a:lnTo>
                    <a:pt x="260413" y="4347806"/>
                  </a:lnTo>
                  <a:lnTo>
                    <a:pt x="222567" y="4323410"/>
                  </a:lnTo>
                  <a:lnTo>
                    <a:pt x="187032" y="4295940"/>
                  </a:lnTo>
                  <a:lnTo>
                    <a:pt x="154000" y="4265599"/>
                  </a:lnTo>
                  <a:lnTo>
                    <a:pt x="123659" y="4232567"/>
                  </a:lnTo>
                  <a:lnTo>
                    <a:pt x="96189" y="4197032"/>
                  </a:lnTo>
                  <a:lnTo>
                    <a:pt x="71780" y="4159186"/>
                  </a:lnTo>
                  <a:lnTo>
                    <a:pt x="50622" y="4119206"/>
                  </a:lnTo>
                  <a:lnTo>
                    <a:pt x="32892" y="4077271"/>
                  </a:lnTo>
                  <a:lnTo>
                    <a:pt x="18783" y="4033647"/>
                  </a:lnTo>
                  <a:lnTo>
                    <a:pt x="8470" y="3988307"/>
                  </a:lnTo>
                  <a:lnTo>
                    <a:pt x="2146" y="3941699"/>
                  </a:lnTo>
                  <a:lnTo>
                    <a:pt x="0" y="3893820"/>
                  </a:lnTo>
                  <a:lnTo>
                    <a:pt x="0" y="5257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5025" y="2212974"/>
            <a:ext cx="2477135" cy="283273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065" marR="5080" indent="635" algn="ctr">
              <a:lnSpc>
                <a:spcPct val="92000"/>
              </a:lnSpc>
              <a:spcBef>
                <a:spcPts val="565"/>
              </a:spcBef>
            </a:pPr>
            <a:r>
              <a:rPr sz="4900" spc="-20" dirty="0">
                <a:solidFill>
                  <a:srgbClr val="FFFFFF"/>
                </a:solidFill>
                <a:latin typeface="Calibri"/>
                <a:cs typeface="Calibri"/>
              </a:rPr>
              <a:t>Page </a:t>
            </a:r>
            <a:r>
              <a:rPr sz="4900" spc="-35" dirty="0">
                <a:solidFill>
                  <a:srgbClr val="FFFFFF"/>
                </a:solidFill>
                <a:latin typeface="Calibri"/>
                <a:cs typeface="Calibri"/>
              </a:rPr>
              <a:t>allocation </a:t>
            </a:r>
            <a:r>
              <a:rPr sz="49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9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900" spc="-10" dirty="0">
                <a:solidFill>
                  <a:srgbClr val="FFFFFF"/>
                </a:solidFill>
                <a:latin typeface="Calibri"/>
                <a:cs typeface="Calibri"/>
              </a:rPr>
              <a:t>Paging system</a:t>
            </a:r>
            <a:endParaRPr sz="49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6548628"/>
            <a:ext cx="8010525" cy="314325"/>
            <a:chOff x="-4572" y="6548628"/>
            <a:chExt cx="8010525" cy="314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487156" y="6532156"/>
            <a:ext cx="661670" cy="330835"/>
            <a:chOff x="8487156" y="6532156"/>
            <a:chExt cx="661670" cy="3308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7156" y="6532156"/>
              <a:ext cx="656843" cy="3258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8600" y="381000"/>
            <a:ext cx="8795004" cy="53340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98880" y="5769355"/>
            <a:ext cx="2280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Before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allocation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5824473" y="5769355"/>
            <a:ext cx="2022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After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allocation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49072"/>
            <a:ext cx="8150225" cy="4846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03605" indent="-342900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Translation</a:t>
            </a:r>
            <a:r>
              <a:rPr sz="28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800" spc="-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Logical</a:t>
            </a:r>
            <a:r>
              <a:rPr sz="28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Address</a:t>
            </a:r>
            <a:r>
              <a:rPr sz="2800" spc="-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into</a:t>
            </a:r>
            <a:r>
              <a:rPr sz="2800" spc="-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 MT"/>
                <a:cs typeface="Arial MT"/>
              </a:rPr>
              <a:t>Physical Address</a:t>
            </a:r>
            <a:endParaRPr sz="28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47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CPU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always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generates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logical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address.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order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access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main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memory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always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physical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address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needed.</a:t>
            </a:r>
            <a:endParaRPr sz="2200" dirty="0">
              <a:latin typeface="Arial MT"/>
              <a:cs typeface="Arial MT"/>
            </a:endParaRPr>
          </a:p>
          <a:p>
            <a:pPr marL="355600" marR="153670" indent="-342900">
              <a:lnSpc>
                <a:spcPts val="3960"/>
              </a:lnSpc>
              <a:spcBef>
                <a:spcPts val="350"/>
              </a:spcBef>
              <a:buChar char="•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logical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address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generated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by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CPU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always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consists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of </a:t>
            </a:r>
            <a:r>
              <a:rPr sz="2200" b="1" dirty="0">
                <a:latin typeface="Arial"/>
                <a:cs typeface="Arial"/>
              </a:rPr>
              <a:t>two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parts:</a:t>
            </a:r>
            <a:endParaRPr sz="22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969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Page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Number(p)</a:t>
            </a:r>
            <a:endParaRPr sz="22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Page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Offset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(d)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5259" y="4267200"/>
            <a:ext cx="3648455" cy="800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775" y="1065022"/>
            <a:ext cx="8249284" cy="331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060" marR="5080" indent="-340995" algn="just">
              <a:lnSpc>
                <a:spcPct val="1501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Page</a:t>
            </a:r>
            <a:r>
              <a:rPr sz="2400" b="1" spc="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sz="2400" b="1" spc="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specify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specific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	</a:t>
            </a:r>
            <a:r>
              <a:rPr sz="2400" dirty="0">
                <a:latin typeface="Arial MT"/>
                <a:cs typeface="Arial MT"/>
              </a:rPr>
              <a:t>process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wants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read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it 	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also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index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table.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Arial MT"/>
              <a:buChar char="•"/>
            </a:pP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Font typeface="Arial MT"/>
              <a:buChar char="•"/>
            </a:pP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Page offset</a:t>
            </a:r>
            <a:r>
              <a:rPr sz="24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mainly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specific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word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on</a:t>
            </a:r>
            <a:endParaRPr sz="24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wants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read.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428" y="559053"/>
            <a:ext cx="7884159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Page</a:t>
            </a:r>
            <a:r>
              <a:rPr sz="2400" b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Table-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table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structure.</a:t>
            </a:r>
            <a:endParaRPr sz="2400" dirty="0">
              <a:latin typeface="Arial MT"/>
              <a:cs typeface="Arial MT"/>
            </a:endParaRPr>
          </a:p>
          <a:p>
            <a:pPr marL="355600" marR="9969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maps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referenced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frame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stored.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"/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Characteristics-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table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stored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main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memory.</a:t>
            </a:r>
            <a:endParaRPr sz="24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entries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table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divided.</a:t>
            </a:r>
            <a:endParaRPr sz="2400" dirty="0">
              <a:latin typeface="Arial MT"/>
              <a:cs typeface="Arial MT"/>
            </a:endParaRPr>
          </a:p>
          <a:p>
            <a:pPr marL="355600" marR="38798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Table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Base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Register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(PTBR)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base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table.</a:t>
            </a:r>
            <a:endParaRPr sz="24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own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independent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table.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310" y="912405"/>
            <a:ext cx="7462475" cy="4999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29828" y="6548627"/>
            <a:ext cx="619125" cy="314325"/>
            <a:chOff x="8529828" y="6548627"/>
            <a:chExt cx="619125" cy="314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7411" y="115823"/>
            <a:ext cx="1560576" cy="46329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Hierarchy</a:t>
            </a:r>
            <a:r>
              <a:rPr spc="-15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10" dirty="0"/>
              <a:t>Memory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734055" y="1129566"/>
            <a:ext cx="3590925" cy="3043555"/>
            <a:chOff x="2734055" y="1129566"/>
            <a:chExt cx="3590925" cy="304355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6055" y="1129566"/>
              <a:ext cx="2066544" cy="6123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3300" y="1150620"/>
              <a:ext cx="1981200" cy="5334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43300" y="1150620"/>
              <a:ext cx="1981200" cy="533400"/>
            </a:xfrm>
            <a:custGeom>
              <a:avLst/>
              <a:gdLst/>
              <a:ahLst/>
              <a:cxnLst/>
              <a:rect l="l" t="t" r="r" b="b"/>
              <a:pathLst>
                <a:path w="1981200" h="533400">
                  <a:moveTo>
                    <a:pt x="0" y="88900"/>
                  </a:moveTo>
                  <a:lnTo>
                    <a:pt x="6985" y="54228"/>
                  </a:lnTo>
                  <a:lnTo>
                    <a:pt x="26035" y="26034"/>
                  </a:lnTo>
                  <a:lnTo>
                    <a:pt x="54228" y="6984"/>
                  </a:lnTo>
                  <a:lnTo>
                    <a:pt x="88900" y="0"/>
                  </a:lnTo>
                  <a:lnTo>
                    <a:pt x="1892300" y="0"/>
                  </a:lnTo>
                  <a:lnTo>
                    <a:pt x="1926971" y="6984"/>
                  </a:lnTo>
                  <a:lnTo>
                    <a:pt x="1955164" y="26034"/>
                  </a:lnTo>
                  <a:lnTo>
                    <a:pt x="1974214" y="54228"/>
                  </a:lnTo>
                  <a:lnTo>
                    <a:pt x="1981200" y="88900"/>
                  </a:lnTo>
                  <a:lnTo>
                    <a:pt x="1981200" y="444500"/>
                  </a:lnTo>
                  <a:lnTo>
                    <a:pt x="1974214" y="479170"/>
                  </a:lnTo>
                  <a:lnTo>
                    <a:pt x="1955164" y="507364"/>
                  </a:lnTo>
                  <a:lnTo>
                    <a:pt x="1926971" y="526414"/>
                  </a:lnTo>
                  <a:lnTo>
                    <a:pt x="1892300" y="533400"/>
                  </a:lnTo>
                  <a:lnTo>
                    <a:pt x="88900" y="533400"/>
                  </a:lnTo>
                  <a:lnTo>
                    <a:pt x="54228" y="526414"/>
                  </a:lnTo>
                  <a:lnTo>
                    <a:pt x="26035" y="507364"/>
                  </a:lnTo>
                  <a:lnTo>
                    <a:pt x="6985" y="479170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3155" y="2082040"/>
              <a:ext cx="2752344" cy="7114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00400" y="2103119"/>
              <a:ext cx="2667000" cy="6324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00400" y="2103119"/>
              <a:ext cx="2667000" cy="632460"/>
            </a:xfrm>
            <a:custGeom>
              <a:avLst/>
              <a:gdLst/>
              <a:ahLst/>
              <a:cxnLst/>
              <a:rect l="l" t="t" r="r" b="b"/>
              <a:pathLst>
                <a:path w="2667000" h="632460">
                  <a:moveTo>
                    <a:pt x="0" y="105409"/>
                  </a:moveTo>
                  <a:lnTo>
                    <a:pt x="8255" y="64388"/>
                  </a:lnTo>
                  <a:lnTo>
                    <a:pt x="30861" y="30860"/>
                  </a:lnTo>
                  <a:lnTo>
                    <a:pt x="64388" y="8254"/>
                  </a:lnTo>
                  <a:lnTo>
                    <a:pt x="105410" y="0"/>
                  </a:lnTo>
                  <a:lnTo>
                    <a:pt x="2561590" y="0"/>
                  </a:lnTo>
                  <a:lnTo>
                    <a:pt x="2602611" y="8254"/>
                  </a:lnTo>
                  <a:lnTo>
                    <a:pt x="2636139" y="30860"/>
                  </a:lnTo>
                  <a:lnTo>
                    <a:pt x="2658745" y="64388"/>
                  </a:lnTo>
                  <a:lnTo>
                    <a:pt x="2667000" y="105409"/>
                  </a:lnTo>
                  <a:lnTo>
                    <a:pt x="2667000" y="527050"/>
                  </a:lnTo>
                  <a:lnTo>
                    <a:pt x="2658745" y="568070"/>
                  </a:lnTo>
                  <a:lnTo>
                    <a:pt x="2636139" y="601599"/>
                  </a:lnTo>
                  <a:lnTo>
                    <a:pt x="2602611" y="624204"/>
                  </a:lnTo>
                  <a:lnTo>
                    <a:pt x="2561590" y="632459"/>
                  </a:lnTo>
                  <a:lnTo>
                    <a:pt x="105410" y="632459"/>
                  </a:lnTo>
                  <a:lnTo>
                    <a:pt x="64388" y="624204"/>
                  </a:lnTo>
                  <a:lnTo>
                    <a:pt x="30861" y="601599"/>
                  </a:lnTo>
                  <a:lnTo>
                    <a:pt x="8255" y="568070"/>
                  </a:lnTo>
                  <a:lnTo>
                    <a:pt x="0" y="527050"/>
                  </a:lnTo>
                  <a:lnTo>
                    <a:pt x="0" y="105409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34055" y="3217436"/>
              <a:ext cx="3590544" cy="9552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81299" y="3238500"/>
              <a:ext cx="3505200" cy="8763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81299" y="3238500"/>
              <a:ext cx="3505200" cy="876300"/>
            </a:xfrm>
            <a:custGeom>
              <a:avLst/>
              <a:gdLst/>
              <a:ahLst/>
              <a:cxnLst/>
              <a:rect l="l" t="t" r="r" b="b"/>
              <a:pathLst>
                <a:path w="3505200" h="876300">
                  <a:moveTo>
                    <a:pt x="0" y="146050"/>
                  </a:moveTo>
                  <a:lnTo>
                    <a:pt x="7493" y="99949"/>
                  </a:lnTo>
                  <a:lnTo>
                    <a:pt x="28193" y="59816"/>
                  </a:lnTo>
                  <a:lnTo>
                    <a:pt x="59817" y="28194"/>
                  </a:lnTo>
                  <a:lnTo>
                    <a:pt x="99949" y="7492"/>
                  </a:lnTo>
                  <a:lnTo>
                    <a:pt x="146050" y="0"/>
                  </a:lnTo>
                  <a:lnTo>
                    <a:pt x="3359150" y="0"/>
                  </a:lnTo>
                  <a:lnTo>
                    <a:pt x="3405251" y="7492"/>
                  </a:lnTo>
                  <a:lnTo>
                    <a:pt x="3445383" y="28194"/>
                  </a:lnTo>
                  <a:lnTo>
                    <a:pt x="3477005" y="59816"/>
                  </a:lnTo>
                  <a:lnTo>
                    <a:pt x="3497707" y="99949"/>
                  </a:lnTo>
                  <a:lnTo>
                    <a:pt x="3505200" y="146050"/>
                  </a:lnTo>
                  <a:lnTo>
                    <a:pt x="3505200" y="730250"/>
                  </a:lnTo>
                  <a:lnTo>
                    <a:pt x="3497707" y="776351"/>
                  </a:lnTo>
                  <a:lnTo>
                    <a:pt x="3477005" y="816482"/>
                  </a:lnTo>
                  <a:lnTo>
                    <a:pt x="3445383" y="848106"/>
                  </a:lnTo>
                  <a:lnTo>
                    <a:pt x="3405251" y="868807"/>
                  </a:lnTo>
                  <a:lnTo>
                    <a:pt x="3359150" y="876300"/>
                  </a:lnTo>
                  <a:lnTo>
                    <a:pt x="146050" y="876300"/>
                  </a:lnTo>
                  <a:lnTo>
                    <a:pt x="99949" y="868807"/>
                  </a:lnTo>
                  <a:lnTo>
                    <a:pt x="59817" y="848106"/>
                  </a:lnTo>
                  <a:lnTo>
                    <a:pt x="28193" y="816482"/>
                  </a:lnTo>
                  <a:lnTo>
                    <a:pt x="7493" y="776351"/>
                  </a:lnTo>
                  <a:lnTo>
                    <a:pt x="0" y="730250"/>
                  </a:lnTo>
                  <a:lnTo>
                    <a:pt x="0" y="146050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75735" y="1182751"/>
            <a:ext cx="2121535" cy="265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CPU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50"/>
              </a:spcBef>
            </a:pP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Cache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Calibri"/>
                <a:cs typeface="Calibri"/>
              </a:rPr>
              <a:t>Main</a:t>
            </a:r>
            <a:r>
              <a:rPr sz="2800" b="1" spc="-114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91155" y="4634751"/>
            <a:ext cx="4276725" cy="1298575"/>
            <a:chOff x="2391155" y="4634751"/>
            <a:chExt cx="4276725" cy="1298575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91155" y="4634751"/>
              <a:ext cx="4276344" cy="12981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38399" y="4655819"/>
              <a:ext cx="4191000" cy="12192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438399" y="4655819"/>
              <a:ext cx="4191000" cy="1219200"/>
            </a:xfrm>
            <a:custGeom>
              <a:avLst/>
              <a:gdLst/>
              <a:ahLst/>
              <a:cxnLst/>
              <a:rect l="l" t="t" r="r" b="b"/>
              <a:pathLst>
                <a:path w="4191000" h="1219200">
                  <a:moveTo>
                    <a:pt x="0" y="203199"/>
                  </a:moveTo>
                  <a:lnTo>
                    <a:pt x="5333" y="156590"/>
                  </a:lnTo>
                  <a:lnTo>
                    <a:pt x="20700" y="113791"/>
                  </a:lnTo>
                  <a:lnTo>
                    <a:pt x="44576" y="76072"/>
                  </a:lnTo>
                  <a:lnTo>
                    <a:pt x="76073" y="44576"/>
                  </a:lnTo>
                  <a:lnTo>
                    <a:pt x="113792" y="20700"/>
                  </a:lnTo>
                  <a:lnTo>
                    <a:pt x="156591" y="5333"/>
                  </a:lnTo>
                  <a:lnTo>
                    <a:pt x="203200" y="0"/>
                  </a:lnTo>
                  <a:lnTo>
                    <a:pt x="3987800" y="0"/>
                  </a:lnTo>
                  <a:lnTo>
                    <a:pt x="4034409" y="5333"/>
                  </a:lnTo>
                  <a:lnTo>
                    <a:pt x="4077207" y="20700"/>
                  </a:lnTo>
                  <a:lnTo>
                    <a:pt x="4114927" y="44576"/>
                  </a:lnTo>
                  <a:lnTo>
                    <a:pt x="4146423" y="76072"/>
                  </a:lnTo>
                  <a:lnTo>
                    <a:pt x="4170299" y="113791"/>
                  </a:lnTo>
                  <a:lnTo>
                    <a:pt x="4185666" y="156590"/>
                  </a:lnTo>
                  <a:lnTo>
                    <a:pt x="4191000" y="203199"/>
                  </a:lnTo>
                  <a:lnTo>
                    <a:pt x="4191000" y="1015999"/>
                  </a:lnTo>
                  <a:lnTo>
                    <a:pt x="4185666" y="1062583"/>
                  </a:lnTo>
                  <a:lnTo>
                    <a:pt x="4170299" y="1105357"/>
                  </a:lnTo>
                  <a:lnTo>
                    <a:pt x="4146423" y="1143088"/>
                  </a:lnTo>
                  <a:lnTo>
                    <a:pt x="4114927" y="1174559"/>
                  </a:lnTo>
                  <a:lnTo>
                    <a:pt x="4077207" y="1198549"/>
                  </a:lnTo>
                  <a:lnTo>
                    <a:pt x="4034409" y="1213827"/>
                  </a:lnTo>
                  <a:lnTo>
                    <a:pt x="3987800" y="1219199"/>
                  </a:lnTo>
                  <a:lnTo>
                    <a:pt x="203200" y="1219199"/>
                  </a:lnTo>
                  <a:lnTo>
                    <a:pt x="156591" y="1213827"/>
                  </a:lnTo>
                  <a:lnTo>
                    <a:pt x="113792" y="1198549"/>
                  </a:lnTo>
                  <a:lnTo>
                    <a:pt x="76073" y="1174559"/>
                  </a:lnTo>
                  <a:lnTo>
                    <a:pt x="44576" y="1143088"/>
                  </a:lnTo>
                  <a:lnTo>
                    <a:pt x="20700" y="1105357"/>
                  </a:lnTo>
                  <a:lnTo>
                    <a:pt x="5333" y="1062583"/>
                  </a:lnTo>
                  <a:lnTo>
                    <a:pt x="0" y="1015999"/>
                  </a:lnTo>
                  <a:lnTo>
                    <a:pt x="0" y="203199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873501" y="4959477"/>
            <a:ext cx="33077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libri"/>
                <a:cs typeface="Calibri"/>
              </a:rPr>
              <a:t>Secondary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Memory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76928" y="1549908"/>
            <a:ext cx="306705" cy="3278504"/>
            <a:chOff x="4376928" y="1549908"/>
            <a:chExt cx="306705" cy="3278504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76928" y="1549908"/>
              <a:ext cx="306324" cy="7254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77512" y="1684020"/>
              <a:ext cx="114300" cy="4191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76928" y="2601468"/>
              <a:ext cx="306324" cy="80924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477512" y="2735579"/>
              <a:ext cx="114300" cy="502920"/>
            </a:xfrm>
            <a:custGeom>
              <a:avLst/>
              <a:gdLst/>
              <a:ahLst/>
              <a:cxnLst/>
              <a:rect l="l" t="t" r="r" b="b"/>
              <a:pathLst>
                <a:path w="114300" h="502919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388620"/>
                  </a:lnTo>
                  <a:lnTo>
                    <a:pt x="0" y="388620"/>
                  </a:lnTo>
                  <a:lnTo>
                    <a:pt x="57150" y="502920"/>
                  </a:lnTo>
                  <a:lnTo>
                    <a:pt x="104775" y="407670"/>
                  </a:lnTo>
                  <a:lnTo>
                    <a:pt x="114300" y="388620"/>
                  </a:lnTo>
                  <a:lnTo>
                    <a:pt x="76200" y="388620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76928" y="3980687"/>
              <a:ext cx="306324" cy="84734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477512" y="4116323"/>
              <a:ext cx="114300" cy="541020"/>
            </a:xfrm>
            <a:custGeom>
              <a:avLst/>
              <a:gdLst/>
              <a:ahLst/>
              <a:cxnLst/>
              <a:rect l="l" t="t" r="r" b="b"/>
              <a:pathLst>
                <a:path w="114300" h="541020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26720"/>
                  </a:lnTo>
                  <a:lnTo>
                    <a:pt x="0" y="426720"/>
                  </a:lnTo>
                  <a:lnTo>
                    <a:pt x="57150" y="541020"/>
                  </a:lnTo>
                  <a:lnTo>
                    <a:pt x="104775" y="445770"/>
                  </a:lnTo>
                  <a:lnTo>
                    <a:pt x="114300" y="426720"/>
                  </a:lnTo>
                  <a:lnTo>
                    <a:pt x="76200" y="426720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428" y="559053"/>
            <a:ext cx="825182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  <a:tab pos="1256030" algn="l"/>
                <a:tab pos="2208530" algn="l"/>
                <a:tab pos="3091180" algn="l"/>
                <a:tab pos="4417060" algn="l"/>
                <a:tab pos="5620385" algn="l"/>
                <a:tab pos="6962775" algn="l"/>
                <a:tab pos="7575550" algn="l"/>
              </a:tabLst>
            </a:pPr>
            <a:r>
              <a:rPr sz="2400" spc="-20" dirty="0">
                <a:latin typeface="Arial MT"/>
                <a:cs typeface="Arial MT"/>
              </a:rPr>
              <a:t>Page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Table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Base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Register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(PTBR)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provides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base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table.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  <a:tab pos="1036955" algn="l"/>
                <a:tab pos="1853564" algn="l"/>
                <a:tab pos="3094355" algn="l"/>
                <a:tab pos="3504565" algn="l"/>
                <a:tab pos="4084954" algn="l"/>
                <a:tab pos="4918710" algn="l"/>
                <a:tab pos="5735955" algn="l"/>
                <a:tab pos="6112510" algn="l"/>
                <a:tab pos="7116445" algn="l"/>
                <a:tab pos="7814945" algn="l"/>
              </a:tabLst>
            </a:pP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base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address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page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table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added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with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referenced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CPU.</a:t>
            </a:r>
            <a:endParaRPr sz="2400">
              <a:latin typeface="Arial MT"/>
              <a:cs typeface="Arial MT"/>
            </a:endParaRPr>
          </a:p>
          <a:p>
            <a:pPr marL="355600" marR="762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  <a:tab pos="654050" algn="l"/>
                <a:tab pos="1494155" algn="l"/>
                <a:tab pos="2045970" algn="l"/>
                <a:tab pos="2853690" algn="l"/>
                <a:tab pos="3233420" algn="l"/>
                <a:tab pos="3786504" algn="l"/>
                <a:tab pos="4592320" algn="l"/>
                <a:tab pos="5382260" algn="l"/>
                <a:tab pos="6903084" algn="l"/>
                <a:tab pos="7456805" algn="l"/>
              </a:tabLst>
            </a:pPr>
            <a:r>
              <a:rPr sz="2400" spc="-25" dirty="0">
                <a:latin typeface="Arial MT"/>
                <a:cs typeface="Arial MT"/>
              </a:rPr>
              <a:t>It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gives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entry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page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table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containing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frame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referenced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stored.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"/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Page</a:t>
            </a:r>
            <a:r>
              <a:rPr sz="24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</a:t>
            </a:r>
            <a:r>
              <a:rPr sz="24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Entry-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Arial"/>
              <a:cs typeface="Arial"/>
            </a:endParaRPr>
          </a:p>
          <a:p>
            <a:pPr marL="355600" marR="762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table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entry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contains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several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information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about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page.</a:t>
            </a:r>
            <a:endParaRPr sz="2400">
              <a:latin typeface="Arial MT"/>
              <a:cs typeface="Arial MT"/>
            </a:endParaRPr>
          </a:p>
          <a:p>
            <a:pPr marL="355600" marR="698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  <a:tab pos="1009015" algn="l"/>
                <a:tab pos="2646045" algn="l"/>
                <a:tab pos="4098925" algn="l"/>
                <a:tab pos="4465955" algn="l"/>
                <a:tab pos="5019040" algn="l"/>
                <a:tab pos="5826125" algn="l"/>
                <a:tab pos="6616700" algn="l"/>
                <a:tab pos="7423150" algn="l"/>
              </a:tabLst>
            </a:pP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information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contained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page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table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entry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varies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operating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operating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system.</a:t>
            </a:r>
            <a:endParaRPr sz="2400">
              <a:latin typeface="Arial MT"/>
              <a:cs typeface="Arial MT"/>
            </a:endParaRPr>
          </a:p>
          <a:p>
            <a:pPr marL="355600" marR="6985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  <a:tab pos="1021715" algn="l"/>
                <a:tab pos="1824989" algn="l"/>
                <a:tab pos="3235960" algn="l"/>
                <a:tab pos="4886960" algn="l"/>
                <a:tab pos="5264785" algn="l"/>
                <a:tab pos="5575935" algn="l"/>
                <a:tab pos="6394450" algn="l"/>
                <a:tab pos="7197725" algn="l"/>
                <a:tab pos="8017509" algn="l"/>
              </a:tabLst>
            </a:pP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most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important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information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page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table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entry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frame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number.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6532156"/>
            <a:ext cx="8031480" cy="330835"/>
            <a:chOff x="-4572" y="6532156"/>
            <a:chExt cx="8031480" cy="3308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" y="6532156"/>
              <a:ext cx="8013700" cy="3258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487156" y="6532156"/>
            <a:ext cx="661670" cy="330835"/>
            <a:chOff x="8487156" y="6532156"/>
            <a:chExt cx="661670" cy="3308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7156" y="6532156"/>
              <a:ext cx="656843" cy="3258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7042" y="3137153"/>
            <a:ext cx="2616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1.</a:t>
            </a:r>
            <a:r>
              <a:rPr sz="24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Frame</a:t>
            </a:r>
            <a:r>
              <a:rPr sz="24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Number-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042" y="3868369"/>
            <a:ext cx="744600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sz="2400" dirty="0">
                <a:latin typeface="Arial MT"/>
                <a:cs typeface="Arial MT"/>
              </a:rPr>
              <a:t>Frame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frame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is</a:t>
            </a:r>
            <a:endParaRPr sz="2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stored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main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memory.</a:t>
            </a:r>
            <a:endParaRPr sz="2400">
              <a:latin typeface="Arial MT"/>
              <a:cs typeface="Arial MT"/>
            </a:endParaRPr>
          </a:p>
          <a:p>
            <a:pPr marL="297815" marR="105410" indent="-285750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bits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frame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depends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	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frames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memory.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1041" y="1092392"/>
            <a:ext cx="8268611" cy="149635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042" y="3137153"/>
            <a:ext cx="820864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667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66700" algn="l"/>
              </a:tabLst>
            </a:pPr>
            <a:r>
              <a:rPr sz="24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Present</a:t>
            </a:r>
            <a:r>
              <a:rPr sz="24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/</a:t>
            </a:r>
            <a:r>
              <a:rPr sz="24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Absent</a:t>
            </a:r>
            <a:r>
              <a:rPr sz="24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Bit-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AutoNum type="arabicPeriod" startAt="2"/>
            </a:pPr>
            <a:endParaRPr sz="2400">
              <a:latin typeface="Arial"/>
              <a:cs typeface="Arial"/>
            </a:endParaRPr>
          </a:p>
          <a:p>
            <a:pPr marL="354965" lvl="1" indent="-342265">
              <a:lnSpc>
                <a:spcPct val="100000"/>
              </a:lnSpc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also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sometimes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valid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/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invalid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bit</a:t>
            </a:r>
            <a:r>
              <a:rPr sz="2400" spc="-2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355600" marR="84455" lvl="1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whether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present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main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not.</a:t>
            </a:r>
            <a:endParaRPr sz="2400">
              <a:latin typeface="Arial MT"/>
              <a:cs typeface="Arial MT"/>
            </a:endParaRPr>
          </a:p>
          <a:p>
            <a:pPr marL="355600" marR="5080" lvl="1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present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main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bit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otherwise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1.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041" y="1092392"/>
            <a:ext cx="8268611" cy="14963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042" y="2769235"/>
            <a:ext cx="8249284" cy="304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110" indent="-241300">
              <a:lnSpc>
                <a:spcPct val="100000"/>
              </a:lnSpc>
              <a:spcBef>
                <a:spcPts val="95"/>
              </a:spcBef>
              <a:buSzPct val="97727"/>
              <a:buAutoNum type="arabicPeriod" startAt="3"/>
              <a:tabLst>
                <a:tab pos="245110" algn="l"/>
              </a:tabLst>
            </a:pPr>
            <a:r>
              <a:rPr sz="2200" b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Protection</a:t>
            </a:r>
            <a:r>
              <a:rPr sz="22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Bit-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Arial"/>
              <a:buAutoNum type="arabicPeriod" startAt="3"/>
            </a:pPr>
            <a:endParaRPr sz="2200">
              <a:latin typeface="Arial"/>
              <a:cs typeface="Arial"/>
            </a:endParaRPr>
          </a:p>
          <a:p>
            <a:pPr marL="354965" lvl="1" indent="-342265">
              <a:lnSpc>
                <a:spcPct val="100000"/>
              </a:lnSpc>
              <a:buFont typeface="Wingdings"/>
              <a:buChar char="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bit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also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sometimes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called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“</a:t>
            </a:r>
            <a:r>
              <a:rPr sz="2200" b="1" dirty="0">
                <a:latin typeface="Arial"/>
                <a:cs typeface="Arial"/>
              </a:rPr>
              <a:t>Read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/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Write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bit</a:t>
            </a:r>
            <a:r>
              <a:rPr sz="2200" spc="-10" dirty="0">
                <a:latin typeface="Arial MT"/>
                <a:cs typeface="Arial MT"/>
              </a:rPr>
              <a:t>“.</a:t>
            </a:r>
            <a:endParaRPr sz="2200">
              <a:latin typeface="Arial MT"/>
              <a:cs typeface="Arial MT"/>
            </a:endParaRPr>
          </a:p>
          <a:p>
            <a:pPr marL="355600" marR="5715" lvl="1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1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specifies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permission</a:t>
            </a:r>
            <a:r>
              <a:rPr sz="2200" spc="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1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perform</a:t>
            </a:r>
            <a:r>
              <a:rPr sz="2200" spc="1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</a:t>
            </a:r>
            <a:r>
              <a:rPr sz="2200" spc="1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1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write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operation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page.</a:t>
            </a:r>
            <a:endParaRPr sz="2200">
              <a:latin typeface="Arial MT"/>
              <a:cs typeface="Arial MT"/>
            </a:endParaRPr>
          </a:p>
          <a:p>
            <a:pPr marL="355600" marR="5080" lvl="1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If only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allowed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performed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writing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allowed,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bit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0.</a:t>
            </a:r>
            <a:endParaRPr sz="2200">
              <a:latin typeface="Arial MT"/>
              <a:cs typeface="Arial MT"/>
            </a:endParaRPr>
          </a:p>
          <a:p>
            <a:pPr marL="355600" marR="6985" lvl="1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2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both</a:t>
            </a:r>
            <a:r>
              <a:rPr sz="2200" spc="2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</a:t>
            </a:r>
            <a:r>
              <a:rPr sz="2200" spc="254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2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write</a:t>
            </a:r>
            <a:r>
              <a:rPr sz="2200" spc="2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</a:t>
            </a:r>
            <a:r>
              <a:rPr sz="2200" spc="2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2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allowed</a:t>
            </a:r>
            <a:r>
              <a:rPr sz="2200" spc="2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2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2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performed, </a:t>
            </a:r>
            <a:r>
              <a:rPr sz="2200" dirty="0">
                <a:latin typeface="Arial MT"/>
                <a:cs typeface="Arial MT"/>
              </a:rPr>
              <a:t>then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bit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1.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2" y="987552"/>
            <a:ext cx="8567928" cy="18394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6532156"/>
            <a:ext cx="8031480" cy="330835"/>
            <a:chOff x="-4572" y="6532156"/>
            <a:chExt cx="8031480" cy="3308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" y="6532156"/>
              <a:ext cx="8013700" cy="3258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487156" y="6532156"/>
            <a:ext cx="661670" cy="330835"/>
            <a:chOff x="8487156" y="6532156"/>
            <a:chExt cx="661670" cy="3308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7156" y="6532156"/>
              <a:ext cx="656843" cy="3258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7042" y="3137153"/>
            <a:ext cx="2433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4.</a:t>
            </a:r>
            <a:r>
              <a:rPr sz="2400" b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Reference</a:t>
            </a:r>
            <a:r>
              <a:rPr sz="24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Bit-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042" y="3868369"/>
            <a:ext cx="82499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4965" algn="l"/>
                <a:tab pos="1981835" algn="l"/>
                <a:tab pos="2520950" algn="l"/>
                <a:tab pos="3923665" algn="l"/>
                <a:tab pos="5227955" algn="l"/>
                <a:tab pos="5953760" algn="l"/>
                <a:tab pos="6848475" algn="l"/>
                <a:tab pos="7557134" algn="l"/>
              </a:tabLst>
            </a:pPr>
            <a:r>
              <a:rPr sz="2400" spc="-10" dirty="0">
                <a:latin typeface="Arial MT"/>
                <a:cs typeface="Arial MT"/>
              </a:rPr>
              <a:t>Reference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bit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specifies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whether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that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page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has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been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referenced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last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cycle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not.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been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referenced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recently,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bit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otherwise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0.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1041" y="1092392"/>
            <a:ext cx="8268611" cy="149635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042" y="3137153"/>
            <a:ext cx="8249284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62255">
              <a:lnSpc>
                <a:spcPct val="100000"/>
              </a:lnSpc>
              <a:spcBef>
                <a:spcPts val="100"/>
              </a:spcBef>
              <a:buSzPct val="97916"/>
              <a:buAutoNum type="arabicPeriod" startAt="5"/>
              <a:tabLst>
                <a:tab pos="266065" algn="l"/>
              </a:tabLst>
            </a:pP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Caching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Enabled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/</a:t>
            </a:r>
            <a:r>
              <a:rPr sz="24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Disabled-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AutoNum type="arabicPeriod" startAt="5"/>
            </a:pPr>
            <a:endParaRPr sz="2400">
              <a:latin typeface="Arial"/>
              <a:cs typeface="Arial"/>
            </a:endParaRPr>
          </a:p>
          <a:p>
            <a:pPr marL="354965" lvl="1" indent="-342265">
              <a:lnSpc>
                <a:spcPct val="100000"/>
              </a:lnSpc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enables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disables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caching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page.</a:t>
            </a:r>
            <a:endParaRPr sz="2400">
              <a:latin typeface="Arial MT"/>
              <a:cs typeface="Arial MT"/>
            </a:endParaRPr>
          </a:p>
          <a:p>
            <a:pPr marL="355600" marR="5715" lvl="1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Whenever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freshness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required,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caching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disabled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bit.</a:t>
            </a:r>
            <a:endParaRPr sz="2400">
              <a:latin typeface="Arial MT"/>
              <a:cs typeface="Arial MT"/>
            </a:endParaRPr>
          </a:p>
          <a:p>
            <a:pPr marL="355600" marR="5080" lvl="1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caching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disabled,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bit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1 </a:t>
            </a:r>
            <a:r>
              <a:rPr sz="2400" dirty="0">
                <a:latin typeface="Arial MT"/>
                <a:cs typeface="Arial MT"/>
              </a:rPr>
              <a:t>otherwise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0.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041" y="1092392"/>
            <a:ext cx="8268611" cy="14963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042" y="3137153"/>
            <a:ext cx="8249284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62255">
              <a:lnSpc>
                <a:spcPct val="100000"/>
              </a:lnSpc>
              <a:spcBef>
                <a:spcPts val="100"/>
              </a:spcBef>
              <a:buSzPct val="97916"/>
              <a:buAutoNum type="arabicPeriod" startAt="6"/>
              <a:tabLst>
                <a:tab pos="266065" algn="l"/>
              </a:tabLst>
            </a:pP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Dirty</a:t>
            </a:r>
            <a:r>
              <a:rPr sz="24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Bit-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AutoNum type="arabicPeriod" startAt="6"/>
            </a:pPr>
            <a:endParaRPr sz="2400">
              <a:latin typeface="Arial"/>
              <a:cs typeface="Arial"/>
            </a:endParaRPr>
          </a:p>
          <a:p>
            <a:pPr marL="354965" lvl="1" indent="-342265">
              <a:lnSpc>
                <a:spcPct val="100000"/>
              </a:lnSpc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also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sometimes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</a:t>
            </a:r>
            <a:r>
              <a:rPr sz="2400" b="1" dirty="0">
                <a:latin typeface="Arial"/>
                <a:cs typeface="Arial"/>
              </a:rPr>
              <a:t>Modified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bit</a:t>
            </a:r>
            <a:r>
              <a:rPr sz="2400" spc="-10" dirty="0">
                <a:latin typeface="Arial MT"/>
                <a:cs typeface="Arial MT"/>
              </a:rPr>
              <a:t>“.</a:t>
            </a:r>
            <a:endParaRPr sz="2400">
              <a:latin typeface="Arial MT"/>
              <a:cs typeface="Arial MT"/>
            </a:endParaRPr>
          </a:p>
          <a:p>
            <a:pPr marL="355600" marR="5080" lvl="1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bit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specifies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whether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been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modified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or </a:t>
            </a:r>
            <a:r>
              <a:rPr sz="2400" spc="-20" dirty="0">
                <a:latin typeface="Arial MT"/>
                <a:cs typeface="Arial MT"/>
              </a:rPr>
              <a:t>not.</a:t>
            </a:r>
            <a:endParaRPr sz="2400">
              <a:latin typeface="Arial MT"/>
              <a:cs typeface="Arial MT"/>
            </a:endParaRPr>
          </a:p>
          <a:p>
            <a:pPr marL="355600" marR="5080" lvl="1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  <a:tab pos="670560" algn="l"/>
                <a:tab pos="1242060" algn="l"/>
                <a:tab pos="2066925" algn="l"/>
                <a:tab pos="2705735" algn="l"/>
                <a:tab pos="3531870" algn="l"/>
                <a:tab pos="4915535" algn="l"/>
                <a:tab pos="5656580" algn="l"/>
                <a:tab pos="6276975" algn="l"/>
                <a:tab pos="6746240" algn="l"/>
                <a:tab pos="7113270" algn="l"/>
                <a:tab pos="7665720" algn="l"/>
                <a:tab pos="8066405" algn="l"/>
              </a:tabLst>
            </a:pPr>
            <a:r>
              <a:rPr sz="2400" spc="-25" dirty="0">
                <a:latin typeface="Arial MT"/>
                <a:cs typeface="Arial MT"/>
              </a:rPr>
              <a:t>If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page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has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been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modified,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then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this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bit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set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0" dirty="0">
                <a:latin typeface="Arial MT"/>
                <a:cs typeface="Arial MT"/>
              </a:rPr>
              <a:t>1 </a:t>
            </a:r>
            <a:r>
              <a:rPr sz="2400" dirty="0">
                <a:latin typeface="Arial MT"/>
                <a:cs typeface="Arial MT"/>
              </a:rPr>
              <a:t>otherwise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0.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041" y="1092392"/>
            <a:ext cx="8268611" cy="14963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29828" y="6548627"/>
            <a:ext cx="619125" cy="314325"/>
            <a:chOff x="8529828" y="6548627"/>
            <a:chExt cx="619125" cy="314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4572" y="6548628"/>
            <a:ext cx="8010525" cy="314325"/>
            <a:chOff x="-4572" y="6548628"/>
            <a:chExt cx="8010525" cy="3143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71144" y="115823"/>
            <a:ext cx="8277225" cy="6346190"/>
            <a:chOff x="771144" y="115823"/>
            <a:chExt cx="8277225" cy="634619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7412" y="115823"/>
              <a:ext cx="1560576" cy="4632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144" y="457199"/>
              <a:ext cx="7601711" cy="600456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29828" y="6548627"/>
            <a:ext cx="619125" cy="314325"/>
            <a:chOff x="8529828" y="6548627"/>
            <a:chExt cx="619125" cy="314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4572" y="6548628"/>
            <a:ext cx="8010525" cy="314325"/>
            <a:chOff x="-4572" y="6548628"/>
            <a:chExt cx="8010525" cy="3143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87411" y="115823"/>
            <a:ext cx="1560576" cy="4632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9308" y="1196340"/>
            <a:ext cx="8008619" cy="484316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29828" y="6548627"/>
            <a:ext cx="619125" cy="314325"/>
            <a:chOff x="8529828" y="6548627"/>
            <a:chExt cx="619125" cy="314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4572" y="6548628"/>
            <a:ext cx="8010525" cy="314325"/>
            <a:chOff x="-4572" y="6548628"/>
            <a:chExt cx="8010525" cy="3143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87411" y="115823"/>
            <a:ext cx="1560576" cy="46329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Address</a:t>
            </a:r>
            <a:r>
              <a:rPr spc="-50" dirty="0"/>
              <a:t> </a:t>
            </a:r>
            <a:r>
              <a:rPr dirty="0"/>
              <a:t>Mapping</a:t>
            </a:r>
            <a:r>
              <a:rPr spc="-5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spc="-10" dirty="0"/>
              <a:t>Paging</a:t>
            </a: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4615" y="1140044"/>
            <a:ext cx="8400175" cy="506819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29828" y="6548627"/>
            <a:ext cx="619125" cy="314325"/>
            <a:chOff x="8529828" y="6548627"/>
            <a:chExt cx="619125" cy="314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7411" y="115823"/>
            <a:ext cx="1560576" cy="46329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Hierarchy</a:t>
            </a:r>
            <a:r>
              <a:rPr spc="-15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10" dirty="0"/>
              <a:t>Memory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8935" y="935862"/>
            <a:ext cx="4054475" cy="3932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4199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Now,</a:t>
            </a:r>
            <a:r>
              <a:rPr sz="2400" b="1" spc="140" dirty="0">
                <a:latin typeface="Calibri"/>
                <a:cs typeface="Calibri"/>
              </a:rPr>
              <a:t>  </a:t>
            </a:r>
            <a:r>
              <a:rPr sz="2400" b="1" dirty="0">
                <a:latin typeface="Calibri"/>
                <a:cs typeface="Calibri"/>
              </a:rPr>
              <a:t>here</a:t>
            </a:r>
            <a:r>
              <a:rPr sz="2400" b="1" spc="150" dirty="0">
                <a:latin typeface="Calibri"/>
                <a:cs typeface="Calibri"/>
              </a:rPr>
              <a:t> 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145" dirty="0">
                <a:latin typeface="Calibri"/>
                <a:cs typeface="Calibri"/>
              </a:rPr>
              <a:t>  </a:t>
            </a:r>
            <a:r>
              <a:rPr sz="2400" b="1" dirty="0">
                <a:latin typeface="Calibri"/>
                <a:cs typeface="Calibri"/>
              </a:rPr>
              <a:t>OS</a:t>
            </a:r>
            <a:r>
              <a:rPr sz="2400" b="1" spc="140" dirty="0">
                <a:latin typeface="Calibri"/>
                <a:cs typeface="Calibri"/>
              </a:rPr>
              <a:t>  </a:t>
            </a:r>
            <a:r>
              <a:rPr sz="2400" b="1" dirty="0">
                <a:latin typeface="Calibri"/>
                <a:cs typeface="Calibri"/>
              </a:rPr>
              <a:t>have</a:t>
            </a:r>
            <a:r>
              <a:rPr sz="2400" b="1" spc="155" dirty="0">
                <a:latin typeface="Calibri"/>
                <a:cs typeface="Calibri"/>
              </a:rPr>
              <a:t>  </a:t>
            </a:r>
            <a:r>
              <a:rPr sz="2400" b="1" spc="-25" dirty="0">
                <a:latin typeface="Calibri"/>
                <a:cs typeface="Calibri"/>
              </a:rPr>
              <a:t>two </a:t>
            </a:r>
            <a:r>
              <a:rPr sz="2400" b="1" spc="-10" dirty="0">
                <a:latin typeface="Calibri"/>
                <a:cs typeface="Calibri"/>
              </a:rPr>
              <a:t>important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responsibilities:</a:t>
            </a:r>
            <a:endParaRPr sz="2400">
              <a:latin typeface="Calibri"/>
              <a:cs typeface="Calibri"/>
            </a:endParaRPr>
          </a:p>
          <a:p>
            <a:pPr marL="466725" marR="6985" indent="-454025" algn="just">
              <a:lnSpc>
                <a:spcPct val="114100"/>
              </a:lnSpc>
              <a:spcBef>
                <a:spcPts val="585"/>
              </a:spcBef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Space</a:t>
            </a:r>
            <a:r>
              <a:rPr sz="2400" b="1" spc="150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Allocation:</a:t>
            </a:r>
            <a:r>
              <a:rPr sz="2400" b="1" spc="155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Now</a:t>
            </a:r>
            <a:r>
              <a:rPr sz="2400" spc="15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OS 	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2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decide</a:t>
            </a:r>
            <a:r>
              <a:rPr sz="2400" spc="2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29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process 	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which 	</a:t>
            </a:r>
            <a:r>
              <a:rPr sz="2400" dirty="0">
                <a:latin typeface="Calibri"/>
                <a:cs typeface="Calibri"/>
              </a:rPr>
              <a:t>area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MM.</a:t>
            </a:r>
            <a:endParaRPr sz="2400">
              <a:latin typeface="Calibri"/>
              <a:cs typeface="Calibri"/>
            </a:endParaRPr>
          </a:p>
          <a:p>
            <a:pPr marL="466725" marR="5080" indent="-454025" algn="just">
              <a:lnSpc>
                <a:spcPct val="113999"/>
              </a:lnSpc>
              <a:spcBef>
                <a:spcPts val="605"/>
              </a:spcBef>
              <a:buAutoNum type="arabicPeriod"/>
              <a:tabLst>
                <a:tab pos="469900" algn="l"/>
              </a:tabLst>
            </a:pP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Address</a:t>
            </a:r>
            <a:r>
              <a:rPr sz="2400" b="1" spc="425" dirty="0">
                <a:solidFill>
                  <a:srgbClr val="006EC0"/>
                </a:solidFill>
                <a:latin typeface="Calibri"/>
                <a:cs typeface="Calibri"/>
              </a:rPr>
              <a:t> 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Translation</a:t>
            </a:r>
            <a:r>
              <a:rPr sz="2400" b="1" spc="425" dirty="0">
                <a:solidFill>
                  <a:srgbClr val="006EC0"/>
                </a:solidFill>
                <a:latin typeface="Calibri"/>
                <a:cs typeface="Calibri"/>
              </a:rPr>
              <a:t>   </a:t>
            </a:r>
            <a:r>
              <a:rPr sz="2400" spc="-20" dirty="0">
                <a:latin typeface="Calibri"/>
                <a:cs typeface="Calibri"/>
              </a:rPr>
              <a:t>i.e. 	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280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logical</a:t>
            </a:r>
            <a:r>
              <a:rPr sz="2400" spc="290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280" dirty="0">
                <a:latin typeface="Calibri"/>
                <a:cs typeface="Calibri"/>
              </a:rPr>
              <a:t>   </a:t>
            </a:r>
            <a:r>
              <a:rPr sz="2400" spc="-25" dirty="0">
                <a:latin typeface="Calibri"/>
                <a:cs typeface="Calibri"/>
              </a:rPr>
              <a:t>to 	</a:t>
            </a:r>
            <a:r>
              <a:rPr sz="2400" spc="-10" dirty="0">
                <a:latin typeface="Calibri"/>
                <a:cs typeface="Calibri"/>
              </a:rPr>
              <a:t>physical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57700" y="1152144"/>
            <a:ext cx="4437888" cy="500176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Paging:</a:t>
            </a:r>
            <a:r>
              <a:rPr spc="-175" dirty="0"/>
              <a:t> </a:t>
            </a:r>
            <a:r>
              <a:rPr dirty="0"/>
              <a:t>Hardware</a:t>
            </a:r>
            <a:r>
              <a:rPr spc="-150" dirty="0"/>
              <a:t> </a:t>
            </a:r>
            <a:r>
              <a:rPr spc="-10" dirty="0"/>
              <a:t>support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832217"/>
            <a:ext cx="8199120" cy="241871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00"/>
              </a:spcBef>
              <a:buFont typeface="Wingdings"/>
              <a:buChar char="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Modern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variations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Paging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are: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215"/>
              </a:spcBef>
              <a:buFont typeface="Arial MT"/>
              <a:buChar char="•"/>
              <a:tabLst>
                <a:tab pos="756285" algn="l"/>
              </a:tabLst>
            </a:pP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Translation</a:t>
            </a:r>
            <a:r>
              <a:rPr sz="2800" b="1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look</a:t>
            </a:r>
            <a:r>
              <a:rPr sz="2800" b="1" spc="-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aside</a:t>
            </a:r>
            <a:r>
              <a:rPr sz="2800" b="1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buffer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756285" algn="l"/>
              </a:tabLst>
            </a:pP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Hierarchical</a:t>
            </a:r>
            <a:r>
              <a:rPr sz="28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paging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56285" algn="l"/>
              </a:tabLst>
            </a:pP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Inverted</a:t>
            </a:r>
            <a:r>
              <a:rPr sz="2800" b="1" spc="-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page</a:t>
            </a:r>
            <a:r>
              <a:rPr sz="2800" b="1" spc="-1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Translation</a:t>
            </a:r>
            <a:r>
              <a:rPr spc="-110" dirty="0"/>
              <a:t> </a:t>
            </a:r>
            <a:r>
              <a:rPr dirty="0"/>
              <a:t>look</a:t>
            </a:r>
            <a:r>
              <a:rPr spc="-125" dirty="0"/>
              <a:t> </a:t>
            </a:r>
            <a:r>
              <a:rPr dirty="0"/>
              <a:t>aside</a:t>
            </a:r>
            <a:r>
              <a:rPr spc="-125" dirty="0"/>
              <a:t> </a:t>
            </a:r>
            <a:r>
              <a:rPr spc="-10" dirty="0"/>
              <a:t>buffer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908204"/>
            <a:ext cx="8533130" cy="322453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Used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overcome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slower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TLB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cache,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implemented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associative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sz="2400" spc="-10" dirty="0">
                <a:latin typeface="Calibri"/>
                <a:cs typeface="Calibri"/>
              </a:rPr>
              <a:t>memory.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14199"/>
              </a:lnSpc>
              <a:spcBef>
                <a:spcPts val="59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capacity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limited,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subset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kept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memory.</a:t>
            </a:r>
            <a:endParaRPr sz="2400">
              <a:latin typeface="Calibri"/>
              <a:cs typeface="Calibri"/>
            </a:endParaRPr>
          </a:p>
          <a:p>
            <a:pPr marL="355600" marR="132080" indent="-342900">
              <a:lnSpc>
                <a:spcPct val="113700"/>
              </a:lnSpc>
              <a:spcBef>
                <a:spcPts val="79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TLB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35" y="89103"/>
            <a:ext cx="31718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TLB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Working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935862"/>
            <a:ext cx="8515350" cy="484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6580" indent="-342900" algn="just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Whenever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logical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generated,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logical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TLB.</a:t>
            </a:r>
            <a:endParaRPr sz="2400">
              <a:latin typeface="Calibri"/>
              <a:cs typeface="Calibri"/>
            </a:endParaRPr>
          </a:p>
          <a:p>
            <a:pPr marL="355600" marR="8255" indent="-342900" algn="just">
              <a:lnSpc>
                <a:spcPct val="114199"/>
              </a:lnSpc>
              <a:spcBef>
                <a:spcPts val="58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TLB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hit.</a:t>
            </a:r>
            <a:r>
              <a:rPr sz="2400" spc="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case </a:t>
            </a:r>
            <a:r>
              <a:rPr sz="2400" dirty="0">
                <a:latin typeface="Calibri"/>
                <a:cs typeface="Calibri"/>
              </a:rPr>
              <a:t>corresponding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fetched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TLB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entry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physical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13999"/>
              </a:lnSpc>
              <a:spcBef>
                <a:spcPts val="59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 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 it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TLB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reference 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made.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number.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moved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TLB.</a:t>
            </a:r>
            <a:endParaRPr sz="2400">
              <a:latin typeface="Calibri"/>
              <a:cs typeface="Calibri"/>
            </a:endParaRPr>
          </a:p>
          <a:p>
            <a:pPr marL="355600" marR="613410" indent="-342900" algn="just">
              <a:lnSpc>
                <a:spcPct val="113999"/>
              </a:lnSpc>
              <a:spcBef>
                <a:spcPts val="60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TLB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moving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existing </a:t>
            </a:r>
            <a:r>
              <a:rPr sz="2400" dirty="0">
                <a:latin typeface="Calibri"/>
                <a:cs typeface="Calibri"/>
              </a:rPr>
              <a:t>entry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TLB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removed. (strategy can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Least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Recently </a:t>
            </a:r>
            <a:r>
              <a:rPr sz="2400" dirty="0">
                <a:latin typeface="Calibri"/>
                <a:cs typeface="Calibri"/>
              </a:rPr>
              <a:t>Used(LRU)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random).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762000"/>
            <a:ext cx="8497824" cy="56128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7801" y="36702"/>
            <a:ext cx="31705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TLB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Working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Hierarchical</a:t>
            </a:r>
            <a:r>
              <a:rPr spc="-204" dirty="0"/>
              <a:t> </a:t>
            </a:r>
            <a:r>
              <a:rPr dirty="0"/>
              <a:t>Page</a:t>
            </a:r>
            <a:r>
              <a:rPr spc="-190" dirty="0"/>
              <a:t> </a:t>
            </a:r>
            <a:r>
              <a:rPr spc="-25" dirty="0"/>
              <a:t>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935862"/>
            <a:ext cx="8558530" cy="420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9710" indent="-342900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Here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inner</a:t>
            </a:r>
            <a:r>
              <a:rPr sz="2400" b="1" spc="-8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page</a:t>
            </a:r>
            <a:r>
              <a:rPr sz="2400" b="1" spc="-7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table.</a:t>
            </a:r>
            <a:r>
              <a:rPr sz="2400" b="1" spc="-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Also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extra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outer</a:t>
            </a:r>
            <a:r>
              <a:rPr sz="2400" b="1" spc="-7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page</a:t>
            </a:r>
            <a:r>
              <a:rPr sz="2400" b="1" spc="-8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table</a:t>
            </a:r>
            <a:r>
              <a:rPr sz="2400" b="1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maintained.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13799"/>
              </a:lnSpc>
              <a:spcBef>
                <a:spcPts val="79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limited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entry,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inner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inner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turn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Here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logical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parts: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50"/>
              </a:spcBef>
            </a:pPr>
            <a:r>
              <a:rPr sz="2400" b="1" dirty="0">
                <a:latin typeface="Calibri"/>
                <a:cs typeface="Calibri"/>
              </a:rPr>
              <a:t>Page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number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(p1)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(outer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number)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975"/>
              </a:spcBef>
            </a:pPr>
            <a:r>
              <a:rPr sz="2400" b="1" dirty="0">
                <a:latin typeface="Calibri"/>
                <a:cs typeface="Calibri"/>
              </a:rPr>
              <a:t>Page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number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(p2)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(page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number)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985"/>
              </a:spcBef>
            </a:pPr>
            <a:r>
              <a:rPr sz="2400" b="1" dirty="0">
                <a:latin typeface="Calibri"/>
                <a:cs typeface="Calibri"/>
              </a:rPr>
              <a:t>Offset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(d)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883919"/>
            <a:ext cx="8058911" cy="5410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0347" y="36702"/>
            <a:ext cx="52565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Hierarchical</a:t>
            </a:r>
            <a:r>
              <a:rPr spc="-204" dirty="0"/>
              <a:t> </a:t>
            </a:r>
            <a:r>
              <a:rPr spc="-10" dirty="0"/>
              <a:t>Page</a:t>
            </a:r>
            <a:r>
              <a:rPr spc="-180" dirty="0"/>
              <a:t> </a:t>
            </a:r>
            <a:r>
              <a:rPr spc="-10" dirty="0"/>
              <a:t>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Hierarchical</a:t>
            </a:r>
            <a:r>
              <a:rPr spc="-204" dirty="0"/>
              <a:t> </a:t>
            </a:r>
            <a:r>
              <a:rPr dirty="0"/>
              <a:t>Page</a:t>
            </a:r>
            <a:r>
              <a:rPr spc="-190" dirty="0"/>
              <a:t> </a:t>
            </a:r>
            <a:r>
              <a:rPr spc="-25" dirty="0"/>
              <a:t>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908204"/>
            <a:ext cx="8599170" cy="328739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Advantage: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467995" algn="l"/>
                <a:tab pos="1021080" algn="l"/>
                <a:tab pos="1807845" algn="l"/>
                <a:tab pos="2664460" algn="l"/>
                <a:tab pos="3429635" algn="l"/>
                <a:tab pos="3990340" algn="l"/>
                <a:tab pos="4439920" algn="l"/>
                <a:tab pos="4810125" algn="l"/>
                <a:tab pos="5993130" algn="l"/>
                <a:tab pos="8053705" algn="l"/>
              </a:tabLst>
            </a:pPr>
            <a:r>
              <a:rPr sz="2400" spc="-25" dirty="0">
                <a:latin typeface="Calibri"/>
                <a:cs typeface="Calibri"/>
              </a:rPr>
              <a:t>All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inner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pages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need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memory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simultaneously,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thus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Calibri"/>
                <a:cs typeface="Calibri"/>
              </a:rPr>
              <a:t>reduce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overhead.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39"/>
              </a:spcBef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Disadvantage:</a:t>
            </a:r>
            <a:endParaRPr sz="2400">
              <a:latin typeface="Calibri"/>
              <a:cs typeface="Calibri"/>
            </a:endParaRPr>
          </a:p>
          <a:p>
            <a:pPr marL="12700" marR="26670">
              <a:lnSpc>
                <a:spcPct val="113700"/>
              </a:lnSpc>
              <a:spcBef>
                <a:spcPts val="605"/>
              </a:spcBef>
            </a:pPr>
            <a:r>
              <a:rPr sz="2400" dirty="0">
                <a:latin typeface="Calibri"/>
                <a:cs typeface="Calibri"/>
              </a:rPr>
              <a:t>Extra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required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paging.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Here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total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35" y="89103"/>
            <a:ext cx="4468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Inverted</a:t>
            </a:r>
            <a:r>
              <a:rPr spc="-195" dirty="0"/>
              <a:t> </a:t>
            </a:r>
            <a:r>
              <a:rPr dirty="0"/>
              <a:t>Page</a:t>
            </a:r>
            <a:r>
              <a:rPr spc="-180" dirty="0"/>
              <a:t> </a:t>
            </a:r>
            <a:r>
              <a:rPr spc="-35" dirty="0"/>
              <a:t>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986154"/>
            <a:ext cx="8618855" cy="486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065" indent="-342900" algn="just">
              <a:lnSpc>
                <a:spcPts val="3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overcome</a:t>
            </a:r>
            <a:r>
              <a:rPr sz="2400" b="1" spc="20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sz="2400" b="1" spc="204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problem</a:t>
            </a:r>
            <a:r>
              <a:rPr sz="2400" b="1" spc="19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overhead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6EC0"/>
                </a:solidFill>
                <a:latin typeface="Calibri"/>
                <a:cs typeface="Calibri"/>
              </a:rPr>
              <a:t>due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to</a:t>
            </a:r>
            <a:r>
              <a:rPr sz="2400" b="1" spc="-8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large</a:t>
            </a:r>
            <a:r>
              <a:rPr sz="2400" b="1" spc="-8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size</a:t>
            </a:r>
            <a:r>
              <a:rPr sz="2400" b="1" spc="-8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of</a:t>
            </a:r>
            <a:r>
              <a:rPr sz="2400" b="1" spc="-9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page</a:t>
            </a:r>
            <a:r>
              <a:rPr sz="2400" b="1" spc="-8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3899"/>
              </a:lnSpc>
              <a:spcBef>
                <a:spcPts val="28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previous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approaches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page </a:t>
            </a:r>
            <a:r>
              <a:rPr sz="2400" dirty="0">
                <a:latin typeface="Calibri"/>
                <a:cs typeface="Calibri"/>
              </a:rPr>
              <a:t>table.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entry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increases.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Thus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become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difficult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than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4000"/>
              </a:lnSpc>
              <a:spcBef>
                <a:spcPts val="60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Inverted</a:t>
            </a:r>
            <a:r>
              <a:rPr sz="2400" spc="45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page</a:t>
            </a:r>
            <a:r>
              <a:rPr sz="2400" spc="45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sz="2400" spc="45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solve</a:t>
            </a:r>
            <a:r>
              <a:rPr sz="2400" spc="459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400" spc="4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problem:</a:t>
            </a:r>
            <a:r>
              <a:rPr sz="2400" spc="4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entry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per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physical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table, rather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 one entry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 </a:t>
            </a:r>
            <a:r>
              <a:rPr sz="2400" spc="-20" dirty="0">
                <a:latin typeface="Calibri"/>
                <a:cs typeface="Calibri"/>
              </a:rPr>
              <a:t>page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logical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space.</a:t>
            </a:r>
            <a:endParaRPr sz="2400">
              <a:latin typeface="Calibri"/>
              <a:cs typeface="Calibri"/>
            </a:endParaRPr>
          </a:p>
          <a:p>
            <a:pPr marL="355600" marR="8255" indent="-342900" algn="just">
              <a:lnSpc>
                <a:spcPct val="103699"/>
              </a:lnSpc>
              <a:spcBef>
                <a:spcPts val="61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So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depends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physical memory.</a:t>
            </a:r>
            <a:endParaRPr sz="240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82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global</a:t>
            </a:r>
            <a:r>
              <a:rPr sz="24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35" y="89103"/>
            <a:ext cx="4468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Inverted</a:t>
            </a:r>
            <a:r>
              <a:rPr spc="-195" dirty="0"/>
              <a:t> </a:t>
            </a:r>
            <a:r>
              <a:rPr dirty="0"/>
              <a:t>Page</a:t>
            </a:r>
            <a:r>
              <a:rPr spc="-180" dirty="0"/>
              <a:t> </a:t>
            </a:r>
            <a:r>
              <a:rPr spc="-35" dirty="0"/>
              <a:t>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908204"/>
            <a:ext cx="8619490" cy="486918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organize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inverted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13999"/>
              </a:lnSpc>
              <a:spcBef>
                <a:spcPts val="41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(process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id,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number),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will </a:t>
            </a:r>
            <a:r>
              <a:rPr sz="2400" dirty="0">
                <a:latin typeface="Calibri"/>
                <a:cs typeface="Calibri"/>
              </a:rPr>
              <a:t>apply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hash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look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page </a:t>
            </a:r>
            <a:r>
              <a:rPr sz="2400" spc="-10" dirty="0">
                <a:latin typeface="Calibri"/>
                <a:cs typeface="Calibri"/>
              </a:rPr>
              <a:t>number.</a:t>
            </a:r>
            <a:endParaRPr sz="240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13999"/>
              </a:lnSpc>
              <a:spcBef>
                <a:spcPts val="60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match,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translate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address.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not,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collision </a:t>
            </a:r>
            <a:r>
              <a:rPr sz="2400" dirty="0">
                <a:latin typeface="Calibri"/>
                <a:cs typeface="Calibri"/>
              </a:rPr>
              <a:t>resolution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technique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(rehash,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search,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linear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probing)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 again.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13900"/>
              </a:lnSpc>
              <a:spcBef>
                <a:spcPts val="60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just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entire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system,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implying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additional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information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needs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stored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identify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entries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corresponding</a:t>
            </a:r>
            <a:r>
              <a:rPr sz="2400" spc="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process(i.e. PID).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355" y="1246632"/>
            <a:ext cx="8657844" cy="5161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2514" y="66801"/>
            <a:ext cx="44678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Inverted</a:t>
            </a:r>
            <a:r>
              <a:rPr spc="-204" dirty="0"/>
              <a:t> </a:t>
            </a:r>
            <a:r>
              <a:rPr dirty="0"/>
              <a:t>Page</a:t>
            </a:r>
            <a:r>
              <a:rPr spc="-204" dirty="0"/>
              <a:t> </a:t>
            </a:r>
            <a:r>
              <a:rPr spc="-25" dirty="0"/>
              <a:t>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6548628"/>
            <a:ext cx="8010525" cy="314325"/>
            <a:chOff x="-4572" y="6548628"/>
            <a:chExt cx="8010525" cy="314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487156" y="6532156"/>
            <a:ext cx="661670" cy="330835"/>
            <a:chOff x="8487156" y="6532156"/>
            <a:chExt cx="661670" cy="3308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7156" y="6532156"/>
              <a:ext cx="656843" cy="3258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2279" y="804672"/>
            <a:ext cx="3026664" cy="127406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47034" y="1041273"/>
            <a:ext cx="2134235" cy="6788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29895" marR="5080" indent="-417830">
              <a:lnSpc>
                <a:spcPts val="2510"/>
              </a:lnSpc>
              <a:spcBef>
                <a:spcPts val="285"/>
              </a:spcBef>
            </a:pPr>
            <a:r>
              <a:rPr sz="2200" spc="-10" dirty="0">
                <a:latin typeface="Times New Roman"/>
                <a:cs typeface="Times New Roman"/>
              </a:rPr>
              <a:t>Memory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allocation Techniques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0663" y="2022348"/>
            <a:ext cx="3790315" cy="1450975"/>
            <a:chOff x="740663" y="2022348"/>
            <a:chExt cx="3790315" cy="145097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000" y="2022348"/>
              <a:ext cx="2244852" cy="3078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0663" y="2302764"/>
              <a:ext cx="3118104" cy="117043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46149" y="2514726"/>
            <a:ext cx="2286635" cy="6515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03885" marR="5080" indent="-591820">
              <a:lnSpc>
                <a:spcPts val="2290"/>
              </a:lnSpc>
              <a:spcBef>
                <a:spcPts val="459"/>
              </a:spcBef>
            </a:pPr>
            <a:r>
              <a:rPr sz="2200" spc="-10" dirty="0">
                <a:latin typeface="Times New Roman"/>
                <a:cs typeface="Times New Roman"/>
              </a:rPr>
              <a:t>Contiguous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memory allocation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0500" y="3410711"/>
            <a:ext cx="2127885" cy="1827530"/>
            <a:chOff x="190500" y="3410711"/>
            <a:chExt cx="2127885" cy="182753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424" y="3410711"/>
              <a:ext cx="1211580" cy="3063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500" y="3691127"/>
              <a:ext cx="1860804" cy="154686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35304" y="4091432"/>
            <a:ext cx="960755" cy="65151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 marR="5080" indent="154940">
              <a:lnSpc>
                <a:spcPts val="2290"/>
              </a:lnSpc>
              <a:spcBef>
                <a:spcPts val="464"/>
              </a:spcBef>
            </a:pPr>
            <a:r>
              <a:rPr sz="2200" spc="-10" dirty="0">
                <a:latin typeface="Times New Roman"/>
                <a:cs typeface="Times New Roman"/>
              </a:rPr>
              <a:t>Fixed </a:t>
            </a:r>
            <a:r>
              <a:rPr sz="2200" spc="-25" dirty="0">
                <a:latin typeface="Times New Roman"/>
                <a:cs typeface="Times New Roman"/>
              </a:rPr>
              <a:t>partition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286000" y="3410711"/>
            <a:ext cx="2123440" cy="1827530"/>
            <a:chOff x="2286000" y="3410711"/>
            <a:chExt cx="2123440" cy="1827530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86000" y="3410711"/>
              <a:ext cx="1089660" cy="3063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05811" y="3691127"/>
              <a:ext cx="2103119" cy="154686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872867" y="4091432"/>
            <a:ext cx="962660" cy="65151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 marR="5080" indent="8890">
              <a:lnSpc>
                <a:spcPts val="2290"/>
              </a:lnSpc>
              <a:spcBef>
                <a:spcPts val="464"/>
              </a:spcBef>
            </a:pPr>
            <a:r>
              <a:rPr sz="2200" spc="-45" dirty="0">
                <a:latin typeface="Times New Roman"/>
                <a:cs typeface="Times New Roman"/>
              </a:rPr>
              <a:t>Variable </a:t>
            </a:r>
            <a:r>
              <a:rPr sz="2200" spc="-20" dirty="0">
                <a:latin typeface="Times New Roman"/>
                <a:cs typeface="Times New Roman"/>
              </a:rPr>
              <a:t>partition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97323" y="2022348"/>
            <a:ext cx="3785870" cy="1548765"/>
            <a:chOff x="4497323" y="2022348"/>
            <a:chExt cx="3785870" cy="1548765"/>
          </a:xfrm>
        </p:grpSpPr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97323" y="2022348"/>
              <a:ext cx="2363724" cy="30784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05627" y="2302764"/>
              <a:ext cx="2877312" cy="126796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782436" y="2563113"/>
            <a:ext cx="2105660" cy="6515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118745">
              <a:lnSpc>
                <a:spcPts val="2290"/>
              </a:lnSpc>
              <a:spcBef>
                <a:spcPts val="459"/>
              </a:spcBef>
            </a:pPr>
            <a:r>
              <a:rPr sz="2200" spc="-40" dirty="0">
                <a:latin typeface="Times New Roman"/>
                <a:cs typeface="Times New Roman"/>
              </a:rPr>
              <a:t>Non-</a:t>
            </a:r>
            <a:r>
              <a:rPr sz="2200" spc="-10" dirty="0">
                <a:latin typeface="Times New Roman"/>
                <a:cs typeface="Times New Roman"/>
              </a:rPr>
              <a:t>Contiguous memory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allocation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63440" y="3506723"/>
            <a:ext cx="2197735" cy="1755775"/>
            <a:chOff x="4663440" y="3506723"/>
            <a:chExt cx="2197735" cy="1755775"/>
          </a:xfrm>
        </p:grpSpPr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51348" y="3506723"/>
              <a:ext cx="1409700" cy="30784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3440" y="3787139"/>
              <a:ext cx="1604772" cy="147523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067680" y="4291965"/>
            <a:ext cx="7950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Paging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22719" y="3506723"/>
            <a:ext cx="2502535" cy="1713230"/>
            <a:chOff x="6522719" y="3506723"/>
            <a:chExt cx="2502535" cy="1713230"/>
          </a:xfrm>
        </p:grpSpPr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30567" y="3506723"/>
              <a:ext cx="960120" cy="30784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22719" y="3787139"/>
              <a:ext cx="2502407" cy="143256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6997065" y="4270628"/>
            <a:ext cx="15430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Segmentation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Aadvantages</a:t>
            </a:r>
            <a:r>
              <a:rPr spc="-160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10" dirty="0"/>
              <a:t>Paging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6814" y="926464"/>
            <a:ext cx="8013065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540"/>
              </a:spcBef>
              <a:buAutoNum type="arabicParenR"/>
              <a:tabLst>
                <a:tab pos="469265" algn="l"/>
              </a:tabLst>
            </a:pPr>
            <a:r>
              <a:rPr sz="2400" dirty="0">
                <a:latin typeface="Arial MT"/>
                <a:cs typeface="Arial MT"/>
              </a:rPr>
              <a:t>Easy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2"/>
              </a:rPr>
              <a:t>memory</a:t>
            </a:r>
            <a:r>
              <a:rPr sz="2400" u="sng" spc="-7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2"/>
              </a:rPr>
              <a:t>management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algorithm</a:t>
            </a:r>
            <a:endParaRPr sz="24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1445"/>
              </a:spcBef>
              <a:buAutoNum type="arabicParenR"/>
              <a:tabLst>
                <a:tab pos="469265" algn="l"/>
              </a:tabLst>
            </a:pPr>
            <a:r>
              <a:rPr sz="2400" dirty="0">
                <a:latin typeface="Arial MT"/>
                <a:cs typeface="Arial MT"/>
              </a:rPr>
              <a:t>No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external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Fragmentation</a:t>
            </a:r>
            <a:endParaRPr sz="2400">
              <a:latin typeface="Arial MT"/>
              <a:cs typeface="Arial MT"/>
            </a:endParaRPr>
          </a:p>
          <a:p>
            <a:pPr marL="469900" marR="5080" indent="-457200">
              <a:lnSpc>
                <a:spcPct val="150000"/>
              </a:lnSpc>
              <a:buAutoNum type="arabicParenR"/>
              <a:tabLst>
                <a:tab pos="469900" algn="l"/>
              </a:tabLst>
            </a:pPr>
            <a:r>
              <a:rPr sz="2400" dirty="0">
                <a:latin typeface="Arial MT"/>
                <a:cs typeface="Arial MT"/>
              </a:rPr>
              <a:t>Swapping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easy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equal-</a:t>
            </a:r>
            <a:r>
              <a:rPr sz="2400" dirty="0">
                <a:latin typeface="Arial MT"/>
                <a:cs typeface="Arial MT"/>
              </a:rPr>
              <a:t>sized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page </a:t>
            </a:r>
            <a:r>
              <a:rPr sz="2400" spc="-10" dirty="0">
                <a:latin typeface="Arial MT"/>
                <a:cs typeface="Arial MT"/>
              </a:rPr>
              <a:t>frames.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Disadvantages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Paging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9240" y="927053"/>
            <a:ext cx="7076440" cy="222123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545"/>
              </a:spcBef>
              <a:buAutoNum type="arabicParenR"/>
              <a:tabLst>
                <a:tab pos="469265" algn="l"/>
              </a:tabLst>
            </a:pPr>
            <a:r>
              <a:rPr sz="2400" dirty="0">
                <a:latin typeface="Arial MT"/>
                <a:cs typeface="Arial MT"/>
              </a:rPr>
              <a:t>May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cause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Internal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fragmentation</a:t>
            </a:r>
            <a:endParaRPr sz="24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1445"/>
              </a:spcBef>
              <a:buAutoNum type="arabicParenR"/>
              <a:tabLst>
                <a:tab pos="469265" algn="l"/>
              </a:tabLst>
            </a:pPr>
            <a:r>
              <a:rPr sz="2400" dirty="0">
                <a:latin typeface="Arial MT"/>
                <a:cs typeface="Arial MT"/>
              </a:rPr>
              <a:t>Page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tables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consume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additional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memory.</a:t>
            </a:r>
            <a:endParaRPr sz="2400">
              <a:latin typeface="Arial MT"/>
              <a:cs typeface="Arial MT"/>
            </a:endParaRPr>
          </a:p>
          <a:p>
            <a:pPr marL="469900" marR="5080" indent="-457200">
              <a:lnSpc>
                <a:spcPct val="150000"/>
              </a:lnSpc>
              <a:buAutoNum type="arabicParenR"/>
              <a:tabLst>
                <a:tab pos="469900" algn="l"/>
              </a:tabLst>
            </a:pPr>
            <a:r>
              <a:rPr sz="2400" spc="-20" dirty="0">
                <a:latin typeface="Arial MT"/>
                <a:cs typeface="Arial MT"/>
              </a:rPr>
              <a:t>Multi-</a:t>
            </a:r>
            <a:r>
              <a:rPr sz="2400" dirty="0">
                <a:latin typeface="Arial MT"/>
                <a:cs typeface="Arial MT"/>
              </a:rPr>
              <a:t>level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paging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lead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reference overhead.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Segmentation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908430"/>
            <a:ext cx="8619490" cy="447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085" indent="-342900" algn="just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Here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logical</a:t>
            </a:r>
            <a:r>
              <a:rPr sz="2400" b="1" spc="8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address</a:t>
            </a:r>
            <a:r>
              <a:rPr sz="2400" b="1" spc="12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space</a:t>
            </a:r>
            <a:r>
              <a:rPr sz="2400" b="1" spc="114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divided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blocks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varying</a:t>
            </a:r>
            <a:r>
              <a:rPr sz="24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size,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called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segments.</a:t>
            </a:r>
            <a:endParaRPr sz="2400" dirty="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Each</a:t>
            </a:r>
            <a:r>
              <a:rPr sz="24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segment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logical</a:t>
            </a:r>
            <a:r>
              <a:rPr sz="2400" b="1" spc="-114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unit</a:t>
            </a:r>
            <a:r>
              <a:rPr sz="2400" b="1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  <a:p>
            <a:pPr marL="355600" marR="42545" indent="-342900" algn="just">
              <a:lnSpc>
                <a:spcPct val="114199"/>
              </a:lnSpc>
              <a:spcBef>
                <a:spcPts val="59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executed,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its</a:t>
            </a:r>
            <a:r>
              <a:rPr sz="2400" b="1" spc="19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segments</a:t>
            </a:r>
            <a:r>
              <a:rPr sz="2400" b="1" spc="21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moved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secondary</a:t>
            </a:r>
            <a:r>
              <a:rPr sz="2400" b="1" spc="-8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storage</a:t>
            </a:r>
            <a:r>
              <a:rPr sz="2400" b="1" spc="-6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main</a:t>
            </a:r>
            <a:r>
              <a:rPr sz="2400" b="1" spc="-8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memory.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13799"/>
              </a:lnSpc>
              <a:spcBef>
                <a:spcPts val="41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Each</a:t>
            </a:r>
            <a:r>
              <a:rPr sz="2400" b="1" spc="4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segment</a:t>
            </a:r>
            <a:r>
              <a:rPr sz="2400" b="1" spc="4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allocated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chunk</a:t>
            </a:r>
            <a:r>
              <a:rPr sz="2400" b="1" i="1" spc="4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i="1" spc="4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free</a:t>
            </a:r>
            <a:r>
              <a:rPr sz="2400" b="1" i="1" spc="43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memory</a:t>
            </a:r>
            <a:r>
              <a:rPr sz="2400" b="1" i="1" spc="4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4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445" dirty="0"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C00000"/>
                </a:solidFill>
                <a:latin typeface="Calibri"/>
                <a:cs typeface="Calibri"/>
              </a:rPr>
              <a:t>size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equal</a:t>
            </a:r>
            <a:r>
              <a:rPr sz="2400" b="1" i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that</a:t>
            </a:r>
            <a:r>
              <a:rPr sz="2400" b="1" i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segment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13999"/>
              </a:lnSpc>
              <a:spcBef>
                <a:spcPts val="61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maintains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one</a:t>
            </a:r>
            <a:r>
              <a:rPr sz="2400" b="1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table</a:t>
            </a:r>
            <a:r>
              <a:rPr sz="2400" b="1" spc="-2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segment</a:t>
            </a:r>
            <a:r>
              <a:rPr sz="24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table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includes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size</a:t>
            </a:r>
            <a:r>
              <a:rPr sz="2400" b="1" spc="39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of</a:t>
            </a:r>
            <a:r>
              <a:rPr sz="2400" b="1" spc="38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segment</a:t>
            </a:r>
            <a:r>
              <a:rPr sz="2400" b="1" spc="37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location</a:t>
            </a:r>
            <a:r>
              <a:rPr sz="2400" b="1" spc="38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in</a:t>
            </a:r>
            <a:r>
              <a:rPr sz="2400" b="1" spc="3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memory</a:t>
            </a:r>
            <a:r>
              <a:rPr sz="2400" b="1" spc="37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segment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loaded.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6532156"/>
            <a:ext cx="8031480" cy="330835"/>
            <a:chOff x="-4572" y="6532156"/>
            <a:chExt cx="8031480" cy="3308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" y="6532156"/>
              <a:ext cx="8013700" cy="3258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487156" y="6532156"/>
            <a:ext cx="661670" cy="330835"/>
            <a:chOff x="8487156" y="6532156"/>
            <a:chExt cx="661670" cy="3308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7156" y="6532156"/>
              <a:ext cx="656843" cy="3258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011" y="2378964"/>
            <a:ext cx="6768083" cy="37002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27164" y="295656"/>
            <a:ext cx="1999487" cy="58765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2994" y="808665"/>
            <a:ext cx="6223635" cy="143256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Logical</a:t>
            </a:r>
            <a:r>
              <a:rPr sz="2800" spc="-1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address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800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divided</a:t>
            </a:r>
            <a:r>
              <a:rPr sz="28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800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spc="-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two</a:t>
            </a:r>
            <a:r>
              <a:rPr sz="2800" spc="-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parts:</a:t>
            </a:r>
            <a:endParaRPr sz="2800" dirty="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927100" algn="l"/>
              </a:tabLst>
            </a:pP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Segment</a:t>
            </a:r>
            <a:r>
              <a:rPr sz="2400" b="1" spc="-1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number:</a:t>
            </a:r>
            <a:r>
              <a:rPr sz="2400" b="1" spc="-10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identifier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segment.</a:t>
            </a:r>
            <a:endParaRPr sz="2400" dirty="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927100" algn="l"/>
              </a:tabLst>
            </a:pP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Offset:</a:t>
            </a:r>
            <a:r>
              <a:rPr sz="2400" b="1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location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segment.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09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Segmentation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Address</a:t>
            </a:r>
            <a:r>
              <a:rPr sz="4000" spc="-180" dirty="0"/>
              <a:t> </a:t>
            </a:r>
            <a:r>
              <a:rPr sz="4000" spc="-10" dirty="0"/>
              <a:t>Mapping</a:t>
            </a:r>
            <a:r>
              <a:rPr sz="4000" spc="-170" dirty="0"/>
              <a:t> </a:t>
            </a:r>
            <a:r>
              <a:rPr sz="4000" dirty="0"/>
              <a:t>in</a:t>
            </a:r>
            <a:r>
              <a:rPr sz="4000" spc="-170" dirty="0"/>
              <a:t> </a:t>
            </a:r>
            <a:r>
              <a:rPr sz="4000" spc="-10" dirty="0"/>
              <a:t>Segmentation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19200"/>
            <a:ext cx="8886444" cy="51145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2739" y="3280105"/>
            <a:ext cx="114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29828" y="6548627"/>
            <a:ext cx="619125" cy="314325"/>
            <a:chOff x="8529828" y="6548627"/>
            <a:chExt cx="619125" cy="314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4572" y="6548628"/>
            <a:ext cx="8010525" cy="314325"/>
            <a:chOff x="-4572" y="6548628"/>
            <a:chExt cx="8010525" cy="3143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87411" y="115823"/>
            <a:ext cx="1560576" cy="4632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6438" y="917295"/>
            <a:ext cx="8632825" cy="50558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Advantages</a:t>
            </a:r>
            <a:r>
              <a:rPr sz="20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0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Segmentation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No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internal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fragmentation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Average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Segment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larger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actual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size.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Less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overhead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It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easier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relocate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segments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entire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space.</a:t>
            </a:r>
            <a:endParaRPr sz="2000">
              <a:latin typeface="Arial MT"/>
              <a:cs typeface="Arial MT"/>
            </a:endParaRPr>
          </a:p>
          <a:p>
            <a:pPr marL="355600" marR="5080" indent="-343535">
              <a:lnSpc>
                <a:spcPts val="3600"/>
              </a:lnSpc>
              <a:spcBef>
                <a:spcPts val="32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segment</a:t>
            </a:r>
            <a:r>
              <a:rPr sz="2000" spc="3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table</a:t>
            </a:r>
            <a:r>
              <a:rPr sz="2000" spc="3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3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lesser</a:t>
            </a:r>
            <a:r>
              <a:rPr sz="2000" spc="3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</a:t>
            </a:r>
            <a:r>
              <a:rPr sz="2000" spc="3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3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compared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3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3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page</a:t>
            </a:r>
            <a:r>
              <a:rPr sz="2000" spc="3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table</a:t>
            </a:r>
            <a:r>
              <a:rPr sz="2000" spc="33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in </a:t>
            </a:r>
            <a:r>
              <a:rPr sz="2000" spc="-10" dirty="0">
                <a:latin typeface="Arial MT"/>
                <a:cs typeface="Arial MT"/>
              </a:rPr>
              <a:t>paging.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Disadvantages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It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external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fragmentation.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it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difficult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allocate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contiguous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memory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variable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sized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partition.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Costly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memory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management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algorithms.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Swapping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936498"/>
            <a:ext cx="8618220" cy="484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Example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physical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32-</a:t>
            </a:r>
            <a:r>
              <a:rPr sz="2400" dirty="0">
                <a:latin typeface="Calibri"/>
                <a:cs typeface="Calibri"/>
              </a:rPr>
              <a:t>MB.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Now </a:t>
            </a:r>
            <a:r>
              <a:rPr sz="2400" dirty="0">
                <a:latin typeface="Calibri"/>
                <a:cs typeface="Calibri"/>
              </a:rPr>
              <a:t>suppose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8MB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want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execute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simultaneously.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possible???</a:t>
            </a:r>
            <a:endParaRPr sz="2400" dirty="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13999"/>
              </a:lnSpc>
              <a:spcBef>
                <a:spcPts val="60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b="1" spc="1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solution</a:t>
            </a:r>
            <a:r>
              <a:rPr sz="2400" b="1" spc="1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400" b="1" spc="1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b="1" spc="1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use</a:t>
            </a:r>
            <a:r>
              <a:rPr sz="2400" b="1" spc="1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swapping.</a:t>
            </a:r>
            <a:r>
              <a:rPr sz="2400" b="1" spc="1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Swapping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technique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which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process</a:t>
            </a:r>
            <a:r>
              <a:rPr sz="2400" b="1" spc="245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are</a:t>
            </a:r>
            <a:r>
              <a:rPr sz="2400" b="1" spc="250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moved</a:t>
            </a:r>
            <a:r>
              <a:rPr sz="2400" b="1" spc="240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245" dirty="0">
                <a:latin typeface="Calibri"/>
                <a:cs typeface="Calibri"/>
              </a:rPr>
              <a:t>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main</a:t>
            </a:r>
            <a:r>
              <a:rPr sz="2400" b="1" spc="245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memory</a:t>
            </a:r>
            <a:r>
              <a:rPr sz="2400" b="1" spc="245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45" dirty="0">
                <a:latin typeface="Calibri"/>
                <a:cs typeface="Calibri"/>
              </a:rPr>
              <a:t> 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secondary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memory</a:t>
            </a:r>
            <a:r>
              <a:rPr sz="2400" b="1" spc="-6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or</a:t>
            </a:r>
            <a:r>
              <a:rPr sz="2400" b="1" spc="-4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disk.</a:t>
            </a:r>
            <a:endParaRPr sz="2400" dirty="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101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Swapping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portion</a:t>
            </a:r>
            <a:r>
              <a:rPr sz="2400" spc="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secondary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backing</a:t>
            </a:r>
            <a:endParaRPr sz="2400" dirty="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Calibri"/>
                <a:cs typeface="Calibri"/>
              </a:rPr>
              <a:t>store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swapping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area.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13999"/>
              </a:lnSpc>
              <a:spcBef>
                <a:spcPts val="60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Operation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moving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memory</a:t>
            </a:r>
            <a:r>
              <a:rPr sz="2400" b="1" spc="-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to swap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area</a:t>
            </a:r>
            <a:r>
              <a:rPr sz="2400" b="1" spc="-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called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“swap</a:t>
            </a:r>
            <a:r>
              <a:rPr sz="2400" b="1" spc="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out".</a:t>
            </a:r>
            <a:r>
              <a:rPr sz="2400" b="1" spc="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moving</a:t>
            </a:r>
            <a:r>
              <a:rPr sz="2400" b="1" spc="9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from</a:t>
            </a:r>
            <a:r>
              <a:rPr sz="2400" b="1" spc="8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swap</a:t>
            </a:r>
            <a:r>
              <a:rPr sz="2400" b="1" spc="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area</a:t>
            </a:r>
            <a:r>
              <a:rPr sz="2400" b="1" spc="8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memory</a:t>
            </a:r>
            <a:r>
              <a:rPr sz="2400" b="1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“swap</a:t>
            </a:r>
            <a:r>
              <a:rPr sz="24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in”.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Swapping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936498"/>
            <a:ext cx="8618220" cy="484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Example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physical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32-</a:t>
            </a:r>
            <a:r>
              <a:rPr sz="2400" dirty="0">
                <a:latin typeface="Calibri"/>
                <a:cs typeface="Calibri"/>
              </a:rPr>
              <a:t>MB.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Now </a:t>
            </a:r>
            <a:r>
              <a:rPr sz="2400" dirty="0">
                <a:latin typeface="Calibri"/>
                <a:cs typeface="Calibri"/>
              </a:rPr>
              <a:t>suppose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8MB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want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execute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simultaneously.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possible???</a:t>
            </a:r>
            <a:endParaRPr sz="24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13999"/>
              </a:lnSpc>
              <a:spcBef>
                <a:spcPts val="60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b="1" spc="1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solution</a:t>
            </a:r>
            <a:r>
              <a:rPr sz="2400" b="1" spc="1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400" b="1" spc="1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b="1" spc="1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use</a:t>
            </a:r>
            <a:r>
              <a:rPr sz="2400" b="1" spc="1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swapping.</a:t>
            </a:r>
            <a:r>
              <a:rPr sz="2400" b="1" spc="1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Swapping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technique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which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process</a:t>
            </a:r>
            <a:r>
              <a:rPr sz="2400" b="1" spc="245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are</a:t>
            </a:r>
            <a:r>
              <a:rPr sz="2400" b="1" spc="250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moved</a:t>
            </a:r>
            <a:r>
              <a:rPr sz="2400" b="1" spc="240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245" dirty="0">
                <a:latin typeface="Calibri"/>
                <a:cs typeface="Calibri"/>
              </a:rPr>
              <a:t>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main</a:t>
            </a:r>
            <a:r>
              <a:rPr sz="2400" b="1" spc="245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memory</a:t>
            </a:r>
            <a:r>
              <a:rPr sz="2400" b="1" spc="245" dirty="0">
                <a:solidFill>
                  <a:srgbClr val="006EC0"/>
                </a:solidFill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45" dirty="0">
                <a:latin typeface="Calibri"/>
                <a:cs typeface="Calibri"/>
              </a:rPr>
              <a:t> 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secondary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memory</a:t>
            </a:r>
            <a:r>
              <a:rPr sz="2400" b="1" spc="-6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or</a:t>
            </a:r>
            <a:r>
              <a:rPr sz="2400" b="1" spc="-4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disk.</a:t>
            </a:r>
            <a:endParaRPr sz="240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101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Swapping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portion</a:t>
            </a:r>
            <a:r>
              <a:rPr sz="2400" spc="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secondary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backing</a:t>
            </a:r>
            <a:endParaRPr sz="24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Calibri"/>
                <a:cs typeface="Calibri"/>
              </a:rPr>
              <a:t>store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swapping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area.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13999"/>
              </a:lnSpc>
              <a:spcBef>
                <a:spcPts val="60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Operation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moving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memory</a:t>
            </a:r>
            <a:r>
              <a:rPr sz="2400" b="1" spc="-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to swap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area</a:t>
            </a:r>
            <a:r>
              <a:rPr sz="2400" b="1" spc="-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called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“swap</a:t>
            </a:r>
            <a:r>
              <a:rPr sz="2400" b="1" spc="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out".</a:t>
            </a:r>
            <a:r>
              <a:rPr sz="2400" b="1" spc="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moving</a:t>
            </a:r>
            <a:r>
              <a:rPr sz="2400" b="1" spc="9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from</a:t>
            </a:r>
            <a:r>
              <a:rPr sz="2400" b="1" spc="8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swap</a:t>
            </a:r>
            <a:r>
              <a:rPr sz="2400" b="1" spc="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area</a:t>
            </a:r>
            <a:r>
              <a:rPr sz="2400" b="1" spc="8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memory</a:t>
            </a:r>
            <a:r>
              <a:rPr sz="2400" b="1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“swap</a:t>
            </a:r>
            <a:r>
              <a:rPr sz="24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in”.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25766"/>
            <a:ext cx="8039100" cy="33222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487156" y="6532156"/>
            <a:ext cx="661670" cy="330835"/>
            <a:chOff x="8487156" y="6532156"/>
            <a:chExt cx="661670" cy="3308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7156" y="6532156"/>
              <a:ext cx="656843" cy="3258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-4572" y="6548628"/>
            <a:ext cx="8010525" cy="314325"/>
            <a:chOff x="-4572" y="6548628"/>
            <a:chExt cx="8010525" cy="3143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87411" y="115823"/>
            <a:ext cx="1560576" cy="46329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Swapping</a:t>
            </a: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05000" y="1524000"/>
            <a:ext cx="5835396" cy="4639056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Thrashing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883844"/>
            <a:ext cx="8620125" cy="413639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423545" indent="-410845" algn="just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423545" algn="l"/>
              </a:tabLst>
            </a:pPr>
            <a:r>
              <a:rPr sz="2400" dirty="0">
                <a:latin typeface="Calibri"/>
                <a:cs typeface="Calibri"/>
              </a:rPr>
              <a:t>CPU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utilization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directly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programming.</a:t>
            </a:r>
            <a:endParaRPr sz="2400">
              <a:latin typeface="Calibri"/>
              <a:cs typeface="Calibri"/>
            </a:endParaRPr>
          </a:p>
          <a:p>
            <a:pPr marL="423545" indent="-410845" algn="just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423545" algn="l"/>
              </a:tabLst>
            </a:pPr>
            <a:r>
              <a:rPr sz="2400" dirty="0">
                <a:latin typeface="Calibri"/>
                <a:cs typeface="Calibri"/>
              </a:rPr>
              <a:t>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limited,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concept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here.</a:t>
            </a:r>
            <a:endParaRPr sz="2400">
              <a:latin typeface="Calibri"/>
              <a:cs typeface="Calibri"/>
            </a:endParaRPr>
          </a:p>
          <a:p>
            <a:pPr marL="355600" marR="8255" indent="-342900" algn="just">
              <a:lnSpc>
                <a:spcPct val="113799"/>
              </a:lnSpc>
              <a:spcBef>
                <a:spcPts val="420"/>
              </a:spcBef>
              <a:buSzPct val="75000"/>
              <a:buFont typeface="Wingdings"/>
              <a:buChar char=""/>
              <a:tabLst>
                <a:tab pos="355600" algn="l"/>
                <a:tab pos="423545" algn="l"/>
              </a:tabLst>
            </a:pPr>
            <a:r>
              <a:rPr sz="2400" dirty="0">
                <a:latin typeface="Calibri"/>
                <a:cs typeface="Calibri"/>
              </a:rPr>
              <a:t>	For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processes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divided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pages.</a:t>
            </a:r>
            <a:endParaRPr sz="2400">
              <a:latin typeface="Calibri"/>
              <a:cs typeface="Calibri"/>
            </a:endParaRPr>
          </a:p>
          <a:p>
            <a:pPr marL="355600" marR="8255" indent="-342900" algn="just">
              <a:lnSpc>
                <a:spcPct val="113900"/>
              </a:lnSpc>
              <a:spcBef>
                <a:spcPts val="610"/>
              </a:spcBef>
              <a:buSzPct val="75000"/>
              <a:buFont typeface="Wingdings"/>
              <a:buChar char=""/>
              <a:tabLst>
                <a:tab pos="355600" algn="l"/>
                <a:tab pos="423545" algn="l"/>
              </a:tabLst>
            </a:pPr>
            <a:r>
              <a:rPr sz="2400" dirty="0">
                <a:latin typeface="Calibri"/>
                <a:cs typeface="Calibri"/>
              </a:rPr>
              <a:t>	Degree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multiprogramming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maximum,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page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RAM.</a:t>
            </a:r>
            <a:endParaRPr sz="24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13999"/>
              </a:lnSpc>
              <a:spcBef>
                <a:spcPts val="605"/>
              </a:spcBef>
              <a:buSzPct val="75000"/>
              <a:buFont typeface="Wingdings"/>
              <a:buChar char=""/>
              <a:tabLst>
                <a:tab pos="355600" algn="l"/>
                <a:tab pos="492125" algn="l"/>
              </a:tabLst>
            </a:pPr>
            <a:r>
              <a:rPr sz="2400" dirty="0">
                <a:latin typeface="Calibri"/>
                <a:cs typeface="Calibri"/>
              </a:rPr>
              <a:t>	Degree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multiprogramming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achieved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here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RAM,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causes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maximum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faults.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Memory</a:t>
            </a:r>
            <a:r>
              <a:rPr spc="-215" dirty="0"/>
              <a:t> </a:t>
            </a:r>
            <a:r>
              <a:rPr dirty="0"/>
              <a:t>Allocation</a:t>
            </a:r>
            <a:r>
              <a:rPr spc="-125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/>
          <p:nvPr/>
        </p:nvSpPr>
        <p:spPr>
          <a:xfrm>
            <a:off x="190500" y="1507236"/>
            <a:ext cx="8763000" cy="4300855"/>
          </a:xfrm>
          <a:custGeom>
            <a:avLst/>
            <a:gdLst/>
            <a:ahLst/>
            <a:cxnLst/>
            <a:rect l="l" t="t" r="r" b="b"/>
            <a:pathLst>
              <a:path w="8763000" h="4300855">
                <a:moveTo>
                  <a:pt x="0" y="4300601"/>
                </a:moveTo>
                <a:lnTo>
                  <a:pt x="8763000" y="4300601"/>
                </a:lnTo>
                <a:lnTo>
                  <a:pt x="8763000" y="0"/>
                </a:lnTo>
                <a:lnTo>
                  <a:pt x="0" y="0"/>
                </a:lnTo>
                <a:lnTo>
                  <a:pt x="0" y="4300601"/>
                </a:lnTo>
                <a:close/>
              </a:path>
            </a:pathLst>
          </a:custGeom>
          <a:ln w="9144">
            <a:solidFill>
              <a:srgbClr val="4F8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7808" y="2738475"/>
            <a:ext cx="7440295" cy="24015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 algn="just">
              <a:lnSpc>
                <a:spcPct val="100000"/>
              </a:lnSpc>
              <a:spcBef>
                <a:spcPts val="375"/>
              </a:spcBef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Simple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old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method.</a:t>
            </a:r>
            <a:endParaRPr sz="2600">
              <a:latin typeface="Calibri"/>
              <a:cs typeface="Calibri"/>
            </a:endParaRPr>
          </a:p>
          <a:p>
            <a:pPr marL="241300" marR="5715" indent="-228600" algn="just">
              <a:lnSpc>
                <a:spcPts val="2900"/>
              </a:lnSpc>
              <a:spcBef>
                <a:spcPts val="555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Here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occupies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contiguous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block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main </a:t>
            </a:r>
            <a:r>
              <a:rPr sz="2600" spc="-10" dirty="0">
                <a:latin typeface="Calibri"/>
                <a:cs typeface="Calibri"/>
              </a:rPr>
              <a:t>memory.</a:t>
            </a:r>
            <a:endParaRPr sz="26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2100"/>
              </a:lnSpc>
              <a:spcBef>
                <a:spcPts val="335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When</a:t>
            </a:r>
            <a:r>
              <a:rPr sz="2600" spc="4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</a:t>
            </a:r>
            <a:r>
              <a:rPr sz="2600" spc="4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4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brought</a:t>
            </a:r>
            <a:r>
              <a:rPr sz="2600" spc="4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memory,</a:t>
            </a:r>
            <a:r>
              <a:rPr sz="2600" spc="4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4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49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is </a:t>
            </a:r>
            <a:r>
              <a:rPr sz="2600" dirty="0">
                <a:latin typeface="Calibri"/>
                <a:cs typeface="Calibri"/>
              </a:rPr>
              <a:t>searched</a:t>
            </a:r>
            <a:r>
              <a:rPr sz="2600" spc="1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1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find</a:t>
            </a:r>
            <a:r>
              <a:rPr sz="2600" spc="1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out</a:t>
            </a:r>
            <a:r>
              <a:rPr sz="2600" spc="1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chunk</a:t>
            </a:r>
            <a:r>
              <a:rPr sz="2600" spc="1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1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free</a:t>
            </a:r>
            <a:r>
              <a:rPr sz="2600" spc="1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1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having </a:t>
            </a:r>
            <a:r>
              <a:rPr sz="2600" dirty="0">
                <a:latin typeface="Calibri"/>
                <a:cs typeface="Calibri"/>
              </a:rPr>
              <a:t>enough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size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hold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7408" y="1219200"/>
            <a:ext cx="7292340" cy="995680"/>
            <a:chOff x="597408" y="1219200"/>
            <a:chExt cx="7292340" cy="9956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408" y="1260348"/>
              <a:ext cx="7292340" cy="8336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504" y="1219200"/>
              <a:ext cx="6313932" cy="9951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080" y="1280160"/>
              <a:ext cx="7216140" cy="75742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95908" y="1311909"/>
            <a:ext cx="5721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Contiguous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3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allocation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25766"/>
            <a:ext cx="8039100" cy="33222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487156" y="6532156"/>
            <a:ext cx="661670" cy="330835"/>
            <a:chOff x="8487156" y="6532156"/>
            <a:chExt cx="661670" cy="3308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7156" y="6532156"/>
              <a:ext cx="656843" cy="3258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-4572" y="6548628"/>
            <a:ext cx="8010525" cy="314325"/>
            <a:chOff x="-4572" y="6548628"/>
            <a:chExt cx="8010525" cy="3143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87411" y="115823"/>
            <a:ext cx="1560576" cy="46329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62200" y="2133600"/>
            <a:ext cx="4023360" cy="323850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935" y="883844"/>
            <a:ext cx="6931025" cy="24917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Due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performance</a:t>
            </a:r>
            <a:r>
              <a:rPr sz="24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system</a:t>
            </a:r>
            <a:r>
              <a:rPr sz="24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4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decreased</a:t>
            </a:r>
            <a:r>
              <a:rPr sz="24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23545" indent="-410845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423545" algn="l"/>
                <a:tab pos="3296920" algn="l"/>
              </a:tabLst>
            </a:pP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certain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limit</a:t>
            </a:r>
            <a:r>
              <a:rPr sz="2400" dirty="0">
                <a:latin typeface="Calibri"/>
                <a:cs typeface="Calibri"/>
              </a:rPr>
              <a:t>	thrashing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occurs.</a:t>
            </a:r>
            <a:endParaRPr sz="2400">
              <a:latin typeface="Calibri"/>
              <a:cs typeface="Calibri"/>
            </a:endParaRPr>
          </a:p>
          <a:p>
            <a:pPr marL="423545" indent="-410845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423545" algn="l"/>
              </a:tabLst>
            </a:pPr>
            <a:r>
              <a:rPr sz="2400" b="1" spc="-50" dirty="0">
                <a:latin typeface="Calibri"/>
                <a:cs typeface="Calibri"/>
              </a:rPr>
              <a:t>To</a:t>
            </a:r>
            <a:r>
              <a:rPr sz="2400" b="1" spc="-1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avoid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this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problem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13384" indent="-400685">
              <a:lnSpc>
                <a:spcPct val="100000"/>
              </a:lnSpc>
              <a:spcBef>
                <a:spcPts val="994"/>
              </a:spcBef>
              <a:buAutoNum type="romanLcPeriod"/>
              <a:tabLst>
                <a:tab pos="413384" algn="l"/>
              </a:tabLst>
            </a:pP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Increase</a:t>
            </a:r>
            <a:r>
              <a:rPr sz="2400" b="1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sz="2400" b="1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main</a:t>
            </a:r>
            <a:r>
              <a:rPr sz="2400" b="1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memory</a:t>
            </a:r>
            <a:r>
              <a:rPr sz="2400" b="1" spc="-1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6EC0"/>
                </a:solidFill>
                <a:latin typeface="Calibri"/>
                <a:cs typeface="Calibri"/>
              </a:rPr>
              <a:t>size</a:t>
            </a:r>
            <a:endParaRPr sz="2400">
              <a:latin typeface="Calibri"/>
              <a:cs typeface="Calibri"/>
            </a:endParaRPr>
          </a:p>
          <a:p>
            <a:pPr marL="413384" indent="-400685">
              <a:lnSpc>
                <a:spcPct val="100000"/>
              </a:lnSpc>
              <a:spcBef>
                <a:spcPts val="1010"/>
              </a:spcBef>
              <a:buAutoNum type="romanLcPeriod"/>
              <a:tabLst>
                <a:tab pos="413384" algn="l"/>
              </a:tabLst>
            </a:pP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Efficiently</a:t>
            </a:r>
            <a:r>
              <a:rPr sz="2400" b="1" spc="-6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use</a:t>
            </a:r>
            <a:r>
              <a:rPr sz="2400" b="1" spc="-7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long</a:t>
            </a:r>
            <a:r>
              <a:rPr sz="2400" b="1" spc="-9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term</a:t>
            </a:r>
            <a:r>
              <a:rPr sz="2400" b="1" spc="-6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scheduler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1524000"/>
            <a:ext cx="393191" cy="426720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88100" y="2425700"/>
          <a:ext cx="1605280" cy="279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5280"/>
              </a:tblGrid>
              <a:tr h="3695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P1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page1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P2–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page1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P3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page1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P4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page1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92075">
                        <a:lnSpc>
                          <a:spcPts val="3815"/>
                        </a:lnSpc>
                      </a:pPr>
                      <a:r>
                        <a:rPr sz="3200" spc="-50" dirty="0">
                          <a:latin typeface="Calibri"/>
                          <a:cs typeface="Calibri"/>
                        </a:rPr>
                        <a:t>…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P100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page1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Virtual</a:t>
            </a:r>
            <a:r>
              <a:rPr spc="-145" dirty="0"/>
              <a:t> </a:t>
            </a:r>
            <a:r>
              <a:rPr spc="-10" dirty="0"/>
              <a:t>Memory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935862"/>
            <a:ext cx="8615680" cy="494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2900" algn="just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virtual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technique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execute </a:t>
            </a:r>
            <a:r>
              <a:rPr sz="2400" dirty="0">
                <a:latin typeface="Calibri"/>
                <a:cs typeface="Calibri"/>
              </a:rPr>
              <a:t>even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though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partially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loaded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14199"/>
              </a:lnSpc>
              <a:spcBef>
                <a:spcPts val="58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basic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idea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behind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virtual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combined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program,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data,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exceed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amount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physical </a:t>
            </a:r>
            <a:r>
              <a:rPr sz="2400" dirty="0">
                <a:latin typeface="Calibri"/>
                <a:cs typeface="Calibri"/>
              </a:rPr>
              <a:t>memory(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memory)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it.</a:t>
            </a:r>
            <a:endParaRPr sz="2400" dirty="0">
              <a:latin typeface="Calibri"/>
              <a:cs typeface="Calibri"/>
            </a:endParaRPr>
          </a:p>
          <a:p>
            <a:pPr marL="355600" marR="41910" indent="-342900" algn="just">
              <a:lnSpc>
                <a:spcPct val="114199"/>
              </a:lnSpc>
              <a:spcBef>
                <a:spcPts val="76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operating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keeps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those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parts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disk.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13799"/>
              </a:lnSpc>
              <a:spcBef>
                <a:spcPts val="42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These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program-</a:t>
            </a:r>
            <a:r>
              <a:rPr sz="2400" dirty="0">
                <a:latin typeface="Calibri"/>
                <a:cs typeface="Calibri"/>
              </a:rPr>
              <a:t>generated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addresses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virtual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addresses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virtual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space.</a:t>
            </a:r>
            <a:endParaRPr sz="2400" dirty="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118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MMU</a:t>
            </a:r>
            <a:r>
              <a:rPr sz="2400" b="1" spc="3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(Memory</a:t>
            </a:r>
            <a:r>
              <a:rPr sz="2400" b="1" spc="38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Management</a:t>
            </a:r>
            <a:r>
              <a:rPr sz="2400" b="1" spc="39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Unit)</a:t>
            </a:r>
            <a:r>
              <a:rPr sz="2400" b="1" spc="38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maps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virtual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addresses</a:t>
            </a:r>
            <a:endParaRPr sz="2400" dirty="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Calibri"/>
                <a:cs typeface="Calibri"/>
              </a:rPr>
              <a:t>onto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physical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Advantage</a:t>
            </a:r>
            <a:r>
              <a:rPr spc="-145" dirty="0"/>
              <a:t> </a:t>
            </a:r>
            <a:r>
              <a:rPr dirty="0"/>
              <a:t>of</a:t>
            </a:r>
            <a:r>
              <a:rPr spc="-125" dirty="0"/>
              <a:t> </a:t>
            </a:r>
            <a:r>
              <a:rPr dirty="0"/>
              <a:t>Virtual</a:t>
            </a:r>
            <a:r>
              <a:rPr spc="-90" dirty="0"/>
              <a:t> </a:t>
            </a:r>
            <a:r>
              <a:rPr spc="-10" dirty="0"/>
              <a:t>Memory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935862"/>
            <a:ext cx="8618220" cy="351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Less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I/O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needed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load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swap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user </a:t>
            </a: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memory.</a:t>
            </a:r>
            <a:endParaRPr sz="2400">
              <a:latin typeface="Calibri"/>
              <a:cs typeface="Calibri"/>
            </a:endParaRPr>
          </a:p>
          <a:p>
            <a:pPr marL="355600" marR="8890" indent="-342900" algn="just">
              <a:lnSpc>
                <a:spcPct val="114199"/>
              </a:lnSpc>
              <a:spcBef>
                <a:spcPts val="58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longer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constrained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amount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physical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available.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able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write </a:t>
            </a:r>
            <a:r>
              <a:rPr sz="2400" dirty="0">
                <a:latin typeface="Calibri"/>
                <a:cs typeface="Calibri"/>
              </a:rPr>
              <a:t>programs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extremely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virtual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space.</a:t>
            </a:r>
            <a:endParaRPr sz="24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13999"/>
              </a:lnSpc>
              <a:spcBef>
                <a:spcPts val="59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229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2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229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could</a:t>
            </a:r>
            <a:r>
              <a:rPr sz="2400" spc="2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take</a:t>
            </a:r>
            <a:r>
              <a:rPr sz="2400" spc="2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2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physical</a:t>
            </a:r>
            <a:r>
              <a:rPr sz="2400" spc="2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memory,</a:t>
            </a:r>
            <a:r>
              <a:rPr sz="2400" spc="225" dirty="0">
                <a:latin typeface="Calibri"/>
                <a:cs typeface="Calibri"/>
              </a:rPr>
              <a:t>  </a:t>
            </a:r>
            <a:r>
              <a:rPr sz="2400" spc="-20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programs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could</a:t>
            </a:r>
            <a:r>
              <a:rPr sz="2400" spc="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time,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corresponding </a:t>
            </a:r>
            <a:r>
              <a:rPr sz="2400" dirty="0">
                <a:latin typeface="Calibri"/>
                <a:cs typeface="Calibri"/>
              </a:rPr>
              <a:t>increase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CPU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utilization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throughput.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6548628"/>
            <a:ext cx="8010525" cy="314325"/>
            <a:chOff x="-4572" y="6548628"/>
            <a:chExt cx="8010525" cy="314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487156" y="6532156"/>
            <a:ext cx="661670" cy="330835"/>
            <a:chOff x="8487156" y="6532156"/>
            <a:chExt cx="661670" cy="3308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7156" y="6532156"/>
              <a:ext cx="656843" cy="3258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200" y="280415"/>
            <a:ext cx="8924544" cy="600760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78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Virtual</a:t>
            </a:r>
            <a:r>
              <a:rPr sz="2800" spc="-150" dirty="0"/>
              <a:t> </a:t>
            </a:r>
            <a:r>
              <a:rPr sz="2800" dirty="0"/>
              <a:t>Memory:</a:t>
            </a:r>
            <a:r>
              <a:rPr sz="2800" spc="-105" dirty="0"/>
              <a:t> </a:t>
            </a:r>
            <a:r>
              <a:rPr sz="2800" spc="-25" dirty="0"/>
              <a:t>Hardware</a:t>
            </a:r>
            <a:r>
              <a:rPr sz="2800" spc="-135" dirty="0"/>
              <a:t> </a:t>
            </a:r>
            <a:r>
              <a:rPr sz="2800" dirty="0"/>
              <a:t>and</a:t>
            </a:r>
            <a:r>
              <a:rPr sz="2800" spc="-135" dirty="0"/>
              <a:t> </a:t>
            </a:r>
            <a:r>
              <a:rPr sz="2800" spc="-10" dirty="0"/>
              <a:t>control</a:t>
            </a:r>
            <a:r>
              <a:rPr sz="2800" spc="-125" dirty="0"/>
              <a:t> </a:t>
            </a:r>
            <a:r>
              <a:rPr sz="2800" spc="-10" dirty="0"/>
              <a:t>structures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935862"/>
            <a:ext cx="8612505" cy="313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14199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Virtual</a:t>
            </a:r>
            <a:r>
              <a:rPr sz="2400" spc="95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memory</a:t>
            </a:r>
            <a:r>
              <a:rPr sz="2400" spc="95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involves</a:t>
            </a:r>
            <a:r>
              <a:rPr sz="2400" spc="100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95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separation</a:t>
            </a:r>
            <a:r>
              <a:rPr sz="2400" spc="90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95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logical</a:t>
            </a:r>
            <a:r>
              <a:rPr sz="2400" spc="95" dirty="0">
                <a:latin typeface="Cambria"/>
                <a:cs typeface="Cambria"/>
              </a:rPr>
              <a:t>  </a:t>
            </a:r>
            <a:r>
              <a:rPr sz="2400" spc="-10" dirty="0">
                <a:latin typeface="Cambria"/>
                <a:cs typeface="Cambria"/>
              </a:rPr>
              <a:t>memory </a:t>
            </a:r>
            <a:r>
              <a:rPr sz="2400" spc="-25" dirty="0">
                <a:latin typeface="Cambria"/>
                <a:cs typeface="Cambria"/>
              </a:rPr>
              <a:t>perceived(aware)</a:t>
            </a:r>
            <a:r>
              <a:rPr sz="2400" spc="-9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by</a:t>
            </a:r>
            <a:r>
              <a:rPr sz="2400" spc="-8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user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from</a:t>
            </a:r>
            <a:r>
              <a:rPr sz="2400" spc="-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physical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memory.</a:t>
            </a:r>
            <a:endParaRPr sz="2400">
              <a:latin typeface="Cambria"/>
              <a:cs typeface="Cambria"/>
            </a:endParaRPr>
          </a:p>
          <a:p>
            <a:pPr marL="355600" marR="5080" indent="-342900" algn="just">
              <a:lnSpc>
                <a:spcPct val="114199"/>
              </a:lnSpc>
              <a:spcBef>
                <a:spcPts val="58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This</a:t>
            </a:r>
            <a:r>
              <a:rPr sz="2400" spc="3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separation</a:t>
            </a:r>
            <a:r>
              <a:rPr sz="2400" spc="3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allows</a:t>
            </a:r>
            <a:r>
              <a:rPr sz="2400" spc="3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extremely</a:t>
            </a:r>
            <a:r>
              <a:rPr sz="2400" spc="3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large</a:t>
            </a:r>
            <a:r>
              <a:rPr sz="2400" spc="3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virtual</a:t>
            </a:r>
            <a:r>
              <a:rPr sz="2400" spc="3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memory</a:t>
            </a:r>
            <a:r>
              <a:rPr sz="2400" spc="3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32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be </a:t>
            </a:r>
            <a:r>
              <a:rPr sz="2400" dirty="0">
                <a:latin typeface="Cambria"/>
                <a:cs typeface="Cambria"/>
              </a:rPr>
              <a:t>provided</a:t>
            </a:r>
            <a:r>
              <a:rPr sz="2400" spc="200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for</a:t>
            </a:r>
            <a:r>
              <a:rPr sz="2400" spc="200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programmers</a:t>
            </a:r>
            <a:r>
              <a:rPr sz="2400" spc="204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when</a:t>
            </a:r>
            <a:r>
              <a:rPr sz="2400" spc="204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only</a:t>
            </a:r>
            <a:r>
              <a:rPr sz="2400" spc="200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smaller</a:t>
            </a:r>
            <a:r>
              <a:rPr sz="2400" spc="195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amount</a:t>
            </a:r>
            <a:r>
              <a:rPr sz="2400" spc="204" dirty="0">
                <a:latin typeface="Cambria"/>
                <a:cs typeface="Cambria"/>
              </a:rPr>
              <a:t>  </a:t>
            </a:r>
            <a:r>
              <a:rPr sz="2400" spc="-2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physical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memory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11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available.</a:t>
            </a:r>
            <a:endParaRPr sz="2400">
              <a:latin typeface="Cambria"/>
              <a:cs typeface="Cambria"/>
            </a:endParaRPr>
          </a:p>
          <a:p>
            <a:pPr marL="355600" marR="49530" indent="-342900" algn="just">
              <a:lnSpc>
                <a:spcPct val="113799"/>
              </a:lnSpc>
              <a:spcBef>
                <a:spcPts val="87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Thus</a:t>
            </a:r>
            <a:r>
              <a:rPr sz="2400" spc="5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programmer</a:t>
            </a:r>
            <a:r>
              <a:rPr sz="2400" spc="35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need</a:t>
            </a:r>
            <a:r>
              <a:rPr sz="2400" spc="5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not</a:t>
            </a:r>
            <a:r>
              <a:rPr sz="2400" spc="59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5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worry</a:t>
            </a:r>
            <a:r>
              <a:rPr sz="2400" spc="5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about</a:t>
            </a:r>
            <a:r>
              <a:rPr sz="2400" spc="5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59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amount</a:t>
            </a:r>
            <a:r>
              <a:rPr sz="2400" spc="59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memory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available.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Virtual</a:t>
            </a:r>
            <a:r>
              <a:rPr spc="-145" dirty="0"/>
              <a:t> </a:t>
            </a:r>
            <a:r>
              <a:rPr spc="-10" dirty="0"/>
              <a:t>Memory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19593" y="1658111"/>
            <a:ext cx="6113145" cy="2336800"/>
            <a:chOff x="1319593" y="1658111"/>
            <a:chExt cx="6113145" cy="2336800"/>
          </a:xfrm>
        </p:grpSpPr>
        <p:sp>
          <p:nvSpPr>
            <p:cNvPr id="4" name="object 4"/>
            <p:cNvSpPr/>
            <p:nvPr/>
          </p:nvSpPr>
          <p:spPr>
            <a:xfrm>
              <a:off x="1324355" y="3262883"/>
              <a:ext cx="6103620" cy="727075"/>
            </a:xfrm>
            <a:custGeom>
              <a:avLst/>
              <a:gdLst/>
              <a:ahLst/>
              <a:cxnLst/>
              <a:rect l="l" t="t" r="r" b="b"/>
              <a:pathLst>
                <a:path w="6103620" h="727075">
                  <a:moveTo>
                    <a:pt x="3051302" y="0"/>
                  </a:moveTo>
                  <a:lnTo>
                    <a:pt x="3051302" y="495172"/>
                  </a:lnTo>
                  <a:lnTo>
                    <a:pt x="6103239" y="495172"/>
                  </a:lnTo>
                  <a:lnTo>
                    <a:pt x="6103239" y="726693"/>
                  </a:lnTo>
                </a:path>
                <a:path w="6103620" h="727075">
                  <a:moveTo>
                    <a:pt x="3051302" y="0"/>
                  </a:moveTo>
                  <a:lnTo>
                    <a:pt x="3051302" y="726693"/>
                  </a:lnTo>
                </a:path>
                <a:path w="6103620" h="727075">
                  <a:moveTo>
                    <a:pt x="3051936" y="0"/>
                  </a:moveTo>
                  <a:lnTo>
                    <a:pt x="3051936" y="495172"/>
                  </a:lnTo>
                  <a:lnTo>
                    <a:pt x="0" y="495172"/>
                  </a:lnTo>
                  <a:lnTo>
                    <a:pt x="0" y="726693"/>
                  </a:lnTo>
                </a:path>
              </a:pathLst>
            </a:custGeom>
            <a:ln w="9144">
              <a:solidFill>
                <a:srgbClr val="3986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576" y="1658111"/>
              <a:ext cx="2574036" cy="1661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7248" y="1677923"/>
              <a:ext cx="2497836" cy="15849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04616" y="1941575"/>
              <a:ext cx="2498090" cy="1584960"/>
            </a:xfrm>
            <a:custGeom>
              <a:avLst/>
              <a:gdLst/>
              <a:ahLst/>
              <a:cxnLst/>
              <a:rect l="l" t="t" r="r" b="b"/>
              <a:pathLst>
                <a:path w="2498090" h="1584960">
                  <a:moveTo>
                    <a:pt x="2339086" y="0"/>
                  </a:moveTo>
                  <a:lnTo>
                    <a:pt x="158496" y="0"/>
                  </a:lnTo>
                  <a:lnTo>
                    <a:pt x="108458" y="8127"/>
                  </a:lnTo>
                  <a:lnTo>
                    <a:pt x="64897" y="30607"/>
                  </a:lnTo>
                  <a:lnTo>
                    <a:pt x="30607" y="64897"/>
                  </a:lnTo>
                  <a:lnTo>
                    <a:pt x="8128" y="108458"/>
                  </a:lnTo>
                  <a:lnTo>
                    <a:pt x="0" y="158496"/>
                  </a:lnTo>
                  <a:lnTo>
                    <a:pt x="0" y="1426464"/>
                  </a:lnTo>
                  <a:lnTo>
                    <a:pt x="8128" y="1476502"/>
                  </a:lnTo>
                  <a:lnTo>
                    <a:pt x="30607" y="1520063"/>
                  </a:lnTo>
                  <a:lnTo>
                    <a:pt x="64897" y="1554352"/>
                  </a:lnTo>
                  <a:lnTo>
                    <a:pt x="108458" y="1576832"/>
                  </a:lnTo>
                  <a:lnTo>
                    <a:pt x="158496" y="1584960"/>
                  </a:lnTo>
                  <a:lnTo>
                    <a:pt x="2339086" y="1584960"/>
                  </a:lnTo>
                  <a:lnTo>
                    <a:pt x="2389124" y="1576832"/>
                  </a:lnTo>
                  <a:lnTo>
                    <a:pt x="2432685" y="1554352"/>
                  </a:lnTo>
                  <a:lnTo>
                    <a:pt x="2466975" y="1520063"/>
                  </a:lnTo>
                  <a:lnTo>
                    <a:pt x="2489454" y="1476502"/>
                  </a:lnTo>
                  <a:lnTo>
                    <a:pt x="2497582" y="1426464"/>
                  </a:lnTo>
                  <a:lnTo>
                    <a:pt x="2497582" y="158496"/>
                  </a:lnTo>
                  <a:lnTo>
                    <a:pt x="2489454" y="108458"/>
                  </a:lnTo>
                  <a:lnTo>
                    <a:pt x="2466975" y="64897"/>
                  </a:lnTo>
                  <a:lnTo>
                    <a:pt x="2432685" y="30607"/>
                  </a:lnTo>
                  <a:lnTo>
                    <a:pt x="2389124" y="8127"/>
                  </a:lnTo>
                  <a:lnTo>
                    <a:pt x="2339086" y="0"/>
                  </a:lnTo>
                  <a:close/>
                </a:path>
              </a:pathLst>
            </a:custGeom>
            <a:solidFill>
              <a:srgbClr val="D0E1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04616" y="1941575"/>
              <a:ext cx="2498090" cy="1584960"/>
            </a:xfrm>
            <a:custGeom>
              <a:avLst/>
              <a:gdLst/>
              <a:ahLst/>
              <a:cxnLst/>
              <a:rect l="l" t="t" r="r" b="b"/>
              <a:pathLst>
                <a:path w="2498090" h="1584960">
                  <a:moveTo>
                    <a:pt x="0" y="158496"/>
                  </a:moveTo>
                  <a:lnTo>
                    <a:pt x="8128" y="108458"/>
                  </a:lnTo>
                  <a:lnTo>
                    <a:pt x="30607" y="64897"/>
                  </a:lnTo>
                  <a:lnTo>
                    <a:pt x="64897" y="30607"/>
                  </a:lnTo>
                  <a:lnTo>
                    <a:pt x="108458" y="8127"/>
                  </a:lnTo>
                  <a:lnTo>
                    <a:pt x="158496" y="0"/>
                  </a:lnTo>
                  <a:lnTo>
                    <a:pt x="2339086" y="0"/>
                  </a:lnTo>
                  <a:lnTo>
                    <a:pt x="2389124" y="8127"/>
                  </a:lnTo>
                  <a:lnTo>
                    <a:pt x="2432685" y="30607"/>
                  </a:lnTo>
                  <a:lnTo>
                    <a:pt x="2466975" y="64897"/>
                  </a:lnTo>
                  <a:lnTo>
                    <a:pt x="2489454" y="108458"/>
                  </a:lnTo>
                  <a:lnTo>
                    <a:pt x="2497582" y="158496"/>
                  </a:lnTo>
                  <a:lnTo>
                    <a:pt x="2497582" y="1426464"/>
                  </a:lnTo>
                  <a:lnTo>
                    <a:pt x="2489454" y="1476502"/>
                  </a:lnTo>
                  <a:lnTo>
                    <a:pt x="2466975" y="1520063"/>
                  </a:lnTo>
                  <a:lnTo>
                    <a:pt x="2432685" y="1554352"/>
                  </a:lnTo>
                  <a:lnTo>
                    <a:pt x="2389124" y="1576832"/>
                  </a:lnTo>
                  <a:lnTo>
                    <a:pt x="2339086" y="1584960"/>
                  </a:lnTo>
                  <a:lnTo>
                    <a:pt x="158496" y="1584960"/>
                  </a:lnTo>
                  <a:lnTo>
                    <a:pt x="108458" y="1576832"/>
                  </a:lnTo>
                  <a:lnTo>
                    <a:pt x="64897" y="1554352"/>
                  </a:lnTo>
                  <a:lnTo>
                    <a:pt x="30607" y="1520063"/>
                  </a:lnTo>
                  <a:lnTo>
                    <a:pt x="8128" y="1476502"/>
                  </a:lnTo>
                  <a:lnTo>
                    <a:pt x="0" y="1426464"/>
                  </a:lnTo>
                  <a:lnTo>
                    <a:pt x="0" y="158496"/>
                  </a:lnTo>
                  <a:close/>
                </a:path>
              </a:pathLst>
            </a:custGeom>
            <a:ln w="9144">
              <a:solidFill>
                <a:srgbClr val="49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78733" y="2137410"/>
            <a:ext cx="2162810" cy="11360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lnSpc>
                <a:spcPts val="2110"/>
              </a:lnSpc>
              <a:spcBef>
                <a:spcPts val="415"/>
              </a:spcBef>
            </a:pPr>
            <a:r>
              <a:rPr sz="2000" dirty="0">
                <a:latin typeface="Cambria"/>
                <a:cs typeface="Cambria"/>
              </a:rPr>
              <a:t>Virtual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memory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can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implemented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in </a:t>
            </a:r>
            <a:r>
              <a:rPr sz="2000" spc="-10" dirty="0">
                <a:latin typeface="Cambria"/>
                <a:cs typeface="Cambria"/>
              </a:rPr>
              <a:t>following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three </a:t>
            </a:r>
            <a:r>
              <a:rPr sz="2000" spc="-10" dirty="0">
                <a:latin typeface="Cambria"/>
                <a:cs typeface="Cambria"/>
              </a:rPr>
              <a:t>ways: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528" y="3970020"/>
            <a:ext cx="2820670" cy="1873250"/>
            <a:chOff x="33528" y="3970020"/>
            <a:chExt cx="2820670" cy="18732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8" y="3970020"/>
              <a:ext cx="2572512" cy="1661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3989832"/>
              <a:ext cx="2496312" cy="15849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3568" y="4253484"/>
              <a:ext cx="2496185" cy="1584960"/>
            </a:xfrm>
            <a:custGeom>
              <a:avLst/>
              <a:gdLst/>
              <a:ahLst/>
              <a:cxnLst/>
              <a:rect l="l" t="t" r="r" b="b"/>
              <a:pathLst>
                <a:path w="2496185" h="1584960">
                  <a:moveTo>
                    <a:pt x="2337308" y="0"/>
                  </a:moveTo>
                  <a:lnTo>
                    <a:pt x="158457" y="0"/>
                  </a:lnTo>
                  <a:lnTo>
                    <a:pt x="108369" y="8128"/>
                  </a:lnTo>
                  <a:lnTo>
                    <a:pt x="64871" y="30607"/>
                  </a:lnTo>
                  <a:lnTo>
                    <a:pt x="30568" y="64897"/>
                  </a:lnTo>
                  <a:lnTo>
                    <a:pt x="8077" y="108458"/>
                  </a:lnTo>
                  <a:lnTo>
                    <a:pt x="0" y="158496"/>
                  </a:lnTo>
                  <a:lnTo>
                    <a:pt x="0" y="1426464"/>
                  </a:lnTo>
                  <a:lnTo>
                    <a:pt x="8077" y="1476565"/>
                  </a:lnTo>
                  <a:lnTo>
                    <a:pt x="30568" y="1520075"/>
                  </a:lnTo>
                  <a:lnTo>
                    <a:pt x="64871" y="1554378"/>
                  </a:lnTo>
                  <a:lnTo>
                    <a:pt x="108369" y="1576882"/>
                  </a:lnTo>
                  <a:lnTo>
                    <a:pt x="158457" y="1584960"/>
                  </a:lnTo>
                  <a:lnTo>
                    <a:pt x="2337308" y="1584960"/>
                  </a:lnTo>
                  <a:lnTo>
                    <a:pt x="2387473" y="1576882"/>
                  </a:lnTo>
                  <a:lnTo>
                    <a:pt x="2430907" y="1554378"/>
                  </a:lnTo>
                  <a:lnTo>
                    <a:pt x="2465197" y="1520075"/>
                  </a:lnTo>
                  <a:lnTo>
                    <a:pt x="2487676" y="1476565"/>
                  </a:lnTo>
                  <a:lnTo>
                    <a:pt x="2495804" y="1426464"/>
                  </a:lnTo>
                  <a:lnTo>
                    <a:pt x="2495804" y="158496"/>
                  </a:lnTo>
                  <a:lnTo>
                    <a:pt x="2487676" y="108458"/>
                  </a:lnTo>
                  <a:lnTo>
                    <a:pt x="2465197" y="64897"/>
                  </a:lnTo>
                  <a:lnTo>
                    <a:pt x="2430907" y="30607"/>
                  </a:lnTo>
                  <a:lnTo>
                    <a:pt x="2387473" y="8128"/>
                  </a:lnTo>
                  <a:lnTo>
                    <a:pt x="2337308" y="0"/>
                  </a:lnTo>
                  <a:close/>
                </a:path>
              </a:pathLst>
            </a:custGeom>
            <a:solidFill>
              <a:srgbClr val="D0E1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568" y="4253484"/>
              <a:ext cx="2496185" cy="1584960"/>
            </a:xfrm>
            <a:custGeom>
              <a:avLst/>
              <a:gdLst/>
              <a:ahLst/>
              <a:cxnLst/>
              <a:rect l="l" t="t" r="r" b="b"/>
              <a:pathLst>
                <a:path w="2496185" h="1584960">
                  <a:moveTo>
                    <a:pt x="0" y="158496"/>
                  </a:moveTo>
                  <a:lnTo>
                    <a:pt x="8077" y="108458"/>
                  </a:lnTo>
                  <a:lnTo>
                    <a:pt x="30568" y="64897"/>
                  </a:lnTo>
                  <a:lnTo>
                    <a:pt x="64871" y="30607"/>
                  </a:lnTo>
                  <a:lnTo>
                    <a:pt x="108369" y="8128"/>
                  </a:lnTo>
                  <a:lnTo>
                    <a:pt x="158457" y="0"/>
                  </a:lnTo>
                  <a:lnTo>
                    <a:pt x="2337308" y="0"/>
                  </a:lnTo>
                  <a:lnTo>
                    <a:pt x="2387473" y="8128"/>
                  </a:lnTo>
                  <a:lnTo>
                    <a:pt x="2430907" y="30607"/>
                  </a:lnTo>
                  <a:lnTo>
                    <a:pt x="2465197" y="64897"/>
                  </a:lnTo>
                  <a:lnTo>
                    <a:pt x="2487676" y="108458"/>
                  </a:lnTo>
                  <a:lnTo>
                    <a:pt x="2495804" y="158496"/>
                  </a:lnTo>
                  <a:lnTo>
                    <a:pt x="2495804" y="1426464"/>
                  </a:lnTo>
                  <a:lnTo>
                    <a:pt x="2487676" y="1476565"/>
                  </a:lnTo>
                  <a:lnTo>
                    <a:pt x="2465197" y="1520075"/>
                  </a:lnTo>
                  <a:lnTo>
                    <a:pt x="2430907" y="1554378"/>
                  </a:lnTo>
                  <a:lnTo>
                    <a:pt x="2387473" y="1576882"/>
                  </a:lnTo>
                  <a:lnTo>
                    <a:pt x="2337308" y="1584960"/>
                  </a:lnTo>
                  <a:lnTo>
                    <a:pt x="158457" y="1584960"/>
                  </a:lnTo>
                  <a:lnTo>
                    <a:pt x="108369" y="1576882"/>
                  </a:lnTo>
                  <a:lnTo>
                    <a:pt x="64871" y="1554378"/>
                  </a:lnTo>
                  <a:lnTo>
                    <a:pt x="30568" y="1520075"/>
                  </a:lnTo>
                  <a:lnTo>
                    <a:pt x="8077" y="1476565"/>
                  </a:lnTo>
                  <a:lnTo>
                    <a:pt x="0" y="1426464"/>
                  </a:lnTo>
                  <a:lnTo>
                    <a:pt x="0" y="158496"/>
                  </a:lnTo>
                  <a:close/>
                </a:path>
              </a:pathLst>
            </a:custGeom>
            <a:ln w="9144">
              <a:solidFill>
                <a:srgbClr val="49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39241" y="4850713"/>
            <a:ext cx="17119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"/>
                <a:cs typeface="Cambria"/>
              </a:rPr>
              <a:t>Demand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paging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84576" y="3970020"/>
            <a:ext cx="2822575" cy="1873250"/>
            <a:chOff x="3084576" y="3970020"/>
            <a:chExt cx="2822575" cy="187325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576" y="3970020"/>
              <a:ext cx="2574036" cy="1661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7248" y="3989832"/>
              <a:ext cx="2497836" cy="15849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404616" y="4253484"/>
              <a:ext cx="2498090" cy="1584960"/>
            </a:xfrm>
            <a:custGeom>
              <a:avLst/>
              <a:gdLst/>
              <a:ahLst/>
              <a:cxnLst/>
              <a:rect l="l" t="t" r="r" b="b"/>
              <a:pathLst>
                <a:path w="2498090" h="1584960">
                  <a:moveTo>
                    <a:pt x="2339086" y="0"/>
                  </a:moveTo>
                  <a:lnTo>
                    <a:pt x="158496" y="0"/>
                  </a:lnTo>
                  <a:lnTo>
                    <a:pt x="108458" y="8128"/>
                  </a:lnTo>
                  <a:lnTo>
                    <a:pt x="64897" y="30607"/>
                  </a:lnTo>
                  <a:lnTo>
                    <a:pt x="30607" y="64897"/>
                  </a:lnTo>
                  <a:lnTo>
                    <a:pt x="8128" y="108458"/>
                  </a:lnTo>
                  <a:lnTo>
                    <a:pt x="0" y="158496"/>
                  </a:lnTo>
                  <a:lnTo>
                    <a:pt x="0" y="1426464"/>
                  </a:lnTo>
                  <a:lnTo>
                    <a:pt x="8128" y="1476552"/>
                  </a:lnTo>
                  <a:lnTo>
                    <a:pt x="30607" y="1520063"/>
                  </a:lnTo>
                  <a:lnTo>
                    <a:pt x="64897" y="1554378"/>
                  </a:lnTo>
                  <a:lnTo>
                    <a:pt x="108458" y="1576882"/>
                  </a:lnTo>
                  <a:lnTo>
                    <a:pt x="158496" y="1584960"/>
                  </a:lnTo>
                  <a:lnTo>
                    <a:pt x="2339086" y="1584960"/>
                  </a:lnTo>
                  <a:lnTo>
                    <a:pt x="2389124" y="1576882"/>
                  </a:lnTo>
                  <a:lnTo>
                    <a:pt x="2432685" y="1554378"/>
                  </a:lnTo>
                  <a:lnTo>
                    <a:pt x="2466975" y="1520063"/>
                  </a:lnTo>
                  <a:lnTo>
                    <a:pt x="2489454" y="1476552"/>
                  </a:lnTo>
                  <a:lnTo>
                    <a:pt x="2497582" y="1426464"/>
                  </a:lnTo>
                  <a:lnTo>
                    <a:pt x="2497582" y="158496"/>
                  </a:lnTo>
                  <a:lnTo>
                    <a:pt x="2489454" y="108458"/>
                  </a:lnTo>
                  <a:lnTo>
                    <a:pt x="2466975" y="64897"/>
                  </a:lnTo>
                  <a:lnTo>
                    <a:pt x="2432685" y="30607"/>
                  </a:lnTo>
                  <a:lnTo>
                    <a:pt x="2389124" y="8128"/>
                  </a:lnTo>
                  <a:lnTo>
                    <a:pt x="2339086" y="0"/>
                  </a:lnTo>
                  <a:close/>
                </a:path>
              </a:pathLst>
            </a:custGeom>
            <a:solidFill>
              <a:srgbClr val="D0E1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04616" y="4253484"/>
              <a:ext cx="2498090" cy="1584960"/>
            </a:xfrm>
            <a:custGeom>
              <a:avLst/>
              <a:gdLst/>
              <a:ahLst/>
              <a:cxnLst/>
              <a:rect l="l" t="t" r="r" b="b"/>
              <a:pathLst>
                <a:path w="2498090" h="1584960">
                  <a:moveTo>
                    <a:pt x="0" y="158496"/>
                  </a:moveTo>
                  <a:lnTo>
                    <a:pt x="8128" y="108458"/>
                  </a:lnTo>
                  <a:lnTo>
                    <a:pt x="30607" y="64897"/>
                  </a:lnTo>
                  <a:lnTo>
                    <a:pt x="64897" y="30607"/>
                  </a:lnTo>
                  <a:lnTo>
                    <a:pt x="108458" y="8128"/>
                  </a:lnTo>
                  <a:lnTo>
                    <a:pt x="158496" y="0"/>
                  </a:lnTo>
                  <a:lnTo>
                    <a:pt x="2339086" y="0"/>
                  </a:lnTo>
                  <a:lnTo>
                    <a:pt x="2389124" y="8128"/>
                  </a:lnTo>
                  <a:lnTo>
                    <a:pt x="2432685" y="30607"/>
                  </a:lnTo>
                  <a:lnTo>
                    <a:pt x="2466975" y="64897"/>
                  </a:lnTo>
                  <a:lnTo>
                    <a:pt x="2489454" y="108458"/>
                  </a:lnTo>
                  <a:lnTo>
                    <a:pt x="2497582" y="158496"/>
                  </a:lnTo>
                  <a:lnTo>
                    <a:pt x="2497582" y="1426464"/>
                  </a:lnTo>
                  <a:lnTo>
                    <a:pt x="2489454" y="1476552"/>
                  </a:lnTo>
                  <a:lnTo>
                    <a:pt x="2466975" y="1520063"/>
                  </a:lnTo>
                  <a:lnTo>
                    <a:pt x="2432685" y="1554378"/>
                  </a:lnTo>
                  <a:lnTo>
                    <a:pt x="2389124" y="1576882"/>
                  </a:lnTo>
                  <a:lnTo>
                    <a:pt x="2339086" y="1584960"/>
                  </a:lnTo>
                  <a:lnTo>
                    <a:pt x="158496" y="1584960"/>
                  </a:lnTo>
                  <a:lnTo>
                    <a:pt x="108458" y="1576882"/>
                  </a:lnTo>
                  <a:lnTo>
                    <a:pt x="64897" y="1554378"/>
                  </a:lnTo>
                  <a:lnTo>
                    <a:pt x="30607" y="1520063"/>
                  </a:lnTo>
                  <a:lnTo>
                    <a:pt x="8128" y="1476552"/>
                  </a:lnTo>
                  <a:lnTo>
                    <a:pt x="0" y="1426464"/>
                  </a:lnTo>
                  <a:lnTo>
                    <a:pt x="0" y="158496"/>
                  </a:lnTo>
                  <a:close/>
                </a:path>
              </a:pathLst>
            </a:custGeom>
            <a:ln w="9144">
              <a:solidFill>
                <a:srgbClr val="49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890517" y="4719065"/>
            <a:ext cx="1508760" cy="5975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294005">
              <a:lnSpc>
                <a:spcPts val="2100"/>
              </a:lnSpc>
              <a:spcBef>
                <a:spcPts val="420"/>
              </a:spcBef>
            </a:pPr>
            <a:r>
              <a:rPr sz="2000" spc="-10" dirty="0">
                <a:latin typeface="Cambria"/>
                <a:cs typeface="Cambria"/>
              </a:rPr>
              <a:t>Demand Segmentation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37147" y="3970020"/>
            <a:ext cx="2820670" cy="1873250"/>
            <a:chOff x="6137147" y="3970020"/>
            <a:chExt cx="2820670" cy="187325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7147" y="3970020"/>
              <a:ext cx="2572511" cy="16611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9819" y="3989832"/>
              <a:ext cx="2496312" cy="158496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457187" y="4253484"/>
              <a:ext cx="2496185" cy="1584960"/>
            </a:xfrm>
            <a:custGeom>
              <a:avLst/>
              <a:gdLst/>
              <a:ahLst/>
              <a:cxnLst/>
              <a:rect l="l" t="t" r="r" b="b"/>
              <a:pathLst>
                <a:path w="2496184" h="1584960">
                  <a:moveTo>
                    <a:pt x="2337308" y="0"/>
                  </a:moveTo>
                  <a:lnTo>
                    <a:pt x="158495" y="0"/>
                  </a:lnTo>
                  <a:lnTo>
                    <a:pt x="108331" y="8128"/>
                  </a:lnTo>
                  <a:lnTo>
                    <a:pt x="64896" y="30607"/>
                  </a:lnTo>
                  <a:lnTo>
                    <a:pt x="30607" y="64897"/>
                  </a:lnTo>
                  <a:lnTo>
                    <a:pt x="8127" y="108458"/>
                  </a:lnTo>
                  <a:lnTo>
                    <a:pt x="0" y="158496"/>
                  </a:lnTo>
                  <a:lnTo>
                    <a:pt x="0" y="1426464"/>
                  </a:lnTo>
                  <a:lnTo>
                    <a:pt x="8127" y="1476565"/>
                  </a:lnTo>
                  <a:lnTo>
                    <a:pt x="30607" y="1520075"/>
                  </a:lnTo>
                  <a:lnTo>
                    <a:pt x="64896" y="1554378"/>
                  </a:lnTo>
                  <a:lnTo>
                    <a:pt x="108331" y="1576882"/>
                  </a:lnTo>
                  <a:lnTo>
                    <a:pt x="158495" y="1584960"/>
                  </a:lnTo>
                  <a:lnTo>
                    <a:pt x="2337308" y="1584960"/>
                  </a:lnTo>
                  <a:lnTo>
                    <a:pt x="2387472" y="1576882"/>
                  </a:lnTo>
                  <a:lnTo>
                    <a:pt x="2430907" y="1554378"/>
                  </a:lnTo>
                  <a:lnTo>
                    <a:pt x="2465196" y="1520075"/>
                  </a:lnTo>
                  <a:lnTo>
                    <a:pt x="2487676" y="1476565"/>
                  </a:lnTo>
                  <a:lnTo>
                    <a:pt x="2495804" y="1426464"/>
                  </a:lnTo>
                  <a:lnTo>
                    <a:pt x="2495804" y="158496"/>
                  </a:lnTo>
                  <a:lnTo>
                    <a:pt x="2487676" y="108458"/>
                  </a:lnTo>
                  <a:lnTo>
                    <a:pt x="2465196" y="64897"/>
                  </a:lnTo>
                  <a:lnTo>
                    <a:pt x="2430907" y="30607"/>
                  </a:lnTo>
                  <a:lnTo>
                    <a:pt x="2387472" y="8128"/>
                  </a:lnTo>
                  <a:lnTo>
                    <a:pt x="2337308" y="0"/>
                  </a:lnTo>
                  <a:close/>
                </a:path>
              </a:pathLst>
            </a:custGeom>
            <a:solidFill>
              <a:srgbClr val="D0E1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57187" y="4253484"/>
              <a:ext cx="2496185" cy="1584960"/>
            </a:xfrm>
            <a:custGeom>
              <a:avLst/>
              <a:gdLst/>
              <a:ahLst/>
              <a:cxnLst/>
              <a:rect l="l" t="t" r="r" b="b"/>
              <a:pathLst>
                <a:path w="2496184" h="1584960">
                  <a:moveTo>
                    <a:pt x="0" y="158496"/>
                  </a:moveTo>
                  <a:lnTo>
                    <a:pt x="8127" y="108458"/>
                  </a:lnTo>
                  <a:lnTo>
                    <a:pt x="30607" y="64897"/>
                  </a:lnTo>
                  <a:lnTo>
                    <a:pt x="64896" y="30607"/>
                  </a:lnTo>
                  <a:lnTo>
                    <a:pt x="108331" y="8128"/>
                  </a:lnTo>
                  <a:lnTo>
                    <a:pt x="158495" y="0"/>
                  </a:lnTo>
                  <a:lnTo>
                    <a:pt x="2337308" y="0"/>
                  </a:lnTo>
                  <a:lnTo>
                    <a:pt x="2387472" y="8128"/>
                  </a:lnTo>
                  <a:lnTo>
                    <a:pt x="2430907" y="30607"/>
                  </a:lnTo>
                  <a:lnTo>
                    <a:pt x="2465196" y="64897"/>
                  </a:lnTo>
                  <a:lnTo>
                    <a:pt x="2487676" y="108458"/>
                  </a:lnTo>
                  <a:lnTo>
                    <a:pt x="2495804" y="158496"/>
                  </a:lnTo>
                  <a:lnTo>
                    <a:pt x="2495804" y="1426464"/>
                  </a:lnTo>
                  <a:lnTo>
                    <a:pt x="2487676" y="1476565"/>
                  </a:lnTo>
                  <a:lnTo>
                    <a:pt x="2465196" y="1520075"/>
                  </a:lnTo>
                  <a:lnTo>
                    <a:pt x="2430907" y="1554378"/>
                  </a:lnTo>
                  <a:lnTo>
                    <a:pt x="2387472" y="1576882"/>
                  </a:lnTo>
                  <a:lnTo>
                    <a:pt x="2337308" y="1584960"/>
                  </a:lnTo>
                  <a:lnTo>
                    <a:pt x="158495" y="1584960"/>
                  </a:lnTo>
                  <a:lnTo>
                    <a:pt x="108331" y="1576882"/>
                  </a:lnTo>
                  <a:lnTo>
                    <a:pt x="64896" y="1554378"/>
                  </a:lnTo>
                  <a:lnTo>
                    <a:pt x="30607" y="1520075"/>
                  </a:lnTo>
                  <a:lnTo>
                    <a:pt x="8127" y="1476565"/>
                  </a:lnTo>
                  <a:lnTo>
                    <a:pt x="0" y="1426464"/>
                  </a:lnTo>
                  <a:lnTo>
                    <a:pt x="0" y="158496"/>
                  </a:lnTo>
                  <a:close/>
                </a:path>
              </a:pathLst>
            </a:custGeom>
            <a:ln w="9144">
              <a:solidFill>
                <a:srgbClr val="49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670293" y="4719065"/>
            <a:ext cx="2049780" cy="5975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670560" marR="5080" indent="-658495">
              <a:lnSpc>
                <a:spcPts val="2100"/>
              </a:lnSpc>
              <a:spcBef>
                <a:spcPts val="420"/>
              </a:spcBef>
            </a:pPr>
            <a:r>
              <a:rPr sz="2000" spc="-10" dirty="0">
                <a:latin typeface="Cambria"/>
                <a:cs typeface="Cambria"/>
              </a:rPr>
              <a:t>Segmentation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with </a:t>
            </a:r>
            <a:r>
              <a:rPr sz="2000" spc="-10" dirty="0">
                <a:latin typeface="Cambria"/>
                <a:cs typeface="Cambria"/>
              </a:rPr>
              <a:t>Paging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Demand</a:t>
            </a:r>
            <a:r>
              <a:rPr spc="-35" dirty="0"/>
              <a:t> </a:t>
            </a:r>
            <a:r>
              <a:rPr spc="-10" dirty="0"/>
              <a:t>Paging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936498"/>
            <a:ext cx="8616950" cy="4941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13999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Demand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swapping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dirty="0">
                <a:latin typeface="Calibri"/>
                <a:cs typeface="Calibri"/>
              </a:rPr>
              <a:t>processes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reside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secondary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memory.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want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execute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swap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memory.</a:t>
            </a:r>
            <a:endParaRPr sz="24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14199"/>
              </a:lnSpc>
              <a:spcBef>
                <a:spcPts val="6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Rather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swapping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entire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lazy </a:t>
            </a:r>
            <a:r>
              <a:rPr sz="2400" spc="-10" dirty="0">
                <a:latin typeface="Calibri"/>
                <a:cs typeface="Calibri"/>
              </a:rPr>
              <a:t>swapper.</a:t>
            </a:r>
            <a:endParaRPr sz="2400">
              <a:latin typeface="Calibri"/>
              <a:cs typeface="Calibri"/>
            </a:endParaRPr>
          </a:p>
          <a:p>
            <a:pPr marL="355600" marR="44450" indent="-342900" algn="just">
              <a:lnSpc>
                <a:spcPct val="114199"/>
              </a:lnSpc>
              <a:spcBef>
                <a:spcPts val="76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lazy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swapper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never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swaps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memory,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unless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page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needed.</a:t>
            </a:r>
            <a:endParaRPr sz="24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13700"/>
              </a:lnSpc>
              <a:spcBef>
                <a:spcPts val="42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needs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swap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in,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pager(page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 </a:t>
            </a:r>
            <a:r>
              <a:rPr sz="2400" dirty="0">
                <a:latin typeface="Calibri"/>
                <a:cs typeface="Calibri"/>
              </a:rPr>
              <a:t>handler)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brings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118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Thus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avoid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reading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unused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pages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decrease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swap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Calibri"/>
                <a:cs typeface="Calibri"/>
              </a:rPr>
              <a:t>amount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physical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needed.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25766"/>
            <a:ext cx="8039100" cy="33222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487156" y="6532156"/>
            <a:ext cx="661670" cy="330835"/>
            <a:chOff x="8487156" y="6532156"/>
            <a:chExt cx="661670" cy="3308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7156" y="6532156"/>
              <a:ext cx="656843" cy="3258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-4572" y="6548628"/>
            <a:ext cx="8010525" cy="314325"/>
            <a:chOff x="-4572" y="6548628"/>
            <a:chExt cx="8010525" cy="3143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87411" y="115823"/>
            <a:ext cx="1560576" cy="46329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Demand</a:t>
            </a:r>
            <a:r>
              <a:rPr spc="-35" dirty="0"/>
              <a:t> </a:t>
            </a:r>
            <a:r>
              <a:rPr spc="-10" dirty="0"/>
              <a:t>Paging</a:t>
            </a: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00" y="1219200"/>
            <a:ext cx="6858000" cy="5102352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Demand</a:t>
            </a:r>
            <a:r>
              <a:rPr spc="-100" dirty="0"/>
              <a:t> </a:t>
            </a:r>
            <a:r>
              <a:rPr dirty="0"/>
              <a:t>Paging-</a:t>
            </a:r>
            <a:r>
              <a:rPr spc="-105" dirty="0"/>
              <a:t> </a:t>
            </a:r>
            <a:r>
              <a:rPr dirty="0"/>
              <a:t>Page</a:t>
            </a:r>
            <a:r>
              <a:rPr spc="-90" dirty="0"/>
              <a:t> </a:t>
            </a:r>
            <a:r>
              <a:rPr spc="-10" dirty="0"/>
              <a:t>Fault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" y="1138427"/>
            <a:ext cx="4213860" cy="5257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5920" y="1099185"/>
            <a:ext cx="3906520" cy="157988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ctr">
              <a:lnSpc>
                <a:spcPct val="88100"/>
              </a:lnSpc>
              <a:spcBef>
                <a:spcPts val="495"/>
              </a:spcBef>
            </a:pPr>
            <a:r>
              <a:rPr sz="2800" dirty="0">
                <a:latin typeface="Cambria"/>
                <a:cs typeface="Cambria"/>
              </a:rPr>
              <a:t>If</a:t>
            </a:r>
            <a:r>
              <a:rPr sz="2800" spc="-10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a</a:t>
            </a:r>
            <a:r>
              <a:rPr sz="2800" spc="-9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process</a:t>
            </a:r>
            <a:r>
              <a:rPr sz="2800" spc="-8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tries</a:t>
            </a:r>
            <a:r>
              <a:rPr sz="2800" spc="-8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to</a:t>
            </a:r>
            <a:r>
              <a:rPr sz="2800" spc="-9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access </a:t>
            </a:r>
            <a:r>
              <a:rPr sz="2800" dirty="0">
                <a:latin typeface="Cambria"/>
                <a:cs typeface="Cambria"/>
              </a:rPr>
              <a:t>a</a:t>
            </a:r>
            <a:r>
              <a:rPr sz="2800" spc="-8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page</a:t>
            </a:r>
            <a:r>
              <a:rPr sz="2800" spc="-7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that</a:t>
            </a:r>
            <a:r>
              <a:rPr sz="2800" spc="-6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is</a:t>
            </a:r>
            <a:r>
              <a:rPr sz="2800" spc="-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not</a:t>
            </a:r>
            <a:r>
              <a:rPr sz="2800" spc="-6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in</a:t>
            </a:r>
            <a:r>
              <a:rPr sz="2800" spc="-55" dirty="0">
                <a:latin typeface="Cambria"/>
                <a:cs typeface="Cambria"/>
              </a:rPr>
              <a:t> </a:t>
            </a:r>
            <a:r>
              <a:rPr sz="2800" spc="-20" dirty="0">
                <a:latin typeface="Cambria"/>
                <a:cs typeface="Cambria"/>
              </a:rPr>
              <a:t>main </a:t>
            </a:r>
            <a:r>
              <a:rPr sz="2800" dirty="0">
                <a:latin typeface="Cambria"/>
                <a:cs typeface="Cambria"/>
              </a:rPr>
              <a:t>memory</a:t>
            </a:r>
            <a:r>
              <a:rPr sz="2800" spc="-12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then</a:t>
            </a:r>
            <a:r>
              <a:rPr sz="2800" spc="-8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it</a:t>
            </a:r>
            <a:r>
              <a:rPr sz="2800" spc="-10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causes </a:t>
            </a:r>
            <a:r>
              <a:rPr sz="2800" dirty="0">
                <a:latin typeface="Cambria"/>
                <a:cs typeface="Cambria"/>
              </a:rPr>
              <a:t>page</a:t>
            </a:r>
            <a:r>
              <a:rPr sz="2800" spc="-13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fault.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943" y="2697479"/>
            <a:ext cx="4017263" cy="34991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3748" y="4013454"/>
            <a:ext cx="3585210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69850">
              <a:lnSpc>
                <a:spcPts val="2700"/>
              </a:lnSpc>
              <a:spcBef>
                <a:spcPts val="340"/>
              </a:spcBef>
            </a:pPr>
            <a:r>
              <a:rPr sz="2400" spc="-10" dirty="0">
                <a:latin typeface="Cambria"/>
                <a:cs typeface="Cambria"/>
              </a:rPr>
              <a:t>Pager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will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generate</a:t>
            </a:r>
            <a:r>
              <a:rPr sz="2400" spc="-10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trap</a:t>
            </a:r>
            <a:r>
              <a:rPr sz="2400" spc="-8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to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OS,</a:t>
            </a:r>
            <a:r>
              <a:rPr sz="2400" spc="-8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tries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swap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in.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77155" y="1138427"/>
            <a:ext cx="4291965" cy="5257800"/>
            <a:chOff x="4677155" y="1138427"/>
            <a:chExt cx="4291965" cy="52578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7155" y="1138427"/>
              <a:ext cx="4223004" cy="5257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5755" y="2699003"/>
              <a:ext cx="4002024" cy="16687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5755" y="4527804"/>
              <a:ext cx="4062984" cy="166725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1270" algn="ctr">
              <a:lnSpc>
                <a:spcPct val="88000"/>
              </a:lnSpc>
              <a:spcBef>
                <a:spcPts val="500"/>
              </a:spcBef>
            </a:pPr>
            <a:r>
              <a:rPr spc="-10" dirty="0"/>
              <a:t>Page</a:t>
            </a:r>
            <a:r>
              <a:rPr spc="-125" dirty="0"/>
              <a:t> </a:t>
            </a:r>
            <a:r>
              <a:rPr spc="-10" dirty="0"/>
              <a:t>table</a:t>
            </a:r>
            <a:r>
              <a:rPr spc="-105" dirty="0"/>
              <a:t> </a:t>
            </a:r>
            <a:r>
              <a:rPr spc="-10" dirty="0"/>
              <a:t>includes</a:t>
            </a:r>
            <a:r>
              <a:rPr spc="-120" dirty="0"/>
              <a:t> </a:t>
            </a:r>
            <a:r>
              <a:rPr spc="-25" dirty="0"/>
              <a:t>the </a:t>
            </a:r>
            <a:r>
              <a:rPr b="1" spc="-45" dirty="0">
                <a:solidFill>
                  <a:srgbClr val="C00000"/>
                </a:solidFill>
                <a:latin typeface="Cambria"/>
                <a:cs typeface="Cambria"/>
              </a:rPr>
              <a:t>valid-</a:t>
            </a:r>
            <a:r>
              <a:rPr b="1" spc="-35" dirty="0">
                <a:solidFill>
                  <a:srgbClr val="C00000"/>
                </a:solidFill>
                <a:latin typeface="Cambria"/>
                <a:cs typeface="Cambria"/>
              </a:rPr>
              <a:t>invalid</a:t>
            </a:r>
            <a:r>
              <a:rPr b="1" spc="-1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b="1" dirty="0">
                <a:solidFill>
                  <a:srgbClr val="C00000"/>
                </a:solidFill>
                <a:latin typeface="Cambria"/>
                <a:cs typeface="Cambria"/>
              </a:rPr>
              <a:t>bit</a:t>
            </a:r>
            <a:r>
              <a:rPr b="1" spc="-4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spc="-20" dirty="0"/>
              <a:t>each </a:t>
            </a:r>
            <a:r>
              <a:rPr dirty="0"/>
              <a:t>page</a:t>
            </a:r>
            <a:r>
              <a:rPr spc="-135" dirty="0"/>
              <a:t> </a:t>
            </a:r>
            <a:r>
              <a:rPr spc="-10" dirty="0"/>
              <a:t>entry.</a:t>
            </a: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pc="-10" dirty="0"/>
          </a:p>
          <a:p>
            <a:pPr marL="341630" marR="100965" algn="ctr">
              <a:lnSpc>
                <a:spcPct val="86900"/>
              </a:lnSpc>
            </a:pPr>
            <a:r>
              <a:rPr sz="2400" dirty="0"/>
              <a:t>If</a:t>
            </a:r>
            <a:r>
              <a:rPr sz="2400" spc="-75" dirty="0"/>
              <a:t> </a:t>
            </a:r>
            <a:r>
              <a:rPr sz="2400" dirty="0"/>
              <a:t>the</a:t>
            </a:r>
            <a:r>
              <a:rPr sz="2400" spc="-55" dirty="0"/>
              <a:t> </a:t>
            </a:r>
            <a:r>
              <a:rPr sz="2400" dirty="0"/>
              <a:t>bit</a:t>
            </a:r>
            <a:r>
              <a:rPr sz="2400" spc="-65" dirty="0"/>
              <a:t> </a:t>
            </a:r>
            <a:r>
              <a:rPr sz="2400" dirty="0"/>
              <a:t>is</a:t>
            </a:r>
            <a:r>
              <a:rPr sz="2400" spc="-60" dirty="0"/>
              <a:t> </a:t>
            </a:r>
            <a:r>
              <a:rPr sz="2400" dirty="0"/>
              <a:t>valid</a:t>
            </a:r>
            <a:r>
              <a:rPr sz="2400" spc="-75" dirty="0"/>
              <a:t> </a:t>
            </a:r>
            <a:r>
              <a:rPr sz="2400" dirty="0"/>
              <a:t>then</a:t>
            </a:r>
            <a:r>
              <a:rPr sz="2400" spc="-45" dirty="0"/>
              <a:t> </a:t>
            </a:r>
            <a:r>
              <a:rPr sz="2400" spc="-20" dirty="0"/>
              <a:t>page </a:t>
            </a:r>
            <a:r>
              <a:rPr sz="2400" dirty="0"/>
              <a:t>is</a:t>
            </a:r>
            <a:r>
              <a:rPr sz="2400" spc="-55" dirty="0"/>
              <a:t> </a:t>
            </a:r>
            <a:r>
              <a:rPr sz="2400" dirty="0"/>
              <a:t>currently</a:t>
            </a:r>
            <a:r>
              <a:rPr sz="2400" spc="-70" dirty="0"/>
              <a:t> </a:t>
            </a:r>
            <a:r>
              <a:rPr sz="2400" spc="-20" dirty="0"/>
              <a:t>available</a:t>
            </a:r>
            <a:r>
              <a:rPr sz="2400" spc="-55" dirty="0"/>
              <a:t> </a:t>
            </a:r>
            <a:r>
              <a:rPr sz="2400" dirty="0"/>
              <a:t>in</a:t>
            </a:r>
            <a:r>
              <a:rPr sz="2400" spc="-50" dirty="0"/>
              <a:t> </a:t>
            </a:r>
            <a:r>
              <a:rPr sz="2400" spc="-25" dirty="0"/>
              <a:t>to </a:t>
            </a:r>
            <a:r>
              <a:rPr sz="2400" dirty="0"/>
              <a:t>the</a:t>
            </a:r>
            <a:r>
              <a:rPr sz="2400" spc="-45" dirty="0"/>
              <a:t> </a:t>
            </a:r>
            <a:r>
              <a:rPr sz="2400" spc="-10" dirty="0"/>
              <a:t>memory.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2400"/>
          </a:p>
          <a:p>
            <a:pPr marL="274320" marR="32384" indent="-635" algn="ctr">
              <a:lnSpc>
                <a:spcPts val="2530"/>
              </a:lnSpc>
            </a:pPr>
            <a:r>
              <a:rPr sz="2400" dirty="0"/>
              <a:t>If</a:t>
            </a:r>
            <a:r>
              <a:rPr sz="2400" spc="-70" dirty="0"/>
              <a:t> </a:t>
            </a:r>
            <a:r>
              <a:rPr sz="2400" dirty="0"/>
              <a:t>it</a:t>
            </a:r>
            <a:r>
              <a:rPr sz="2400" spc="-55" dirty="0"/>
              <a:t> </a:t>
            </a:r>
            <a:r>
              <a:rPr sz="2400" dirty="0"/>
              <a:t>is</a:t>
            </a:r>
            <a:r>
              <a:rPr sz="2400" spc="-60" dirty="0"/>
              <a:t> </a:t>
            </a:r>
            <a:r>
              <a:rPr sz="2400" dirty="0"/>
              <a:t>set</a:t>
            </a:r>
            <a:r>
              <a:rPr sz="2400" spc="-45" dirty="0"/>
              <a:t> </a:t>
            </a:r>
            <a:r>
              <a:rPr sz="2400" dirty="0"/>
              <a:t>to</a:t>
            </a:r>
            <a:r>
              <a:rPr sz="2400" spc="-40" dirty="0"/>
              <a:t> </a:t>
            </a:r>
            <a:r>
              <a:rPr sz="2400" dirty="0"/>
              <a:t>invalid</a:t>
            </a:r>
            <a:r>
              <a:rPr sz="2400" spc="-90" dirty="0"/>
              <a:t> </a:t>
            </a:r>
            <a:r>
              <a:rPr sz="2400" spc="-20" dirty="0"/>
              <a:t>then </a:t>
            </a:r>
            <a:r>
              <a:rPr sz="2400" dirty="0"/>
              <a:t>page</a:t>
            </a:r>
            <a:r>
              <a:rPr sz="2400" spc="-55" dirty="0"/>
              <a:t> </a:t>
            </a:r>
            <a:r>
              <a:rPr sz="2400" dirty="0"/>
              <a:t>is</a:t>
            </a:r>
            <a:r>
              <a:rPr sz="2400" spc="-65" dirty="0"/>
              <a:t> </a:t>
            </a:r>
            <a:r>
              <a:rPr sz="2400" dirty="0"/>
              <a:t>either</a:t>
            </a:r>
            <a:r>
              <a:rPr sz="2400" spc="-85" dirty="0"/>
              <a:t> </a:t>
            </a:r>
            <a:r>
              <a:rPr sz="2400" dirty="0"/>
              <a:t>invalid</a:t>
            </a:r>
            <a:r>
              <a:rPr sz="2400" spc="-80" dirty="0"/>
              <a:t> </a:t>
            </a:r>
            <a:r>
              <a:rPr sz="2400" dirty="0"/>
              <a:t>or</a:t>
            </a:r>
            <a:r>
              <a:rPr sz="2400" spc="-60" dirty="0"/>
              <a:t> </a:t>
            </a:r>
            <a:r>
              <a:rPr sz="2400" spc="-25" dirty="0"/>
              <a:t>not </a:t>
            </a:r>
            <a:r>
              <a:rPr sz="2400" dirty="0"/>
              <a:t>present</a:t>
            </a:r>
            <a:r>
              <a:rPr sz="2400" spc="-65" dirty="0"/>
              <a:t> </a:t>
            </a:r>
            <a:r>
              <a:rPr sz="2400" dirty="0"/>
              <a:t>in</a:t>
            </a:r>
            <a:r>
              <a:rPr sz="2400" spc="-55" dirty="0"/>
              <a:t> </a:t>
            </a:r>
            <a:r>
              <a:rPr sz="2400" dirty="0"/>
              <a:t>main</a:t>
            </a:r>
            <a:r>
              <a:rPr sz="2400" spc="-55" dirty="0"/>
              <a:t> </a:t>
            </a:r>
            <a:r>
              <a:rPr sz="2400" spc="-10" dirty="0"/>
              <a:t>memory.</a:t>
            </a:r>
            <a:endParaRPr sz="24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29828" y="6548627"/>
            <a:ext cx="619125" cy="314325"/>
            <a:chOff x="8529828" y="6548627"/>
            <a:chExt cx="619125" cy="314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-4572" y="6548628"/>
            <a:ext cx="8010525" cy="314325"/>
            <a:chOff x="-4572" y="6548628"/>
            <a:chExt cx="8010525" cy="3143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87411" y="115823"/>
            <a:ext cx="1560576" cy="4632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27073" y="1156716"/>
            <a:ext cx="5370957" cy="432455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Demand</a:t>
            </a:r>
            <a:r>
              <a:rPr spc="-90" dirty="0"/>
              <a:t> </a:t>
            </a:r>
            <a:r>
              <a:rPr dirty="0"/>
              <a:t>Paging</a:t>
            </a:r>
            <a:r>
              <a:rPr spc="-50" dirty="0"/>
              <a:t> </a:t>
            </a:r>
            <a:r>
              <a:rPr dirty="0"/>
              <a:t>–</a:t>
            </a:r>
            <a:r>
              <a:rPr spc="-75" dirty="0"/>
              <a:t> </a:t>
            </a:r>
            <a:r>
              <a:rPr dirty="0"/>
              <a:t>Page</a:t>
            </a:r>
            <a:r>
              <a:rPr spc="-70" dirty="0"/>
              <a:t> </a:t>
            </a:r>
            <a:r>
              <a:rPr spc="-10" dirty="0"/>
              <a:t>Fault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80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907669"/>
            <a:ext cx="8343900" cy="53155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steps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fault:</a:t>
            </a:r>
            <a:endParaRPr sz="2400">
              <a:latin typeface="Calibri"/>
              <a:cs typeface="Calibri"/>
            </a:endParaRPr>
          </a:p>
          <a:p>
            <a:pPr marL="527685" marR="521334" indent="-51562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determine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whether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reference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valid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invalid.</a:t>
            </a:r>
            <a:endParaRPr sz="240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invalid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terminate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page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valid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currently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then </a:t>
            </a:r>
            <a:r>
              <a:rPr sz="2400" spc="-10" dirty="0">
                <a:latin typeface="Calibri"/>
                <a:cs typeface="Calibri"/>
              </a:rPr>
              <a:t>generate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trap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instruction.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determines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swap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area.</a:t>
            </a:r>
            <a:endParaRPr sz="2400">
              <a:latin typeface="Calibri"/>
              <a:cs typeface="Calibri"/>
            </a:endParaRPr>
          </a:p>
          <a:p>
            <a:pPr marL="527685" marR="456565" indent="-5156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Then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frame.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schedule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desired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newly </a:t>
            </a:r>
            <a:r>
              <a:rPr sz="2400" dirty="0">
                <a:latin typeface="Calibri"/>
                <a:cs typeface="Calibri"/>
              </a:rPr>
              <a:t>allocated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memory.</a:t>
            </a:r>
            <a:endParaRPr sz="2400">
              <a:latin typeface="Calibri"/>
              <a:cs typeface="Calibri"/>
            </a:endParaRPr>
          </a:p>
          <a:p>
            <a:pPr marL="527685" marR="659130" indent="-51562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set </a:t>
            </a:r>
            <a:r>
              <a:rPr sz="2400" spc="-10" dirty="0">
                <a:latin typeface="Calibri"/>
                <a:cs typeface="Calibri"/>
              </a:rPr>
              <a:t>reference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valid.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Restart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066800"/>
            <a:ext cx="8282940" cy="53781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9185">
              <a:lnSpc>
                <a:spcPct val="100000"/>
              </a:lnSpc>
              <a:spcBef>
                <a:spcPts val="100"/>
              </a:spcBef>
            </a:pPr>
            <a:r>
              <a:rPr dirty="0"/>
              <a:t>Demand</a:t>
            </a:r>
            <a:r>
              <a:rPr spc="-135" dirty="0"/>
              <a:t> </a:t>
            </a:r>
            <a:r>
              <a:rPr dirty="0"/>
              <a:t>Paging</a:t>
            </a:r>
            <a:r>
              <a:rPr spc="-114" dirty="0"/>
              <a:t> </a:t>
            </a:r>
            <a:r>
              <a:rPr dirty="0"/>
              <a:t>–</a:t>
            </a:r>
            <a:r>
              <a:rPr spc="-125" dirty="0"/>
              <a:t> </a:t>
            </a:r>
            <a:r>
              <a:rPr dirty="0"/>
              <a:t>Page</a:t>
            </a:r>
            <a:r>
              <a:rPr spc="-120" dirty="0"/>
              <a:t> </a:t>
            </a:r>
            <a:r>
              <a:rPr spc="-10" dirty="0"/>
              <a:t>Fault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6532156"/>
            <a:ext cx="8031480" cy="330835"/>
            <a:chOff x="-4572" y="6532156"/>
            <a:chExt cx="8031480" cy="3308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" y="6532156"/>
              <a:ext cx="8013700" cy="3258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487156" y="6532156"/>
            <a:ext cx="661670" cy="330835"/>
            <a:chOff x="8487156" y="6532156"/>
            <a:chExt cx="661670" cy="3308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7156" y="6532156"/>
              <a:ext cx="656843" cy="3258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50308" y="2438400"/>
            <a:ext cx="4250436" cy="38999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6418" y="1392173"/>
            <a:ext cx="4382135" cy="48399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92430" marR="433070" indent="-380365" algn="just">
              <a:lnSpc>
                <a:spcPts val="2110"/>
              </a:lnSpc>
              <a:spcBef>
                <a:spcPts val="605"/>
              </a:spcBef>
              <a:buAutoNum type="arabicPeriod"/>
              <a:tabLst>
                <a:tab pos="392430" algn="l"/>
              </a:tabLst>
            </a:pPr>
            <a:r>
              <a:rPr sz="2200" dirty="0">
                <a:latin typeface="Calibri"/>
                <a:cs typeface="Calibri"/>
              </a:rPr>
              <a:t>Find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location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desired </a:t>
            </a:r>
            <a:r>
              <a:rPr sz="2200" dirty="0">
                <a:latin typeface="Calibri"/>
                <a:cs typeface="Calibri"/>
              </a:rPr>
              <a:t>page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disk.</a:t>
            </a:r>
            <a:endParaRPr sz="2200">
              <a:latin typeface="Calibri"/>
              <a:cs typeface="Calibri"/>
            </a:endParaRPr>
          </a:p>
          <a:p>
            <a:pPr marL="391795" indent="-379095">
              <a:lnSpc>
                <a:spcPts val="2395"/>
              </a:lnSpc>
              <a:spcBef>
                <a:spcPts val="1775"/>
              </a:spcBef>
              <a:buAutoNum type="arabicPeriod"/>
              <a:tabLst>
                <a:tab pos="391795" algn="l"/>
              </a:tabLst>
            </a:pPr>
            <a:r>
              <a:rPr sz="2200" dirty="0">
                <a:latin typeface="Calibri"/>
                <a:cs typeface="Calibri"/>
              </a:rPr>
              <a:t>Find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free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frame:</a:t>
            </a:r>
            <a:endParaRPr sz="2200">
              <a:latin typeface="Calibri"/>
              <a:cs typeface="Calibri"/>
            </a:endParaRPr>
          </a:p>
          <a:p>
            <a:pPr marL="582930">
              <a:lnSpc>
                <a:spcPts val="2275"/>
              </a:lnSpc>
              <a:tabLst>
                <a:tab pos="795655" algn="l"/>
              </a:tabLst>
            </a:pPr>
            <a:r>
              <a:rPr sz="2200" spc="-50" dirty="0">
                <a:latin typeface="Calibri"/>
                <a:cs typeface="Calibri"/>
              </a:rPr>
              <a:t>-</a:t>
            </a:r>
            <a:r>
              <a:rPr sz="2200" dirty="0">
                <a:latin typeface="Calibri"/>
                <a:cs typeface="Calibri"/>
              </a:rPr>
              <a:t>	If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free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frame,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it.</a:t>
            </a:r>
            <a:endParaRPr sz="2200">
              <a:latin typeface="Calibri"/>
              <a:cs typeface="Calibri"/>
            </a:endParaRPr>
          </a:p>
          <a:p>
            <a:pPr marL="392430" marR="188595">
              <a:lnSpc>
                <a:spcPct val="79500"/>
              </a:lnSpc>
              <a:spcBef>
                <a:spcPts val="420"/>
              </a:spcBef>
              <a:tabLst>
                <a:tab pos="795655" algn="l"/>
              </a:tabLst>
            </a:pPr>
            <a:r>
              <a:rPr sz="2200" spc="-50" dirty="0">
                <a:latin typeface="Calibri"/>
                <a:cs typeface="Calibri"/>
              </a:rPr>
              <a:t>-</a:t>
            </a:r>
            <a:r>
              <a:rPr sz="2200" dirty="0">
                <a:latin typeface="Calibri"/>
                <a:cs typeface="Calibri"/>
              </a:rPr>
              <a:t>	If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there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free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frame,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a </a:t>
            </a:r>
            <a:r>
              <a:rPr sz="2200" dirty="0">
                <a:latin typeface="Calibri"/>
                <a:cs typeface="Calibri"/>
              </a:rPr>
              <a:t>page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replacement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algorithm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select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366FF"/>
                </a:solidFill>
                <a:latin typeface="Calibri"/>
                <a:cs typeface="Calibri"/>
              </a:rPr>
              <a:t>victim</a:t>
            </a:r>
            <a:r>
              <a:rPr sz="2200" spc="-8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3366FF"/>
                </a:solidFill>
                <a:latin typeface="Calibri"/>
                <a:cs typeface="Calibri"/>
              </a:rPr>
              <a:t>frame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ts val="1780"/>
              </a:lnSpc>
            </a:pPr>
            <a:r>
              <a:rPr sz="2200" dirty="0">
                <a:solidFill>
                  <a:srgbClr val="3366FF"/>
                </a:solidFill>
                <a:latin typeface="Calibri"/>
                <a:cs typeface="Calibri"/>
              </a:rPr>
              <a:t>-</a:t>
            </a:r>
            <a:r>
              <a:rPr sz="2200" spc="-8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Write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victim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frame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disk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if</a:t>
            </a:r>
            <a:endParaRPr sz="2200">
              <a:latin typeface="Calibri"/>
              <a:cs typeface="Calibri"/>
            </a:endParaRPr>
          </a:p>
          <a:p>
            <a:pPr marL="392430">
              <a:lnSpc>
                <a:spcPts val="2465"/>
              </a:lnSpc>
            </a:pPr>
            <a:r>
              <a:rPr sz="2200" spc="-10" dirty="0">
                <a:latin typeface="Calibri"/>
                <a:cs typeface="Calibri"/>
              </a:rPr>
              <a:t>dirty</a:t>
            </a:r>
            <a:endParaRPr sz="2200">
              <a:latin typeface="Calibri"/>
              <a:cs typeface="Calibri"/>
            </a:endParaRPr>
          </a:p>
          <a:p>
            <a:pPr marL="392430" marR="410209" indent="-380365" algn="just">
              <a:lnSpc>
                <a:spcPct val="80000"/>
              </a:lnSpc>
              <a:spcBef>
                <a:spcPts val="2630"/>
              </a:spcBef>
              <a:buAutoNum type="arabicPeriod" startAt="3"/>
              <a:tabLst>
                <a:tab pos="392430" algn="l"/>
              </a:tabLst>
            </a:pPr>
            <a:r>
              <a:rPr sz="2200" dirty="0">
                <a:latin typeface="Calibri"/>
                <a:cs typeface="Calibri"/>
              </a:rPr>
              <a:t>Bring</a:t>
            </a:r>
            <a:r>
              <a:rPr sz="2200" spc="2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desired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page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(newly)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free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frame;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update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page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frame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tables</a:t>
            </a:r>
            <a:endParaRPr sz="2200">
              <a:latin typeface="Calibri"/>
              <a:cs typeface="Calibri"/>
            </a:endParaRPr>
          </a:p>
          <a:p>
            <a:pPr marL="391795" indent="-379095">
              <a:lnSpc>
                <a:spcPts val="2375"/>
              </a:lnSpc>
              <a:spcBef>
                <a:spcPts val="2055"/>
              </a:spcBef>
              <a:buAutoNum type="arabicPeriod" startAt="3"/>
              <a:tabLst>
                <a:tab pos="391795" algn="l"/>
              </a:tabLst>
            </a:pPr>
            <a:r>
              <a:rPr sz="2200" spc="-10" dirty="0">
                <a:latin typeface="Calibri"/>
                <a:cs typeface="Calibri"/>
              </a:rPr>
              <a:t>Continue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restarting</a:t>
            </a:r>
            <a:endParaRPr sz="2200">
              <a:latin typeface="Calibri"/>
              <a:cs typeface="Calibri"/>
            </a:endParaRPr>
          </a:p>
          <a:p>
            <a:pPr marL="39243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instruction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caused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trap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82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dirty="0"/>
              <a:t>Page</a:t>
            </a:r>
            <a:r>
              <a:rPr spc="-135" dirty="0"/>
              <a:t> </a:t>
            </a:r>
            <a:r>
              <a:rPr dirty="0"/>
              <a:t>Replacement</a:t>
            </a:r>
            <a:r>
              <a:rPr spc="-165" dirty="0"/>
              <a:t> </a:t>
            </a:r>
            <a:r>
              <a:rPr spc="-10" dirty="0"/>
              <a:t>Policies</a:t>
            </a:r>
            <a:r>
              <a:rPr spc="-155" dirty="0"/>
              <a:t> </a:t>
            </a:r>
            <a:r>
              <a:rPr dirty="0"/>
              <a:t>-</a:t>
            </a:r>
            <a:r>
              <a:rPr spc="-110" dirty="0"/>
              <a:t> </a:t>
            </a:r>
            <a:r>
              <a:rPr spc="-10" dirty="0"/>
              <a:t>Basics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100" dirty="0"/>
              <a:t> </a:t>
            </a:r>
            <a:r>
              <a:rPr dirty="0"/>
              <a:t>In</a:t>
            </a:r>
            <a:r>
              <a:rPr spc="-100" dirty="0"/>
              <a:t> </a:t>
            </a:r>
            <a:r>
              <a:rPr dirty="0"/>
              <a:t>First</a:t>
            </a:r>
            <a:r>
              <a:rPr spc="-95" dirty="0"/>
              <a:t> </a:t>
            </a:r>
            <a:r>
              <a:rPr dirty="0"/>
              <a:t>Out</a:t>
            </a:r>
            <a:r>
              <a:rPr spc="-105" dirty="0"/>
              <a:t> </a:t>
            </a:r>
            <a:r>
              <a:rPr spc="-10" dirty="0"/>
              <a:t>(FIFO)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83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883844"/>
            <a:ext cx="7882890" cy="388175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simplest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replacement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replaced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oldest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chosen.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one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FIFO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queue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maintained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hold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13700"/>
              </a:lnSpc>
              <a:spcBef>
                <a:spcPts val="42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Replace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new </a:t>
            </a:r>
            <a:r>
              <a:rPr sz="2400" dirty="0">
                <a:latin typeface="Calibri"/>
                <a:cs typeface="Calibri"/>
              </a:rPr>
              <a:t>pages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(tail)of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queue.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39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Reference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String :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4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3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3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(3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6532156"/>
            <a:ext cx="8031480" cy="330835"/>
            <a:chOff x="-4572" y="6532156"/>
            <a:chExt cx="8031480" cy="3308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0" y="6532156"/>
              <a:ext cx="8013700" cy="3258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487156" y="6532156"/>
            <a:ext cx="661670" cy="330835"/>
            <a:chOff x="8487156" y="6532156"/>
            <a:chExt cx="661670" cy="3308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7156" y="6532156"/>
              <a:ext cx="656843" cy="3258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130" y="216534"/>
            <a:ext cx="83127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Reference</a:t>
            </a:r>
            <a:r>
              <a:rPr sz="32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String</a:t>
            </a:r>
            <a:r>
              <a:rPr sz="3200" b="1" spc="-1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3200"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mbria"/>
                <a:cs typeface="Cambria"/>
              </a:rPr>
              <a:t>7,0,1,2,0,3,0,4,2,3,0,3,1,2,0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84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78130" y="796289"/>
            <a:ext cx="853567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3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frames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(3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pages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per </a:t>
            </a:r>
            <a:r>
              <a:rPr sz="3200" dirty="0">
                <a:latin typeface="Calibri"/>
                <a:cs typeface="Calibri"/>
              </a:rPr>
              <a:t>process)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FIFO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7320" y="2197100"/>
          <a:ext cx="899731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895"/>
                <a:gridCol w="556895"/>
                <a:gridCol w="556895"/>
                <a:gridCol w="556894"/>
                <a:gridCol w="556894"/>
                <a:gridCol w="556895"/>
                <a:gridCol w="556895"/>
                <a:gridCol w="556895"/>
                <a:gridCol w="556895"/>
                <a:gridCol w="556895"/>
                <a:gridCol w="556895"/>
                <a:gridCol w="556895"/>
                <a:gridCol w="702945"/>
                <a:gridCol w="410209"/>
                <a:gridCol w="556259"/>
                <a:gridCol w="556259"/>
              </a:tblGrid>
              <a:tr h="457200"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F3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b="1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F2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b="1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F1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hit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2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2hit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Hit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100" dirty="0"/>
              <a:t> </a:t>
            </a:r>
            <a:r>
              <a:rPr dirty="0"/>
              <a:t>In</a:t>
            </a:r>
            <a:r>
              <a:rPr spc="-100" dirty="0"/>
              <a:t> </a:t>
            </a:r>
            <a:r>
              <a:rPr dirty="0"/>
              <a:t>First</a:t>
            </a:r>
            <a:r>
              <a:rPr spc="-95" dirty="0"/>
              <a:t> </a:t>
            </a:r>
            <a:r>
              <a:rPr dirty="0"/>
              <a:t>Out</a:t>
            </a:r>
            <a:r>
              <a:rPr spc="-105" dirty="0"/>
              <a:t> </a:t>
            </a:r>
            <a:r>
              <a:rPr spc="-10" dirty="0"/>
              <a:t>(FIFO)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85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897559"/>
            <a:ext cx="6393180" cy="10096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9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latin typeface="Cambria"/>
                <a:cs typeface="Cambria"/>
              </a:rPr>
              <a:t>Reference</a:t>
            </a:r>
            <a:r>
              <a:rPr sz="2400" spc="-8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String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: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mbria"/>
                <a:cs typeface="Cambria"/>
              </a:rPr>
              <a:t>7,0,1,2,0,3,0,4,2,3,0,3,1,2,0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mbria"/>
                <a:cs typeface="Cambria"/>
              </a:rPr>
              <a:t>3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frames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(3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pages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can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be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memory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at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time)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935" y="4315713"/>
            <a:ext cx="8523605" cy="150558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4584700" algn="l"/>
              </a:tabLst>
            </a:pPr>
            <a:r>
              <a:rPr sz="2400" b="1" dirty="0">
                <a:latin typeface="Calibri"/>
                <a:cs typeface="Calibri"/>
              </a:rPr>
              <a:t>Page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faults</a:t>
            </a:r>
            <a:r>
              <a:rPr sz="2400" spc="-10" dirty="0">
                <a:latin typeface="Calibri"/>
                <a:cs typeface="Calibri"/>
              </a:rPr>
              <a:t>/Page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12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b="1" dirty="0">
                <a:latin typeface="Calibri"/>
                <a:cs typeface="Calibri"/>
              </a:rPr>
              <a:t>Page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hit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Miss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Ratio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miss/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reference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=&gt;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(12/15)*100=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80%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Hit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Ratio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hit/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reference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=&gt;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(03/15)*100=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20%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7320" y="2197100"/>
          <a:ext cx="899922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895"/>
                <a:gridCol w="556895"/>
                <a:gridCol w="556895"/>
                <a:gridCol w="556894"/>
                <a:gridCol w="556894"/>
                <a:gridCol w="556895"/>
                <a:gridCol w="556895"/>
                <a:gridCol w="556895"/>
                <a:gridCol w="556895"/>
                <a:gridCol w="556895"/>
                <a:gridCol w="556895"/>
                <a:gridCol w="556895"/>
                <a:gridCol w="556895"/>
                <a:gridCol w="556895"/>
                <a:gridCol w="556895"/>
                <a:gridCol w="556895"/>
              </a:tblGrid>
              <a:tr h="457200"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b="1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F3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b="1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F2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b="1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F1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Hit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hit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50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hit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100" dirty="0"/>
              <a:t> </a:t>
            </a:r>
            <a:r>
              <a:rPr dirty="0"/>
              <a:t>In</a:t>
            </a:r>
            <a:r>
              <a:rPr spc="-100" dirty="0"/>
              <a:t> </a:t>
            </a:r>
            <a:r>
              <a:rPr dirty="0"/>
              <a:t>First</a:t>
            </a:r>
            <a:r>
              <a:rPr spc="-95" dirty="0"/>
              <a:t> </a:t>
            </a:r>
            <a:r>
              <a:rPr dirty="0"/>
              <a:t>Out</a:t>
            </a:r>
            <a:r>
              <a:rPr spc="-105" dirty="0"/>
              <a:t> </a:t>
            </a:r>
            <a:r>
              <a:rPr spc="-10" dirty="0"/>
              <a:t>(FIFO)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86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883844"/>
            <a:ext cx="7747000" cy="345821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Reference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1,</a:t>
            </a:r>
            <a:r>
              <a:rPr sz="2400" b="1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2,</a:t>
            </a:r>
            <a:r>
              <a:rPr sz="2400" b="1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3,</a:t>
            </a:r>
            <a:r>
              <a:rPr sz="2400" b="1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4,</a:t>
            </a:r>
            <a:r>
              <a:rPr sz="2400" b="1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1,</a:t>
            </a:r>
            <a:r>
              <a:rPr sz="2400" b="1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2,</a:t>
            </a:r>
            <a:r>
              <a:rPr sz="2400" b="1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5,</a:t>
            </a:r>
            <a:r>
              <a:rPr sz="2400" b="1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1,</a:t>
            </a:r>
            <a:r>
              <a:rPr sz="2400" b="1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2,</a:t>
            </a:r>
            <a:r>
              <a:rPr sz="2400" b="1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3,</a:t>
            </a:r>
            <a:r>
              <a:rPr sz="2400" b="1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4,</a:t>
            </a:r>
            <a:r>
              <a:rPr sz="2400" b="1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006EC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3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(3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page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faults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4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Find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out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total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page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faults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given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reference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string?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400" b="1" dirty="0">
                <a:latin typeface="Calibri"/>
                <a:cs typeface="Calibri"/>
              </a:rPr>
              <a:t>By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using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4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frames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85"/>
              </a:spcBef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page</a:t>
            </a: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faults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page</a:t>
            </a: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hits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25766"/>
            <a:ext cx="8039100" cy="33222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487156" y="6532156"/>
            <a:ext cx="661670" cy="330835"/>
            <a:chOff x="8487156" y="6532156"/>
            <a:chExt cx="661670" cy="3308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7156" y="6532156"/>
              <a:ext cx="656843" cy="3258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4400" y="6553198"/>
              <a:ext cx="609599" cy="3047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3440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0" y="304800"/>
                  </a:moveTo>
                  <a:lnTo>
                    <a:pt x="609600" y="3048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-4572" y="6548628"/>
            <a:ext cx="8010525" cy="314325"/>
            <a:chOff x="-4572" y="6548628"/>
            <a:chExt cx="8010525" cy="31432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553198"/>
              <a:ext cx="8001000" cy="3047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6553200"/>
              <a:ext cx="8001000" cy="304800"/>
            </a:xfrm>
            <a:custGeom>
              <a:avLst/>
              <a:gdLst/>
              <a:ahLst/>
              <a:cxnLst/>
              <a:rect l="l" t="t" r="r" b="b"/>
              <a:pathLst>
                <a:path w="8001000" h="304800">
                  <a:moveTo>
                    <a:pt x="0" y="0"/>
                  </a:moveTo>
                  <a:lnTo>
                    <a:pt x="7848600" y="0"/>
                  </a:lnTo>
                  <a:lnTo>
                    <a:pt x="8001000" y="152400"/>
                  </a:lnTo>
                  <a:lnTo>
                    <a:pt x="7848600" y="304798"/>
                  </a:lnTo>
                  <a:lnTo>
                    <a:pt x="0" y="30479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BD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87411" y="115823"/>
            <a:ext cx="1560576" cy="46329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Belady’s</a:t>
            </a:r>
            <a:r>
              <a:rPr spc="-110" dirty="0"/>
              <a:t> </a:t>
            </a:r>
            <a:r>
              <a:rPr dirty="0"/>
              <a:t>Anomaly</a:t>
            </a:r>
            <a:r>
              <a:rPr spc="-8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spc="-20" dirty="0"/>
              <a:t>FIFO</a:t>
            </a: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9936" y="1150619"/>
            <a:ext cx="8235695" cy="4285488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87</a:t>
            </a:fld>
            <a:endParaRPr spc="-25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100" dirty="0"/>
              <a:t> </a:t>
            </a:r>
            <a:r>
              <a:rPr dirty="0"/>
              <a:t>In</a:t>
            </a:r>
            <a:r>
              <a:rPr spc="-100" dirty="0"/>
              <a:t> </a:t>
            </a:r>
            <a:r>
              <a:rPr dirty="0"/>
              <a:t>First</a:t>
            </a:r>
            <a:r>
              <a:rPr spc="-95" dirty="0"/>
              <a:t> </a:t>
            </a:r>
            <a:r>
              <a:rPr dirty="0"/>
              <a:t>Out</a:t>
            </a:r>
            <a:r>
              <a:rPr spc="-105" dirty="0"/>
              <a:t> </a:t>
            </a:r>
            <a:r>
              <a:rPr spc="-10" dirty="0"/>
              <a:t>(FIFO)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935" y="897559"/>
            <a:ext cx="8061959" cy="10096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9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latin typeface="Cambria"/>
                <a:cs typeface="Cambria"/>
              </a:rPr>
              <a:t>Reference</a:t>
            </a:r>
            <a:r>
              <a:rPr sz="2400" spc="-8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string: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mbria"/>
                <a:cs typeface="Cambria"/>
              </a:rPr>
              <a:t>7,0,1,2,0,3,0,4,2,3,0,3,0,3,2,1,2,0,1,7,0,1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mbria"/>
                <a:cs typeface="Cambria"/>
              </a:rPr>
              <a:t>3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frames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(3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pages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can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be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memory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at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time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per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process)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935" y="4946091"/>
            <a:ext cx="21736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mbria"/>
                <a:cs typeface="Cambria"/>
              </a:rPr>
              <a:t>15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page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faults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711" y="2401823"/>
            <a:ext cx="7892796" cy="21275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88</a:t>
            </a:fld>
            <a:endParaRPr spc="-25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100" dirty="0"/>
              <a:t> </a:t>
            </a:r>
            <a:r>
              <a:rPr dirty="0"/>
              <a:t>In</a:t>
            </a:r>
            <a:r>
              <a:rPr spc="-100" dirty="0"/>
              <a:t> </a:t>
            </a:r>
            <a:r>
              <a:rPr dirty="0"/>
              <a:t>First</a:t>
            </a:r>
            <a:r>
              <a:rPr spc="-95" dirty="0"/>
              <a:t> </a:t>
            </a:r>
            <a:r>
              <a:rPr dirty="0"/>
              <a:t>Out</a:t>
            </a:r>
            <a:r>
              <a:rPr spc="-105" dirty="0"/>
              <a:t> </a:t>
            </a:r>
            <a:r>
              <a:rPr spc="-10" dirty="0"/>
              <a:t>(FIFO)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8307" y="1089660"/>
            <a:ext cx="8789035" cy="1705610"/>
            <a:chOff x="178307" y="1089660"/>
            <a:chExt cx="8789035" cy="1705610"/>
          </a:xfrm>
        </p:grpSpPr>
        <p:sp>
          <p:nvSpPr>
            <p:cNvPr id="4" name="object 4"/>
            <p:cNvSpPr/>
            <p:nvPr/>
          </p:nvSpPr>
          <p:spPr>
            <a:xfrm>
              <a:off x="191261" y="1442466"/>
              <a:ext cx="8763000" cy="1339850"/>
            </a:xfrm>
            <a:custGeom>
              <a:avLst/>
              <a:gdLst/>
              <a:ahLst/>
              <a:cxnLst/>
              <a:rect l="l" t="t" r="r" b="b"/>
              <a:pathLst>
                <a:path w="8763000" h="1339850">
                  <a:moveTo>
                    <a:pt x="0" y="1339341"/>
                  </a:moveTo>
                  <a:lnTo>
                    <a:pt x="8763000" y="1339341"/>
                  </a:lnTo>
                  <a:lnTo>
                    <a:pt x="8763000" y="0"/>
                  </a:lnTo>
                  <a:lnTo>
                    <a:pt x="0" y="0"/>
                  </a:lnTo>
                  <a:lnTo>
                    <a:pt x="0" y="1339341"/>
                  </a:lnTo>
                  <a:close/>
                </a:path>
              </a:pathLst>
            </a:custGeom>
            <a:ln w="25908">
              <a:solidFill>
                <a:srgbClr val="4F8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935" y="1101852"/>
              <a:ext cx="6134100" cy="679450"/>
            </a:xfrm>
            <a:custGeom>
              <a:avLst/>
              <a:gdLst/>
              <a:ahLst/>
              <a:cxnLst/>
              <a:rect l="l" t="t" r="r" b="b"/>
              <a:pathLst>
                <a:path w="6134100" h="679450">
                  <a:moveTo>
                    <a:pt x="6020816" y="0"/>
                  </a:moveTo>
                  <a:lnTo>
                    <a:pt x="113284" y="0"/>
                  </a:lnTo>
                  <a:lnTo>
                    <a:pt x="69189" y="8889"/>
                  </a:lnTo>
                  <a:lnTo>
                    <a:pt x="33185" y="33147"/>
                  </a:lnTo>
                  <a:lnTo>
                    <a:pt x="8902" y="69087"/>
                  </a:lnTo>
                  <a:lnTo>
                    <a:pt x="0" y="113157"/>
                  </a:lnTo>
                  <a:lnTo>
                    <a:pt x="0" y="566165"/>
                  </a:lnTo>
                  <a:lnTo>
                    <a:pt x="8902" y="610235"/>
                  </a:lnTo>
                  <a:lnTo>
                    <a:pt x="33185" y="646176"/>
                  </a:lnTo>
                  <a:lnTo>
                    <a:pt x="69189" y="670433"/>
                  </a:lnTo>
                  <a:lnTo>
                    <a:pt x="113284" y="679323"/>
                  </a:lnTo>
                  <a:lnTo>
                    <a:pt x="6020816" y="679323"/>
                  </a:lnTo>
                  <a:lnTo>
                    <a:pt x="6064885" y="670433"/>
                  </a:lnTo>
                  <a:lnTo>
                    <a:pt x="6100953" y="646176"/>
                  </a:lnTo>
                  <a:lnTo>
                    <a:pt x="6125210" y="610235"/>
                  </a:lnTo>
                  <a:lnTo>
                    <a:pt x="6134099" y="566165"/>
                  </a:lnTo>
                  <a:lnTo>
                    <a:pt x="6134099" y="113157"/>
                  </a:lnTo>
                  <a:lnTo>
                    <a:pt x="6125210" y="69087"/>
                  </a:lnTo>
                  <a:lnTo>
                    <a:pt x="6100953" y="33147"/>
                  </a:lnTo>
                  <a:lnTo>
                    <a:pt x="6064885" y="8889"/>
                  </a:lnTo>
                  <a:lnTo>
                    <a:pt x="6020816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1698" y="1102614"/>
              <a:ext cx="6134100" cy="679450"/>
            </a:xfrm>
            <a:custGeom>
              <a:avLst/>
              <a:gdLst/>
              <a:ahLst/>
              <a:cxnLst/>
              <a:rect l="l" t="t" r="r" b="b"/>
              <a:pathLst>
                <a:path w="6134100" h="679450">
                  <a:moveTo>
                    <a:pt x="0" y="113157"/>
                  </a:moveTo>
                  <a:lnTo>
                    <a:pt x="8902" y="69087"/>
                  </a:lnTo>
                  <a:lnTo>
                    <a:pt x="33185" y="33147"/>
                  </a:lnTo>
                  <a:lnTo>
                    <a:pt x="69189" y="8889"/>
                  </a:lnTo>
                  <a:lnTo>
                    <a:pt x="113283" y="0"/>
                  </a:lnTo>
                  <a:lnTo>
                    <a:pt x="6020816" y="0"/>
                  </a:lnTo>
                  <a:lnTo>
                    <a:pt x="6064884" y="8889"/>
                  </a:lnTo>
                  <a:lnTo>
                    <a:pt x="6100953" y="33147"/>
                  </a:lnTo>
                  <a:lnTo>
                    <a:pt x="6125209" y="69087"/>
                  </a:lnTo>
                  <a:lnTo>
                    <a:pt x="6134100" y="113157"/>
                  </a:lnTo>
                  <a:lnTo>
                    <a:pt x="6134100" y="566165"/>
                  </a:lnTo>
                  <a:lnTo>
                    <a:pt x="6125209" y="610235"/>
                  </a:lnTo>
                  <a:lnTo>
                    <a:pt x="6100953" y="646176"/>
                  </a:lnTo>
                  <a:lnTo>
                    <a:pt x="6064884" y="670433"/>
                  </a:lnTo>
                  <a:lnTo>
                    <a:pt x="6020816" y="679323"/>
                  </a:lnTo>
                  <a:lnTo>
                    <a:pt x="113283" y="679323"/>
                  </a:lnTo>
                  <a:lnTo>
                    <a:pt x="69189" y="670433"/>
                  </a:lnTo>
                  <a:lnTo>
                    <a:pt x="33185" y="646176"/>
                  </a:lnTo>
                  <a:lnTo>
                    <a:pt x="8902" y="610235"/>
                  </a:lnTo>
                  <a:lnTo>
                    <a:pt x="0" y="566165"/>
                  </a:lnTo>
                  <a:lnTo>
                    <a:pt x="0" y="11315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7808" y="1216532"/>
            <a:ext cx="2620010" cy="1370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solidFill>
                  <a:srgbClr val="FFFFFF"/>
                </a:solidFill>
                <a:latin typeface="Cambria"/>
                <a:cs typeface="Cambria"/>
              </a:rPr>
              <a:t>Advantage</a:t>
            </a:r>
            <a:endParaRPr sz="2300">
              <a:latin typeface="Cambria"/>
              <a:cs typeface="Cambria"/>
            </a:endParaRPr>
          </a:p>
          <a:p>
            <a:pPr marL="241935" indent="-229235">
              <a:lnSpc>
                <a:spcPct val="100000"/>
              </a:lnSpc>
              <a:spcBef>
                <a:spcPts val="2205"/>
              </a:spcBef>
              <a:buChar char="•"/>
              <a:tabLst>
                <a:tab pos="241935" algn="l"/>
              </a:tabLst>
            </a:pPr>
            <a:r>
              <a:rPr sz="2300" spc="-25" dirty="0">
                <a:latin typeface="Cambria"/>
                <a:cs typeface="Cambria"/>
              </a:rPr>
              <a:t>Very</a:t>
            </a:r>
            <a:r>
              <a:rPr sz="2300" spc="-9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simple.</a:t>
            </a:r>
            <a:endParaRPr sz="2300">
              <a:latin typeface="Cambria"/>
              <a:cs typeface="Cambria"/>
            </a:endParaRPr>
          </a:p>
          <a:p>
            <a:pPr marL="242570" indent="-229870">
              <a:lnSpc>
                <a:spcPct val="100000"/>
              </a:lnSpc>
              <a:spcBef>
                <a:spcPts val="100"/>
              </a:spcBef>
              <a:buChar char="•"/>
              <a:tabLst>
                <a:tab pos="242570" algn="l"/>
              </a:tabLst>
            </a:pPr>
            <a:r>
              <a:rPr sz="2300" dirty="0">
                <a:latin typeface="Cambria"/>
                <a:cs typeface="Cambria"/>
              </a:rPr>
              <a:t>Easy</a:t>
            </a:r>
            <a:r>
              <a:rPr sz="2300" spc="-3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to</a:t>
            </a:r>
            <a:r>
              <a:rPr sz="2300" spc="-3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implement.</a:t>
            </a:r>
            <a:endParaRPr sz="23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8307" y="2892551"/>
            <a:ext cx="8789035" cy="3337560"/>
            <a:chOff x="178307" y="2892551"/>
            <a:chExt cx="8789035" cy="3337560"/>
          </a:xfrm>
        </p:grpSpPr>
        <p:sp>
          <p:nvSpPr>
            <p:cNvPr id="9" name="object 9"/>
            <p:cNvSpPr/>
            <p:nvPr/>
          </p:nvSpPr>
          <p:spPr>
            <a:xfrm>
              <a:off x="191261" y="3245357"/>
              <a:ext cx="8763000" cy="2971800"/>
            </a:xfrm>
            <a:custGeom>
              <a:avLst/>
              <a:gdLst/>
              <a:ahLst/>
              <a:cxnLst/>
              <a:rect l="l" t="t" r="r" b="b"/>
              <a:pathLst>
                <a:path w="8763000" h="2971800">
                  <a:moveTo>
                    <a:pt x="0" y="2971546"/>
                  </a:moveTo>
                  <a:lnTo>
                    <a:pt x="8763000" y="2971546"/>
                  </a:lnTo>
                  <a:lnTo>
                    <a:pt x="8763000" y="0"/>
                  </a:lnTo>
                  <a:lnTo>
                    <a:pt x="0" y="0"/>
                  </a:lnTo>
                  <a:lnTo>
                    <a:pt x="0" y="2971546"/>
                  </a:lnTo>
                  <a:close/>
                </a:path>
              </a:pathLst>
            </a:custGeom>
            <a:ln w="25908">
              <a:solidFill>
                <a:srgbClr val="4F8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0935" y="2904743"/>
              <a:ext cx="6134100" cy="678180"/>
            </a:xfrm>
            <a:custGeom>
              <a:avLst/>
              <a:gdLst/>
              <a:ahLst/>
              <a:cxnLst/>
              <a:rect l="l" t="t" r="r" b="b"/>
              <a:pathLst>
                <a:path w="6134100" h="678179">
                  <a:moveTo>
                    <a:pt x="6021070" y="0"/>
                  </a:moveTo>
                  <a:lnTo>
                    <a:pt x="113029" y="0"/>
                  </a:lnTo>
                  <a:lnTo>
                    <a:pt x="69037" y="8889"/>
                  </a:lnTo>
                  <a:lnTo>
                    <a:pt x="33108" y="33019"/>
                  </a:lnTo>
                  <a:lnTo>
                    <a:pt x="8877" y="68960"/>
                  </a:lnTo>
                  <a:lnTo>
                    <a:pt x="0" y="113029"/>
                  </a:lnTo>
                  <a:lnTo>
                    <a:pt x="0" y="565150"/>
                  </a:lnTo>
                  <a:lnTo>
                    <a:pt x="8877" y="609218"/>
                  </a:lnTo>
                  <a:lnTo>
                    <a:pt x="33108" y="645159"/>
                  </a:lnTo>
                  <a:lnTo>
                    <a:pt x="69037" y="669289"/>
                  </a:lnTo>
                  <a:lnTo>
                    <a:pt x="113029" y="678179"/>
                  </a:lnTo>
                  <a:lnTo>
                    <a:pt x="6021070" y="678179"/>
                  </a:lnTo>
                  <a:lnTo>
                    <a:pt x="6065139" y="669289"/>
                  </a:lnTo>
                  <a:lnTo>
                    <a:pt x="6100953" y="645159"/>
                  </a:lnTo>
                  <a:lnTo>
                    <a:pt x="6125210" y="609218"/>
                  </a:lnTo>
                  <a:lnTo>
                    <a:pt x="6134099" y="565150"/>
                  </a:lnTo>
                  <a:lnTo>
                    <a:pt x="6134099" y="113029"/>
                  </a:lnTo>
                  <a:lnTo>
                    <a:pt x="6125210" y="68960"/>
                  </a:lnTo>
                  <a:lnTo>
                    <a:pt x="6100953" y="33019"/>
                  </a:lnTo>
                  <a:lnTo>
                    <a:pt x="6065139" y="8889"/>
                  </a:lnTo>
                  <a:lnTo>
                    <a:pt x="602107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698" y="2905505"/>
              <a:ext cx="6134100" cy="678180"/>
            </a:xfrm>
            <a:custGeom>
              <a:avLst/>
              <a:gdLst/>
              <a:ahLst/>
              <a:cxnLst/>
              <a:rect l="l" t="t" r="r" b="b"/>
              <a:pathLst>
                <a:path w="6134100" h="678179">
                  <a:moveTo>
                    <a:pt x="0" y="113030"/>
                  </a:moveTo>
                  <a:lnTo>
                    <a:pt x="8877" y="68961"/>
                  </a:lnTo>
                  <a:lnTo>
                    <a:pt x="33108" y="33020"/>
                  </a:lnTo>
                  <a:lnTo>
                    <a:pt x="69037" y="8890"/>
                  </a:lnTo>
                  <a:lnTo>
                    <a:pt x="113029" y="0"/>
                  </a:lnTo>
                  <a:lnTo>
                    <a:pt x="6021070" y="0"/>
                  </a:lnTo>
                  <a:lnTo>
                    <a:pt x="6065138" y="8890"/>
                  </a:lnTo>
                  <a:lnTo>
                    <a:pt x="6100953" y="33020"/>
                  </a:lnTo>
                  <a:lnTo>
                    <a:pt x="6125209" y="68961"/>
                  </a:lnTo>
                  <a:lnTo>
                    <a:pt x="6134100" y="113030"/>
                  </a:lnTo>
                  <a:lnTo>
                    <a:pt x="6134100" y="565150"/>
                  </a:lnTo>
                  <a:lnTo>
                    <a:pt x="6125209" y="609219"/>
                  </a:lnTo>
                  <a:lnTo>
                    <a:pt x="6100953" y="645160"/>
                  </a:lnTo>
                  <a:lnTo>
                    <a:pt x="6065138" y="669290"/>
                  </a:lnTo>
                  <a:lnTo>
                    <a:pt x="6021070" y="678180"/>
                  </a:lnTo>
                  <a:lnTo>
                    <a:pt x="113029" y="678180"/>
                  </a:lnTo>
                  <a:lnTo>
                    <a:pt x="69037" y="669290"/>
                  </a:lnTo>
                  <a:lnTo>
                    <a:pt x="33108" y="645160"/>
                  </a:lnTo>
                  <a:lnTo>
                    <a:pt x="8877" y="609219"/>
                  </a:lnTo>
                  <a:lnTo>
                    <a:pt x="0" y="565150"/>
                  </a:lnTo>
                  <a:lnTo>
                    <a:pt x="0" y="11303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7808" y="3021330"/>
            <a:ext cx="7291070" cy="2959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solidFill>
                  <a:srgbClr val="FFFFFF"/>
                </a:solidFill>
                <a:latin typeface="Cambria"/>
                <a:cs typeface="Cambria"/>
              </a:rPr>
              <a:t>Disadvantage</a:t>
            </a:r>
            <a:endParaRPr sz="2300">
              <a:latin typeface="Cambria"/>
              <a:cs typeface="Cambria"/>
            </a:endParaRPr>
          </a:p>
          <a:p>
            <a:pPr marL="241300" marR="362585" indent="-228600">
              <a:lnSpc>
                <a:spcPts val="2400"/>
              </a:lnSpc>
              <a:spcBef>
                <a:spcPts val="2660"/>
              </a:spcBef>
              <a:buChar char="•"/>
              <a:tabLst>
                <a:tab pos="241300" algn="l"/>
                <a:tab pos="242570" algn="l"/>
              </a:tabLst>
            </a:pPr>
            <a:r>
              <a:rPr sz="2300" dirty="0">
                <a:latin typeface="Cambria"/>
                <a:cs typeface="Cambria"/>
              </a:rPr>
              <a:t>	A</a:t>
            </a:r>
            <a:r>
              <a:rPr sz="2300" spc="-4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page</a:t>
            </a:r>
            <a:r>
              <a:rPr sz="2300" spc="-6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fetched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into</a:t>
            </a:r>
            <a:r>
              <a:rPr sz="2300" spc="-4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memory</a:t>
            </a:r>
            <a:r>
              <a:rPr sz="2300" spc="-5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</a:t>
            </a:r>
            <a:r>
              <a:rPr sz="2300" spc="-4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long</a:t>
            </a:r>
            <a:r>
              <a:rPr sz="2300" spc="-3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time</a:t>
            </a:r>
            <a:r>
              <a:rPr sz="2300" spc="-6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ago</a:t>
            </a:r>
            <a:r>
              <a:rPr sz="2300" spc="-3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may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have </a:t>
            </a:r>
            <a:r>
              <a:rPr sz="2300" dirty="0">
                <a:latin typeface="Cambria"/>
                <a:cs typeface="Cambria"/>
              </a:rPr>
              <a:t>now</a:t>
            </a:r>
            <a:r>
              <a:rPr sz="2300" spc="-6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fallen</a:t>
            </a:r>
            <a:r>
              <a:rPr sz="2300" spc="-4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out</a:t>
            </a:r>
            <a:r>
              <a:rPr sz="2300" spc="-4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-35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use.</a:t>
            </a:r>
            <a:endParaRPr sz="2300">
              <a:latin typeface="Cambria"/>
              <a:cs typeface="Cambria"/>
            </a:endParaRPr>
          </a:p>
          <a:p>
            <a:pPr marL="241300" marR="5080" indent="-228600">
              <a:lnSpc>
                <a:spcPct val="88000"/>
              </a:lnSpc>
              <a:spcBef>
                <a:spcPts val="384"/>
              </a:spcBef>
              <a:buChar char="•"/>
              <a:tabLst>
                <a:tab pos="241300" algn="l"/>
                <a:tab pos="242570" algn="l"/>
              </a:tabLst>
            </a:pPr>
            <a:r>
              <a:rPr sz="2300" dirty="0">
                <a:latin typeface="Cambria"/>
                <a:cs typeface="Cambria"/>
              </a:rPr>
              <a:t>	This</a:t>
            </a:r>
            <a:r>
              <a:rPr sz="2300" spc="-8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reasoning</a:t>
            </a:r>
            <a:r>
              <a:rPr sz="2300" spc="-6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will</a:t>
            </a:r>
            <a:r>
              <a:rPr sz="2300" spc="-6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often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be</a:t>
            </a:r>
            <a:r>
              <a:rPr sz="2300" spc="-6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wrong,</a:t>
            </a:r>
            <a:r>
              <a:rPr sz="2300" spc="-5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because</a:t>
            </a:r>
            <a:r>
              <a:rPr sz="2300" spc="-9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there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will </a:t>
            </a:r>
            <a:r>
              <a:rPr sz="2300" dirty="0">
                <a:latin typeface="Cambria"/>
                <a:cs typeface="Cambria"/>
              </a:rPr>
              <a:t>often</a:t>
            </a:r>
            <a:r>
              <a:rPr sz="2300" spc="-5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be</a:t>
            </a:r>
            <a:r>
              <a:rPr sz="2300" spc="-7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regions</a:t>
            </a:r>
            <a:r>
              <a:rPr sz="2300" spc="-5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-5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program</a:t>
            </a:r>
            <a:r>
              <a:rPr sz="2300" spc="-8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or</a:t>
            </a:r>
            <a:r>
              <a:rPr sz="2300" spc="-6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data</a:t>
            </a:r>
            <a:r>
              <a:rPr sz="2300" spc="-8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that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are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heavily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used </a:t>
            </a:r>
            <a:r>
              <a:rPr sz="2300" dirty="0">
                <a:latin typeface="Cambria"/>
                <a:cs typeface="Cambria"/>
              </a:rPr>
              <a:t>throughout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the</a:t>
            </a:r>
            <a:r>
              <a:rPr sz="2300" spc="-4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life</a:t>
            </a:r>
            <a:r>
              <a:rPr sz="2300" spc="-3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-3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</a:t>
            </a:r>
            <a:r>
              <a:rPr sz="2300" spc="-4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program.</a:t>
            </a:r>
            <a:endParaRPr sz="2300">
              <a:latin typeface="Cambria"/>
              <a:cs typeface="Cambria"/>
            </a:endParaRPr>
          </a:p>
          <a:p>
            <a:pPr marL="241300" marR="255904" indent="-228600">
              <a:lnSpc>
                <a:spcPts val="2400"/>
              </a:lnSpc>
              <a:spcBef>
                <a:spcPts val="415"/>
              </a:spcBef>
              <a:buChar char="•"/>
              <a:tabLst>
                <a:tab pos="241300" algn="l"/>
                <a:tab pos="242570" algn="l"/>
              </a:tabLst>
            </a:pPr>
            <a:r>
              <a:rPr sz="2300" dirty="0">
                <a:latin typeface="Cambria"/>
                <a:cs typeface="Cambria"/>
              </a:rPr>
              <a:t>	Those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pages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will</a:t>
            </a:r>
            <a:r>
              <a:rPr sz="2300" spc="-4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be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repeatedly</a:t>
            </a:r>
            <a:r>
              <a:rPr sz="2300" spc="-7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paged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in</a:t>
            </a:r>
            <a:r>
              <a:rPr sz="2300" spc="-2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and</a:t>
            </a:r>
            <a:r>
              <a:rPr sz="2300" spc="-2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out</a:t>
            </a:r>
            <a:r>
              <a:rPr sz="2300" spc="-2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by</a:t>
            </a:r>
            <a:r>
              <a:rPr sz="2300" spc="-30" dirty="0"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the </a:t>
            </a:r>
            <a:r>
              <a:rPr sz="2300" dirty="0">
                <a:latin typeface="Cambria"/>
                <a:cs typeface="Cambria"/>
              </a:rPr>
              <a:t>FIFO</a:t>
            </a:r>
            <a:r>
              <a:rPr sz="2300" spc="-4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algorithm.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89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1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Contiguous</a:t>
            </a:r>
            <a:r>
              <a:rPr sz="3200" spc="-90" dirty="0"/>
              <a:t> </a:t>
            </a:r>
            <a:r>
              <a:rPr sz="3200" dirty="0"/>
              <a:t>M/m</a:t>
            </a:r>
            <a:r>
              <a:rPr sz="3200" spc="-105" dirty="0"/>
              <a:t> </a:t>
            </a:r>
            <a:r>
              <a:rPr sz="3200" dirty="0"/>
              <a:t>allocation:</a:t>
            </a:r>
            <a:r>
              <a:rPr sz="3200" spc="-70" dirty="0"/>
              <a:t> </a:t>
            </a:r>
            <a:r>
              <a:rPr sz="3200" dirty="0"/>
              <a:t>Fixed</a:t>
            </a:r>
            <a:r>
              <a:rPr sz="3200" spc="-114" dirty="0"/>
              <a:t> </a:t>
            </a:r>
            <a:r>
              <a:rPr sz="3200" spc="-10" dirty="0"/>
              <a:t>Partition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90500" y="1799844"/>
            <a:ext cx="8763000" cy="3715385"/>
          </a:xfrm>
          <a:custGeom>
            <a:avLst/>
            <a:gdLst/>
            <a:ahLst/>
            <a:cxnLst/>
            <a:rect l="l" t="t" r="r" b="b"/>
            <a:pathLst>
              <a:path w="8763000" h="3715385">
                <a:moveTo>
                  <a:pt x="0" y="3715004"/>
                </a:moveTo>
                <a:lnTo>
                  <a:pt x="8763000" y="3715004"/>
                </a:lnTo>
                <a:lnTo>
                  <a:pt x="8763000" y="0"/>
                </a:lnTo>
                <a:lnTo>
                  <a:pt x="0" y="0"/>
                </a:lnTo>
                <a:lnTo>
                  <a:pt x="0" y="3715004"/>
                </a:lnTo>
                <a:close/>
              </a:path>
            </a:pathLst>
          </a:custGeom>
          <a:ln w="9144">
            <a:solidFill>
              <a:srgbClr val="4F8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7808" y="2540609"/>
            <a:ext cx="7400925" cy="271589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Numbers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partitions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are</a:t>
            </a:r>
            <a:r>
              <a:rPr sz="2600" b="1" spc="-8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fixed.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5"/>
              </a:spcBef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Here,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divided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into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fixed</a:t>
            </a:r>
            <a:r>
              <a:rPr sz="2600" b="1" spc="-7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size</a:t>
            </a:r>
            <a:r>
              <a:rPr sz="2600" b="1" spc="-8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partition.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95"/>
              </a:spcBef>
              <a:buFont typeface="Calibri"/>
              <a:buChar char="•"/>
              <a:tabLst>
                <a:tab pos="240665" algn="l"/>
              </a:tabLst>
            </a:pPr>
            <a:r>
              <a:rPr sz="2600" b="1" dirty="0">
                <a:latin typeface="Calibri"/>
                <a:cs typeface="Calibri"/>
              </a:rPr>
              <a:t>Each</a:t>
            </a:r>
            <a:r>
              <a:rPr sz="2600" b="1" spc="-114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partition</a:t>
            </a:r>
            <a:r>
              <a:rPr sz="2600" b="1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may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contain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exactly</a:t>
            </a:r>
            <a:r>
              <a:rPr sz="2600" b="1" spc="-1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one</a:t>
            </a:r>
            <a:r>
              <a:rPr sz="2600" b="1" spc="-8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process</a:t>
            </a:r>
            <a:r>
              <a:rPr sz="2600" spc="-1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5"/>
              </a:spcBef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Size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partition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not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requires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to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be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same.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100800"/>
              </a:lnSpc>
              <a:spcBef>
                <a:spcPts val="405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When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partition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free,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selected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input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queue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loaded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free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partition.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3880" y="1363980"/>
            <a:ext cx="7386955" cy="1000125"/>
            <a:chOff x="563880" y="1363980"/>
            <a:chExt cx="7386955" cy="10001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880" y="1363980"/>
              <a:ext cx="7386828" cy="9997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552" y="1450848"/>
              <a:ext cx="7004304" cy="8961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552" y="1383792"/>
              <a:ext cx="7310628" cy="9235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70305" y="1535379"/>
            <a:ext cx="64630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Multi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programming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fixed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partition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Least</a:t>
            </a:r>
            <a:r>
              <a:rPr spc="-90" dirty="0"/>
              <a:t> </a:t>
            </a:r>
            <a:r>
              <a:rPr dirty="0"/>
              <a:t>Recently</a:t>
            </a:r>
            <a:r>
              <a:rPr spc="-110" dirty="0"/>
              <a:t> </a:t>
            </a:r>
            <a:r>
              <a:rPr dirty="0"/>
              <a:t>Used</a:t>
            </a:r>
            <a:r>
              <a:rPr spc="-70" dirty="0"/>
              <a:t> </a:t>
            </a:r>
            <a:r>
              <a:rPr spc="-10" dirty="0"/>
              <a:t>(LRU)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2920" y="1107884"/>
            <a:ext cx="8642985" cy="5102860"/>
            <a:chOff x="252920" y="1107884"/>
            <a:chExt cx="8642985" cy="5102860"/>
          </a:xfrm>
        </p:grpSpPr>
        <p:sp>
          <p:nvSpPr>
            <p:cNvPr id="4" name="object 4"/>
            <p:cNvSpPr/>
            <p:nvPr/>
          </p:nvSpPr>
          <p:spPr>
            <a:xfrm>
              <a:off x="276606" y="1120902"/>
              <a:ext cx="1066800" cy="5076825"/>
            </a:xfrm>
            <a:custGeom>
              <a:avLst/>
              <a:gdLst/>
              <a:ahLst/>
              <a:cxnLst/>
              <a:rect l="l" t="t" r="r" b="b"/>
              <a:pathLst>
                <a:path w="1066800" h="5076825">
                  <a:moveTo>
                    <a:pt x="15278" y="0"/>
                  </a:moveTo>
                  <a:lnTo>
                    <a:pt x="49187" y="34417"/>
                  </a:lnTo>
                  <a:lnTo>
                    <a:pt x="82537" y="69087"/>
                  </a:lnTo>
                  <a:lnTo>
                    <a:pt x="115328" y="104139"/>
                  </a:lnTo>
                  <a:lnTo>
                    <a:pt x="147561" y="139446"/>
                  </a:lnTo>
                  <a:lnTo>
                    <a:pt x="179247" y="175133"/>
                  </a:lnTo>
                  <a:lnTo>
                    <a:pt x="210375" y="211200"/>
                  </a:lnTo>
                  <a:lnTo>
                    <a:pt x="240944" y="247523"/>
                  </a:lnTo>
                  <a:lnTo>
                    <a:pt x="270967" y="284099"/>
                  </a:lnTo>
                  <a:lnTo>
                    <a:pt x="300418" y="321056"/>
                  </a:lnTo>
                  <a:lnTo>
                    <a:pt x="329323" y="358267"/>
                  </a:lnTo>
                  <a:lnTo>
                    <a:pt x="357670" y="395732"/>
                  </a:lnTo>
                  <a:lnTo>
                    <a:pt x="385470" y="433577"/>
                  </a:lnTo>
                  <a:lnTo>
                    <a:pt x="412699" y="471550"/>
                  </a:lnTo>
                  <a:lnTo>
                    <a:pt x="439381" y="509905"/>
                  </a:lnTo>
                  <a:lnTo>
                    <a:pt x="465505" y="548513"/>
                  </a:lnTo>
                  <a:lnTo>
                    <a:pt x="491070" y="587375"/>
                  </a:lnTo>
                  <a:lnTo>
                    <a:pt x="516089" y="626490"/>
                  </a:lnTo>
                  <a:lnTo>
                    <a:pt x="540550" y="665861"/>
                  </a:lnTo>
                  <a:lnTo>
                    <a:pt x="564451" y="705485"/>
                  </a:lnTo>
                  <a:lnTo>
                    <a:pt x="587794" y="745363"/>
                  </a:lnTo>
                  <a:lnTo>
                    <a:pt x="610577" y="785495"/>
                  </a:lnTo>
                  <a:lnTo>
                    <a:pt x="632815" y="825753"/>
                  </a:lnTo>
                  <a:lnTo>
                    <a:pt x="654494" y="866394"/>
                  </a:lnTo>
                  <a:lnTo>
                    <a:pt x="675614" y="907034"/>
                  </a:lnTo>
                  <a:lnTo>
                    <a:pt x="696175" y="948055"/>
                  </a:lnTo>
                  <a:lnTo>
                    <a:pt x="716191" y="989202"/>
                  </a:lnTo>
                  <a:lnTo>
                    <a:pt x="735647" y="1030605"/>
                  </a:lnTo>
                  <a:lnTo>
                    <a:pt x="754545" y="1072134"/>
                  </a:lnTo>
                  <a:lnTo>
                    <a:pt x="772883" y="1113917"/>
                  </a:lnTo>
                  <a:lnTo>
                    <a:pt x="790676" y="1155827"/>
                  </a:lnTo>
                  <a:lnTo>
                    <a:pt x="807897" y="1197990"/>
                  </a:lnTo>
                  <a:lnTo>
                    <a:pt x="824572" y="1240282"/>
                  </a:lnTo>
                  <a:lnTo>
                    <a:pt x="840701" y="1282700"/>
                  </a:lnTo>
                  <a:lnTo>
                    <a:pt x="856259" y="1325245"/>
                  </a:lnTo>
                  <a:lnTo>
                    <a:pt x="871270" y="1368044"/>
                  </a:lnTo>
                  <a:lnTo>
                    <a:pt x="885723" y="1410970"/>
                  </a:lnTo>
                  <a:lnTo>
                    <a:pt x="899617" y="1454023"/>
                  </a:lnTo>
                  <a:lnTo>
                    <a:pt x="912952" y="1497202"/>
                  </a:lnTo>
                  <a:lnTo>
                    <a:pt x="925741" y="1540510"/>
                  </a:lnTo>
                  <a:lnTo>
                    <a:pt x="937971" y="1583944"/>
                  </a:lnTo>
                  <a:lnTo>
                    <a:pt x="949642" y="1627505"/>
                  </a:lnTo>
                  <a:lnTo>
                    <a:pt x="960755" y="1671193"/>
                  </a:lnTo>
                  <a:lnTo>
                    <a:pt x="971321" y="1715008"/>
                  </a:lnTo>
                  <a:lnTo>
                    <a:pt x="981329" y="1758950"/>
                  </a:lnTo>
                  <a:lnTo>
                    <a:pt x="990777" y="1802892"/>
                  </a:lnTo>
                  <a:lnTo>
                    <a:pt x="999616" y="1847088"/>
                  </a:lnTo>
                  <a:lnTo>
                    <a:pt x="1007999" y="1891157"/>
                  </a:lnTo>
                  <a:lnTo>
                    <a:pt x="1015746" y="1935480"/>
                  </a:lnTo>
                  <a:lnTo>
                    <a:pt x="1022985" y="1979802"/>
                  </a:lnTo>
                  <a:lnTo>
                    <a:pt x="1029716" y="2024252"/>
                  </a:lnTo>
                  <a:lnTo>
                    <a:pt x="1035812" y="2068702"/>
                  </a:lnTo>
                  <a:lnTo>
                    <a:pt x="1041400" y="2113153"/>
                  </a:lnTo>
                  <a:lnTo>
                    <a:pt x="1046353" y="2157730"/>
                  </a:lnTo>
                  <a:lnTo>
                    <a:pt x="1050798" y="2202434"/>
                  </a:lnTo>
                  <a:lnTo>
                    <a:pt x="1054735" y="2247138"/>
                  </a:lnTo>
                  <a:lnTo>
                    <a:pt x="1058037" y="2291842"/>
                  </a:lnTo>
                  <a:lnTo>
                    <a:pt x="1060831" y="2336546"/>
                  </a:lnTo>
                  <a:lnTo>
                    <a:pt x="1062990" y="2381250"/>
                  </a:lnTo>
                  <a:lnTo>
                    <a:pt x="1064641" y="2426081"/>
                  </a:lnTo>
                  <a:lnTo>
                    <a:pt x="1065784" y="2470912"/>
                  </a:lnTo>
                  <a:lnTo>
                    <a:pt x="1066419" y="2515743"/>
                  </a:lnTo>
                  <a:lnTo>
                    <a:pt x="1066419" y="2560447"/>
                  </a:lnTo>
                  <a:lnTo>
                    <a:pt x="1065784" y="2605278"/>
                  </a:lnTo>
                  <a:lnTo>
                    <a:pt x="1064641" y="2650109"/>
                  </a:lnTo>
                  <a:lnTo>
                    <a:pt x="1062990" y="2694940"/>
                  </a:lnTo>
                  <a:lnTo>
                    <a:pt x="1060831" y="2739644"/>
                  </a:lnTo>
                  <a:lnTo>
                    <a:pt x="1058037" y="2784348"/>
                  </a:lnTo>
                  <a:lnTo>
                    <a:pt x="1054735" y="2829052"/>
                  </a:lnTo>
                  <a:lnTo>
                    <a:pt x="1050798" y="2873756"/>
                  </a:lnTo>
                  <a:lnTo>
                    <a:pt x="1046353" y="2918460"/>
                  </a:lnTo>
                  <a:lnTo>
                    <a:pt x="1041400" y="2963037"/>
                  </a:lnTo>
                  <a:lnTo>
                    <a:pt x="1035812" y="3007487"/>
                  </a:lnTo>
                  <a:lnTo>
                    <a:pt x="1029716" y="3051937"/>
                  </a:lnTo>
                  <a:lnTo>
                    <a:pt x="1022985" y="3096387"/>
                  </a:lnTo>
                  <a:lnTo>
                    <a:pt x="1015746" y="3140710"/>
                  </a:lnTo>
                  <a:lnTo>
                    <a:pt x="1007999" y="3185033"/>
                  </a:lnTo>
                  <a:lnTo>
                    <a:pt x="999616" y="3229102"/>
                  </a:lnTo>
                  <a:lnTo>
                    <a:pt x="990777" y="3273298"/>
                  </a:lnTo>
                  <a:lnTo>
                    <a:pt x="981329" y="3317240"/>
                  </a:lnTo>
                  <a:lnTo>
                    <a:pt x="971321" y="3361181"/>
                  </a:lnTo>
                  <a:lnTo>
                    <a:pt x="960755" y="3404997"/>
                  </a:lnTo>
                  <a:lnTo>
                    <a:pt x="949642" y="3448685"/>
                  </a:lnTo>
                  <a:lnTo>
                    <a:pt x="937971" y="3492246"/>
                  </a:lnTo>
                  <a:lnTo>
                    <a:pt x="925741" y="3535679"/>
                  </a:lnTo>
                  <a:lnTo>
                    <a:pt x="912952" y="3578987"/>
                  </a:lnTo>
                  <a:lnTo>
                    <a:pt x="899617" y="3622167"/>
                  </a:lnTo>
                  <a:lnTo>
                    <a:pt x="885723" y="3665220"/>
                  </a:lnTo>
                  <a:lnTo>
                    <a:pt x="871270" y="3708146"/>
                  </a:lnTo>
                  <a:lnTo>
                    <a:pt x="856259" y="3750945"/>
                  </a:lnTo>
                  <a:lnTo>
                    <a:pt x="840701" y="3793490"/>
                  </a:lnTo>
                  <a:lnTo>
                    <a:pt x="824572" y="3835908"/>
                  </a:lnTo>
                  <a:lnTo>
                    <a:pt x="807897" y="3878199"/>
                  </a:lnTo>
                  <a:lnTo>
                    <a:pt x="790676" y="3920363"/>
                  </a:lnTo>
                  <a:lnTo>
                    <a:pt x="772883" y="3962273"/>
                  </a:lnTo>
                  <a:lnTo>
                    <a:pt x="754545" y="4004055"/>
                  </a:lnTo>
                  <a:lnTo>
                    <a:pt x="735647" y="4045585"/>
                  </a:lnTo>
                  <a:lnTo>
                    <a:pt x="716191" y="4086987"/>
                  </a:lnTo>
                  <a:lnTo>
                    <a:pt x="696175" y="4128135"/>
                  </a:lnTo>
                  <a:lnTo>
                    <a:pt x="675614" y="4169156"/>
                  </a:lnTo>
                  <a:lnTo>
                    <a:pt x="654494" y="4209923"/>
                  </a:lnTo>
                  <a:lnTo>
                    <a:pt x="632815" y="4250436"/>
                  </a:lnTo>
                  <a:lnTo>
                    <a:pt x="610577" y="4290695"/>
                  </a:lnTo>
                  <a:lnTo>
                    <a:pt x="587794" y="4330827"/>
                  </a:lnTo>
                  <a:lnTo>
                    <a:pt x="564451" y="4370705"/>
                  </a:lnTo>
                  <a:lnTo>
                    <a:pt x="540550" y="4410329"/>
                  </a:lnTo>
                  <a:lnTo>
                    <a:pt x="516089" y="4449699"/>
                  </a:lnTo>
                  <a:lnTo>
                    <a:pt x="491070" y="4488789"/>
                  </a:lnTo>
                  <a:lnTo>
                    <a:pt x="465505" y="4527664"/>
                  </a:lnTo>
                  <a:lnTo>
                    <a:pt x="439381" y="4566272"/>
                  </a:lnTo>
                  <a:lnTo>
                    <a:pt x="412699" y="4604613"/>
                  </a:lnTo>
                  <a:lnTo>
                    <a:pt x="385470" y="4642675"/>
                  </a:lnTo>
                  <a:lnTo>
                    <a:pt x="357670" y="4680470"/>
                  </a:lnTo>
                  <a:lnTo>
                    <a:pt x="329323" y="4717973"/>
                  </a:lnTo>
                  <a:lnTo>
                    <a:pt x="300418" y="4755197"/>
                  </a:lnTo>
                  <a:lnTo>
                    <a:pt x="270967" y="4792116"/>
                  </a:lnTo>
                  <a:lnTo>
                    <a:pt x="240944" y="4828743"/>
                  </a:lnTo>
                  <a:lnTo>
                    <a:pt x="210375" y="4865052"/>
                  </a:lnTo>
                  <a:lnTo>
                    <a:pt x="179247" y="4901057"/>
                  </a:lnTo>
                  <a:lnTo>
                    <a:pt x="147561" y="4936744"/>
                  </a:lnTo>
                  <a:lnTo>
                    <a:pt x="115328" y="4972113"/>
                  </a:lnTo>
                  <a:lnTo>
                    <a:pt x="82537" y="5007152"/>
                  </a:lnTo>
                  <a:lnTo>
                    <a:pt x="49187" y="5041849"/>
                  </a:lnTo>
                  <a:lnTo>
                    <a:pt x="15278" y="5076215"/>
                  </a:lnTo>
                  <a:lnTo>
                    <a:pt x="0" y="5060937"/>
                  </a:lnTo>
                  <a:lnTo>
                    <a:pt x="33972" y="5026507"/>
                  </a:lnTo>
                  <a:lnTo>
                    <a:pt x="67386" y="4991722"/>
                  </a:lnTo>
                  <a:lnTo>
                    <a:pt x="100241" y="4956606"/>
                  </a:lnTo>
                  <a:lnTo>
                    <a:pt x="132537" y="4921148"/>
                  </a:lnTo>
                  <a:lnTo>
                    <a:pt x="164261" y="4885372"/>
                  </a:lnTo>
                  <a:lnTo>
                    <a:pt x="195427" y="4849279"/>
                  </a:lnTo>
                  <a:lnTo>
                    <a:pt x="226034" y="4812868"/>
                  </a:lnTo>
                  <a:lnTo>
                    <a:pt x="256082" y="4776152"/>
                  </a:lnTo>
                  <a:lnTo>
                    <a:pt x="285559" y="4739132"/>
                  </a:lnTo>
                  <a:lnTo>
                    <a:pt x="314477" y="4701806"/>
                  </a:lnTo>
                  <a:lnTo>
                    <a:pt x="342836" y="4664189"/>
                  </a:lnTo>
                  <a:lnTo>
                    <a:pt x="370636" y="4626292"/>
                  </a:lnTo>
                  <a:lnTo>
                    <a:pt x="397878" y="4588116"/>
                  </a:lnTo>
                  <a:lnTo>
                    <a:pt x="424548" y="4549660"/>
                  </a:lnTo>
                  <a:lnTo>
                    <a:pt x="450659" y="4510951"/>
                  </a:lnTo>
                  <a:lnTo>
                    <a:pt x="476211" y="4471962"/>
                  </a:lnTo>
                  <a:lnTo>
                    <a:pt x="501205" y="4432681"/>
                  </a:lnTo>
                  <a:lnTo>
                    <a:pt x="525627" y="4393184"/>
                  </a:lnTo>
                  <a:lnTo>
                    <a:pt x="549503" y="4353433"/>
                  </a:lnTo>
                  <a:lnTo>
                    <a:pt x="572808" y="4313555"/>
                  </a:lnTo>
                  <a:lnTo>
                    <a:pt x="595553" y="4273296"/>
                  </a:lnTo>
                  <a:lnTo>
                    <a:pt x="617728" y="4232910"/>
                  </a:lnTo>
                  <a:lnTo>
                    <a:pt x="639356" y="4192143"/>
                  </a:lnTo>
                  <a:lnTo>
                    <a:pt x="660412" y="4151249"/>
                  </a:lnTo>
                  <a:lnTo>
                    <a:pt x="680910" y="4110228"/>
                  </a:lnTo>
                  <a:lnTo>
                    <a:pt x="700836" y="4068953"/>
                  </a:lnTo>
                  <a:lnTo>
                    <a:pt x="720216" y="4027424"/>
                  </a:lnTo>
                  <a:lnTo>
                    <a:pt x="739025" y="3985768"/>
                  </a:lnTo>
                  <a:lnTo>
                    <a:pt x="757275" y="3943858"/>
                  </a:lnTo>
                  <a:lnTo>
                    <a:pt x="774966" y="3901694"/>
                  </a:lnTo>
                  <a:lnTo>
                    <a:pt x="792099" y="3859529"/>
                  </a:lnTo>
                  <a:lnTo>
                    <a:pt x="808659" y="3817112"/>
                  </a:lnTo>
                  <a:lnTo>
                    <a:pt x="824674" y="3774567"/>
                  </a:lnTo>
                  <a:lnTo>
                    <a:pt x="840117" y="3731768"/>
                  </a:lnTo>
                  <a:lnTo>
                    <a:pt x="854989" y="3688842"/>
                  </a:lnTo>
                  <a:lnTo>
                    <a:pt x="869315" y="3645789"/>
                  </a:lnTo>
                  <a:lnTo>
                    <a:pt x="883069" y="3602609"/>
                  </a:lnTo>
                  <a:lnTo>
                    <a:pt x="896264" y="3559302"/>
                  </a:lnTo>
                  <a:lnTo>
                    <a:pt x="908900" y="3515868"/>
                  </a:lnTo>
                  <a:lnTo>
                    <a:pt x="920978" y="3472306"/>
                  </a:lnTo>
                  <a:lnTo>
                    <a:pt x="932497" y="3428619"/>
                  </a:lnTo>
                  <a:lnTo>
                    <a:pt x="943444" y="3384804"/>
                  </a:lnTo>
                  <a:lnTo>
                    <a:pt x="953833" y="3340862"/>
                  </a:lnTo>
                  <a:lnTo>
                    <a:pt x="963663" y="3296793"/>
                  </a:lnTo>
                  <a:lnTo>
                    <a:pt x="972921" y="3252724"/>
                  </a:lnTo>
                  <a:lnTo>
                    <a:pt x="981633" y="3208401"/>
                  </a:lnTo>
                  <a:lnTo>
                    <a:pt x="989774" y="3164205"/>
                  </a:lnTo>
                  <a:lnTo>
                    <a:pt x="997331" y="3119755"/>
                  </a:lnTo>
                  <a:lnTo>
                    <a:pt x="1004316" y="3075305"/>
                  </a:lnTo>
                  <a:lnTo>
                    <a:pt x="1010793" y="3030728"/>
                  </a:lnTo>
                  <a:lnTo>
                    <a:pt x="1016762" y="2986151"/>
                  </a:lnTo>
                  <a:lnTo>
                    <a:pt x="1022096" y="2941574"/>
                  </a:lnTo>
                  <a:lnTo>
                    <a:pt x="1026794" y="2896870"/>
                  </a:lnTo>
                  <a:lnTo>
                    <a:pt x="1030985" y="2852039"/>
                  </a:lnTo>
                  <a:lnTo>
                    <a:pt x="1034669" y="2807335"/>
                  </a:lnTo>
                  <a:lnTo>
                    <a:pt x="1037844" y="2762504"/>
                  </a:lnTo>
                  <a:lnTo>
                    <a:pt x="1040257" y="2717673"/>
                  </a:lnTo>
                  <a:lnTo>
                    <a:pt x="1042288" y="2672842"/>
                  </a:lnTo>
                  <a:lnTo>
                    <a:pt x="1043685" y="2627884"/>
                  </a:lnTo>
                  <a:lnTo>
                    <a:pt x="1044575" y="2583053"/>
                  </a:lnTo>
                  <a:lnTo>
                    <a:pt x="1044829" y="2538095"/>
                  </a:lnTo>
                  <a:lnTo>
                    <a:pt x="1044575" y="2493137"/>
                  </a:lnTo>
                  <a:lnTo>
                    <a:pt x="1043685" y="2448306"/>
                  </a:lnTo>
                  <a:lnTo>
                    <a:pt x="1042288" y="2403348"/>
                  </a:lnTo>
                  <a:lnTo>
                    <a:pt x="1040257" y="2358517"/>
                  </a:lnTo>
                  <a:lnTo>
                    <a:pt x="1037844" y="2313686"/>
                  </a:lnTo>
                  <a:lnTo>
                    <a:pt x="1034669" y="2268855"/>
                  </a:lnTo>
                  <a:lnTo>
                    <a:pt x="1030985" y="2224024"/>
                  </a:lnTo>
                  <a:lnTo>
                    <a:pt x="1026794" y="2179320"/>
                  </a:lnTo>
                  <a:lnTo>
                    <a:pt x="1022096" y="2134616"/>
                  </a:lnTo>
                  <a:lnTo>
                    <a:pt x="1016762" y="2090039"/>
                  </a:lnTo>
                  <a:lnTo>
                    <a:pt x="1010793" y="2045462"/>
                  </a:lnTo>
                  <a:lnTo>
                    <a:pt x="1004316" y="2000885"/>
                  </a:lnTo>
                  <a:lnTo>
                    <a:pt x="997331" y="1956435"/>
                  </a:lnTo>
                  <a:lnTo>
                    <a:pt x="989774" y="1911985"/>
                  </a:lnTo>
                  <a:lnTo>
                    <a:pt x="981633" y="1867789"/>
                  </a:lnTo>
                  <a:lnTo>
                    <a:pt x="972921" y="1823465"/>
                  </a:lnTo>
                  <a:lnTo>
                    <a:pt x="963663" y="1779397"/>
                  </a:lnTo>
                  <a:lnTo>
                    <a:pt x="953833" y="1735327"/>
                  </a:lnTo>
                  <a:lnTo>
                    <a:pt x="943444" y="1691386"/>
                  </a:lnTo>
                  <a:lnTo>
                    <a:pt x="932497" y="1647571"/>
                  </a:lnTo>
                  <a:lnTo>
                    <a:pt x="920978" y="1603883"/>
                  </a:lnTo>
                  <a:lnTo>
                    <a:pt x="908900" y="1560322"/>
                  </a:lnTo>
                  <a:lnTo>
                    <a:pt x="896264" y="1516888"/>
                  </a:lnTo>
                  <a:lnTo>
                    <a:pt x="883069" y="1473581"/>
                  </a:lnTo>
                  <a:lnTo>
                    <a:pt x="869315" y="1430401"/>
                  </a:lnTo>
                  <a:lnTo>
                    <a:pt x="854989" y="1387348"/>
                  </a:lnTo>
                  <a:lnTo>
                    <a:pt x="840117" y="1344422"/>
                  </a:lnTo>
                  <a:lnTo>
                    <a:pt x="824674" y="1301623"/>
                  </a:lnTo>
                  <a:lnTo>
                    <a:pt x="808659" y="1259077"/>
                  </a:lnTo>
                  <a:lnTo>
                    <a:pt x="792099" y="1216660"/>
                  </a:lnTo>
                  <a:lnTo>
                    <a:pt x="774966" y="1174369"/>
                  </a:lnTo>
                  <a:lnTo>
                    <a:pt x="757275" y="1132332"/>
                  </a:lnTo>
                  <a:lnTo>
                    <a:pt x="739025" y="1090422"/>
                  </a:lnTo>
                  <a:lnTo>
                    <a:pt x="720216" y="1048765"/>
                  </a:lnTo>
                  <a:lnTo>
                    <a:pt x="700836" y="1007237"/>
                  </a:lnTo>
                  <a:lnTo>
                    <a:pt x="680910" y="965962"/>
                  </a:lnTo>
                  <a:lnTo>
                    <a:pt x="660412" y="924940"/>
                  </a:lnTo>
                  <a:lnTo>
                    <a:pt x="639356" y="884047"/>
                  </a:lnTo>
                  <a:lnTo>
                    <a:pt x="617728" y="843280"/>
                  </a:lnTo>
                  <a:lnTo>
                    <a:pt x="595553" y="802894"/>
                  </a:lnTo>
                  <a:lnTo>
                    <a:pt x="572808" y="762635"/>
                  </a:lnTo>
                  <a:lnTo>
                    <a:pt x="549503" y="722757"/>
                  </a:lnTo>
                  <a:lnTo>
                    <a:pt x="525627" y="683006"/>
                  </a:lnTo>
                  <a:lnTo>
                    <a:pt x="501205" y="643509"/>
                  </a:lnTo>
                  <a:lnTo>
                    <a:pt x="476211" y="604265"/>
                  </a:lnTo>
                  <a:lnTo>
                    <a:pt x="450659" y="565276"/>
                  </a:lnTo>
                  <a:lnTo>
                    <a:pt x="424548" y="526542"/>
                  </a:lnTo>
                  <a:lnTo>
                    <a:pt x="397878" y="488061"/>
                  </a:lnTo>
                  <a:lnTo>
                    <a:pt x="370636" y="449834"/>
                  </a:lnTo>
                  <a:lnTo>
                    <a:pt x="342836" y="411988"/>
                  </a:lnTo>
                  <a:lnTo>
                    <a:pt x="314477" y="374396"/>
                  </a:lnTo>
                  <a:lnTo>
                    <a:pt x="285559" y="337058"/>
                  </a:lnTo>
                  <a:lnTo>
                    <a:pt x="256082" y="299974"/>
                  </a:lnTo>
                  <a:lnTo>
                    <a:pt x="226034" y="263271"/>
                  </a:lnTo>
                  <a:lnTo>
                    <a:pt x="195427" y="226949"/>
                  </a:lnTo>
                  <a:lnTo>
                    <a:pt x="164261" y="190753"/>
                  </a:lnTo>
                  <a:lnTo>
                    <a:pt x="132537" y="155067"/>
                  </a:lnTo>
                  <a:lnTo>
                    <a:pt x="100241" y="119634"/>
                  </a:lnTo>
                  <a:lnTo>
                    <a:pt x="67386" y="84455"/>
                  </a:lnTo>
                  <a:lnTo>
                    <a:pt x="33972" y="49657"/>
                  </a:lnTo>
                  <a:lnTo>
                    <a:pt x="0" y="15239"/>
                  </a:lnTo>
                  <a:lnTo>
                    <a:pt x="15278" y="0"/>
                  </a:lnTo>
                  <a:close/>
                </a:path>
              </a:pathLst>
            </a:custGeom>
            <a:ln w="25908">
              <a:solidFill>
                <a:srgbClr val="3B66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1163" y="1524000"/>
              <a:ext cx="7950834" cy="1066800"/>
            </a:xfrm>
            <a:custGeom>
              <a:avLst/>
              <a:gdLst/>
              <a:ahLst/>
              <a:cxnLst/>
              <a:rect l="l" t="t" r="r" b="b"/>
              <a:pathLst>
                <a:path w="7950834" h="1066800">
                  <a:moveTo>
                    <a:pt x="7950327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7950327" y="1066800"/>
                  </a:lnTo>
                  <a:lnTo>
                    <a:pt x="7950327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1926" y="1524762"/>
              <a:ext cx="7950834" cy="1066800"/>
            </a:xfrm>
            <a:custGeom>
              <a:avLst/>
              <a:gdLst/>
              <a:ahLst/>
              <a:cxnLst/>
              <a:rect l="l" t="t" r="r" b="b"/>
              <a:pathLst>
                <a:path w="7950834" h="1066800">
                  <a:moveTo>
                    <a:pt x="0" y="1066800"/>
                  </a:moveTo>
                  <a:lnTo>
                    <a:pt x="7950327" y="1066800"/>
                  </a:lnTo>
                  <a:lnTo>
                    <a:pt x="7950327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176" y="1391412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666750" y="0"/>
                  </a:moveTo>
                  <a:lnTo>
                    <a:pt x="619137" y="1650"/>
                  </a:lnTo>
                  <a:lnTo>
                    <a:pt x="572414" y="6603"/>
                  </a:lnTo>
                  <a:lnTo>
                    <a:pt x="526719" y="14732"/>
                  </a:lnTo>
                  <a:lnTo>
                    <a:pt x="482155" y="25908"/>
                  </a:lnTo>
                  <a:lnTo>
                    <a:pt x="438835" y="40004"/>
                  </a:lnTo>
                  <a:lnTo>
                    <a:pt x="396862" y="56896"/>
                  </a:lnTo>
                  <a:lnTo>
                    <a:pt x="356362" y="76453"/>
                  </a:lnTo>
                  <a:lnTo>
                    <a:pt x="317436" y="98678"/>
                  </a:lnTo>
                  <a:lnTo>
                    <a:pt x="280212" y="123443"/>
                  </a:lnTo>
                  <a:lnTo>
                    <a:pt x="244779" y="150495"/>
                  </a:lnTo>
                  <a:lnTo>
                    <a:pt x="211277" y="179832"/>
                  </a:lnTo>
                  <a:lnTo>
                    <a:pt x="179806" y="211327"/>
                  </a:lnTo>
                  <a:lnTo>
                    <a:pt x="150482" y="244855"/>
                  </a:lnTo>
                  <a:lnTo>
                    <a:pt x="123418" y="280288"/>
                  </a:lnTo>
                  <a:lnTo>
                    <a:pt x="98717" y="317500"/>
                  </a:lnTo>
                  <a:lnTo>
                    <a:pt x="76504" y="356362"/>
                  </a:lnTo>
                  <a:lnTo>
                    <a:pt x="56883" y="396875"/>
                  </a:lnTo>
                  <a:lnTo>
                    <a:pt x="39966" y="438912"/>
                  </a:lnTo>
                  <a:lnTo>
                    <a:pt x="25882" y="482218"/>
                  </a:lnTo>
                  <a:lnTo>
                    <a:pt x="14732" y="526796"/>
                  </a:lnTo>
                  <a:lnTo>
                    <a:pt x="6616" y="572388"/>
                  </a:lnTo>
                  <a:lnTo>
                    <a:pt x="1676" y="619125"/>
                  </a:lnTo>
                  <a:lnTo>
                    <a:pt x="0" y="666750"/>
                  </a:lnTo>
                  <a:lnTo>
                    <a:pt x="1676" y="714375"/>
                  </a:lnTo>
                  <a:lnTo>
                    <a:pt x="6616" y="761111"/>
                  </a:lnTo>
                  <a:lnTo>
                    <a:pt x="14732" y="806703"/>
                  </a:lnTo>
                  <a:lnTo>
                    <a:pt x="25882" y="851280"/>
                  </a:lnTo>
                  <a:lnTo>
                    <a:pt x="39966" y="894588"/>
                  </a:lnTo>
                  <a:lnTo>
                    <a:pt x="56883" y="936625"/>
                  </a:lnTo>
                  <a:lnTo>
                    <a:pt x="76504" y="977138"/>
                  </a:lnTo>
                  <a:lnTo>
                    <a:pt x="98717" y="1016000"/>
                  </a:lnTo>
                  <a:lnTo>
                    <a:pt x="123418" y="1053211"/>
                  </a:lnTo>
                  <a:lnTo>
                    <a:pt x="150482" y="1088643"/>
                  </a:lnTo>
                  <a:lnTo>
                    <a:pt x="179806" y="1122172"/>
                  </a:lnTo>
                  <a:lnTo>
                    <a:pt x="211277" y="1153667"/>
                  </a:lnTo>
                  <a:lnTo>
                    <a:pt x="244779" y="1183004"/>
                  </a:lnTo>
                  <a:lnTo>
                    <a:pt x="280212" y="1210055"/>
                  </a:lnTo>
                  <a:lnTo>
                    <a:pt x="317436" y="1234821"/>
                  </a:lnTo>
                  <a:lnTo>
                    <a:pt x="356362" y="1257046"/>
                  </a:lnTo>
                  <a:lnTo>
                    <a:pt x="396862" y="1276603"/>
                  </a:lnTo>
                  <a:lnTo>
                    <a:pt x="438835" y="1293495"/>
                  </a:lnTo>
                  <a:lnTo>
                    <a:pt x="482155" y="1307591"/>
                  </a:lnTo>
                  <a:lnTo>
                    <a:pt x="526719" y="1318767"/>
                  </a:lnTo>
                  <a:lnTo>
                    <a:pt x="572414" y="1326896"/>
                  </a:lnTo>
                  <a:lnTo>
                    <a:pt x="619137" y="1331849"/>
                  </a:lnTo>
                  <a:lnTo>
                    <a:pt x="666750" y="1333500"/>
                  </a:lnTo>
                  <a:lnTo>
                    <a:pt x="714362" y="1331849"/>
                  </a:lnTo>
                  <a:lnTo>
                    <a:pt x="761060" y="1326896"/>
                  </a:lnTo>
                  <a:lnTo>
                    <a:pt x="806754" y="1318767"/>
                  </a:lnTo>
                  <a:lnTo>
                    <a:pt x="851319" y="1307591"/>
                  </a:lnTo>
                  <a:lnTo>
                    <a:pt x="894638" y="1293495"/>
                  </a:lnTo>
                  <a:lnTo>
                    <a:pt x="936612" y="1276603"/>
                  </a:lnTo>
                  <a:lnTo>
                    <a:pt x="977112" y="1257046"/>
                  </a:lnTo>
                  <a:lnTo>
                    <a:pt x="1016000" y="1234821"/>
                  </a:lnTo>
                  <a:lnTo>
                    <a:pt x="1053211" y="1210055"/>
                  </a:lnTo>
                  <a:lnTo>
                    <a:pt x="1088644" y="1183004"/>
                  </a:lnTo>
                  <a:lnTo>
                    <a:pt x="1122172" y="1153667"/>
                  </a:lnTo>
                  <a:lnTo>
                    <a:pt x="1153668" y="1122172"/>
                  </a:lnTo>
                  <a:lnTo>
                    <a:pt x="1183005" y="1088643"/>
                  </a:lnTo>
                  <a:lnTo>
                    <a:pt x="1210056" y="1053211"/>
                  </a:lnTo>
                  <a:lnTo>
                    <a:pt x="1234821" y="1016000"/>
                  </a:lnTo>
                  <a:lnTo>
                    <a:pt x="1257046" y="977138"/>
                  </a:lnTo>
                  <a:lnTo>
                    <a:pt x="1276604" y="936625"/>
                  </a:lnTo>
                  <a:lnTo>
                    <a:pt x="1293495" y="894588"/>
                  </a:lnTo>
                  <a:lnTo>
                    <a:pt x="1307592" y="851280"/>
                  </a:lnTo>
                  <a:lnTo>
                    <a:pt x="1318768" y="806703"/>
                  </a:lnTo>
                  <a:lnTo>
                    <a:pt x="1326896" y="761111"/>
                  </a:lnTo>
                  <a:lnTo>
                    <a:pt x="1331849" y="714375"/>
                  </a:lnTo>
                  <a:lnTo>
                    <a:pt x="1333500" y="666750"/>
                  </a:lnTo>
                  <a:lnTo>
                    <a:pt x="1331849" y="619125"/>
                  </a:lnTo>
                  <a:lnTo>
                    <a:pt x="1326896" y="572388"/>
                  </a:lnTo>
                  <a:lnTo>
                    <a:pt x="1318768" y="526796"/>
                  </a:lnTo>
                  <a:lnTo>
                    <a:pt x="1307592" y="482218"/>
                  </a:lnTo>
                  <a:lnTo>
                    <a:pt x="1293495" y="438912"/>
                  </a:lnTo>
                  <a:lnTo>
                    <a:pt x="1276604" y="396875"/>
                  </a:lnTo>
                  <a:lnTo>
                    <a:pt x="1257046" y="356362"/>
                  </a:lnTo>
                  <a:lnTo>
                    <a:pt x="1234821" y="317500"/>
                  </a:lnTo>
                  <a:lnTo>
                    <a:pt x="1210056" y="280288"/>
                  </a:lnTo>
                  <a:lnTo>
                    <a:pt x="1183005" y="244855"/>
                  </a:lnTo>
                  <a:lnTo>
                    <a:pt x="1153668" y="211327"/>
                  </a:lnTo>
                  <a:lnTo>
                    <a:pt x="1122172" y="179832"/>
                  </a:lnTo>
                  <a:lnTo>
                    <a:pt x="1088644" y="150495"/>
                  </a:lnTo>
                  <a:lnTo>
                    <a:pt x="1053211" y="123443"/>
                  </a:lnTo>
                  <a:lnTo>
                    <a:pt x="1016000" y="98678"/>
                  </a:lnTo>
                  <a:lnTo>
                    <a:pt x="977112" y="76453"/>
                  </a:lnTo>
                  <a:lnTo>
                    <a:pt x="936612" y="56896"/>
                  </a:lnTo>
                  <a:lnTo>
                    <a:pt x="894638" y="40004"/>
                  </a:lnTo>
                  <a:lnTo>
                    <a:pt x="851319" y="25908"/>
                  </a:lnTo>
                  <a:lnTo>
                    <a:pt x="806754" y="14732"/>
                  </a:lnTo>
                  <a:lnTo>
                    <a:pt x="761060" y="6603"/>
                  </a:lnTo>
                  <a:lnTo>
                    <a:pt x="714362" y="1650"/>
                  </a:lnTo>
                  <a:lnTo>
                    <a:pt x="666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5938" y="1392174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0" y="666750"/>
                  </a:moveTo>
                  <a:lnTo>
                    <a:pt x="1676" y="619125"/>
                  </a:lnTo>
                  <a:lnTo>
                    <a:pt x="6616" y="572388"/>
                  </a:lnTo>
                  <a:lnTo>
                    <a:pt x="14732" y="526796"/>
                  </a:lnTo>
                  <a:lnTo>
                    <a:pt x="25882" y="482218"/>
                  </a:lnTo>
                  <a:lnTo>
                    <a:pt x="39966" y="438912"/>
                  </a:lnTo>
                  <a:lnTo>
                    <a:pt x="56883" y="396875"/>
                  </a:lnTo>
                  <a:lnTo>
                    <a:pt x="76504" y="356362"/>
                  </a:lnTo>
                  <a:lnTo>
                    <a:pt x="98717" y="317500"/>
                  </a:lnTo>
                  <a:lnTo>
                    <a:pt x="123418" y="280288"/>
                  </a:lnTo>
                  <a:lnTo>
                    <a:pt x="150482" y="244855"/>
                  </a:lnTo>
                  <a:lnTo>
                    <a:pt x="179806" y="211327"/>
                  </a:lnTo>
                  <a:lnTo>
                    <a:pt x="211277" y="179831"/>
                  </a:lnTo>
                  <a:lnTo>
                    <a:pt x="244779" y="150495"/>
                  </a:lnTo>
                  <a:lnTo>
                    <a:pt x="280212" y="123443"/>
                  </a:lnTo>
                  <a:lnTo>
                    <a:pt x="317436" y="98678"/>
                  </a:lnTo>
                  <a:lnTo>
                    <a:pt x="356362" y="76453"/>
                  </a:lnTo>
                  <a:lnTo>
                    <a:pt x="396862" y="56896"/>
                  </a:lnTo>
                  <a:lnTo>
                    <a:pt x="438835" y="40004"/>
                  </a:lnTo>
                  <a:lnTo>
                    <a:pt x="482155" y="25908"/>
                  </a:lnTo>
                  <a:lnTo>
                    <a:pt x="526719" y="14731"/>
                  </a:lnTo>
                  <a:lnTo>
                    <a:pt x="572414" y="6603"/>
                  </a:lnTo>
                  <a:lnTo>
                    <a:pt x="619137" y="1650"/>
                  </a:lnTo>
                  <a:lnTo>
                    <a:pt x="666750" y="0"/>
                  </a:lnTo>
                  <a:lnTo>
                    <a:pt x="714362" y="1650"/>
                  </a:lnTo>
                  <a:lnTo>
                    <a:pt x="761060" y="6603"/>
                  </a:lnTo>
                  <a:lnTo>
                    <a:pt x="806754" y="14731"/>
                  </a:lnTo>
                  <a:lnTo>
                    <a:pt x="851319" y="25908"/>
                  </a:lnTo>
                  <a:lnTo>
                    <a:pt x="894638" y="40004"/>
                  </a:lnTo>
                  <a:lnTo>
                    <a:pt x="936612" y="56896"/>
                  </a:lnTo>
                  <a:lnTo>
                    <a:pt x="977112" y="76453"/>
                  </a:lnTo>
                  <a:lnTo>
                    <a:pt x="1016000" y="98678"/>
                  </a:lnTo>
                  <a:lnTo>
                    <a:pt x="1053211" y="123443"/>
                  </a:lnTo>
                  <a:lnTo>
                    <a:pt x="1088644" y="150495"/>
                  </a:lnTo>
                  <a:lnTo>
                    <a:pt x="1122172" y="179831"/>
                  </a:lnTo>
                  <a:lnTo>
                    <a:pt x="1153668" y="211327"/>
                  </a:lnTo>
                  <a:lnTo>
                    <a:pt x="1183005" y="244855"/>
                  </a:lnTo>
                  <a:lnTo>
                    <a:pt x="1210056" y="280288"/>
                  </a:lnTo>
                  <a:lnTo>
                    <a:pt x="1234821" y="317500"/>
                  </a:lnTo>
                  <a:lnTo>
                    <a:pt x="1257046" y="356362"/>
                  </a:lnTo>
                  <a:lnTo>
                    <a:pt x="1276604" y="396875"/>
                  </a:lnTo>
                  <a:lnTo>
                    <a:pt x="1293495" y="438912"/>
                  </a:lnTo>
                  <a:lnTo>
                    <a:pt x="1307592" y="482218"/>
                  </a:lnTo>
                  <a:lnTo>
                    <a:pt x="1318768" y="526796"/>
                  </a:lnTo>
                  <a:lnTo>
                    <a:pt x="1326896" y="572388"/>
                  </a:lnTo>
                  <a:lnTo>
                    <a:pt x="1331849" y="619125"/>
                  </a:lnTo>
                  <a:lnTo>
                    <a:pt x="1333500" y="666750"/>
                  </a:lnTo>
                  <a:lnTo>
                    <a:pt x="1331849" y="714375"/>
                  </a:lnTo>
                  <a:lnTo>
                    <a:pt x="1326896" y="761111"/>
                  </a:lnTo>
                  <a:lnTo>
                    <a:pt x="1318768" y="806703"/>
                  </a:lnTo>
                  <a:lnTo>
                    <a:pt x="1307592" y="851280"/>
                  </a:lnTo>
                  <a:lnTo>
                    <a:pt x="1293495" y="894588"/>
                  </a:lnTo>
                  <a:lnTo>
                    <a:pt x="1276604" y="936625"/>
                  </a:lnTo>
                  <a:lnTo>
                    <a:pt x="1257046" y="977138"/>
                  </a:lnTo>
                  <a:lnTo>
                    <a:pt x="1234821" y="1016000"/>
                  </a:lnTo>
                  <a:lnTo>
                    <a:pt x="1210056" y="1053211"/>
                  </a:lnTo>
                  <a:lnTo>
                    <a:pt x="1183005" y="1088643"/>
                  </a:lnTo>
                  <a:lnTo>
                    <a:pt x="1153668" y="1122172"/>
                  </a:lnTo>
                  <a:lnTo>
                    <a:pt x="1122172" y="1153667"/>
                  </a:lnTo>
                  <a:lnTo>
                    <a:pt x="1088644" y="1183004"/>
                  </a:lnTo>
                  <a:lnTo>
                    <a:pt x="1053211" y="1210055"/>
                  </a:lnTo>
                  <a:lnTo>
                    <a:pt x="1016000" y="1234821"/>
                  </a:lnTo>
                  <a:lnTo>
                    <a:pt x="977112" y="1257046"/>
                  </a:lnTo>
                  <a:lnTo>
                    <a:pt x="936612" y="1276603"/>
                  </a:lnTo>
                  <a:lnTo>
                    <a:pt x="894638" y="1293495"/>
                  </a:lnTo>
                  <a:lnTo>
                    <a:pt x="851319" y="1307591"/>
                  </a:lnTo>
                  <a:lnTo>
                    <a:pt x="806754" y="1318767"/>
                  </a:lnTo>
                  <a:lnTo>
                    <a:pt x="761060" y="1326896"/>
                  </a:lnTo>
                  <a:lnTo>
                    <a:pt x="714362" y="1331849"/>
                  </a:lnTo>
                  <a:lnTo>
                    <a:pt x="666750" y="1333500"/>
                  </a:lnTo>
                  <a:lnTo>
                    <a:pt x="619137" y="1331849"/>
                  </a:lnTo>
                  <a:lnTo>
                    <a:pt x="572414" y="1326896"/>
                  </a:lnTo>
                  <a:lnTo>
                    <a:pt x="526719" y="1318767"/>
                  </a:lnTo>
                  <a:lnTo>
                    <a:pt x="482155" y="1307591"/>
                  </a:lnTo>
                  <a:lnTo>
                    <a:pt x="438835" y="1293495"/>
                  </a:lnTo>
                  <a:lnTo>
                    <a:pt x="396862" y="1276603"/>
                  </a:lnTo>
                  <a:lnTo>
                    <a:pt x="356362" y="1257046"/>
                  </a:lnTo>
                  <a:lnTo>
                    <a:pt x="317436" y="1234821"/>
                  </a:lnTo>
                  <a:lnTo>
                    <a:pt x="280212" y="1210055"/>
                  </a:lnTo>
                  <a:lnTo>
                    <a:pt x="244779" y="1183004"/>
                  </a:lnTo>
                  <a:lnTo>
                    <a:pt x="211277" y="1153667"/>
                  </a:lnTo>
                  <a:lnTo>
                    <a:pt x="179806" y="1122172"/>
                  </a:lnTo>
                  <a:lnTo>
                    <a:pt x="150482" y="1088643"/>
                  </a:lnTo>
                  <a:lnTo>
                    <a:pt x="123418" y="1053211"/>
                  </a:lnTo>
                  <a:lnTo>
                    <a:pt x="98717" y="1016000"/>
                  </a:lnTo>
                  <a:lnTo>
                    <a:pt x="76504" y="977138"/>
                  </a:lnTo>
                  <a:lnTo>
                    <a:pt x="56883" y="936625"/>
                  </a:lnTo>
                  <a:lnTo>
                    <a:pt x="39966" y="894588"/>
                  </a:lnTo>
                  <a:lnTo>
                    <a:pt x="25882" y="851280"/>
                  </a:lnTo>
                  <a:lnTo>
                    <a:pt x="14732" y="806703"/>
                  </a:lnTo>
                  <a:lnTo>
                    <a:pt x="6616" y="761111"/>
                  </a:lnTo>
                  <a:lnTo>
                    <a:pt x="1676" y="714375"/>
                  </a:lnTo>
                  <a:lnTo>
                    <a:pt x="0" y="666750"/>
                  </a:lnTo>
                  <a:close/>
                </a:path>
              </a:pathLst>
            </a:custGeom>
            <a:ln w="25908">
              <a:solidFill>
                <a:srgbClr val="4F8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9783" y="3124200"/>
              <a:ext cx="7562215" cy="1066800"/>
            </a:xfrm>
            <a:custGeom>
              <a:avLst/>
              <a:gdLst/>
              <a:ahLst/>
              <a:cxnLst/>
              <a:rect l="l" t="t" r="r" b="b"/>
              <a:pathLst>
                <a:path w="7562215" h="1066800">
                  <a:moveTo>
                    <a:pt x="756196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7561960" y="1066800"/>
                  </a:lnTo>
                  <a:lnTo>
                    <a:pt x="756196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0546" y="3124961"/>
              <a:ext cx="7562215" cy="1066800"/>
            </a:xfrm>
            <a:custGeom>
              <a:avLst/>
              <a:gdLst/>
              <a:ahLst/>
              <a:cxnLst/>
              <a:rect l="l" t="t" r="r" b="b"/>
              <a:pathLst>
                <a:path w="7562215" h="1066800">
                  <a:moveTo>
                    <a:pt x="0" y="1066800"/>
                  </a:moveTo>
                  <a:lnTo>
                    <a:pt x="7561960" y="1066800"/>
                  </a:lnTo>
                  <a:lnTo>
                    <a:pt x="756196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3796" y="2993136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666750" y="0"/>
                  </a:moveTo>
                  <a:lnTo>
                    <a:pt x="619125" y="1650"/>
                  </a:lnTo>
                  <a:lnTo>
                    <a:pt x="572414" y="6603"/>
                  </a:lnTo>
                  <a:lnTo>
                    <a:pt x="526719" y="14731"/>
                  </a:lnTo>
                  <a:lnTo>
                    <a:pt x="482155" y="25908"/>
                  </a:lnTo>
                  <a:lnTo>
                    <a:pt x="438835" y="40004"/>
                  </a:lnTo>
                  <a:lnTo>
                    <a:pt x="396862" y="56896"/>
                  </a:lnTo>
                  <a:lnTo>
                    <a:pt x="356362" y="76453"/>
                  </a:lnTo>
                  <a:lnTo>
                    <a:pt x="317436" y="98678"/>
                  </a:lnTo>
                  <a:lnTo>
                    <a:pt x="280212" y="123443"/>
                  </a:lnTo>
                  <a:lnTo>
                    <a:pt x="244779" y="150494"/>
                  </a:lnTo>
                  <a:lnTo>
                    <a:pt x="211277" y="179831"/>
                  </a:lnTo>
                  <a:lnTo>
                    <a:pt x="179806" y="211327"/>
                  </a:lnTo>
                  <a:lnTo>
                    <a:pt x="150482" y="244855"/>
                  </a:lnTo>
                  <a:lnTo>
                    <a:pt x="123418" y="280288"/>
                  </a:lnTo>
                  <a:lnTo>
                    <a:pt x="98717" y="317500"/>
                  </a:lnTo>
                  <a:lnTo>
                    <a:pt x="76504" y="356362"/>
                  </a:lnTo>
                  <a:lnTo>
                    <a:pt x="56883" y="396875"/>
                  </a:lnTo>
                  <a:lnTo>
                    <a:pt x="39966" y="438912"/>
                  </a:lnTo>
                  <a:lnTo>
                    <a:pt x="25882" y="482218"/>
                  </a:lnTo>
                  <a:lnTo>
                    <a:pt x="14732" y="526796"/>
                  </a:lnTo>
                  <a:lnTo>
                    <a:pt x="6616" y="572388"/>
                  </a:lnTo>
                  <a:lnTo>
                    <a:pt x="1676" y="619125"/>
                  </a:lnTo>
                  <a:lnTo>
                    <a:pt x="0" y="666750"/>
                  </a:lnTo>
                  <a:lnTo>
                    <a:pt x="1676" y="714375"/>
                  </a:lnTo>
                  <a:lnTo>
                    <a:pt x="6616" y="761111"/>
                  </a:lnTo>
                  <a:lnTo>
                    <a:pt x="14732" y="806703"/>
                  </a:lnTo>
                  <a:lnTo>
                    <a:pt x="25882" y="851281"/>
                  </a:lnTo>
                  <a:lnTo>
                    <a:pt x="39966" y="894588"/>
                  </a:lnTo>
                  <a:lnTo>
                    <a:pt x="56883" y="936625"/>
                  </a:lnTo>
                  <a:lnTo>
                    <a:pt x="76504" y="977138"/>
                  </a:lnTo>
                  <a:lnTo>
                    <a:pt x="98717" y="1016000"/>
                  </a:lnTo>
                  <a:lnTo>
                    <a:pt x="123418" y="1053211"/>
                  </a:lnTo>
                  <a:lnTo>
                    <a:pt x="150482" y="1088644"/>
                  </a:lnTo>
                  <a:lnTo>
                    <a:pt x="179806" y="1122171"/>
                  </a:lnTo>
                  <a:lnTo>
                    <a:pt x="211277" y="1153668"/>
                  </a:lnTo>
                  <a:lnTo>
                    <a:pt x="244779" y="1183005"/>
                  </a:lnTo>
                  <a:lnTo>
                    <a:pt x="280212" y="1210056"/>
                  </a:lnTo>
                  <a:lnTo>
                    <a:pt x="317436" y="1234820"/>
                  </a:lnTo>
                  <a:lnTo>
                    <a:pt x="356362" y="1257045"/>
                  </a:lnTo>
                  <a:lnTo>
                    <a:pt x="396862" y="1276603"/>
                  </a:lnTo>
                  <a:lnTo>
                    <a:pt x="438835" y="1293495"/>
                  </a:lnTo>
                  <a:lnTo>
                    <a:pt x="482155" y="1307591"/>
                  </a:lnTo>
                  <a:lnTo>
                    <a:pt x="526719" y="1318768"/>
                  </a:lnTo>
                  <a:lnTo>
                    <a:pt x="572414" y="1326895"/>
                  </a:lnTo>
                  <a:lnTo>
                    <a:pt x="619125" y="1331849"/>
                  </a:lnTo>
                  <a:lnTo>
                    <a:pt x="666750" y="1333500"/>
                  </a:lnTo>
                  <a:lnTo>
                    <a:pt x="714375" y="1331849"/>
                  </a:lnTo>
                  <a:lnTo>
                    <a:pt x="761111" y="1326895"/>
                  </a:lnTo>
                  <a:lnTo>
                    <a:pt x="806704" y="1318768"/>
                  </a:lnTo>
                  <a:lnTo>
                    <a:pt x="851281" y="1307591"/>
                  </a:lnTo>
                  <a:lnTo>
                    <a:pt x="894588" y="1293495"/>
                  </a:lnTo>
                  <a:lnTo>
                    <a:pt x="936625" y="1276603"/>
                  </a:lnTo>
                  <a:lnTo>
                    <a:pt x="977138" y="1257045"/>
                  </a:lnTo>
                  <a:lnTo>
                    <a:pt x="1016000" y="1234820"/>
                  </a:lnTo>
                  <a:lnTo>
                    <a:pt x="1053211" y="1210056"/>
                  </a:lnTo>
                  <a:lnTo>
                    <a:pt x="1088644" y="1183005"/>
                  </a:lnTo>
                  <a:lnTo>
                    <a:pt x="1122172" y="1153668"/>
                  </a:lnTo>
                  <a:lnTo>
                    <a:pt x="1153668" y="1122171"/>
                  </a:lnTo>
                  <a:lnTo>
                    <a:pt x="1183005" y="1088644"/>
                  </a:lnTo>
                  <a:lnTo>
                    <a:pt x="1210056" y="1053211"/>
                  </a:lnTo>
                  <a:lnTo>
                    <a:pt x="1234821" y="1016000"/>
                  </a:lnTo>
                  <a:lnTo>
                    <a:pt x="1257046" y="977138"/>
                  </a:lnTo>
                  <a:lnTo>
                    <a:pt x="1276604" y="936625"/>
                  </a:lnTo>
                  <a:lnTo>
                    <a:pt x="1293495" y="894588"/>
                  </a:lnTo>
                  <a:lnTo>
                    <a:pt x="1307592" y="851281"/>
                  </a:lnTo>
                  <a:lnTo>
                    <a:pt x="1318768" y="806703"/>
                  </a:lnTo>
                  <a:lnTo>
                    <a:pt x="1326896" y="761111"/>
                  </a:lnTo>
                  <a:lnTo>
                    <a:pt x="1331849" y="714375"/>
                  </a:lnTo>
                  <a:lnTo>
                    <a:pt x="1333500" y="666750"/>
                  </a:lnTo>
                  <a:lnTo>
                    <a:pt x="1331849" y="619125"/>
                  </a:lnTo>
                  <a:lnTo>
                    <a:pt x="1326896" y="572388"/>
                  </a:lnTo>
                  <a:lnTo>
                    <a:pt x="1318768" y="526796"/>
                  </a:lnTo>
                  <a:lnTo>
                    <a:pt x="1307592" y="482218"/>
                  </a:lnTo>
                  <a:lnTo>
                    <a:pt x="1293495" y="438912"/>
                  </a:lnTo>
                  <a:lnTo>
                    <a:pt x="1276604" y="396875"/>
                  </a:lnTo>
                  <a:lnTo>
                    <a:pt x="1257046" y="356362"/>
                  </a:lnTo>
                  <a:lnTo>
                    <a:pt x="1234821" y="317500"/>
                  </a:lnTo>
                  <a:lnTo>
                    <a:pt x="1210056" y="280288"/>
                  </a:lnTo>
                  <a:lnTo>
                    <a:pt x="1183005" y="244855"/>
                  </a:lnTo>
                  <a:lnTo>
                    <a:pt x="1153668" y="211327"/>
                  </a:lnTo>
                  <a:lnTo>
                    <a:pt x="1122172" y="179831"/>
                  </a:lnTo>
                  <a:lnTo>
                    <a:pt x="1088644" y="150494"/>
                  </a:lnTo>
                  <a:lnTo>
                    <a:pt x="1053211" y="123443"/>
                  </a:lnTo>
                  <a:lnTo>
                    <a:pt x="1016000" y="98678"/>
                  </a:lnTo>
                  <a:lnTo>
                    <a:pt x="977138" y="76453"/>
                  </a:lnTo>
                  <a:lnTo>
                    <a:pt x="936625" y="56896"/>
                  </a:lnTo>
                  <a:lnTo>
                    <a:pt x="894588" y="40004"/>
                  </a:lnTo>
                  <a:lnTo>
                    <a:pt x="851281" y="25908"/>
                  </a:lnTo>
                  <a:lnTo>
                    <a:pt x="806704" y="14731"/>
                  </a:lnTo>
                  <a:lnTo>
                    <a:pt x="761111" y="6603"/>
                  </a:lnTo>
                  <a:lnTo>
                    <a:pt x="714375" y="1650"/>
                  </a:lnTo>
                  <a:lnTo>
                    <a:pt x="666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4558" y="2993898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0" y="666750"/>
                  </a:moveTo>
                  <a:lnTo>
                    <a:pt x="1676" y="619125"/>
                  </a:lnTo>
                  <a:lnTo>
                    <a:pt x="6616" y="572388"/>
                  </a:lnTo>
                  <a:lnTo>
                    <a:pt x="14732" y="526796"/>
                  </a:lnTo>
                  <a:lnTo>
                    <a:pt x="25882" y="482218"/>
                  </a:lnTo>
                  <a:lnTo>
                    <a:pt x="39966" y="438912"/>
                  </a:lnTo>
                  <a:lnTo>
                    <a:pt x="56883" y="396875"/>
                  </a:lnTo>
                  <a:lnTo>
                    <a:pt x="76504" y="356362"/>
                  </a:lnTo>
                  <a:lnTo>
                    <a:pt x="98717" y="317500"/>
                  </a:lnTo>
                  <a:lnTo>
                    <a:pt x="123418" y="280288"/>
                  </a:lnTo>
                  <a:lnTo>
                    <a:pt x="150482" y="244855"/>
                  </a:lnTo>
                  <a:lnTo>
                    <a:pt x="179806" y="211327"/>
                  </a:lnTo>
                  <a:lnTo>
                    <a:pt x="211277" y="179831"/>
                  </a:lnTo>
                  <a:lnTo>
                    <a:pt x="244779" y="150494"/>
                  </a:lnTo>
                  <a:lnTo>
                    <a:pt x="280212" y="123443"/>
                  </a:lnTo>
                  <a:lnTo>
                    <a:pt x="317436" y="98678"/>
                  </a:lnTo>
                  <a:lnTo>
                    <a:pt x="356361" y="76453"/>
                  </a:lnTo>
                  <a:lnTo>
                    <a:pt x="396862" y="56896"/>
                  </a:lnTo>
                  <a:lnTo>
                    <a:pt x="438835" y="40004"/>
                  </a:lnTo>
                  <a:lnTo>
                    <a:pt x="482155" y="25907"/>
                  </a:lnTo>
                  <a:lnTo>
                    <a:pt x="526719" y="14731"/>
                  </a:lnTo>
                  <a:lnTo>
                    <a:pt x="572414" y="6603"/>
                  </a:lnTo>
                  <a:lnTo>
                    <a:pt x="619125" y="1650"/>
                  </a:lnTo>
                  <a:lnTo>
                    <a:pt x="666750" y="0"/>
                  </a:lnTo>
                  <a:lnTo>
                    <a:pt x="714375" y="1650"/>
                  </a:lnTo>
                  <a:lnTo>
                    <a:pt x="761111" y="6603"/>
                  </a:lnTo>
                  <a:lnTo>
                    <a:pt x="806704" y="14731"/>
                  </a:lnTo>
                  <a:lnTo>
                    <a:pt x="851281" y="25907"/>
                  </a:lnTo>
                  <a:lnTo>
                    <a:pt x="894588" y="40004"/>
                  </a:lnTo>
                  <a:lnTo>
                    <a:pt x="936625" y="56896"/>
                  </a:lnTo>
                  <a:lnTo>
                    <a:pt x="977138" y="76453"/>
                  </a:lnTo>
                  <a:lnTo>
                    <a:pt x="1016000" y="98678"/>
                  </a:lnTo>
                  <a:lnTo>
                    <a:pt x="1053211" y="123443"/>
                  </a:lnTo>
                  <a:lnTo>
                    <a:pt x="1088644" y="150494"/>
                  </a:lnTo>
                  <a:lnTo>
                    <a:pt x="1122172" y="179831"/>
                  </a:lnTo>
                  <a:lnTo>
                    <a:pt x="1153668" y="211327"/>
                  </a:lnTo>
                  <a:lnTo>
                    <a:pt x="1183005" y="244855"/>
                  </a:lnTo>
                  <a:lnTo>
                    <a:pt x="1210056" y="280288"/>
                  </a:lnTo>
                  <a:lnTo>
                    <a:pt x="1234821" y="317500"/>
                  </a:lnTo>
                  <a:lnTo>
                    <a:pt x="1257046" y="356362"/>
                  </a:lnTo>
                  <a:lnTo>
                    <a:pt x="1276604" y="396875"/>
                  </a:lnTo>
                  <a:lnTo>
                    <a:pt x="1293495" y="438912"/>
                  </a:lnTo>
                  <a:lnTo>
                    <a:pt x="1307592" y="482218"/>
                  </a:lnTo>
                  <a:lnTo>
                    <a:pt x="1318768" y="526796"/>
                  </a:lnTo>
                  <a:lnTo>
                    <a:pt x="1326896" y="572388"/>
                  </a:lnTo>
                  <a:lnTo>
                    <a:pt x="1331849" y="619125"/>
                  </a:lnTo>
                  <a:lnTo>
                    <a:pt x="1333500" y="666750"/>
                  </a:lnTo>
                  <a:lnTo>
                    <a:pt x="1331849" y="714375"/>
                  </a:lnTo>
                  <a:lnTo>
                    <a:pt x="1326896" y="761110"/>
                  </a:lnTo>
                  <a:lnTo>
                    <a:pt x="1318768" y="806703"/>
                  </a:lnTo>
                  <a:lnTo>
                    <a:pt x="1307592" y="851281"/>
                  </a:lnTo>
                  <a:lnTo>
                    <a:pt x="1293495" y="894588"/>
                  </a:lnTo>
                  <a:lnTo>
                    <a:pt x="1276604" y="936625"/>
                  </a:lnTo>
                  <a:lnTo>
                    <a:pt x="1257046" y="977138"/>
                  </a:lnTo>
                  <a:lnTo>
                    <a:pt x="1234821" y="1016000"/>
                  </a:lnTo>
                  <a:lnTo>
                    <a:pt x="1210056" y="1053210"/>
                  </a:lnTo>
                  <a:lnTo>
                    <a:pt x="1183005" y="1088644"/>
                  </a:lnTo>
                  <a:lnTo>
                    <a:pt x="1153668" y="1122171"/>
                  </a:lnTo>
                  <a:lnTo>
                    <a:pt x="1122172" y="1153668"/>
                  </a:lnTo>
                  <a:lnTo>
                    <a:pt x="1088644" y="1183004"/>
                  </a:lnTo>
                  <a:lnTo>
                    <a:pt x="1053211" y="1210056"/>
                  </a:lnTo>
                  <a:lnTo>
                    <a:pt x="1016000" y="1234820"/>
                  </a:lnTo>
                  <a:lnTo>
                    <a:pt x="977138" y="1257045"/>
                  </a:lnTo>
                  <a:lnTo>
                    <a:pt x="936625" y="1276603"/>
                  </a:lnTo>
                  <a:lnTo>
                    <a:pt x="894588" y="1293495"/>
                  </a:lnTo>
                  <a:lnTo>
                    <a:pt x="851281" y="1307591"/>
                  </a:lnTo>
                  <a:lnTo>
                    <a:pt x="806704" y="1318768"/>
                  </a:lnTo>
                  <a:lnTo>
                    <a:pt x="761111" y="1326895"/>
                  </a:lnTo>
                  <a:lnTo>
                    <a:pt x="714375" y="1331849"/>
                  </a:lnTo>
                  <a:lnTo>
                    <a:pt x="666750" y="1333500"/>
                  </a:lnTo>
                  <a:lnTo>
                    <a:pt x="619125" y="1331849"/>
                  </a:lnTo>
                  <a:lnTo>
                    <a:pt x="572414" y="1326895"/>
                  </a:lnTo>
                  <a:lnTo>
                    <a:pt x="526719" y="1318768"/>
                  </a:lnTo>
                  <a:lnTo>
                    <a:pt x="482155" y="1307591"/>
                  </a:lnTo>
                  <a:lnTo>
                    <a:pt x="438835" y="1293495"/>
                  </a:lnTo>
                  <a:lnTo>
                    <a:pt x="396862" y="1276603"/>
                  </a:lnTo>
                  <a:lnTo>
                    <a:pt x="356361" y="1257045"/>
                  </a:lnTo>
                  <a:lnTo>
                    <a:pt x="317436" y="1234820"/>
                  </a:lnTo>
                  <a:lnTo>
                    <a:pt x="280212" y="1210056"/>
                  </a:lnTo>
                  <a:lnTo>
                    <a:pt x="244779" y="1183004"/>
                  </a:lnTo>
                  <a:lnTo>
                    <a:pt x="211277" y="1153668"/>
                  </a:lnTo>
                  <a:lnTo>
                    <a:pt x="179806" y="1122171"/>
                  </a:lnTo>
                  <a:lnTo>
                    <a:pt x="150482" y="1088644"/>
                  </a:lnTo>
                  <a:lnTo>
                    <a:pt x="123418" y="1053210"/>
                  </a:lnTo>
                  <a:lnTo>
                    <a:pt x="98717" y="1016000"/>
                  </a:lnTo>
                  <a:lnTo>
                    <a:pt x="76504" y="977138"/>
                  </a:lnTo>
                  <a:lnTo>
                    <a:pt x="56883" y="936625"/>
                  </a:lnTo>
                  <a:lnTo>
                    <a:pt x="39966" y="894588"/>
                  </a:lnTo>
                  <a:lnTo>
                    <a:pt x="25882" y="851281"/>
                  </a:lnTo>
                  <a:lnTo>
                    <a:pt x="14732" y="806703"/>
                  </a:lnTo>
                  <a:lnTo>
                    <a:pt x="6616" y="761110"/>
                  </a:lnTo>
                  <a:lnTo>
                    <a:pt x="1676" y="714375"/>
                  </a:lnTo>
                  <a:lnTo>
                    <a:pt x="0" y="666750"/>
                  </a:lnTo>
                  <a:close/>
                </a:path>
              </a:pathLst>
            </a:custGeom>
            <a:ln w="25908">
              <a:solidFill>
                <a:srgbClr val="4F8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163" y="4725924"/>
              <a:ext cx="7950834" cy="1066800"/>
            </a:xfrm>
            <a:custGeom>
              <a:avLst/>
              <a:gdLst/>
              <a:ahLst/>
              <a:cxnLst/>
              <a:rect l="l" t="t" r="r" b="b"/>
              <a:pathLst>
                <a:path w="7950834" h="1066800">
                  <a:moveTo>
                    <a:pt x="7950327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7950327" y="1066800"/>
                  </a:lnTo>
                  <a:lnTo>
                    <a:pt x="7950327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1926" y="4726686"/>
              <a:ext cx="7950834" cy="1066800"/>
            </a:xfrm>
            <a:custGeom>
              <a:avLst/>
              <a:gdLst/>
              <a:ahLst/>
              <a:cxnLst/>
              <a:rect l="l" t="t" r="r" b="b"/>
              <a:pathLst>
                <a:path w="7950834" h="1066800">
                  <a:moveTo>
                    <a:pt x="0" y="1066800"/>
                  </a:moveTo>
                  <a:lnTo>
                    <a:pt x="7950327" y="1066800"/>
                  </a:lnTo>
                  <a:lnTo>
                    <a:pt x="7950327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64919" y="1473200"/>
            <a:ext cx="6722109" cy="422846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245745">
              <a:lnSpc>
                <a:spcPct val="92100"/>
              </a:lnSpc>
              <a:spcBef>
                <a:spcPts val="32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observation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pages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heavily</a:t>
            </a:r>
            <a:r>
              <a:rPr sz="2400" i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400" i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i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last</a:t>
            </a:r>
            <a:r>
              <a:rPr sz="2400" i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sz="2400" i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r>
              <a:rPr sz="2400" i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probably</a:t>
            </a:r>
            <a:r>
              <a:rPr sz="2400" i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i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heavily</a:t>
            </a:r>
            <a:r>
              <a:rPr sz="2400" i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400" i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again</a:t>
            </a:r>
            <a:r>
              <a:rPr sz="2400" i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i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sz="2400" i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few.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400">
              <a:latin typeface="Calibri"/>
              <a:cs typeface="Calibri"/>
            </a:endParaRPr>
          </a:p>
          <a:p>
            <a:pPr marL="400685" marR="9525">
              <a:lnSpc>
                <a:spcPts val="2610"/>
              </a:lnSpc>
            </a:pP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Conversely,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pages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ages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probably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remain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unused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long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50"/>
              </a:spcBef>
            </a:pP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919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idea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suggests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realizable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algorithm: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page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fault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occurs,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throw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unused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i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longest</a:t>
            </a:r>
            <a:r>
              <a:rPr sz="2400" i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1459" y="4581144"/>
            <a:ext cx="1359535" cy="1359535"/>
            <a:chOff x="251459" y="4581144"/>
            <a:chExt cx="1359535" cy="1359535"/>
          </a:xfrm>
        </p:grpSpPr>
        <p:sp>
          <p:nvSpPr>
            <p:cNvPr id="17" name="object 17"/>
            <p:cNvSpPr/>
            <p:nvPr/>
          </p:nvSpPr>
          <p:spPr>
            <a:xfrm>
              <a:off x="263651" y="4593336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666750" y="0"/>
                  </a:moveTo>
                  <a:lnTo>
                    <a:pt x="619137" y="1650"/>
                  </a:lnTo>
                  <a:lnTo>
                    <a:pt x="572414" y="6603"/>
                  </a:lnTo>
                  <a:lnTo>
                    <a:pt x="526719" y="14731"/>
                  </a:lnTo>
                  <a:lnTo>
                    <a:pt x="482155" y="25907"/>
                  </a:lnTo>
                  <a:lnTo>
                    <a:pt x="438835" y="40005"/>
                  </a:lnTo>
                  <a:lnTo>
                    <a:pt x="396862" y="56895"/>
                  </a:lnTo>
                  <a:lnTo>
                    <a:pt x="356362" y="76453"/>
                  </a:lnTo>
                  <a:lnTo>
                    <a:pt x="317436" y="98678"/>
                  </a:lnTo>
                  <a:lnTo>
                    <a:pt x="280212" y="123443"/>
                  </a:lnTo>
                  <a:lnTo>
                    <a:pt x="244779" y="150494"/>
                  </a:lnTo>
                  <a:lnTo>
                    <a:pt x="211277" y="179831"/>
                  </a:lnTo>
                  <a:lnTo>
                    <a:pt x="179806" y="211200"/>
                  </a:lnTo>
                  <a:lnTo>
                    <a:pt x="150482" y="244728"/>
                  </a:lnTo>
                  <a:lnTo>
                    <a:pt x="123418" y="280162"/>
                  </a:lnTo>
                  <a:lnTo>
                    <a:pt x="98717" y="317372"/>
                  </a:lnTo>
                  <a:lnTo>
                    <a:pt x="76504" y="356362"/>
                  </a:lnTo>
                  <a:lnTo>
                    <a:pt x="56883" y="396875"/>
                  </a:lnTo>
                  <a:lnTo>
                    <a:pt x="39966" y="438784"/>
                  </a:lnTo>
                  <a:lnTo>
                    <a:pt x="25882" y="482091"/>
                  </a:lnTo>
                  <a:lnTo>
                    <a:pt x="14732" y="526669"/>
                  </a:lnTo>
                  <a:lnTo>
                    <a:pt x="6616" y="572388"/>
                  </a:lnTo>
                  <a:lnTo>
                    <a:pt x="1676" y="619125"/>
                  </a:lnTo>
                  <a:lnTo>
                    <a:pt x="0" y="666750"/>
                  </a:lnTo>
                  <a:lnTo>
                    <a:pt x="1676" y="714375"/>
                  </a:lnTo>
                  <a:lnTo>
                    <a:pt x="6616" y="761110"/>
                  </a:lnTo>
                  <a:lnTo>
                    <a:pt x="14732" y="806830"/>
                  </a:lnTo>
                  <a:lnTo>
                    <a:pt x="25882" y="851280"/>
                  </a:lnTo>
                  <a:lnTo>
                    <a:pt x="39966" y="894714"/>
                  </a:lnTo>
                  <a:lnTo>
                    <a:pt x="56883" y="936625"/>
                  </a:lnTo>
                  <a:lnTo>
                    <a:pt x="76504" y="977138"/>
                  </a:lnTo>
                  <a:lnTo>
                    <a:pt x="98717" y="1016063"/>
                  </a:lnTo>
                  <a:lnTo>
                    <a:pt x="123418" y="1053287"/>
                  </a:lnTo>
                  <a:lnTo>
                    <a:pt x="150482" y="1088707"/>
                  </a:lnTo>
                  <a:lnTo>
                    <a:pt x="179806" y="1122210"/>
                  </a:lnTo>
                  <a:lnTo>
                    <a:pt x="211277" y="1153693"/>
                  </a:lnTo>
                  <a:lnTo>
                    <a:pt x="244779" y="1183017"/>
                  </a:lnTo>
                  <a:lnTo>
                    <a:pt x="280212" y="1210081"/>
                  </a:lnTo>
                  <a:lnTo>
                    <a:pt x="317436" y="1234782"/>
                  </a:lnTo>
                  <a:lnTo>
                    <a:pt x="356362" y="1256995"/>
                  </a:lnTo>
                  <a:lnTo>
                    <a:pt x="396862" y="1276616"/>
                  </a:lnTo>
                  <a:lnTo>
                    <a:pt x="438835" y="1293533"/>
                  </a:lnTo>
                  <a:lnTo>
                    <a:pt x="482155" y="1307617"/>
                  </a:lnTo>
                  <a:lnTo>
                    <a:pt x="526719" y="1318767"/>
                  </a:lnTo>
                  <a:lnTo>
                    <a:pt x="572414" y="1326883"/>
                  </a:lnTo>
                  <a:lnTo>
                    <a:pt x="619137" y="1331823"/>
                  </a:lnTo>
                  <a:lnTo>
                    <a:pt x="666750" y="1333500"/>
                  </a:lnTo>
                  <a:lnTo>
                    <a:pt x="714362" y="1331823"/>
                  </a:lnTo>
                  <a:lnTo>
                    <a:pt x="761060" y="1326883"/>
                  </a:lnTo>
                  <a:lnTo>
                    <a:pt x="806754" y="1318767"/>
                  </a:lnTo>
                  <a:lnTo>
                    <a:pt x="851319" y="1307617"/>
                  </a:lnTo>
                  <a:lnTo>
                    <a:pt x="894638" y="1293533"/>
                  </a:lnTo>
                  <a:lnTo>
                    <a:pt x="936612" y="1276616"/>
                  </a:lnTo>
                  <a:lnTo>
                    <a:pt x="977112" y="1256995"/>
                  </a:lnTo>
                  <a:lnTo>
                    <a:pt x="1016000" y="1234782"/>
                  </a:lnTo>
                  <a:lnTo>
                    <a:pt x="1053211" y="1210081"/>
                  </a:lnTo>
                  <a:lnTo>
                    <a:pt x="1088644" y="1183017"/>
                  </a:lnTo>
                  <a:lnTo>
                    <a:pt x="1122172" y="1153693"/>
                  </a:lnTo>
                  <a:lnTo>
                    <a:pt x="1153667" y="1122210"/>
                  </a:lnTo>
                  <a:lnTo>
                    <a:pt x="1183005" y="1088707"/>
                  </a:lnTo>
                  <a:lnTo>
                    <a:pt x="1210056" y="1053287"/>
                  </a:lnTo>
                  <a:lnTo>
                    <a:pt x="1234820" y="1016063"/>
                  </a:lnTo>
                  <a:lnTo>
                    <a:pt x="1257045" y="977138"/>
                  </a:lnTo>
                  <a:lnTo>
                    <a:pt x="1276604" y="936625"/>
                  </a:lnTo>
                  <a:lnTo>
                    <a:pt x="1293495" y="894714"/>
                  </a:lnTo>
                  <a:lnTo>
                    <a:pt x="1307592" y="851280"/>
                  </a:lnTo>
                  <a:lnTo>
                    <a:pt x="1318767" y="806830"/>
                  </a:lnTo>
                  <a:lnTo>
                    <a:pt x="1326895" y="761110"/>
                  </a:lnTo>
                  <a:lnTo>
                    <a:pt x="1331848" y="714375"/>
                  </a:lnTo>
                  <a:lnTo>
                    <a:pt x="1333500" y="666750"/>
                  </a:lnTo>
                  <a:lnTo>
                    <a:pt x="1331848" y="619125"/>
                  </a:lnTo>
                  <a:lnTo>
                    <a:pt x="1326895" y="572388"/>
                  </a:lnTo>
                  <a:lnTo>
                    <a:pt x="1318767" y="526669"/>
                  </a:lnTo>
                  <a:lnTo>
                    <a:pt x="1307592" y="482091"/>
                  </a:lnTo>
                  <a:lnTo>
                    <a:pt x="1293495" y="438784"/>
                  </a:lnTo>
                  <a:lnTo>
                    <a:pt x="1276604" y="396875"/>
                  </a:lnTo>
                  <a:lnTo>
                    <a:pt x="1257045" y="356362"/>
                  </a:lnTo>
                  <a:lnTo>
                    <a:pt x="1234820" y="317372"/>
                  </a:lnTo>
                  <a:lnTo>
                    <a:pt x="1210056" y="280162"/>
                  </a:lnTo>
                  <a:lnTo>
                    <a:pt x="1183005" y="244728"/>
                  </a:lnTo>
                  <a:lnTo>
                    <a:pt x="1153667" y="211200"/>
                  </a:lnTo>
                  <a:lnTo>
                    <a:pt x="1122172" y="179831"/>
                  </a:lnTo>
                  <a:lnTo>
                    <a:pt x="1088644" y="150494"/>
                  </a:lnTo>
                  <a:lnTo>
                    <a:pt x="1053211" y="123443"/>
                  </a:lnTo>
                  <a:lnTo>
                    <a:pt x="1016000" y="98678"/>
                  </a:lnTo>
                  <a:lnTo>
                    <a:pt x="977112" y="76453"/>
                  </a:lnTo>
                  <a:lnTo>
                    <a:pt x="936612" y="56895"/>
                  </a:lnTo>
                  <a:lnTo>
                    <a:pt x="894638" y="40005"/>
                  </a:lnTo>
                  <a:lnTo>
                    <a:pt x="851319" y="25907"/>
                  </a:lnTo>
                  <a:lnTo>
                    <a:pt x="806754" y="14731"/>
                  </a:lnTo>
                  <a:lnTo>
                    <a:pt x="761060" y="6603"/>
                  </a:lnTo>
                  <a:lnTo>
                    <a:pt x="714362" y="1650"/>
                  </a:lnTo>
                  <a:lnTo>
                    <a:pt x="666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4413" y="4594098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0" y="666749"/>
                  </a:moveTo>
                  <a:lnTo>
                    <a:pt x="1676" y="619125"/>
                  </a:lnTo>
                  <a:lnTo>
                    <a:pt x="6616" y="572388"/>
                  </a:lnTo>
                  <a:lnTo>
                    <a:pt x="14732" y="526669"/>
                  </a:lnTo>
                  <a:lnTo>
                    <a:pt x="25882" y="482091"/>
                  </a:lnTo>
                  <a:lnTo>
                    <a:pt x="39966" y="438784"/>
                  </a:lnTo>
                  <a:lnTo>
                    <a:pt x="56883" y="396875"/>
                  </a:lnTo>
                  <a:lnTo>
                    <a:pt x="76504" y="356362"/>
                  </a:lnTo>
                  <a:lnTo>
                    <a:pt x="98717" y="317372"/>
                  </a:lnTo>
                  <a:lnTo>
                    <a:pt x="123418" y="280162"/>
                  </a:lnTo>
                  <a:lnTo>
                    <a:pt x="150482" y="244728"/>
                  </a:lnTo>
                  <a:lnTo>
                    <a:pt x="179806" y="211200"/>
                  </a:lnTo>
                  <a:lnTo>
                    <a:pt x="211277" y="179831"/>
                  </a:lnTo>
                  <a:lnTo>
                    <a:pt x="244779" y="150494"/>
                  </a:lnTo>
                  <a:lnTo>
                    <a:pt x="280212" y="123443"/>
                  </a:lnTo>
                  <a:lnTo>
                    <a:pt x="317436" y="98678"/>
                  </a:lnTo>
                  <a:lnTo>
                    <a:pt x="356362" y="76453"/>
                  </a:lnTo>
                  <a:lnTo>
                    <a:pt x="396862" y="56895"/>
                  </a:lnTo>
                  <a:lnTo>
                    <a:pt x="438835" y="40004"/>
                  </a:lnTo>
                  <a:lnTo>
                    <a:pt x="482155" y="25907"/>
                  </a:lnTo>
                  <a:lnTo>
                    <a:pt x="526719" y="14731"/>
                  </a:lnTo>
                  <a:lnTo>
                    <a:pt x="572414" y="6603"/>
                  </a:lnTo>
                  <a:lnTo>
                    <a:pt x="619137" y="1650"/>
                  </a:lnTo>
                  <a:lnTo>
                    <a:pt x="666749" y="0"/>
                  </a:lnTo>
                  <a:lnTo>
                    <a:pt x="714362" y="1650"/>
                  </a:lnTo>
                  <a:lnTo>
                    <a:pt x="761060" y="6603"/>
                  </a:lnTo>
                  <a:lnTo>
                    <a:pt x="806754" y="14731"/>
                  </a:lnTo>
                  <a:lnTo>
                    <a:pt x="851319" y="25907"/>
                  </a:lnTo>
                  <a:lnTo>
                    <a:pt x="894638" y="40004"/>
                  </a:lnTo>
                  <a:lnTo>
                    <a:pt x="936612" y="56895"/>
                  </a:lnTo>
                  <a:lnTo>
                    <a:pt x="977112" y="76453"/>
                  </a:lnTo>
                  <a:lnTo>
                    <a:pt x="1016000" y="98678"/>
                  </a:lnTo>
                  <a:lnTo>
                    <a:pt x="1053211" y="123443"/>
                  </a:lnTo>
                  <a:lnTo>
                    <a:pt x="1088644" y="150494"/>
                  </a:lnTo>
                  <a:lnTo>
                    <a:pt x="1122172" y="179831"/>
                  </a:lnTo>
                  <a:lnTo>
                    <a:pt x="1153668" y="211200"/>
                  </a:lnTo>
                  <a:lnTo>
                    <a:pt x="1183005" y="244728"/>
                  </a:lnTo>
                  <a:lnTo>
                    <a:pt x="1210056" y="280162"/>
                  </a:lnTo>
                  <a:lnTo>
                    <a:pt x="1234820" y="317372"/>
                  </a:lnTo>
                  <a:lnTo>
                    <a:pt x="1257045" y="356362"/>
                  </a:lnTo>
                  <a:lnTo>
                    <a:pt x="1276604" y="396875"/>
                  </a:lnTo>
                  <a:lnTo>
                    <a:pt x="1293495" y="438784"/>
                  </a:lnTo>
                  <a:lnTo>
                    <a:pt x="1307592" y="482091"/>
                  </a:lnTo>
                  <a:lnTo>
                    <a:pt x="1318768" y="526669"/>
                  </a:lnTo>
                  <a:lnTo>
                    <a:pt x="1326895" y="572388"/>
                  </a:lnTo>
                  <a:lnTo>
                    <a:pt x="1331849" y="619125"/>
                  </a:lnTo>
                  <a:lnTo>
                    <a:pt x="1333500" y="666749"/>
                  </a:lnTo>
                  <a:lnTo>
                    <a:pt x="1331849" y="714374"/>
                  </a:lnTo>
                  <a:lnTo>
                    <a:pt x="1326895" y="761110"/>
                  </a:lnTo>
                  <a:lnTo>
                    <a:pt x="1318768" y="806830"/>
                  </a:lnTo>
                  <a:lnTo>
                    <a:pt x="1307592" y="851280"/>
                  </a:lnTo>
                  <a:lnTo>
                    <a:pt x="1293495" y="894714"/>
                  </a:lnTo>
                  <a:lnTo>
                    <a:pt x="1276604" y="936624"/>
                  </a:lnTo>
                  <a:lnTo>
                    <a:pt x="1257045" y="977138"/>
                  </a:lnTo>
                  <a:lnTo>
                    <a:pt x="1234820" y="1016063"/>
                  </a:lnTo>
                  <a:lnTo>
                    <a:pt x="1210056" y="1053287"/>
                  </a:lnTo>
                  <a:lnTo>
                    <a:pt x="1183005" y="1088707"/>
                  </a:lnTo>
                  <a:lnTo>
                    <a:pt x="1153668" y="1122222"/>
                  </a:lnTo>
                  <a:lnTo>
                    <a:pt x="1122172" y="1153693"/>
                  </a:lnTo>
                  <a:lnTo>
                    <a:pt x="1088644" y="1183017"/>
                  </a:lnTo>
                  <a:lnTo>
                    <a:pt x="1053211" y="1210081"/>
                  </a:lnTo>
                  <a:lnTo>
                    <a:pt x="1016000" y="1234782"/>
                  </a:lnTo>
                  <a:lnTo>
                    <a:pt x="977112" y="1256995"/>
                  </a:lnTo>
                  <a:lnTo>
                    <a:pt x="936612" y="1276616"/>
                  </a:lnTo>
                  <a:lnTo>
                    <a:pt x="894638" y="1293533"/>
                  </a:lnTo>
                  <a:lnTo>
                    <a:pt x="851319" y="1307617"/>
                  </a:lnTo>
                  <a:lnTo>
                    <a:pt x="806754" y="1318767"/>
                  </a:lnTo>
                  <a:lnTo>
                    <a:pt x="761060" y="1326883"/>
                  </a:lnTo>
                  <a:lnTo>
                    <a:pt x="714362" y="1331823"/>
                  </a:lnTo>
                  <a:lnTo>
                    <a:pt x="666749" y="1333499"/>
                  </a:lnTo>
                  <a:lnTo>
                    <a:pt x="619137" y="1331823"/>
                  </a:lnTo>
                  <a:lnTo>
                    <a:pt x="572414" y="1326883"/>
                  </a:lnTo>
                  <a:lnTo>
                    <a:pt x="526719" y="1318767"/>
                  </a:lnTo>
                  <a:lnTo>
                    <a:pt x="482155" y="1307617"/>
                  </a:lnTo>
                  <a:lnTo>
                    <a:pt x="438835" y="1293533"/>
                  </a:lnTo>
                  <a:lnTo>
                    <a:pt x="396862" y="1276616"/>
                  </a:lnTo>
                  <a:lnTo>
                    <a:pt x="356362" y="1256995"/>
                  </a:lnTo>
                  <a:lnTo>
                    <a:pt x="317436" y="1234782"/>
                  </a:lnTo>
                  <a:lnTo>
                    <a:pt x="280212" y="1210081"/>
                  </a:lnTo>
                  <a:lnTo>
                    <a:pt x="244779" y="1183017"/>
                  </a:lnTo>
                  <a:lnTo>
                    <a:pt x="211277" y="1153693"/>
                  </a:lnTo>
                  <a:lnTo>
                    <a:pt x="179806" y="1122222"/>
                  </a:lnTo>
                  <a:lnTo>
                    <a:pt x="150482" y="1088707"/>
                  </a:lnTo>
                  <a:lnTo>
                    <a:pt x="123418" y="1053287"/>
                  </a:lnTo>
                  <a:lnTo>
                    <a:pt x="98717" y="1016063"/>
                  </a:lnTo>
                  <a:lnTo>
                    <a:pt x="76504" y="977138"/>
                  </a:lnTo>
                  <a:lnTo>
                    <a:pt x="56883" y="936624"/>
                  </a:lnTo>
                  <a:lnTo>
                    <a:pt x="39966" y="894714"/>
                  </a:lnTo>
                  <a:lnTo>
                    <a:pt x="25882" y="851280"/>
                  </a:lnTo>
                  <a:lnTo>
                    <a:pt x="14732" y="806830"/>
                  </a:lnTo>
                  <a:lnTo>
                    <a:pt x="6616" y="761110"/>
                  </a:lnTo>
                  <a:lnTo>
                    <a:pt x="1676" y="714374"/>
                  </a:lnTo>
                  <a:lnTo>
                    <a:pt x="0" y="666749"/>
                  </a:lnTo>
                  <a:close/>
                </a:path>
              </a:pathLst>
            </a:custGeom>
            <a:ln w="25908">
              <a:solidFill>
                <a:srgbClr val="4F8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90</a:t>
            </a:fld>
            <a:endParaRPr spc="-25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Least</a:t>
            </a:r>
            <a:r>
              <a:rPr spc="-90" dirty="0"/>
              <a:t> </a:t>
            </a:r>
            <a:r>
              <a:rPr dirty="0"/>
              <a:t>Recently</a:t>
            </a:r>
            <a:r>
              <a:rPr spc="-110" dirty="0"/>
              <a:t> </a:t>
            </a:r>
            <a:r>
              <a:rPr dirty="0"/>
              <a:t>Used</a:t>
            </a:r>
            <a:r>
              <a:rPr spc="-70" dirty="0"/>
              <a:t> </a:t>
            </a:r>
            <a:r>
              <a:rPr spc="-10" dirty="0"/>
              <a:t>(LRU)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91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844447"/>
            <a:ext cx="8467090" cy="15741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240665" algn="l"/>
                <a:tab pos="4427855" algn="l"/>
              </a:tabLst>
            </a:pPr>
            <a:r>
              <a:rPr sz="2800" spc="-40" dirty="0">
                <a:latin typeface="Calibri"/>
                <a:cs typeface="Calibri"/>
              </a:rPr>
              <a:t>Example-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-25" dirty="0">
                <a:latin typeface="Calibri"/>
                <a:cs typeface="Calibri"/>
              </a:rPr>
              <a:t> Reference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string:</a:t>
            </a:r>
            <a:r>
              <a:rPr sz="2800" dirty="0">
                <a:latin typeface="Calibri"/>
                <a:cs typeface="Calibri"/>
              </a:rPr>
              <a:t>	1,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2, </a:t>
            </a:r>
            <a:r>
              <a:rPr sz="2800" b="1" dirty="0">
                <a:latin typeface="Calibri"/>
                <a:cs typeface="Calibri"/>
              </a:rPr>
              <a:t>5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3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4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Wingdings"/>
              <a:buChar char=""/>
              <a:tabLst>
                <a:tab pos="240665" algn="l"/>
              </a:tabLst>
            </a:pPr>
            <a:r>
              <a:rPr sz="2800" b="1" dirty="0">
                <a:latin typeface="Calibri"/>
                <a:cs typeface="Calibri"/>
              </a:rPr>
              <a:t>8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page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faults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b="1" dirty="0">
                <a:solidFill>
                  <a:srgbClr val="006EC0"/>
                </a:solidFill>
                <a:latin typeface="Calibri"/>
                <a:cs typeface="Calibri"/>
              </a:rPr>
              <a:t>(replace</a:t>
            </a:r>
            <a:r>
              <a:rPr sz="2800" b="1" spc="-10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sz="2800" b="1" spc="-1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alibri"/>
                <a:cs typeface="Calibri"/>
              </a:rPr>
              <a:t>least</a:t>
            </a:r>
            <a:r>
              <a:rPr sz="2800" b="1" spc="-12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alibri"/>
                <a:cs typeface="Calibri"/>
              </a:rPr>
              <a:t>recently</a:t>
            </a:r>
            <a:r>
              <a:rPr sz="2800" b="1" spc="-1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alibri"/>
                <a:cs typeface="Calibri"/>
              </a:rPr>
              <a:t>used</a:t>
            </a:r>
            <a:r>
              <a:rPr sz="2800" b="1" spc="-1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alibri"/>
                <a:cs typeface="Calibri"/>
              </a:rPr>
              <a:t>pages</a:t>
            </a:r>
            <a:r>
              <a:rPr sz="2800" b="1" spc="-12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alibri"/>
                <a:cs typeface="Calibri"/>
              </a:rPr>
              <a:t>in</a:t>
            </a:r>
            <a:r>
              <a:rPr sz="2800" b="1" spc="-1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EC0"/>
                </a:solidFill>
                <a:latin typeface="Calibri"/>
                <a:cs typeface="Calibri"/>
              </a:rPr>
              <a:t>past)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1300" y="3035300"/>
          <a:ext cx="4965700" cy="184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F1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F2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F3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f4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4*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2hit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2hit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Least</a:t>
            </a:r>
            <a:r>
              <a:rPr spc="-90" dirty="0"/>
              <a:t> </a:t>
            </a:r>
            <a:r>
              <a:rPr dirty="0"/>
              <a:t>Recently</a:t>
            </a:r>
            <a:r>
              <a:rPr spc="-110" dirty="0"/>
              <a:t> </a:t>
            </a:r>
            <a:r>
              <a:rPr dirty="0"/>
              <a:t>Used</a:t>
            </a:r>
            <a:r>
              <a:rPr spc="-70" dirty="0"/>
              <a:t> </a:t>
            </a:r>
            <a:r>
              <a:rPr spc="-10" dirty="0"/>
              <a:t>(LRU)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92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883844"/>
            <a:ext cx="7565390" cy="150558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25" dirty="0">
                <a:latin typeface="Calibri"/>
                <a:cs typeface="Calibri"/>
              </a:rPr>
              <a:t>Example-</a:t>
            </a:r>
            <a:r>
              <a:rPr sz="2400" spc="-5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20" dirty="0">
                <a:latin typeface="Calibri"/>
                <a:cs typeface="Calibri"/>
              </a:rPr>
              <a:t>Reference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7,0,1,2,0,3,0,4,2,3,0,3,0,3,2,1,2,0,1,7,0,1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3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(3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process)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4500" y="2959100"/>
          <a:ext cx="8021320" cy="1480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/>
                <a:gridCol w="462915"/>
                <a:gridCol w="462915"/>
                <a:gridCol w="462915"/>
                <a:gridCol w="462914"/>
                <a:gridCol w="462914"/>
                <a:gridCol w="462914"/>
                <a:gridCol w="462914"/>
                <a:gridCol w="462914"/>
                <a:gridCol w="462914"/>
                <a:gridCol w="636270"/>
                <a:gridCol w="405129"/>
                <a:gridCol w="486410"/>
                <a:gridCol w="405765"/>
                <a:gridCol w="453390"/>
                <a:gridCol w="358140"/>
                <a:gridCol w="558165"/>
              </a:tblGrid>
              <a:tr h="369570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F1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F2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F3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hit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hit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4hit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hit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hit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2hit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Least</a:t>
            </a:r>
            <a:r>
              <a:rPr spc="-90" dirty="0"/>
              <a:t> </a:t>
            </a:r>
            <a:r>
              <a:rPr dirty="0"/>
              <a:t>Recently</a:t>
            </a:r>
            <a:r>
              <a:rPr spc="-110" dirty="0"/>
              <a:t> </a:t>
            </a:r>
            <a:r>
              <a:rPr dirty="0"/>
              <a:t>Used</a:t>
            </a:r>
            <a:r>
              <a:rPr spc="-70" dirty="0"/>
              <a:t> </a:t>
            </a:r>
            <a:r>
              <a:rPr spc="-10" dirty="0"/>
              <a:t>(LRU)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93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853214"/>
            <a:ext cx="8129270" cy="458914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330"/>
              </a:spcBef>
              <a:buSzPct val="85714"/>
              <a:buAutoNum type="arabicPeriod"/>
              <a:tabLst>
                <a:tab pos="309880" algn="l"/>
              </a:tabLst>
            </a:pPr>
            <a:r>
              <a:rPr sz="2800" spc="-30" dirty="0">
                <a:latin typeface="Calibri"/>
                <a:cs typeface="Calibri"/>
              </a:rPr>
              <a:t>Reference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string: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EC0"/>
                </a:solidFill>
                <a:latin typeface="Calibri"/>
                <a:cs typeface="Calibri"/>
              </a:rPr>
              <a:t>1,2,3,4,2,1,5,6,2,1,2,3,7,6,3,2,1,2,3,6</a:t>
            </a:r>
            <a:endParaRPr sz="2800">
              <a:latin typeface="Calibri"/>
              <a:cs typeface="Calibri"/>
            </a:endParaRPr>
          </a:p>
          <a:p>
            <a:pPr marL="364490" indent="-35179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364490" algn="l"/>
                <a:tab pos="3319779" algn="l"/>
                <a:tab pos="3758565" algn="l"/>
                <a:tab pos="4197985" algn="l"/>
                <a:tab pos="4636770" algn="l"/>
                <a:tab pos="5075555" algn="l"/>
                <a:tab pos="5514340" algn="l"/>
                <a:tab pos="5953125" algn="l"/>
                <a:tab pos="6392545" algn="l"/>
                <a:tab pos="6833234" algn="l"/>
              </a:tabLst>
            </a:pPr>
            <a:r>
              <a:rPr sz="2800" spc="-35" dirty="0">
                <a:latin typeface="Calibri"/>
                <a:cs typeface="Calibri"/>
              </a:rPr>
              <a:t>Reference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string: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006EC0"/>
                </a:solidFill>
                <a:latin typeface="Cambria"/>
                <a:cs typeface="Cambria"/>
              </a:rPr>
              <a:t>0</a:t>
            </a:r>
            <a:r>
              <a:rPr sz="2800" b="1" dirty="0">
                <a:solidFill>
                  <a:srgbClr val="006EC0"/>
                </a:solidFill>
                <a:latin typeface="Cambria"/>
                <a:cs typeface="Cambria"/>
              </a:rPr>
              <a:t>	</a:t>
            </a:r>
            <a:r>
              <a:rPr sz="2800" b="1" spc="-50" dirty="0">
                <a:solidFill>
                  <a:srgbClr val="006EC0"/>
                </a:solidFill>
                <a:latin typeface="Cambria"/>
                <a:cs typeface="Cambria"/>
              </a:rPr>
              <a:t>1</a:t>
            </a:r>
            <a:r>
              <a:rPr sz="2800" b="1" dirty="0">
                <a:solidFill>
                  <a:srgbClr val="006EC0"/>
                </a:solidFill>
                <a:latin typeface="Cambria"/>
                <a:cs typeface="Cambria"/>
              </a:rPr>
              <a:t>	</a:t>
            </a:r>
            <a:r>
              <a:rPr sz="2800" b="1" spc="-50" dirty="0">
                <a:solidFill>
                  <a:srgbClr val="006EC0"/>
                </a:solidFill>
                <a:latin typeface="Cambria"/>
                <a:cs typeface="Cambria"/>
              </a:rPr>
              <a:t>7</a:t>
            </a:r>
            <a:r>
              <a:rPr sz="2800" b="1" dirty="0">
                <a:solidFill>
                  <a:srgbClr val="006EC0"/>
                </a:solidFill>
                <a:latin typeface="Cambria"/>
                <a:cs typeface="Cambria"/>
              </a:rPr>
              <a:t>	</a:t>
            </a:r>
            <a:r>
              <a:rPr sz="2800" b="1" spc="-50" dirty="0">
                <a:solidFill>
                  <a:srgbClr val="006EC0"/>
                </a:solidFill>
                <a:latin typeface="Cambria"/>
                <a:cs typeface="Cambria"/>
              </a:rPr>
              <a:t>2</a:t>
            </a:r>
            <a:r>
              <a:rPr sz="2800" b="1" dirty="0">
                <a:solidFill>
                  <a:srgbClr val="006EC0"/>
                </a:solidFill>
                <a:latin typeface="Cambria"/>
                <a:cs typeface="Cambria"/>
              </a:rPr>
              <a:t>	</a:t>
            </a:r>
            <a:r>
              <a:rPr sz="2800" b="1" spc="-50" dirty="0">
                <a:solidFill>
                  <a:srgbClr val="006EC0"/>
                </a:solidFill>
                <a:latin typeface="Cambria"/>
                <a:cs typeface="Cambria"/>
              </a:rPr>
              <a:t>3</a:t>
            </a:r>
            <a:r>
              <a:rPr sz="2800" b="1" dirty="0">
                <a:solidFill>
                  <a:srgbClr val="006EC0"/>
                </a:solidFill>
                <a:latin typeface="Cambria"/>
                <a:cs typeface="Cambria"/>
              </a:rPr>
              <a:t>	</a:t>
            </a:r>
            <a:r>
              <a:rPr sz="2800" b="1" spc="-50" dirty="0">
                <a:solidFill>
                  <a:srgbClr val="006EC0"/>
                </a:solidFill>
                <a:latin typeface="Cambria"/>
                <a:cs typeface="Cambria"/>
              </a:rPr>
              <a:t>2</a:t>
            </a:r>
            <a:r>
              <a:rPr sz="2800" b="1" dirty="0">
                <a:solidFill>
                  <a:srgbClr val="006EC0"/>
                </a:solidFill>
                <a:latin typeface="Cambria"/>
                <a:cs typeface="Cambria"/>
              </a:rPr>
              <a:t>	</a:t>
            </a:r>
            <a:r>
              <a:rPr sz="2800" b="1" spc="-50" dirty="0">
                <a:solidFill>
                  <a:srgbClr val="006EC0"/>
                </a:solidFill>
                <a:latin typeface="Cambria"/>
                <a:cs typeface="Cambria"/>
              </a:rPr>
              <a:t>7</a:t>
            </a:r>
            <a:r>
              <a:rPr sz="2800" b="1" dirty="0">
                <a:solidFill>
                  <a:srgbClr val="006EC0"/>
                </a:solidFill>
                <a:latin typeface="Cambria"/>
                <a:cs typeface="Cambria"/>
              </a:rPr>
              <a:t>	</a:t>
            </a:r>
            <a:r>
              <a:rPr sz="2800" b="1" spc="-50" dirty="0">
                <a:solidFill>
                  <a:srgbClr val="006EC0"/>
                </a:solidFill>
                <a:latin typeface="Cambria"/>
                <a:cs typeface="Cambria"/>
              </a:rPr>
              <a:t>1</a:t>
            </a:r>
            <a:r>
              <a:rPr sz="2800" b="1" dirty="0">
                <a:solidFill>
                  <a:srgbClr val="006EC0"/>
                </a:solidFill>
                <a:latin typeface="Cambria"/>
                <a:cs typeface="Cambria"/>
              </a:rPr>
              <a:t>	</a:t>
            </a:r>
            <a:r>
              <a:rPr sz="2800" b="1" spc="-50" dirty="0">
                <a:solidFill>
                  <a:srgbClr val="006EC0"/>
                </a:solidFill>
                <a:latin typeface="Cambria"/>
                <a:cs typeface="Cambria"/>
              </a:rPr>
              <a:t>0</a:t>
            </a:r>
            <a:r>
              <a:rPr sz="2800" b="1" dirty="0">
                <a:solidFill>
                  <a:srgbClr val="006EC0"/>
                </a:solidFill>
                <a:latin typeface="Cambria"/>
                <a:cs typeface="Cambria"/>
              </a:rPr>
              <a:t>	</a:t>
            </a:r>
            <a:r>
              <a:rPr sz="2800" b="1" spc="-50" dirty="0">
                <a:solidFill>
                  <a:srgbClr val="006EC0"/>
                </a:solidFill>
                <a:latin typeface="Cambria"/>
                <a:cs typeface="Cambria"/>
              </a:rPr>
              <a:t>3</a:t>
            </a:r>
            <a:endParaRPr sz="2800">
              <a:latin typeface="Cambria"/>
              <a:cs typeface="Cambria"/>
            </a:endParaRPr>
          </a:p>
          <a:p>
            <a:pPr marL="354965" lvl="1" indent="-342265">
              <a:lnSpc>
                <a:spcPct val="100000"/>
              </a:lnSpc>
              <a:spcBef>
                <a:spcPts val="101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4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(4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814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006EC0"/>
                </a:solidFill>
                <a:latin typeface="Calibri"/>
                <a:cs typeface="Calibri"/>
              </a:rPr>
              <a:t>10</a:t>
            </a:r>
            <a:r>
              <a:rPr sz="2400" spc="-7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EC0"/>
                </a:solidFill>
                <a:latin typeface="Calibri"/>
                <a:cs typeface="Calibri"/>
              </a:rPr>
              <a:t>page</a:t>
            </a:r>
            <a:r>
              <a:rPr sz="2400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EC0"/>
                </a:solidFill>
                <a:latin typeface="Calibri"/>
                <a:cs typeface="Calibri"/>
              </a:rPr>
              <a:t>faults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810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3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(3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810"/>
              </a:spcBef>
              <a:buFont typeface="Wingdings"/>
              <a:buChar char=""/>
            </a:pPr>
            <a:endParaRPr sz="240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solidFill>
                  <a:srgbClr val="006EC0"/>
                </a:solidFill>
                <a:latin typeface="Calibri"/>
                <a:cs typeface="Calibri"/>
              </a:rPr>
              <a:t>15</a:t>
            </a:r>
            <a:r>
              <a:rPr sz="2400" spc="-7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EC0"/>
                </a:solidFill>
                <a:latin typeface="Calibri"/>
                <a:cs typeface="Calibri"/>
              </a:rPr>
              <a:t>page</a:t>
            </a:r>
            <a:r>
              <a:rPr sz="2400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EC0"/>
                </a:solidFill>
                <a:latin typeface="Calibri"/>
                <a:cs typeface="Calibri"/>
              </a:rPr>
              <a:t>faults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Most</a:t>
            </a:r>
            <a:r>
              <a:rPr spc="-80" dirty="0"/>
              <a:t> </a:t>
            </a:r>
            <a:r>
              <a:rPr dirty="0"/>
              <a:t>Recently</a:t>
            </a:r>
            <a:r>
              <a:rPr spc="-114" dirty="0"/>
              <a:t> </a:t>
            </a:r>
            <a:r>
              <a:rPr dirty="0"/>
              <a:t>Used</a:t>
            </a:r>
            <a:r>
              <a:rPr spc="-45" dirty="0"/>
              <a:t> </a:t>
            </a:r>
            <a:r>
              <a:rPr spc="-10" dirty="0"/>
              <a:t>(MRU)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94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1011428"/>
            <a:ext cx="846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Idea</a:t>
            </a:r>
            <a:r>
              <a:rPr sz="2400" b="1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of</a:t>
            </a:r>
            <a:r>
              <a:rPr sz="2400" b="1" spc="-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MRU-</a:t>
            </a:r>
            <a:r>
              <a:rPr sz="2400" b="1" spc="-9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Replace</a:t>
            </a:r>
            <a:r>
              <a:rPr sz="2400" b="1" spc="-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the</a:t>
            </a:r>
            <a:r>
              <a:rPr sz="2400" b="1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page</a:t>
            </a:r>
            <a:r>
              <a:rPr sz="2400" b="1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which</a:t>
            </a:r>
            <a:r>
              <a:rPr sz="2400" b="1" spc="-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is</a:t>
            </a:r>
            <a:r>
              <a:rPr sz="2400" b="1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most</a:t>
            </a:r>
            <a:r>
              <a:rPr sz="2400" b="1" spc="-8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recently</a:t>
            </a:r>
            <a:r>
              <a:rPr sz="2400" b="1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used</a:t>
            </a:r>
            <a:r>
              <a:rPr sz="2400" b="1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libri"/>
                <a:cs typeface="Calibri"/>
              </a:rPr>
              <a:t>in</a:t>
            </a:r>
            <a:r>
              <a:rPr sz="2400" b="1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past.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935" y="1378087"/>
            <a:ext cx="5276215" cy="15062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1.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Calibri"/>
                <a:cs typeface="Calibri"/>
              </a:rPr>
              <a:t>7,0,1,2,0,3,0,4,2,7,3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19"/>
              </a:spcBef>
              <a:buFont typeface="Wingdings"/>
              <a:buChar char=""/>
              <a:tabLst>
                <a:tab pos="354965" algn="l"/>
                <a:tab pos="3220720" algn="l"/>
                <a:tab pos="3629025" algn="l"/>
                <a:tab pos="4037329" algn="l"/>
                <a:tab pos="4446270" algn="l"/>
                <a:tab pos="4854575" algn="l"/>
              </a:tabLst>
            </a:pPr>
            <a:r>
              <a:rPr sz="2400" dirty="0">
                <a:latin typeface="Calibri"/>
                <a:cs typeface="Calibri"/>
              </a:rPr>
              <a:t>2.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006EC0"/>
                </a:solidFill>
                <a:latin typeface="Cambria"/>
                <a:cs typeface="Cambria"/>
              </a:rPr>
              <a:t>0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	</a:t>
            </a:r>
            <a:r>
              <a:rPr sz="2400" b="1" spc="-50" dirty="0">
                <a:solidFill>
                  <a:srgbClr val="006EC0"/>
                </a:solidFill>
                <a:latin typeface="Cambria"/>
                <a:cs typeface="Cambria"/>
              </a:rPr>
              <a:t>1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	</a:t>
            </a:r>
            <a:r>
              <a:rPr sz="2400" b="1" spc="-50" dirty="0">
                <a:solidFill>
                  <a:srgbClr val="006EC0"/>
                </a:solidFill>
                <a:latin typeface="Cambria"/>
                <a:cs typeface="Cambria"/>
              </a:rPr>
              <a:t>7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	</a:t>
            </a:r>
            <a:r>
              <a:rPr sz="2400" b="1" spc="-50" dirty="0">
                <a:solidFill>
                  <a:srgbClr val="006EC0"/>
                </a:solidFill>
                <a:latin typeface="Cambria"/>
                <a:cs typeface="Cambria"/>
              </a:rPr>
              <a:t>2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	</a:t>
            </a:r>
            <a:r>
              <a:rPr sz="2400" b="1" spc="-50" dirty="0">
                <a:solidFill>
                  <a:srgbClr val="006EC0"/>
                </a:solidFill>
                <a:latin typeface="Cambria"/>
                <a:cs typeface="Cambria"/>
              </a:rPr>
              <a:t>3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	</a:t>
            </a:r>
            <a:r>
              <a:rPr sz="2400" b="1" spc="-50" dirty="0">
                <a:solidFill>
                  <a:srgbClr val="006EC0"/>
                </a:solidFill>
                <a:latin typeface="Cambria"/>
                <a:cs typeface="Cambria"/>
              </a:rPr>
              <a:t>2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9673" y="2493009"/>
            <a:ext cx="143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005" algn="l"/>
                <a:tab pos="830580" algn="l"/>
                <a:tab pos="1239520" algn="l"/>
              </a:tabLst>
            </a:pPr>
            <a:r>
              <a:rPr sz="2400" b="1" spc="-50" dirty="0">
                <a:solidFill>
                  <a:srgbClr val="006EC0"/>
                </a:solidFill>
                <a:latin typeface="Cambria"/>
                <a:cs typeface="Cambria"/>
              </a:rPr>
              <a:t>7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	</a:t>
            </a:r>
            <a:r>
              <a:rPr sz="2400" b="1" spc="-50" dirty="0">
                <a:solidFill>
                  <a:srgbClr val="006EC0"/>
                </a:solidFill>
                <a:latin typeface="Cambria"/>
                <a:cs typeface="Cambria"/>
              </a:rPr>
              <a:t>1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	</a:t>
            </a:r>
            <a:r>
              <a:rPr sz="2400" b="1" spc="-50" dirty="0">
                <a:solidFill>
                  <a:srgbClr val="006EC0"/>
                </a:solidFill>
                <a:latin typeface="Cambria"/>
                <a:cs typeface="Cambria"/>
              </a:rPr>
              <a:t>0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	</a:t>
            </a:r>
            <a:r>
              <a:rPr sz="2400" b="1" spc="-50" dirty="0">
                <a:solidFill>
                  <a:srgbClr val="006EC0"/>
                </a:solidFill>
                <a:latin typeface="Cambria"/>
                <a:cs typeface="Cambria"/>
              </a:rPr>
              <a:t>3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935" y="2983433"/>
            <a:ext cx="7223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3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(3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process)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16100" y="3873500"/>
          <a:ext cx="42545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/>
                <a:gridCol w="462915"/>
                <a:gridCol w="462915"/>
                <a:gridCol w="462915"/>
                <a:gridCol w="462914"/>
                <a:gridCol w="462914"/>
                <a:gridCol w="462914"/>
                <a:gridCol w="571500"/>
                <a:gridCol w="353695"/>
              </a:tblGrid>
              <a:tr h="370205"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F1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F2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F3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hit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2hit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Optimal</a:t>
            </a:r>
            <a:r>
              <a:rPr spc="-120" dirty="0"/>
              <a:t> </a:t>
            </a:r>
            <a:r>
              <a:rPr dirty="0"/>
              <a:t>Page</a:t>
            </a:r>
            <a:r>
              <a:rPr spc="-80" dirty="0"/>
              <a:t> </a:t>
            </a:r>
            <a:r>
              <a:rPr spc="-10" dirty="0"/>
              <a:t>Replacement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3588" y="1107884"/>
            <a:ext cx="8632190" cy="5102860"/>
            <a:chOff x="263588" y="1107884"/>
            <a:chExt cx="8632190" cy="5102860"/>
          </a:xfrm>
        </p:grpSpPr>
        <p:sp>
          <p:nvSpPr>
            <p:cNvPr id="4" name="object 4"/>
            <p:cNvSpPr/>
            <p:nvPr/>
          </p:nvSpPr>
          <p:spPr>
            <a:xfrm>
              <a:off x="276605" y="1120902"/>
              <a:ext cx="1066800" cy="5076825"/>
            </a:xfrm>
            <a:custGeom>
              <a:avLst/>
              <a:gdLst/>
              <a:ahLst/>
              <a:cxnLst/>
              <a:rect l="l" t="t" r="r" b="b"/>
              <a:pathLst>
                <a:path w="1066800" h="5076825">
                  <a:moveTo>
                    <a:pt x="15278" y="0"/>
                  </a:moveTo>
                  <a:lnTo>
                    <a:pt x="49187" y="34417"/>
                  </a:lnTo>
                  <a:lnTo>
                    <a:pt x="82537" y="69087"/>
                  </a:lnTo>
                  <a:lnTo>
                    <a:pt x="115328" y="104139"/>
                  </a:lnTo>
                  <a:lnTo>
                    <a:pt x="147561" y="139446"/>
                  </a:lnTo>
                  <a:lnTo>
                    <a:pt x="179247" y="175133"/>
                  </a:lnTo>
                  <a:lnTo>
                    <a:pt x="210375" y="211200"/>
                  </a:lnTo>
                  <a:lnTo>
                    <a:pt x="240944" y="247523"/>
                  </a:lnTo>
                  <a:lnTo>
                    <a:pt x="270967" y="284099"/>
                  </a:lnTo>
                  <a:lnTo>
                    <a:pt x="300418" y="321056"/>
                  </a:lnTo>
                  <a:lnTo>
                    <a:pt x="329323" y="358267"/>
                  </a:lnTo>
                  <a:lnTo>
                    <a:pt x="357670" y="395732"/>
                  </a:lnTo>
                  <a:lnTo>
                    <a:pt x="385470" y="433577"/>
                  </a:lnTo>
                  <a:lnTo>
                    <a:pt x="412699" y="471550"/>
                  </a:lnTo>
                  <a:lnTo>
                    <a:pt x="439381" y="509905"/>
                  </a:lnTo>
                  <a:lnTo>
                    <a:pt x="465505" y="548513"/>
                  </a:lnTo>
                  <a:lnTo>
                    <a:pt x="491070" y="587375"/>
                  </a:lnTo>
                  <a:lnTo>
                    <a:pt x="516089" y="626490"/>
                  </a:lnTo>
                  <a:lnTo>
                    <a:pt x="540550" y="665861"/>
                  </a:lnTo>
                  <a:lnTo>
                    <a:pt x="564451" y="705485"/>
                  </a:lnTo>
                  <a:lnTo>
                    <a:pt x="587794" y="745363"/>
                  </a:lnTo>
                  <a:lnTo>
                    <a:pt x="610577" y="785495"/>
                  </a:lnTo>
                  <a:lnTo>
                    <a:pt x="632815" y="825753"/>
                  </a:lnTo>
                  <a:lnTo>
                    <a:pt x="654494" y="866394"/>
                  </a:lnTo>
                  <a:lnTo>
                    <a:pt x="675614" y="907034"/>
                  </a:lnTo>
                  <a:lnTo>
                    <a:pt x="696175" y="948055"/>
                  </a:lnTo>
                  <a:lnTo>
                    <a:pt x="716191" y="989202"/>
                  </a:lnTo>
                  <a:lnTo>
                    <a:pt x="735647" y="1030605"/>
                  </a:lnTo>
                  <a:lnTo>
                    <a:pt x="754545" y="1072134"/>
                  </a:lnTo>
                  <a:lnTo>
                    <a:pt x="772883" y="1113917"/>
                  </a:lnTo>
                  <a:lnTo>
                    <a:pt x="790676" y="1155827"/>
                  </a:lnTo>
                  <a:lnTo>
                    <a:pt x="807897" y="1197990"/>
                  </a:lnTo>
                  <a:lnTo>
                    <a:pt x="824572" y="1240282"/>
                  </a:lnTo>
                  <a:lnTo>
                    <a:pt x="840701" y="1282700"/>
                  </a:lnTo>
                  <a:lnTo>
                    <a:pt x="856259" y="1325245"/>
                  </a:lnTo>
                  <a:lnTo>
                    <a:pt x="871270" y="1368044"/>
                  </a:lnTo>
                  <a:lnTo>
                    <a:pt x="885723" y="1410970"/>
                  </a:lnTo>
                  <a:lnTo>
                    <a:pt x="899617" y="1454023"/>
                  </a:lnTo>
                  <a:lnTo>
                    <a:pt x="912952" y="1497202"/>
                  </a:lnTo>
                  <a:lnTo>
                    <a:pt x="925741" y="1540510"/>
                  </a:lnTo>
                  <a:lnTo>
                    <a:pt x="937971" y="1583944"/>
                  </a:lnTo>
                  <a:lnTo>
                    <a:pt x="949642" y="1627505"/>
                  </a:lnTo>
                  <a:lnTo>
                    <a:pt x="960755" y="1671193"/>
                  </a:lnTo>
                  <a:lnTo>
                    <a:pt x="971321" y="1715008"/>
                  </a:lnTo>
                  <a:lnTo>
                    <a:pt x="981329" y="1758950"/>
                  </a:lnTo>
                  <a:lnTo>
                    <a:pt x="990777" y="1802892"/>
                  </a:lnTo>
                  <a:lnTo>
                    <a:pt x="999616" y="1847088"/>
                  </a:lnTo>
                  <a:lnTo>
                    <a:pt x="1007999" y="1891157"/>
                  </a:lnTo>
                  <a:lnTo>
                    <a:pt x="1015746" y="1935480"/>
                  </a:lnTo>
                  <a:lnTo>
                    <a:pt x="1022985" y="1979802"/>
                  </a:lnTo>
                  <a:lnTo>
                    <a:pt x="1029716" y="2024252"/>
                  </a:lnTo>
                  <a:lnTo>
                    <a:pt x="1035812" y="2068702"/>
                  </a:lnTo>
                  <a:lnTo>
                    <a:pt x="1041400" y="2113153"/>
                  </a:lnTo>
                  <a:lnTo>
                    <a:pt x="1046353" y="2157730"/>
                  </a:lnTo>
                  <a:lnTo>
                    <a:pt x="1050798" y="2202434"/>
                  </a:lnTo>
                  <a:lnTo>
                    <a:pt x="1054735" y="2247138"/>
                  </a:lnTo>
                  <a:lnTo>
                    <a:pt x="1058037" y="2291842"/>
                  </a:lnTo>
                  <a:lnTo>
                    <a:pt x="1060831" y="2336546"/>
                  </a:lnTo>
                  <a:lnTo>
                    <a:pt x="1062990" y="2381250"/>
                  </a:lnTo>
                  <a:lnTo>
                    <a:pt x="1064641" y="2426081"/>
                  </a:lnTo>
                  <a:lnTo>
                    <a:pt x="1065784" y="2470912"/>
                  </a:lnTo>
                  <a:lnTo>
                    <a:pt x="1066419" y="2515743"/>
                  </a:lnTo>
                  <a:lnTo>
                    <a:pt x="1066419" y="2560447"/>
                  </a:lnTo>
                  <a:lnTo>
                    <a:pt x="1065784" y="2605278"/>
                  </a:lnTo>
                  <a:lnTo>
                    <a:pt x="1064641" y="2650109"/>
                  </a:lnTo>
                  <a:lnTo>
                    <a:pt x="1062990" y="2694940"/>
                  </a:lnTo>
                  <a:lnTo>
                    <a:pt x="1060831" y="2739644"/>
                  </a:lnTo>
                  <a:lnTo>
                    <a:pt x="1058037" y="2784348"/>
                  </a:lnTo>
                  <a:lnTo>
                    <a:pt x="1054735" y="2829052"/>
                  </a:lnTo>
                  <a:lnTo>
                    <a:pt x="1050798" y="2873756"/>
                  </a:lnTo>
                  <a:lnTo>
                    <a:pt x="1046353" y="2918460"/>
                  </a:lnTo>
                  <a:lnTo>
                    <a:pt x="1041400" y="2963037"/>
                  </a:lnTo>
                  <a:lnTo>
                    <a:pt x="1035812" y="3007487"/>
                  </a:lnTo>
                  <a:lnTo>
                    <a:pt x="1029716" y="3051937"/>
                  </a:lnTo>
                  <a:lnTo>
                    <a:pt x="1022985" y="3096387"/>
                  </a:lnTo>
                  <a:lnTo>
                    <a:pt x="1015746" y="3140710"/>
                  </a:lnTo>
                  <a:lnTo>
                    <a:pt x="1007999" y="3185033"/>
                  </a:lnTo>
                  <a:lnTo>
                    <a:pt x="999616" y="3229102"/>
                  </a:lnTo>
                  <a:lnTo>
                    <a:pt x="990777" y="3273298"/>
                  </a:lnTo>
                  <a:lnTo>
                    <a:pt x="981329" y="3317240"/>
                  </a:lnTo>
                  <a:lnTo>
                    <a:pt x="971321" y="3361181"/>
                  </a:lnTo>
                  <a:lnTo>
                    <a:pt x="960755" y="3404997"/>
                  </a:lnTo>
                  <a:lnTo>
                    <a:pt x="949642" y="3448685"/>
                  </a:lnTo>
                  <a:lnTo>
                    <a:pt x="937971" y="3492246"/>
                  </a:lnTo>
                  <a:lnTo>
                    <a:pt x="925741" y="3535679"/>
                  </a:lnTo>
                  <a:lnTo>
                    <a:pt x="912952" y="3578987"/>
                  </a:lnTo>
                  <a:lnTo>
                    <a:pt x="899617" y="3622167"/>
                  </a:lnTo>
                  <a:lnTo>
                    <a:pt x="885723" y="3665220"/>
                  </a:lnTo>
                  <a:lnTo>
                    <a:pt x="871270" y="3708146"/>
                  </a:lnTo>
                  <a:lnTo>
                    <a:pt x="856259" y="3750945"/>
                  </a:lnTo>
                  <a:lnTo>
                    <a:pt x="840701" y="3793490"/>
                  </a:lnTo>
                  <a:lnTo>
                    <a:pt x="824572" y="3835908"/>
                  </a:lnTo>
                  <a:lnTo>
                    <a:pt x="807897" y="3878199"/>
                  </a:lnTo>
                  <a:lnTo>
                    <a:pt x="790676" y="3920363"/>
                  </a:lnTo>
                  <a:lnTo>
                    <a:pt x="772883" y="3962273"/>
                  </a:lnTo>
                  <a:lnTo>
                    <a:pt x="754545" y="4004055"/>
                  </a:lnTo>
                  <a:lnTo>
                    <a:pt x="735647" y="4045585"/>
                  </a:lnTo>
                  <a:lnTo>
                    <a:pt x="716191" y="4086987"/>
                  </a:lnTo>
                  <a:lnTo>
                    <a:pt x="696175" y="4128135"/>
                  </a:lnTo>
                  <a:lnTo>
                    <a:pt x="675614" y="4169156"/>
                  </a:lnTo>
                  <a:lnTo>
                    <a:pt x="654494" y="4209923"/>
                  </a:lnTo>
                  <a:lnTo>
                    <a:pt x="632815" y="4250436"/>
                  </a:lnTo>
                  <a:lnTo>
                    <a:pt x="610577" y="4290695"/>
                  </a:lnTo>
                  <a:lnTo>
                    <a:pt x="587794" y="4330827"/>
                  </a:lnTo>
                  <a:lnTo>
                    <a:pt x="564451" y="4370705"/>
                  </a:lnTo>
                  <a:lnTo>
                    <a:pt x="540550" y="4410329"/>
                  </a:lnTo>
                  <a:lnTo>
                    <a:pt x="516089" y="4449699"/>
                  </a:lnTo>
                  <a:lnTo>
                    <a:pt x="491070" y="4488789"/>
                  </a:lnTo>
                  <a:lnTo>
                    <a:pt x="465505" y="4527664"/>
                  </a:lnTo>
                  <a:lnTo>
                    <a:pt x="439381" y="4566272"/>
                  </a:lnTo>
                  <a:lnTo>
                    <a:pt x="412699" y="4604613"/>
                  </a:lnTo>
                  <a:lnTo>
                    <a:pt x="385470" y="4642675"/>
                  </a:lnTo>
                  <a:lnTo>
                    <a:pt x="357670" y="4680470"/>
                  </a:lnTo>
                  <a:lnTo>
                    <a:pt x="329323" y="4717973"/>
                  </a:lnTo>
                  <a:lnTo>
                    <a:pt x="300418" y="4755197"/>
                  </a:lnTo>
                  <a:lnTo>
                    <a:pt x="270967" y="4792116"/>
                  </a:lnTo>
                  <a:lnTo>
                    <a:pt x="240944" y="4828743"/>
                  </a:lnTo>
                  <a:lnTo>
                    <a:pt x="210375" y="4865052"/>
                  </a:lnTo>
                  <a:lnTo>
                    <a:pt x="179247" y="4901057"/>
                  </a:lnTo>
                  <a:lnTo>
                    <a:pt x="147561" y="4936744"/>
                  </a:lnTo>
                  <a:lnTo>
                    <a:pt x="115328" y="4972113"/>
                  </a:lnTo>
                  <a:lnTo>
                    <a:pt x="82537" y="5007152"/>
                  </a:lnTo>
                  <a:lnTo>
                    <a:pt x="49187" y="5041849"/>
                  </a:lnTo>
                  <a:lnTo>
                    <a:pt x="15278" y="5076215"/>
                  </a:lnTo>
                  <a:lnTo>
                    <a:pt x="0" y="5060937"/>
                  </a:lnTo>
                  <a:lnTo>
                    <a:pt x="33972" y="5026507"/>
                  </a:lnTo>
                  <a:lnTo>
                    <a:pt x="67386" y="4991722"/>
                  </a:lnTo>
                  <a:lnTo>
                    <a:pt x="100241" y="4956606"/>
                  </a:lnTo>
                  <a:lnTo>
                    <a:pt x="132537" y="4921148"/>
                  </a:lnTo>
                  <a:lnTo>
                    <a:pt x="164261" y="4885372"/>
                  </a:lnTo>
                  <a:lnTo>
                    <a:pt x="195427" y="4849279"/>
                  </a:lnTo>
                  <a:lnTo>
                    <a:pt x="226034" y="4812868"/>
                  </a:lnTo>
                  <a:lnTo>
                    <a:pt x="256082" y="4776152"/>
                  </a:lnTo>
                  <a:lnTo>
                    <a:pt x="285559" y="4739132"/>
                  </a:lnTo>
                  <a:lnTo>
                    <a:pt x="314477" y="4701806"/>
                  </a:lnTo>
                  <a:lnTo>
                    <a:pt x="342836" y="4664189"/>
                  </a:lnTo>
                  <a:lnTo>
                    <a:pt x="370636" y="4626292"/>
                  </a:lnTo>
                  <a:lnTo>
                    <a:pt x="397878" y="4588116"/>
                  </a:lnTo>
                  <a:lnTo>
                    <a:pt x="424548" y="4549660"/>
                  </a:lnTo>
                  <a:lnTo>
                    <a:pt x="450659" y="4510951"/>
                  </a:lnTo>
                  <a:lnTo>
                    <a:pt x="476211" y="4471962"/>
                  </a:lnTo>
                  <a:lnTo>
                    <a:pt x="501205" y="4432681"/>
                  </a:lnTo>
                  <a:lnTo>
                    <a:pt x="525627" y="4393184"/>
                  </a:lnTo>
                  <a:lnTo>
                    <a:pt x="549503" y="4353433"/>
                  </a:lnTo>
                  <a:lnTo>
                    <a:pt x="572808" y="4313555"/>
                  </a:lnTo>
                  <a:lnTo>
                    <a:pt x="595553" y="4273296"/>
                  </a:lnTo>
                  <a:lnTo>
                    <a:pt x="617728" y="4232910"/>
                  </a:lnTo>
                  <a:lnTo>
                    <a:pt x="639356" y="4192143"/>
                  </a:lnTo>
                  <a:lnTo>
                    <a:pt x="660412" y="4151249"/>
                  </a:lnTo>
                  <a:lnTo>
                    <a:pt x="680910" y="4110228"/>
                  </a:lnTo>
                  <a:lnTo>
                    <a:pt x="700836" y="4068953"/>
                  </a:lnTo>
                  <a:lnTo>
                    <a:pt x="720216" y="4027424"/>
                  </a:lnTo>
                  <a:lnTo>
                    <a:pt x="739025" y="3985768"/>
                  </a:lnTo>
                  <a:lnTo>
                    <a:pt x="757275" y="3943858"/>
                  </a:lnTo>
                  <a:lnTo>
                    <a:pt x="774966" y="3901694"/>
                  </a:lnTo>
                  <a:lnTo>
                    <a:pt x="792099" y="3859529"/>
                  </a:lnTo>
                  <a:lnTo>
                    <a:pt x="808659" y="3817112"/>
                  </a:lnTo>
                  <a:lnTo>
                    <a:pt x="824674" y="3774567"/>
                  </a:lnTo>
                  <a:lnTo>
                    <a:pt x="840117" y="3731768"/>
                  </a:lnTo>
                  <a:lnTo>
                    <a:pt x="854989" y="3688842"/>
                  </a:lnTo>
                  <a:lnTo>
                    <a:pt x="869315" y="3645789"/>
                  </a:lnTo>
                  <a:lnTo>
                    <a:pt x="883069" y="3602609"/>
                  </a:lnTo>
                  <a:lnTo>
                    <a:pt x="896264" y="3559302"/>
                  </a:lnTo>
                  <a:lnTo>
                    <a:pt x="908900" y="3515868"/>
                  </a:lnTo>
                  <a:lnTo>
                    <a:pt x="920978" y="3472306"/>
                  </a:lnTo>
                  <a:lnTo>
                    <a:pt x="932497" y="3428619"/>
                  </a:lnTo>
                  <a:lnTo>
                    <a:pt x="943444" y="3384804"/>
                  </a:lnTo>
                  <a:lnTo>
                    <a:pt x="953833" y="3340862"/>
                  </a:lnTo>
                  <a:lnTo>
                    <a:pt x="963663" y="3296793"/>
                  </a:lnTo>
                  <a:lnTo>
                    <a:pt x="972921" y="3252724"/>
                  </a:lnTo>
                  <a:lnTo>
                    <a:pt x="981633" y="3208401"/>
                  </a:lnTo>
                  <a:lnTo>
                    <a:pt x="989774" y="3164205"/>
                  </a:lnTo>
                  <a:lnTo>
                    <a:pt x="997331" y="3119755"/>
                  </a:lnTo>
                  <a:lnTo>
                    <a:pt x="1004316" y="3075305"/>
                  </a:lnTo>
                  <a:lnTo>
                    <a:pt x="1010793" y="3030728"/>
                  </a:lnTo>
                  <a:lnTo>
                    <a:pt x="1016762" y="2986151"/>
                  </a:lnTo>
                  <a:lnTo>
                    <a:pt x="1022096" y="2941574"/>
                  </a:lnTo>
                  <a:lnTo>
                    <a:pt x="1026794" y="2896870"/>
                  </a:lnTo>
                  <a:lnTo>
                    <a:pt x="1030985" y="2852039"/>
                  </a:lnTo>
                  <a:lnTo>
                    <a:pt x="1034669" y="2807335"/>
                  </a:lnTo>
                  <a:lnTo>
                    <a:pt x="1037844" y="2762504"/>
                  </a:lnTo>
                  <a:lnTo>
                    <a:pt x="1040257" y="2717673"/>
                  </a:lnTo>
                  <a:lnTo>
                    <a:pt x="1042288" y="2672842"/>
                  </a:lnTo>
                  <a:lnTo>
                    <a:pt x="1043685" y="2627884"/>
                  </a:lnTo>
                  <a:lnTo>
                    <a:pt x="1044575" y="2583053"/>
                  </a:lnTo>
                  <a:lnTo>
                    <a:pt x="1044829" y="2538095"/>
                  </a:lnTo>
                  <a:lnTo>
                    <a:pt x="1044575" y="2493137"/>
                  </a:lnTo>
                  <a:lnTo>
                    <a:pt x="1043685" y="2448306"/>
                  </a:lnTo>
                  <a:lnTo>
                    <a:pt x="1042288" y="2403348"/>
                  </a:lnTo>
                  <a:lnTo>
                    <a:pt x="1040257" y="2358517"/>
                  </a:lnTo>
                  <a:lnTo>
                    <a:pt x="1037844" y="2313686"/>
                  </a:lnTo>
                  <a:lnTo>
                    <a:pt x="1034669" y="2268855"/>
                  </a:lnTo>
                  <a:lnTo>
                    <a:pt x="1030985" y="2224024"/>
                  </a:lnTo>
                  <a:lnTo>
                    <a:pt x="1026794" y="2179320"/>
                  </a:lnTo>
                  <a:lnTo>
                    <a:pt x="1022096" y="2134616"/>
                  </a:lnTo>
                  <a:lnTo>
                    <a:pt x="1016762" y="2090039"/>
                  </a:lnTo>
                  <a:lnTo>
                    <a:pt x="1010793" y="2045462"/>
                  </a:lnTo>
                  <a:lnTo>
                    <a:pt x="1004316" y="2000885"/>
                  </a:lnTo>
                  <a:lnTo>
                    <a:pt x="997331" y="1956435"/>
                  </a:lnTo>
                  <a:lnTo>
                    <a:pt x="989774" y="1911985"/>
                  </a:lnTo>
                  <a:lnTo>
                    <a:pt x="981633" y="1867789"/>
                  </a:lnTo>
                  <a:lnTo>
                    <a:pt x="972921" y="1823465"/>
                  </a:lnTo>
                  <a:lnTo>
                    <a:pt x="963663" y="1779397"/>
                  </a:lnTo>
                  <a:lnTo>
                    <a:pt x="953833" y="1735327"/>
                  </a:lnTo>
                  <a:lnTo>
                    <a:pt x="943444" y="1691386"/>
                  </a:lnTo>
                  <a:lnTo>
                    <a:pt x="932497" y="1647571"/>
                  </a:lnTo>
                  <a:lnTo>
                    <a:pt x="920978" y="1603883"/>
                  </a:lnTo>
                  <a:lnTo>
                    <a:pt x="908900" y="1560322"/>
                  </a:lnTo>
                  <a:lnTo>
                    <a:pt x="896264" y="1516888"/>
                  </a:lnTo>
                  <a:lnTo>
                    <a:pt x="883069" y="1473581"/>
                  </a:lnTo>
                  <a:lnTo>
                    <a:pt x="869315" y="1430401"/>
                  </a:lnTo>
                  <a:lnTo>
                    <a:pt x="854989" y="1387348"/>
                  </a:lnTo>
                  <a:lnTo>
                    <a:pt x="840117" y="1344422"/>
                  </a:lnTo>
                  <a:lnTo>
                    <a:pt x="824674" y="1301623"/>
                  </a:lnTo>
                  <a:lnTo>
                    <a:pt x="808659" y="1259077"/>
                  </a:lnTo>
                  <a:lnTo>
                    <a:pt x="792099" y="1216660"/>
                  </a:lnTo>
                  <a:lnTo>
                    <a:pt x="774966" y="1174369"/>
                  </a:lnTo>
                  <a:lnTo>
                    <a:pt x="757275" y="1132332"/>
                  </a:lnTo>
                  <a:lnTo>
                    <a:pt x="739025" y="1090422"/>
                  </a:lnTo>
                  <a:lnTo>
                    <a:pt x="720216" y="1048765"/>
                  </a:lnTo>
                  <a:lnTo>
                    <a:pt x="700836" y="1007237"/>
                  </a:lnTo>
                  <a:lnTo>
                    <a:pt x="680910" y="965962"/>
                  </a:lnTo>
                  <a:lnTo>
                    <a:pt x="660412" y="924940"/>
                  </a:lnTo>
                  <a:lnTo>
                    <a:pt x="639356" y="884047"/>
                  </a:lnTo>
                  <a:lnTo>
                    <a:pt x="617728" y="843280"/>
                  </a:lnTo>
                  <a:lnTo>
                    <a:pt x="595553" y="802894"/>
                  </a:lnTo>
                  <a:lnTo>
                    <a:pt x="572808" y="762635"/>
                  </a:lnTo>
                  <a:lnTo>
                    <a:pt x="549503" y="722757"/>
                  </a:lnTo>
                  <a:lnTo>
                    <a:pt x="525627" y="683006"/>
                  </a:lnTo>
                  <a:lnTo>
                    <a:pt x="501205" y="643509"/>
                  </a:lnTo>
                  <a:lnTo>
                    <a:pt x="476211" y="604265"/>
                  </a:lnTo>
                  <a:lnTo>
                    <a:pt x="450659" y="565276"/>
                  </a:lnTo>
                  <a:lnTo>
                    <a:pt x="424548" y="526542"/>
                  </a:lnTo>
                  <a:lnTo>
                    <a:pt x="397878" y="488061"/>
                  </a:lnTo>
                  <a:lnTo>
                    <a:pt x="370636" y="449834"/>
                  </a:lnTo>
                  <a:lnTo>
                    <a:pt x="342836" y="411988"/>
                  </a:lnTo>
                  <a:lnTo>
                    <a:pt x="314477" y="374396"/>
                  </a:lnTo>
                  <a:lnTo>
                    <a:pt x="285559" y="337058"/>
                  </a:lnTo>
                  <a:lnTo>
                    <a:pt x="256082" y="299974"/>
                  </a:lnTo>
                  <a:lnTo>
                    <a:pt x="226034" y="263271"/>
                  </a:lnTo>
                  <a:lnTo>
                    <a:pt x="195427" y="226949"/>
                  </a:lnTo>
                  <a:lnTo>
                    <a:pt x="164261" y="190753"/>
                  </a:lnTo>
                  <a:lnTo>
                    <a:pt x="132537" y="155067"/>
                  </a:lnTo>
                  <a:lnTo>
                    <a:pt x="100241" y="119634"/>
                  </a:lnTo>
                  <a:lnTo>
                    <a:pt x="67386" y="84455"/>
                  </a:lnTo>
                  <a:lnTo>
                    <a:pt x="33972" y="49657"/>
                  </a:lnTo>
                  <a:lnTo>
                    <a:pt x="0" y="15239"/>
                  </a:lnTo>
                  <a:lnTo>
                    <a:pt x="15278" y="0"/>
                  </a:lnTo>
                  <a:close/>
                </a:path>
              </a:pathLst>
            </a:custGeom>
            <a:ln w="25908">
              <a:solidFill>
                <a:srgbClr val="3B66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1163" y="1524000"/>
              <a:ext cx="7950834" cy="1066800"/>
            </a:xfrm>
            <a:custGeom>
              <a:avLst/>
              <a:gdLst/>
              <a:ahLst/>
              <a:cxnLst/>
              <a:rect l="l" t="t" r="r" b="b"/>
              <a:pathLst>
                <a:path w="7950834" h="1066800">
                  <a:moveTo>
                    <a:pt x="7950327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7950327" y="1066800"/>
                  </a:lnTo>
                  <a:lnTo>
                    <a:pt x="7950327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1925" y="1524762"/>
              <a:ext cx="7950834" cy="1066800"/>
            </a:xfrm>
            <a:custGeom>
              <a:avLst/>
              <a:gdLst/>
              <a:ahLst/>
              <a:cxnLst/>
              <a:rect l="l" t="t" r="r" b="b"/>
              <a:pathLst>
                <a:path w="7950834" h="1066800">
                  <a:moveTo>
                    <a:pt x="0" y="1066800"/>
                  </a:moveTo>
                  <a:lnTo>
                    <a:pt x="7950327" y="1066800"/>
                  </a:lnTo>
                  <a:lnTo>
                    <a:pt x="7950327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64919" y="1833829"/>
            <a:ext cx="407606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Its</a:t>
            </a:r>
            <a:r>
              <a:rPr sz="23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best</a:t>
            </a:r>
            <a:r>
              <a:rPr sz="2300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page</a:t>
            </a:r>
            <a:r>
              <a:rPr sz="23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replacement</a:t>
            </a:r>
            <a:r>
              <a:rPr sz="2300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mbria"/>
                <a:cs typeface="Cambria"/>
              </a:rPr>
              <a:t>policy.</a:t>
            </a:r>
            <a:endParaRPr sz="23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2920" y="1380680"/>
            <a:ext cx="8642985" cy="4424680"/>
            <a:chOff x="252920" y="1380680"/>
            <a:chExt cx="8642985" cy="4424680"/>
          </a:xfrm>
        </p:grpSpPr>
        <p:sp>
          <p:nvSpPr>
            <p:cNvPr id="9" name="object 9"/>
            <p:cNvSpPr/>
            <p:nvPr/>
          </p:nvSpPr>
          <p:spPr>
            <a:xfrm>
              <a:off x="265176" y="1392935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666750" y="0"/>
                  </a:moveTo>
                  <a:lnTo>
                    <a:pt x="619137" y="1650"/>
                  </a:lnTo>
                  <a:lnTo>
                    <a:pt x="572414" y="6603"/>
                  </a:lnTo>
                  <a:lnTo>
                    <a:pt x="526719" y="14731"/>
                  </a:lnTo>
                  <a:lnTo>
                    <a:pt x="482155" y="25908"/>
                  </a:lnTo>
                  <a:lnTo>
                    <a:pt x="438835" y="40004"/>
                  </a:lnTo>
                  <a:lnTo>
                    <a:pt x="396862" y="56896"/>
                  </a:lnTo>
                  <a:lnTo>
                    <a:pt x="356362" y="76453"/>
                  </a:lnTo>
                  <a:lnTo>
                    <a:pt x="317436" y="98678"/>
                  </a:lnTo>
                  <a:lnTo>
                    <a:pt x="280212" y="123443"/>
                  </a:lnTo>
                  <a:lnTo>
                    <a:pt x="244779" y="150494"/>
                  </a:lnTo>
                  <a:lnTo>
                    <a:pt x="211277" y="179831"/>
                  </a:lnTo>
                  <a:lnTo>
                    <a:pt x="179806" y="211327"/>
                  </a:lnTo>
                  <a:lnTo>
                    <a:pt x="150482" y="244855"/>
                  </a:lnTo>
                  <a:lnTo>
                    <a:pt x="123418" y="280288"/>
                  </a:lnTo>
                  <a:lnTo>
                    <a:pt x="98717" y="317500"/>
                  </a:lnTo>
                  <a:lnTo>
                    <a:pt x="76504" y="356362"/>
                  </a:lnTo>
                  <a:lnTo>
                    <a:pt x="56883" y="396875"/>
                  </a:lnTo>
                  <a:lnTo>
                    <a:pt x="39966" y="438912"/>
                  </a:lnTo>
                  <a:lnTo>
                    <a:pt x="25882" y="482218"/>
                  </a:lnTo>
                  <a:lnTo>
                    <a:pt x="14732" y="526796"/>
                  </a:lnTo>
                  <a:lnTo>
                    <a:pt x="6616" y="572388"/>
                  </a:lnTo>
                  <a:lnTo>
                    <a:pt x="1676" y="619125"/>
                  </a:lnTo>
                  <a:lnTo>
                    <a:pt x="0" y="666750"/>
                  </a:lnTo>
                  <a:lnTo>
                    <a:pt x="1676" y="714375"/>
                  </a:lnTo>
                  <a:lnTo>
                    <a:pt x="6616" y="761111"/>
                  </a:lnTo>
                  <a:lnTo>
                    <a:pt x="14732" y="806703"/>
                  </a:lnTo>
                  <a:lnTo>
                    <a:pt x="25882" y="851280"/>
                  </a:lnTo>
                  <a:lnTo>
                    <a:pt x="39966" y="894588"/>
                  </a:lnTo>
                  <a:lnTo>
                    <a:pt x="56883" y="936625"/>
                  </a:lnTo>
                  <a:lnTo>
                    <a:pt x="76504" y="977138"/>
                  </a:lnTo>
                  <a:lnTo>
                    <a:pt x="98717" y="1016000"/>
                  </a:lnTo>
                  <a:lnTo>
                    <a:pt x="123418" y="1053211"/>
                  </a:lnTo>
                  <a:lnTo>
                    <a:pt x="150482" y="1088643"/>
                  </a:lnTo>
                  <a:lnTo>
                    <a:pt x="179806" y="1122172"/>
                  </a:lnTo>
                  <a:lnTo>
                    <a:pt x="211277" y="1153667"/>
                  </a:lnTo>
                  <a:lnTo>
                    <a:pt x="244779" y="1183004"/>
                  </a:lnTo>
                  <a:lnTo>
                    <a:pt x="280212" y="1210055"/>
                  </a:lnTo>
                  <a:lnTo>
                    <a:pt x="317436" y="1234821"/>
                  </a:lnTo>
                  <a:lnTo>
                    <a:pt x="356362" y="1257046"/>
                  </a:lnTo>
                  <a:lnTo>
                    <a:pt x="396862" y="1276603"/>
                  </a:lnTo>
                  <a:lnTo>
                    <a:pt x="438835" y="1293494"/>
                  </a:lnTo>
                  <a:lnTo>
                    <a:pt x="482155" y="1307591"/>
                  </a:lnTo>
                  <a:lnTo>
                    <a:pt x="526719" y="1318767"/>
                  </a:lnTo>
                  <a:lnTo>
                    <a:pt x="572414" y="1326896"/>
                  </a:lnTo>
                  <a:lnTo>
                    <a:pt x="619137" y="1331849"/>
                  </a:lnTo>
                  <a:lnTo>
                    <a:pt x="666750" y="1333500"/>
                  </a:lnTo>
                  <a:lnTo>
                    <a:pt x="714362" y="1331849"/>
                  </a:lnTo>
                  <a:lnTo>
                    <a:pt x="761060" y="1326896"/>
                  </a:lnTo>
                  <a:lnTo>
                    <a:pt x="806754" y="1318767"/>
                  </a:lnTo>
                  <a:lnTo>
                    <a:pt x="851319" y="1307591"/>
                  </a:lnTo>
                  <a:lnTo>
                    <a:pt x="894638" y="1293494"/>
                  </a:lnTo>
                  <a:lnTo>
                    <a:pt x="936612" y="1276603"/>
                  </a:lnTo>
                  <a:lnTo>
                    <a:pt x="977112" y="1257046"/>
                  </a:lnTo>
                  <a:lnTo>
                    <a:pt x="1016000" y="1234821"/>
                  </a:lnTo>
                  <a:lnTo>
                    <a:pt x="1053211" y="1210055"/>
                  </a:lnTo>
                  <a:lnTo>
                    <a:pt x="1088644" y="1183004"/>
                  </a:lnTo>
                  <a:lnTo>
                    <a:pt x="1122172" y="1153667"/>
                  </a:lnTo>
                  <a:lnTo>
                    <a:pt x="1153668" y="1122172"/>
                  </a:lnTo>
                  <a:lnTo>
                    <a:pt x="1183005" y="1088643"/>
                  </a:lnTo>
                  <a:lnTo>
                    <a:pt x="1210056" y="1053211"/>
                  </a:lnTo>
                  <a:lnTo>
                    <a:pt x="1234821" y="1016000"/>
                  </a:lnTo>
                  <a:lnTo>
                    <a:pt x="1257046" y="977138"/>
                  </a:lnTo>
                  <a:lnTo>
                    <a:pt x="1276604" y="936625"/>
                  </a:lnTo>
                  <a:lnTo>
                    <a:pt x="1293495" y="894588"/>
                  </a:lnTo>
                  <a:lnTo>
                    <a:pt x="1307592" y="851280"/>
                  </a:lnTo>
                  <a:lnTo>
                    <a:pt x="1318768" y="806703"/>
                  </a:lnTo>
                  <a:lnTo>
                    <a:pt x="1326896" y="761111"/>
                  </a:lnTo>
                  <a:lnTo>
                    <a:pt x="1331849" y="714375"/>
                  </a:lnTo>
                  <a:lnTo>
                    <a:pt x="1333500" y="666750"/>
                  </a:lnTo>
                  <a:lnTo>
                    <a:pt x="1331849" y="619125"/>
                  </a:lnTo>
                  <a:lnTo>
                    <a:pt x="1326896" y="572388"/>
                  </a:lnTo>
                  <a:lnTo>
                    <a:pt x="1318768" y="526796"/>
                  </a:lnTo>
                  <a:lnTo>
                    <a:pt x="1307592" y="482218"/>
                  </a:lnTo>
                  <a:lnTo>
                    <a:pt x="1293495" y="438912"/>
                  </a:lnTo>
                  <a:lnTo>
                    <a:pt x="1276604" y="396875"/>
                  </a:lnTo>
                  <a:lnTo>
                    <a:pt x="1257046" y="356362"/>
                  </a:lnTo>
                  <a:lnTo>
                    <a:pt x="1234821" y="317500"/>
                  </a:lnTo>
                  <a:lnTo>
                    <a:pt x="1210056" y="280288"/>
                  </a:lnTo>
                  <a:lnTo>
                    <a:pt x="1183005" y="244855"/>
                  </a:lnTo>
                  <a:lnTo>
                    <a:pt x="1153668" y="211327"/>
                  </a:lnTo>
                  <a:lnTo>
                    <a:pt x="1122172" y="179831"/>
                  </a:lnTo>
                  <a:lnTo>
                    <a:pt x="1088644" y="150494"/>
                  </a:lnTo>
                  <a:lnTo>
                    <a:pt x="1053211" y="123443"/>
                  </a:lnTo>
                  <a:lnTo>
                    <a:pt x="1016000" y="98678"/>
                  </a:lnTo>
                  <a:lnTo>
                    <a:pt x="977112" y="76453"/>
                  </a:lnTo>
                  <a:lnTo>
                    <a:pt x="936612" y="56896"/>
                  </a:lnTo>
                  <a:lnTo>
                    <a:pt x="894638" y="40004"/>
                  </a:lnTo>
                  <a:lnTo>
                    <a:pt x="851319" y="25908"/>
                  </a:lnTo>
                  <a:lnTo>
                    <a:pt x="806754" y="14731"/>
                  </a:lnTo>
                  <a:lnTo>
                    <a:pt x="761060" y="6603"/>
                  </a:lnTo>
                  <a:lnTo>
                    <a:pt x="714362" y="1650"/>
                  </a:lnTo>
                  <a:lnTo>
                    <a:pt x="666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5938" y="1393697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0" y="666750"/>
                  </a:moveTo>
                  <a:lnTo>
                    <a:pt x="1676" y="619125"/>
                  </a:lnTo>
                  <a:lnTo>
                    <a:pt x="6616" y="572388"/>
                  </a:lnTo>
                  <a:lnTo>
                    <a:pt x="14732" y="526796"/>
                  </a:lnTo>
                  <a:lnTo>
                    <a:pt x="25882" y="482218"/>
                  </a:lnTo>
                  <a:lnTo>
                    <a:pt x="39966" y="438912"/>
                  </a:lnTo>
                  <a:lnTo>
                    <a:pt x="56883" y="396875"/>
                  </a:lnTo>
                  <a:lnTo>
                    <a:pt x="76504" y="356362"/>
                  </a:lnTo>
                  <a:lnTo>
                    <a:pt x="98717" y="317500"/>
                  </a:lnTo>
                  <a:lnTo>
                    <a:pt x="123418" y="280288"/>
                  </a:lnTo>
                  <a:lnTo>
                    <a:pt x="150482" y="244855"/>
                  </a:lnTo>
                  <a:lnTo>
                    <a:pt x="179806" y="211327"/>
                  </a:lnTo>
                  <a:lnTo>
                    <a:pt x="211277" y="179831"/>
                  </a:lnTo>
                  <a:lnTo>
                    <a:pt x="244779" y="150494"/>
                  </a:lnTo>
                  <a:lnTo>
                    <a:pt x="280212" y="123443"/>
                  </a:lnTo>
                  <a:lnTo>
                    <a:pt x="317436" y="98678"/>
                  </a:lnTo>
                  <a:lnTo>
                    <a:pt x="356362" y="76453"/>
                  </a:lnTo>
                  <a:lnTo>
                    <a:pt x="396862" y="56896"/>
                  </a:lnTo>
                  <a:lnTo>
                    <a:pt x="438835" y="40004"/>
                  </a:lnTo>
                  <a:lnTo>
                    <a:pt x="482155" y="25907"/>
                  </a:lnTo>
                  <a:lnTo>
                    <a:pt x="526719" y="14731"/>
                  </a:lnTo>
                  <a:lnTo>
                    <a:pt x="572414" y="6603"/>
                  </a:lnTo>
                  <a:lnTo>
                    <a:pt x="619137" y="1650"/>
                  </a:lnTo>
                  <a:lnTo>
                    <a:pt x="666750" y="0"/>
                  </a:lnTo>
                  <a:lnTo>
                    <a:pt x="714362" y="1650"/>
                  </a:lnTo>
                  <a:lnTo>
                    <a:pt x="761060" y="6603"/>
                  </a:lnTo>
                  <a:lnTo>
                    <a:pt x="806754" y="14731"/>
                  </a:lnTo>
                  <a:lnTo>
                    <a:pt x="851319" y="25907"/>
                  </a:lnTo>
                  <a:lnTo>
                    <a:pt x="894638" y="40004"/>
                  </a:lnTo>
                  <a:lnTo>
                    <a:pt x="936612" y="56896"/>
                  </a:lnTo>
                  <a:lnTo>
                    <a:pt x="977112" y="76453"/>
                  </a:lnTo>
                  <a:lnTo>
                    <a:pt x="1016000" y="98678"/>
                  </a:lnTo>
                  <a:lnTo>
                    <a:pt x="1053211" y="123443"/>
                  </a:lnTo>
                  <a:lnTo>
                    <a:pt x="1088644" y="150494"/>
                  </a:lnTo>
                  <a:lnTo>
                    <a:pt x="1122172" y="179831"/>
                  </a:lnTo>
                  <a:lnTo>
                    <a:pt x="1153668" y="211327"/>
                  </a:lnTo>
                  <a:lnTo>
                    <a:pt x="1183005" y="244855"/>
                  </a:lnTo>
                  <a:lnTo>
                    <a:pt x="1210056" y="280288"/>
                  </a:lnTo>
                  <a:lnTo>
                    <a:pt x="1234821" y="317500"/>
                  </a:lnTo>
                  <a:lnTo>
                    <a:pt x="1257046" y="356362"/>
                  </a:lnTo>
                  <a:lnTo>
                    <a:pt x="1276604" y="396875"/>
                  </a:lnTo>
                  <a:lnTo>
                    <a:pt x="1293495" y="438912"/>
                  </a:lnTo>
                  <a:lnTo>
                    <a:pt x="1307592" y="482218"/>
                  </a:lnTo>
                  <a:lnTo>
                    <a:pt x="1318768" y="526796"/>
                  </a:lnTo>
                  <a:lnTo>
                    <a:pt x="1326896" y="572388"/>
                  </a:lnTo>
                  <a:lnTo>
                    <a:pt x="1331849" y="619125"/>
                  </a:lnTo>
                  <a:lnTo>
                    <a:pt x="1333500" y="666750"/>
                  </a:lnTo>
                  <a:lnTo>
                    <a:pt x="1331849" y="714375"/>
                  </a:lnTo>
                  <a:lnTo>
                    <a:pt x="1326896" y="761111"/>
                  </a:lnTo>
                  <a:lnTo>
                    <a:pt x="1318768" y="806703"/>
                  </a:lnTo>
                  <a:lnTo>
                    <a:pt x="1307592" y="851280"/>
                  </a:lnTo>
                  <a:lnTo>
                    <a:pt x="1293495" y="894588"/>
                  </a:lnTo>
                  <a:lnTo>
                    <a:pt x="1276604" y="936625"/>
                  </a:lnTo>
                  <a:lnTo>
                    <a:pt x="1257046" y="977138"/>
                  </a:lnTo>
                  <a:lnTo>
                    <a:pt x="1234821" y="1016000"/>
                  </a:lnTo>
                  <a:lnTo>
                    <a:pt x="1210056" y="1053211"/>
                  </a:lnTo>
                  <a:lnTo>
                    <a:pt x="1183005" y="1088643"/>
                  </a:lnTo>
                  <a:lnTo>
                    <a:pt x="1153668" y="1122172"/>
                  </a:lnTo>
                  <a:lnTo>
                    <a:pt x="1122172" y="1153667"/>
                  </a:lnTo>
                  <a:lnTo>
                    <a:pt x="1088644" y="1183004"/>
                  </a:lnTo>
                  <a:lnTo>
                    <a:pt x="1053211" y="1210055"/>
                  </a:lnTo>
                  <a:lnTo>
                    <a:pt x="1016000" y="1234821"/>
                  </a:lnTo>
                  <a:lnTo>
                    <a:pt x="977112" y="1257046"/>
                  </a:lnTo>
                  <a:lnTo>
                    <a:pt x="936612" y="1276603"/>
                  </a:lnTo>
                  <a:lnTo>
                    <a:pt x="894638" y="1293494"/>
                  </a:lnTo>
                  <a:lnTo>
                    <a:pt x="851319" y="1307591"/>
                  </a:lnTo>
                  <a:lnTo>
                    <a:pt x="806754" y="1318767"/>
                  </a:lnTo>
                  <a:lnTo>
                    <a:pt x="761060" y="1326896"/>
                  </a:lnTo>
                  <a:lnTo>
                    <a:pt x="714362" y="1331849"/>
                  </a:lnTo>
                  <a:lnTo>
                    <a:pt x="666750" y="1333500"/>
                  </a:lnTo>
                  <a:lnTo>
                    <a:pt x="619137" y="1331849"/>
                  </a:lnTo>
                  <a:lnTo>
                    <a:pt x="572414" y="1326896"/>
                  </a:lnTo>
                  <a:lnTo>
                    <a:pt x="526719" y="1318767"/>
                  </a:lnTo>
                  <a:lnTo>
                    <a:pt x="482155" y="1307591"/>
                  </a:lnTo>
                  <a:lnTo>
                    <a:pt x="438835" y="1293494"/>
                  </a:lnTo>
                  <a:lnTo>
                    <a:pt x="396862" y="1276603"/>
                  </a:lnTo>
                  <a:lnTo>
                    <a:pt x="356362" y="1257046"/>
                  </a:lnTo>
                  <a:lnTo>
                    <a:pt x="317436" y="1234821"/>
                  </a:lnTo>
                  <a:lnTo>
                    <a:pt x="280212" y="1210055"/>
                  </a:lnTo>
                  <a:lnTo>
                    <a:pt x="244779" y="1183004"/>
                  </a:lnTo>
                  <a:lnTo>
                    <a:pt x="211277" y="1153667"/>
                  </a:lnTo>
                  <a:lnTo>
                    <a:pt x="179806" y="1122172"/>
                  </a:lnTo>
                  <a:lnTo>
                    <a:pt x="150482" y="1088643"/>
                  </a:lnTo>
                  <a:lnTo>
                    <a:pt x="123418" y="1053211"/>
                  </a:lnTo>
                  <a:lnTo>
                    <a:pt x="98717" y="1016000"/>
                  </a:lnTo>
                  <a:lnTo>
                    <a:pt x="76504" y="977138"/>
                  </a:lnTo>
                  <a:lnTo>
                    <a:pt x="56883" y="936625"/>
                  </a:lnTo>
                  <a:lnTo>
                    <a:pt x="39966" y="894588"/>
                  </a:lnTo>
                  <a:lnTo>
                    <a:pt x="25882" y="851280"/>
                  </a:lnTo>
                  <a:lnTo>
                    <a:pt x="14732" y="806703"/>
                  </a:lnTo>
                  <a:lnTo>
                    <a:pt x="6616" y="761111"/>
                  </a:lnTo>
                  <a:lnTo>
                    <a:pt x="1676" y="714375"/>
                  </a:lnTo>
                  <a:lnTo>
                    <a:pt x="0" y="666750"/>
                  </a:lnTo>
                  <a:close/>
                </a:path>
              </a:pathLst>
            </a:custGeom>
            <a:ln w="25908">
              <a:solidFill>
                <a:srgbClr val="4F8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9783" y="3124200"/>
              <a:ext cx="7562215" cy="1066800"/>
            </a:xfrm>
            <a:custGeom>
              <a:avLst/>
              <a:gdLst/>
              <a:ahLst/>
              <a:cxnLst/>
              <a:rect l="l" t="t" r="r" b="b"/>
              <a:pathLst>
                <a:path w="7562215" h="1066800">
                  <a:moveTo>
                    <a:pt x="756196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7561960" y="1066800"/>
                  </a:lnTo>
                  <a:lnTo>
                    <a:pt x="756196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0546" y="3124961"/>
              <a:ext cx="7562215" cy="1066800"/>
            </a:xfrm>
            <a:custGeom>
              <a:avLst/>
              <a:gdLst/>
              <a:ahLst/>
              <a:cxnLst/>
              <a:rect l="l" t="t" r="r" b="b"/>
              <a:pathLst>
                <a:path w="7562215" h="1066800">
                  <a:moveTo>
                    <a:pt x="0" y="1066800"/>
                  </a:moveTo>
                  <a:lnTo>
                    <a:pt x="7561960" y="1066800"/>
                  </a:lnTo>
                  <a:lnTo>
                    <a:pt x="756196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3796" y="2993135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666750" y="0"/>
                  </a:moveTo>
                  <a:lnTo>
                    <a:pt x="619125" y="1650"/>
                  </a:lnTo>
                  <a:lnTo>
                    <a:pt x="572414" y="6603"/>
                  </a:lnTo>
                  <a:lnTo>
                    <a:pt x="526719" y="14731"/>
                  </a:lnTo>
                  <a:lnTo>
                    <a:pt x="482155" y="25908"/>
                  </a:lnTo>
                  <a:lnTo>
                    <a:pt x="438835" y="40004"/>
                  </a:lnTo>
                  <a:lnTo>
                    <a:pt x="396862" y="56896"/>
                  </a:lnTo>
                  <a:lnTo>
                    <a:pt x="356362" y="76453"/>
                  </a:lnTo>
                  <a:lnTo>
                    <a:pt x="317436" y="98678"/>
                  </a:lnTo>
                  <a:lnTo>
                    <a:pt x="280212" y="123443"/>
                  </a:lnTo>
                  <a:lnTo>
                    <a:pt x="244779" y="150494"/>
                  </a:lnTo>
                  <a:lnTo>
                    <a:pt x="211277" y="179831"/>
                  </a:lnTo>
                  <a:lnTo>
                    <a:pt x="179806" y="211327"/>
                  </a:lnTo>
                  <a:lnTo>
                    <a:pt x="150482" y="244855"/>
                  </a:lnTo>
                  <a:lnTo>
                    <a:pt x="123418" y="280288"/>
                  </a:lnTo>
                  <a:lnTo>
                    <a:pt x="98717" y="317500"/>
                  </a:lnTo>
                  <a:lnTo>
                    <a:pt x="76504" y="356362"/>
                  </a:lnTo>
                  <a:lnTo>
                    <a:pt x="56883" y="396875"/>
                  </a:lnTo>
                  <a:lnTo>
                    <a:pt x="39966" y="438912"/>
                  </a:lnTo>
                  <a:lnTo>
                    <a:pt x="25882" y="482218"/>
                  </a:lnTo>
                  <a:lnTo>
                    <a:pt x="14732" y="526796"/>
                  </a:lnTo>
                  <a:lnTo>
                    <a:pt x="6616" y="572388"/>
                  </a:lnTo>
                  <a:lnTo>
                    <a:pt x="1676" y="619125"/>
                  </a:lnTo>
                  <a:lnTo>
                    <a:pt x="0" y="666750"/>
                  </a:lnTo>
                  <a:lnTo>
                    <a:pt x="1676" y="714375"/>
                  </a:lnTo>
                  <a:lnTo>
                    <a:pt x="6616" y="761111"/>
                  </a:lnTo>
                  <a:lnTo>
                    <a:pt x="14732" y="806703"/>
                  </a:lnTo>
                  <a:lnTo>
                    <a:pt x="25882" y="851281"/>
                  </a:lnTo>
                  <a:lnTo>
                    <a:pt x="39966" y="894588"/>
                  </a:lnTo>
                  <a:lnTo>
                    <a:pt x="56883" y="936625"/>
                  </a:lnTo>
                  <a:lnTo>
                    <a:pt x="76504" y="977138"/>
                  </a:lnTo>
                  <a:lnTo>
                    <a:pt x="98717" y="1016000"/>
                  </a:lnTo>
                  <a:lnTo>
                    <a:pt x="123418" y="1053211"/>
                  </a:lnTo>
                  <a:lnTo>
                    <a:pt x="150482" y="1088644"/>
                  </a:lnTo>
                  <a:lnTo>
                    <a:pt x="179806" y="1122171"/>
                  </a:lnTo>
                  <a:lnTo>
                    <a:pt x="211277" y="1153668"/>
                  </a:lnTo>
                  <a:lnTo>
                    <a:pt x="244779" y="1183005"/>
                  </a:lnTo>
                  <a:lnTo>
                    <a:pt x="280212" y="1210056"/>
                  </a:lnTo>
                  <a:lnTo>
                    <a:pt x="317436" y="1234820"/>
                  </a:lnTo>
                  <a:lnTo>
                    <a:pt x="356362" y="1257045"/>
                  </a:lnTo>
                  <a:lnTo>
                    <a:pt x="396862" y="1276603"/>
                  </a:lnTo>
                  <a:lnTo>
                    <a:pt x="438835" y="1293495"/>
                  </a:lnTo>
                  <a:lnTo>
                    <a:pt x="482155" y="1307591"/>
                  </a:lnTo>
                  <a:lnTo>
                    <a:pt x="526719" y="1318768"/>
                  </a:lnTo>
                  <a:lnTo>
                    <a:pt x="572414" y="1326895"/>
                  </a:lnTo>
                  <a:lnTo>
                    <a:pt x="619125" y="1331849"/>
                  </a:lnTo>
                  <a:lnTo>
                    <a:pt x="666750" y="1333500"/>
                  </a:lnTo>
                  <a:lnTo>
                    <a:pt x="714375" y="1331849"/>
                  </a:lnTo>
                  <a:lnTo>
                    <a:pt x="761111" y="1326895"/>
                  </a:lnTo>
                  <a:lnTo>
                    <a:pt x="806704" y="1318768"/>
                  </a:lnTo>
                  <a:lnTo>
                    <a:pt x="851281" y="1307591"/>
                  </a:lnTo>
                  <a:lnTo>
                    <a:pt x="894588" y="1293495"/>
                  </a:lnTo>
                  <a:lnTo>
                    <a:pt x="936625" y="1276603"/>
                  </a:lnTo>
                  <a:lnTo>
                    <a:pt x="977138" y="1257045"/>
                  </a:lnTo>
                  <a:lnTo>
                    <a:pt x="1016000" y="1234820"/>
                  </a:lnTo>
                  <a:lnTo>
                    <a:pt x="1053211" y="1210056"/>
                  </a:lnTo>
                  <a:lnTo>
                    <a:pt x="1088644" y="1183005"/>
                  </a:lnTo>
                  <a:lnTo>
                    <a:pt x="1122172" y="1153668"/>
                  </a:lnTo>
                  <a:lnTo>
                    <a:pt x="1153668" y="1122171"/>
                  </a:lnTo>
                  <a:lnTo>
                    <a:pt x="1183005" y="1088644"/>
                  </a:lnTo>
                  <a:lnTo>
                    <a:pt x="1210056" y="1053211"/>
                  </a:lnTo>
                  <a:lnTo>
                    <a:pt x="1234821" y="1016000"/>
                  </a:lnTo>
                  <a:lnTo>
                    <a:pt x="1257046" y="977138"/>
                  </a:lnTo>
                  <a:lnTo>
                    <a:pt x="1276604" y="936625"/>
                  </a:lnTo>
                  <a:lnTo>
                    <a:pt x="1293495" y="894588"/>
                  </a:lnTo>
                  <a:lnTo>
                    <a:pt x="1307592" y="851281"/>
                  </a:lnTo>
                  <a:lnTo>
                    <a:pt x="1318768" y="806703"/>
                  </a:lnTo>
                  <a:lnTo>
                    <a:pt x="1326896" y="761111"/>
                  </a:lnTo>
                  <a:lnTo>
                    <a:pt x="1331849" y="714375"/>
                  </a:lnTo>
                  <a:lnTo>
                    <a:pt x="1333500" y="666750"/>
                  </a:lnTo>
                  <a:lnTo>
                    <a:pt x="1331849" y="619125"/>
                  </a:lnTo>
                  <a:lnTo>
                    <a:pt x="1326896" y="572388"/>
                  </a:lnTo>
                  <a:lnTo>
                    <a:pt x="1318768" y="526796"/>
                  </a:lnTo>
                  <a:lnTo>
                    <a:pt x="1307592" y="482218"/>
                  </a:lnTo>
                  <a:lnTo>
                    <a:pt x="1293495" y="438912"/>
                  </a:lnTo>
                  <a:lnTo>
                    <a:pt x="1276604" y="396875"/>
                  </a:lnTo>
                  <a:lnTo>
                    <a:pt x="1257046" y="356362"/>
                  </a:lnTo>
                  <a:lnTo>
                    <a:pt x="1234821" y="317500"/>
                  </a:lnTo>
                  <a:lnTo>
                    <a:pt x="1210056" y="280288"/>
                  </a:lnTo>
                  <a:lnTo>
                    <a:pt x="1183005" y="244855"/>
                  </a:lnTo>
                  <a:lnTo>
                    <a:pt x="1153668" y="211327"/>
                  </a:lnTo>
                  <a:lnTo>
                    <a:pt x="1122172" y="179831"/>
                  </a:lnTo>
                  <a:lnTo>
                    <a:pt x="1088644" y="150494"/>
                  </a:lnTo>
                  <a:lnTo>
                    <a:pt x="1053211" y="123443"/>
                  </a:lnTo>
                  <a:lnTo>
                    <a:pt x="1016000" y="98678"/>
                  </a:lnTo>
                  <a:lnTo>
                    <a:pt x="977138" y="76453"/>
                  </a:lnTo>
                  <a:lnTo>
                    <a:pt x="936625" y="56896"/>
                  </a:lnTo>
                  <a:lnTo>
                    <a:pt x="894588" y="40004"/>
                  </a:lnTo>
                  <a:lnTo>
                    <a:pt x="851281" y="25908"/>
                  </a:lnTo>
                  <a:lnTo>
                    <a:pt x="806704" y="14731"/>
                  </a:lnTo>
                  <a:lnTo>
                    <a:pt x="761111" y="6603"/>
                  </a:lnTo>
                  <a:lnTo>
                    <a:pt x="714375" y="1650"/>
                  </a:lnTo>
                  <a:lnTo>
                    <a:pt x="666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4558" y="2993897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0" y="666750"/>
                  </a:moveTo>
                  <a:lnTo>
                    <a:pt x="1676" y="619125"/>
                  </a:lnTo>
                  <a:lnTo>
                    <a:pt x="6616" y="572388"/>
                  </a:lnTo>
                  <a:lnTo>
                    <a:pt x="14732" y="526796"/>
                  </a:lnTo>
                  <a:lnTo>
                    <a:pt x="25882" y="482218"/>
                  </a:lnTo>
                  <a:lnTo>
                    <a:pt x="39966" y="438912"/>
                  </a:lnTo>
                  <a:lnTo>
                    <a:pt x="56883" y="396875"/>
                  </a:lnTo>
                  <a:lnTo>
                    <a:pt x="76504" y="356362"/>
                  </a:lnTo>
                  <a:lnTo>
                    <a:pt x="98717" y="317500"/>
                  </a:lnTo>
                  <a:lnTo>
                    <a:pt x="123418" y="280288"/>
                  </a:lnTo>
                  <a:lnTo>
                    <a:pt x="150482" y="244855"/>
                  </a:lnTo>
                  <a:lnTo>
                    <a:pt x="179806" y="211327"/>
                  </a:lnTo>
                  <a:lnTo>
                    <a:pt x="211277" y="179831"/>
                  </a:lnTo>
                  <a:lnTo>
                    <a:pt x="244779" y="150494"/>
                  </a:lnTo>
                  <a:lnTo>
                    <a:pt x="280212" y="123443"/>
                  </a:lnTo>
                  <a:lnTo>
                    <a:pt x="317436" y="98678"/>
                  </a:lnTo>
                  <a:lnTo>
                    <a:pt x="356361" y="76453"/>
                  </a:lnTo>
                  <a:lnTo>
                    <a:pt x="396862" y="56896"/>
                  </a:lnTo>
                  <a:lnTo>
                    <a:pt x="438835" y="40004"/>
                  </a:lnTo>
                  <a:lnTo>
                    <a:pt x="482155" y="25907"/>
                  </a:lnTo>
                  <a:lnTo>
                    <a:pt x="526719" y="14731"/>
                  </a:lnTo>
                  <a:lnTo>
                    <a:pt x="572414" y="6603"/>
                  </a:lnTo>
                  <a:lnTo>
                    <a:pt x="619125" y="1650"/>
                  </a:lnTo>
                  <a:lnTo>
                    <a:pt x="666750" y="0"/>
                  </a:lnTo>
                  <a:lnTo>
                    <a:pt x="714375" y="1650"/>
                  </a:lnTo>
                  <a:lnTo>
                    <a:pt x="761111" y="6603"/>
                  </a:lnTo>
                  <a:lnTo>
                    <a:pt x="806704" y="14731"/>
                  </a:lnTo>
                  <a:lnTo>
                    <a:pt x="851281" y="25907"/>
                  </a:lnTo>
                  <a:lnTo>
                    <a:pt x="894588" y="40004"/>
                  </a:lnTo>
                  <a:lnTo>
                    <a:pt x="936625" y="56896"/>
                  </a:lnTo>
                  <a:lnTo>
                    <a:pt x="977138" y="76453"/>
                  </a:lnTo>
                  <a:lnTo>
                    <a:pt x="1016000" y="98678"/>
                  </a:lnTo>
                  <a:lnTo>
                    <a:pt x="1053211" y="123443"/>
                  </a:lnTo>
                  <a:lnTo>
                    <a:pt x="1088644" y="150494"/>
                  </a:lnTo>
                  <a:lnTo>
                    <a:pt x="1122172" y="179831"/>
                  </a:lnTo>
                  <a:lnTo>
                    <a:pt x="1153668" y="211327"/>
                  </a:lnTo>
                  <a:lnTo>
                    <a:pt x="1183005" y="244855"/>
                  </a:lnTo>
                  <a:lnTo>
                    <a:pt x="1210056" y="280288"/>
                  </a:lnTo>
                  <a:lnTo>
                    <a:pt x="1234821" y="317500"/>
                  </a:lnTo>
                  <a:lnTo>
                    <a:pt x="1257046" y="356362"/>
                  </a:lnTo>
                  <a:lnTo>
                    <a:pt x="1276604" y="396875"/>
                  </a:lnTo>
                  <a:lnTo>
                    <a:pt x="1293495" y="438912"/>
                  </a:lnTo>
                  <a:lnTo>
                    <a:pt x="1307592" y="482218"/>
                  </a:lnTo>
                  <a:lnTo>
                    <a:pt x="1318768" y="526796"/>
                  </a:lnTo>
                  <a:lnTo>
                    <a:pt x="1326896" y="572388"/>
                  </a:lnTo>
                  <a:lnTo>
                    <a:pt x="1331849" y="619125"/>
                  </a:lnTo>
                  <a:lnTo>
                    <a:pt x="1333500" y="666750"/>
                  </a:lnTo>
                  <a:lnTo>
                    <a:pt x="1331849" y="714375"/>
                  </a:lnTo>
                  <a:lnTo>
                    <a:pt x="1326896" y="761110"/>
                  </a:lnTo>
                  <a:lnTo>
                    <a:pt x="1318768" y="806703"/>
                  </a:lnTo>
                  <a:lnTo>
                    <a:pt x="1307592" y="851281"/>
                  </a:lnTo>
                  <a:lnTo>
                    <a:pt x="1293495" y="894588"/>
                  </a:lnTo>
                  <a:lnTo>
                    <a:pt x="1276604" y="936625"/>
                  </a:lnTo>
                  <a:lnTo>
                    <a:pt x="1257046" y="977138"/>
                  </a:lnTo>
                  <a:lnTo>
                    <a:pt x="1234821" y="1016000"/>
                  </a:lnTo>
                  <a:lnTo>
                    <a:pt x="1210056" y="1053210"/>
                  </a:lnTo>
                  <a:lnTo>
                    <a:pt x="1183005" y="1088644"/>
                  </a:lnTo>
                  <a:lnTo>
                    <a:pt x="1153668" y="1122171"/>
                  </a:lnTo>
                  <a:lnTo>
                    <a:pt x="1122172" y="1153668"/>
                  </a:lnTo>
                  <a:lnTo>
                    <a:pt x="1088644" y="1183004"/>
                  </a:lnTo>
                  <a:lnTo>
                    <a:pt x="1053211" y="1210056"/>
                  </a:lnTo>
                  <a:lnTo>
                    <a:pt x="1016000" y="1234820"/>
                  </a:lnTo>
                  <a:lnTo>
                    <a:pt x="977138" y="1257045"/>
                  </a:lnTo>
                  <a:lnTo>
                    <a:pt x="936625" y="1276603"/>
                  </a:lnTo>
                  <a:lnTo>
                    <a:pt x="894588" y="1293495"/>
                  </a:lnTo>
                  <a:lnTo>
                    <a:pt x="851281" y="1307591"/>
                  </a:lnTo>
                  <a:lnTo>
                    <a:pt x="806704" y="1318768"/>
                  </a:lnTo>
                  <a:lnTo>
                    <a:pt x="761111" y="1326895"/>
                  </a:lnTo>
                  <a:lnTo>
                    <a:pt x="714375" y="1331849"/>
                  </a:lnTo>
                  <a:lnTo>
                    <a:pt x="666750" y="1333500"/>
                  </a:lnTo>
                  <a:lnTo>
                    <a:pt x="619125" y="1331849"/>
                  </a:lnTo>
                  <a:lnTo>
                    <a:pt x="572414" y="1326895"/>
                  </a:lnTo>
                  <a:lnTo>
                    <a:pt x="526719" y="1318768"/>
                  </a:lnTo>
                  <a:lnTo>
                    <a:pt x="482155" y="1307591"/>
                  </a:lnTo>
                  <a:lnTo>
                    <a:pt x="438835" y="1293495"/>
                  </a:lnTo>
                  <a:lnTo>
                    <a:pt x="396862" y="1276603"/>
                  </a:lnTo>
                  <a:lnTo>
                    <a:pt x="356361" y="1257045"/>
                  </a:lnTo>
                  <a:lnTo>
                    <a:pt x="317436" y="1234820"/>
                  </a:lnTo>
                  <a:lnTo>
                    <a:pt x="280212" y="1210056"/>
                  </a:lnTo>
                  <a:lnTo>
                    <a:pt x="244779" y="1183004"/>
                  </a:lnTo>
                  <a:lnTo>
                    <a:pt x="211277" y="1153668"/>
                  </a:lnTo>
                  <a:lnTo>
                    <a:pt x="179806" y="1122171"/>
                  </a:lnTo>
                  <a:lnTo>
                    <a:pt x="150482" y="1088644"/>
                  </a:lnTo>
                  <a:lnTo>
                    <a:pt x="123418" y="1053210"/>
                  </a:lnTo>
                  <a:lnTo>
                    <a:pt x="98717" y="1016000"/>
                  </a:lnTo>
                  <a:lnTo>
                    <a:pt x="76504" y="977138"/>
                  </a:lnTo>
                  <a:lnTo>
                    <a:pt x="56883" y="936625"/>
                  </a:lnTo>
                  <a:lnTo>
                    <a:pt x="39966" y="894588"/>
                  </a:lnTo>
                  <a:lnTo>
                    <a:pt x="25882" y="851281"/>
                  </a:lnTo>
                  <a:lnTo>
                    <a:pt x="14732" y="806703"/>
                  </a:lnTo>
                  <a:lnTo>
                    <a:pt x="6616" y="761110"/>
                  </a:lnTo>
                  <a:lnTo>
                    <a:pt x="1676" y="714375"/>
                  </a:lnTo>
                  <a:lnTo>
                    <a:pt x="0" y="666750"/>
                  </a:lnTo>
                  <a:close/>
                </a:path>
              </a:pathLst>
            </a:custGeom>
            <a:ln w="25908">
              <a:solidFill>
                <a:srgbClr val="4F8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1163" y="4724400"/>
              <a:ext cx="7950834" cy="1066800"/>
            </a:xfrm>
            <a:custGeom>
              <a:avLst/>
              <a:gdLst/>
              <a:ahLst/>
              <a:cxnLst/>
              <a:rect l="l" t="t" r="r" b="b"/>
              <a:pathLst>
                <a:path w="7950834" h="1066800">
                  <a:moveTo>
                    <a:pt x="7950327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7950327" y="1066800"/>
                  </a:lnTo>
                  <a:lnTo>
                    <a:pt x="7950327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1926" y="4725161"/>
              <a:ext cx="7950834" cy="1066800"/>
            </a:xfrm>
            <a:custGeom>
              <a:avLst/>
              <a:gdLst/>
              <a:ahLst/>
              <a:cxnLst/>
              <a:rect l="l" t="t" r="r" b="b"/>
              <a:pathLst>
                <a:path w="7950834" h="1066800">
                  <a:moveTo>
                    <a:pt x="0" y="1066800"/>
                  </a:moveTo>
                  <a:lnTo>
                    <a:pt x="7950327" y="1066800"/>
                  </a:lnTo>
                  <a:lnTo>
                    <a:pt x="7950327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64919" y="3280663"/>
            <a:ext cx="6864984" cy="2454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685">
              <a:lnSpc>
                <a:spcPts val="2580"/>
              </a:lnSpc>
              <a:spcBef>
                <a:spcPts val="105"/>
              </a:spcBef>
            </a:pP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3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Optimal</a:t>
            </a:r>
            <a:r>
              <a:rPr sz="2300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policy</a:t>
            </a:r>
            <a:r>
              <a:rPr sz="23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selects</a:t>
            </a:r>
            <a:r>
              <a:rPr sz="2300" spc="-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3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replacement</a:t>
            </a:r>
            <a:r>
              <a:rPr sz="23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300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mbria"/>
                <a:cs typeface="Cambria"/>
              </a:rPr>
              <a:t>page</a:t>
            </a:r>
            <a:endParaRPr sz="2300">
              <a:latin typeface="Cambria"/>
              <a:cs typeface="Cambria"/>
            </a:endParaRPr>
          </a:p>
          <a:p>
            <a:pPr marL="400685">
              <a:lnSpc>
                <a:spcPts val="2580"/>
              </a:lnSpc>
            </a:pP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that</a:t>
            </a:r>
            <a:r>
              <a:rPr sz="23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will</a:t>
            </a:r>
            <a:r>
              <a:rPr sz="2300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i="1" dirty="0">
                <a:solidFill>
                  <a:srgbClr val="FFFFFF"/>
                </a:solidFill>
                <a:latin typeface="Cambria"/>
                <a:cs typeface="Cambria"/>
              </a:rPr>
              <a:t>not</a:t>
            </a:r>
            <a:r>
              <a:rPr sz="2300" i="1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i="1" dirty="0">
                <a:solidFill>
                  <a:srgbClr val="FFFFFF"/>
                </a:solidFill>
                <a:latin typeface="Cambria"/>
                <a:cs typeface="Cambria"/>
              </a:rPr>
              <a:t>be</a:t>
            </a:r>
            <a:r>
              <a:rPr sz="2300" i="1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i="1" dirty="0">
                <a:solidFill>
                  <a:srgbClr val="FFFFFF"/>
                </a:solidFill>
                <a:latin typeface="Cambria"/>
                <a:cs typeface="Cambria"/>
              </a:rPr>
              <a:t>used</a:t>
            </a:r>
            <a:r>
              <a:rPr sz="2300" i="1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i="1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300" i="1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i="1" dirty="0">
                <a:solidFill>
                  <a:srgbClr val="FFFFFF"/>
                </a:solidFill>
                <a:latin typeface="Cambria"/>
                <a:cs typeface="Cambria"/>
              </a:rPr>
              <a:t>longest</a:t>
            </a:r>
            <a:r>
              <a:rPr sz="2300" i="1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i="1" dirty="0">
                <a:solidFill>
                  <a:srgbClr val="FFFFFF"/>
                </a:solidFill>
                <a:latin typeface="Cambria"/>
                <a:cs typeface="Cambria"/>
              </a:rPr>
              <a:t>period</a:t>
            </a:r>
            <a:r>
              <a:rPr sz="2300" i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3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mbria"/>
                <a:cs typeface="Cambria"/>
              </a:rPr>
              <a:t>time.</a:t>
            </a: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300">
              <a:latin typeface="Cambria"/>
              <a:cs typeface="Cambria"/>
            </a:endParaRPr>
          </a:p>
          <a:p>
            <a:pPr marL="12700" marR="5080">
              <a:lnSpc>
                <a:spcPct val="88100"/>
              </a:lnSpc>
            </a:pP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Impossible</a:t>
            </a:r>
            <a:r>
              <a:rPr sz="2300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3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implement</a:t>
            </a:r>
            <a:r>
              <a:rPr sz="2300" spc="-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(need</a:t>
            </a:r>
            <a:r>
              <a:rPr sz="23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3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know</a:t>
            </a:r>
            <a:r>
              <a:rPr sz="23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3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future)</a:t>
            </a:r>
            <a:r>
              <a:rPr sz="23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spc="-25" dirty="0">
                <a:solidFill>
                  <a:srgbClr val="FFFFFF"/>
                </a:solidFill>
                <a:latin typeface="Cambria"/>
                <a:cs typeface="Cambria"/>
              </a:rPr>
              <a:t>but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serves</a:t>
            </a:r>
            <a:r>
              <a:rPr sz="2300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sz="23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3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standard</a:t>
            </a:r>
            <a:r>
              <a:rPr sz="2300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300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compare</a:t>
            </a:r>
            <a:r>
              <a:rPr sz="2300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2300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3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mbria"/>
                <a:cs typeface="Cambria"/>
              </a:rPr>
              <a:t>other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algorithms</a:t>
            </a:r>
            <a:r>
              <a:rPr sz="2300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23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FFFFFF"/>
                </a:solidFill>
                <a:latin typeface="Cambria"/>
                <a:cs typeface="Cambria"/>
              </a:rPr>
              <a:t>shall</a:t>
            </a:r>
            <a:r>
              <a:rPr sz="2300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mbria"/>
                <a:cs typeface="Cambria"/>
              </a:rPr>
              <a:t>study.</a:t>
            </a:r>
            <a:endParaRPr sz="23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1459" y="4581144"/>
            <a:ext cx="1359535" cy="1359535"/>
            <a:chOff x="251459" y="4581144"/>
            <a:chExt cx="1359535" cy="1359535"/>
          </a:xfrm>
        </p:grpSpPr>
        <p:sp>
          <p:nvSpPr>
            <p:cNvPr id="19" name="object 19"/>
            <p:cNvSpPr/>
            <p:nvPr/>
          </p:nvSpPr>
          <p:spPr>
            <a:xfrm>
              <a:off x="263651" y="4593336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666750" y="0"/>
                  </a:moveTo>
                  <a:lnTo>
                    <a:pt x="619137" y="1650"/>
                  </a:lnTo>
                  <a:lnTo>
                    <a:pt x="572414" y="6603"/>
                  </a:lnTo>
                  <a:lnTo>
                    <a:pt x="526719" y="14731"/>
                  </a:lnTo>
                  <a:lnTo>
                    <a:pt x="482155" y="25907"/>
                  </a:lnTo>
                  <a:lnTo>
                    <a:pt x="438835" y="40005"/>
                  </a:lnTo>
                  <a:lnTo>
                    <a:pt x="396862" y="56895"/>
                  </a:lnTo>
                  <a:lnTo>
                    <a:pt x="356362" y="76453"/>
                  </a:lnTo>
                  <a:lnTo>
                    <a:pt x="317436" y="98678"/>
                  </a:lnTo>
                  <a:lnTo>
                    <a:pt x="280212" y="123443"/>
                  </a:lnTo>
                  <a:lnTo>
                    <a:pt x="244779" y="150494"/>
                  </a:lnTo>
                  <a:lnTo>
                    <a:pt x="211277" y="179831"/>
                  </a:lnTo>
                  <a:lnTo>
                    <a:pt x="179806" y="211200"/>
                  </a:lnTo>
                  <a:lnTo>
                    <a:pt x="150482" y="244728"/>
                  </a:lnTo>
                  <a:lnTo>
                    <a:pt x="123418" y="280162"/>
                  </a:lnTo>
                  <a:lnTo>
                    <a:pt x="98717" y="317372"/>
                  </a:lnTo>
                  <a:lnTo>
                    <a:pt x="76504" y="356362"/>
                  </a:lnTo>
                  <a:lnTo>
                    <a:pt x="56883" y="396875"/>
                  </a:lnTo>
                  <a:lnTo>
                    <a:pt x="39966" y="438784"/>
                  </a:lnTo>
                  <a:lnTo>
                    <a:pt x="25882" y="482091"/>
                  </a:lnTo>
                  <a:lnTo>
                    <a:pt x="14732" y="526669"/>
                  </a:lnTo>
                  <a:lnTo>
                    <a:pt x="6616" y="572388"/>
                  </a:lnTo>
                  <a:lnTo>
                    <a:pt x="1676" y="619125"/>
                  </a:lnTo>
                  <a:lnTo>
                    <a:pt x="0" y="666750"/>
                  </a:lnTo>
                  <a:lnTo>
                    <a:pt x="1676" y="714375"/>
                  </a:lnTo>
                  <a:lnTo>
                    <a:pt x="6616" y="761110"/>
                  </a:lnTo>
                  <a:lnTo>
                    <a:pt x="14732" y="806830"/>
                  </a:lnTo>
                  <a:lnTo>
                    <a:pt x="25882" y="851280"/>
                  </a:lnTo>
                  <a:lnTo>
                    <a:pt x="39966" y="894714"/>
                  </a:lnTo>
                  <a:lnTo>
                    <a:pt x="56883" y="936625"/>
                  </a:lnTo>
                  <a:lnTo>
                    <a:pt x="76504" y="977138"/>
                  </a:lnTo>
                  <a:lnTo>
                    <a:pt x="98717" y="1016063"/>
                  </a:lnTo>
                  <a:lnTo>
                    <a:pt x="123418" y="1053287"/>
                  </a:lnTo>
                  <a:lnTo>
                    <a:pt x="150482" y="1088707"/>
                  </a:lnTo>
                  <a:lnTo>
                    <a:pt x="179806" y="1122210"/>
                  </a:lnTo>
                  <a:lnTo>
                    <a:pt x="211277" y="1153693"/>
                  </a:lnTo>
                  <a:lnTo>
                    <a:pt x="244779" y="1183017"/>
                  </a:lnTo>
                  <a:lnTo>
                    <a:pt x="280212" y="1210081"/>
                  </a:lnTo>
                  <a:lnTo>
                    <a:pt x="317436" y="1234782"/>
                  </a:lnTo>
                  <a:lnTo>
                    <a:pt x="356362" y="1256995"/>
                  </a:lnTo>
                  <a:lnTo>
                    <a:pt x="396862" y="1276616"/>
                  </a:lnTo>
                  <a:lnTo>
                    <a:pt x="438835" y="1293533"/>
                  </a:lnTo>
                  <a:lnTo>
                    <a:pt x="482155" y="1307617"/>
                  </a:lnTo>
                  <a:lnTo>
                    <a:pt x="526719" y="1318767"/>
                  </a:lnTo>
                  <a:lnTo>
                    <a:pt x="572414" y="1326883"/>
                  </a:lnTo>
                  <a:lnTo>
                    <a:pt x="619137" y="1331823"/>
                  </a:lnTo>
                  <a:lnTo>
                    <a:pt x="666750" y="1333500"/>
                  </a:lnTo>
                  <a:lnTo>
                    <a:pt x="714362" y="1331823"/>
                  </a:lnTo>
                  <a:lnTo>
                    <a:pt x="761060" y="1326883"/>
                  </a:lnTo>
                  <a:lnTo>
                    <a:pt x="806754" y="1318767"/>
                  </a:lnTo>
                  <a:lnTo>
                    <a:pt x="851319" y="1307617"/>
                  </a:lnTo>
                  <a:lnTo>
                    <a:pt x="894638" y="1293533"/>
                  </a:lnTo>
                  <a:lnTo>
                    <a:pt x="936612" y="1276616"/>
                  </a:lnTo>
                  <a:lnTo>
                    <a:pt x="977112" y="1256995"/>
                  </a:lnTo>
                  <a:lnTo>
                    <a:pt x="1016000" y="1234782"/>
                  </a:lnTo>
                  <a:lnTo>
                    <a:pt x="1053211" y="1210081"/>
                  </a:lnTo>
                  <a:lnTo>
                    <a:pt x="1088644" y="1183017"/>
                  </a:lnTo>
                  <a:lnTo>
                    <a:pt x="1122172" y="1153693"/>
                  </a:lnTo>
                  <a:lnTo>
                    <a:pt x="1153667" y="1122210"/>
                  </a:lnTo>
                  <a:lnTo>
                    <a:pt x="1183005" y="1088707"/>
                  </a:lnTo>
                  <a:lnTo>
                    <a:pt x="1210056" y="1053287"/>
                  </a:lnTo>
                  <a:lnTo>
                    <a:pt x="1234820" y="1016063"/>
                  </a:lnTo>
                  <a:lnTo>
                    <a:pt x="1257045" y="977138"/>
                  </a:lnTo>
                  <a:lnTo>
                    <a:pt x="1276604" y="936625"/>
                  </a:lnTo>
                  <a:lnTo>
                    <a:pt x="1293495" y="894714"/>
                  </a:lnTo>
                  <a:lnTo>
                    <a:pt x="1307592" y="851280"/>
                  </a:lnTo>
                  <a:lnTo>
                    <a:pt x="1318767" y="806830"/>
                  </a:lnTo>
                  <a:lnTo>
                    <a:pt x="1326895" y="761110"/>
                  </a:lnTo>
                  <a:lnTo>
                    <a:pt x="1331848" y="714375"/>
                  </a:lnTo>
                  <a:lnTo>
                    <a:pt x="1333500" y="666750"/>
                  </a:lnTo>
                  <a:lnTo>
                    <a:pt x="1331848" y="619125"/>
                  </a:lnTo>
                  <a:lnTo>
                    <a:pt x="1326895" y="572388"/>
                  </a:lnTo>
                  <a:lnTo>
                    <a:pt x="1318767" y="526669"/>
                  </a:lnTo>
                  <a:lnTo>
                    <a:pt x="1307592" y="482091"/>
                  </a:lnTo>
                  <a:lnTo>
                    <a:pt x="1293495" y="438784"/>
                  </a:lnTo>
                  <a:lnTo>
                    <a:pt x="1276604" y="396875"/>
                  </a:lnTo>
                  <a:lnTo>
                    <a:pt x="1257045" y="356362"/>
                  </a:lnTo>
                  <a:lnTo>
                    <a:pt x="1234820" y="317372"/>
                  </a:lnTo>
                  <a:lnTo>
                    <a:pt x="1210056" y="280162"/>
                  </a:lnTo>
                  <a:lnTo>
                    <a:pt x="1183005" y="244728"/>
                  </a:lnTo>
                  <a:lnTo>
                    <a:pt x="1153667" y="211200"/>
                  </a:lnTo>
                  <a:lnTo>
                    <a:pt x="1122172" y="179831"/>
                  </a:lnTo>
                  <a:lnTo>
                    <a:pt x="1088644" y="150494"/>
                  </a:lnTo>
                  <a:lnTo>
                    <a:pt x="1053211" y="123443"/>
                  </a:lnTo>
                  <a:lnTo>
                    <a:pt x="1016000" y="98678"/>
                  </a:lnTo>
                  <a:lnTo>
                    <a:pt x="977112" y="76453"/>
                  </a:lnTo>
                  <a:lnTo>
                    <a:pt x="936612" y="56895"/>
                  </a:lnTo>
                  <a:lnTo>
                    <a:pt x="894638" y="40005"/>
                  </a:lnTo>
                  <a:lnTo>
                    <a:pt x="851319" y="25907"/>
                  </a:lnTo>
                  <a:lnTo>
                    <a:pt x="806754" y="14731"/>
                  </a:lnTo>
                  <a:lnTo>
                    <a:pt x="761060" y="6603"/>
                  </a:lnTo>
                  <a:lnTo>
                    <a:pt x="714362" y="1650"/>
                  </a:lnTo>
                  <a:lnTo>
                    <a:pt x="666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413" y="4594098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0" y="666749"/>
                  </a:moveTo>
                  <a:lnTo>
                    <a:pt x="1676" y="619125"/>
                  </a:lnTo>
                  <a:lnTo>
                    <a:pt x="6616" y="572388"/>
                  </a:lnTo>
                  <a:lnTo>
                    <a:pt x="14732" y="526669"/>
                  </a:lnTo>
                  <a:lnTo>
                    <a:pt x="25882" y="482091"/>
                  </a:lnTo>
                  <a:lnTo>
                    <a:pt x="39966" y="438784"/>
                  </a:lnTo>
                  <a:lnTo>
                    <a:pt x="56883" y="396875"/>
                  </a:lnTo>
                  <a:lnTo>
                    <a:pt x="76504" y="356362"/>
                  </a:lnTo>
                  <a:lnTo>
                    <a:pt x="98717" y="317372"/>
                  </a:lnTo>
                  <a:lnTo>
                    <a:pt x="123418" y="280162"/>
                  </a:lnTo>
                  <a:lnTo>
                    <a:pt x="150482" y="244728"/>
                  </a:lnTo>
                  <a:lnTo>
                    <a:pt x="179806" y="211200"/>
                  </a:lnTo>
                  <a:lnTo>
                    <a:pt x="211277" y="179831"/>
                  </a:lnTo>
                  <a:lnTo>
                    <a:pt x="244779" y="150494"/>
                  </a:lnTo>
                  <a:lnTo>
                    <a:pt x="280212" y="123443"/>
                  </a:lnTo>
                  <a:lnTo>
                    <a:pt x="317436" y="98678"/>
                  </a:lnTo>
                  <a:lnTo>
                    <a:pt x="356362" y="76453"/>
                  </a:lnTo>
                  <a:lnTo>
                    <a:pt x="396862" y="56895"/>
                  </a:lnTo>
                  <a:lnTo>
                    <a:pt x="438835" y="40004"/>
                  </a:lnTo>
                  <a:lnTo>
                    <a:pt x="482155" y="25907"/>
                  </a:lnTo>
                  <a:lnTo>
                    <a:pt x="526719" y="14731"/>
                  </a:lnTo>
                  <a:lnTo>
                    <a:pt x="572414" y="6603"/>
                  </a:lnTo>
                  <a:lnTo>
                    <a:pt x="619137" y="1650"/>
                  </a:lnTo>
                  <a:lnTo>
                    <a:pt x="666749" y="0"/>
                  </a:lnTo>
                  <a:lnTo>
                    <a:pt x="714362" y="1650"/>
                  </a:lnTo>
                  <a:lnTo>
                    <a:pt x="761060" y="6603"/>
                  </a:lnTo>
                  <a:lnTo>
                    <a:pt x="806754" y="14731"/>
                  </a:lnTo>
                  <a:lnTo>
                    <a:pt x="851319" y="25907"/>
                  </a:lnTo>
                  <a:lnTo>
                    <a:pt x="894638" y="40004"/>
                  </a:lnTo>
                  <a:lnTo>
                    <a:pt x="936612" y="56895"/>
                  </a:lnTo>
                  <a:lnTo>
                    <a:pt x="977112" y="76453"/>
                  </a:lnTo>
                  <a:lnTo>
                    <a:pt x="1016000" y="98678"/>
                  </a:lnTo>
                  <a:lnTo>
                    <a:pt x="1053211" y="123443"/>
                  </a:lnTo>
                  <a:lnTo>
                    <a:pt x="1088644" y="150494"/>
                  </a:lnTo>
                  <a:lnTo>
                    <a:pt x="1122172" y="179831"/>
                  </a:lnTo>
                  <a:lnTo>
                    <a:pt x="1153668" y="211200"/>
                  </a:lnTo>
                  <a:lnTo>
                    <a:pt x="1183005" y="244728"/>
                  </a:lnTo>
                  <a:lnTo>
                    <a:pt x="1210056" y="280162"/>
                  </a:lnTo>
                  <a:lnTo>
                    <a:pt x="1234820" y="317372"/>
                  </a:lnTo>
                  <a:lnTo>
                    <a:pt x="1257045" y="356362"/>
                  </a:lnTo>
                  <a:lnTo>
                    <a:pt x="1276604" y="396875"/>
                  </a:lnTo>
                  <a:lnTo>
                    <a:pt x="1293495" y="438784"/>
                  </a:lnTo>
                  <a:lnTo>
                    <a:pt x="1307592" y="482091"/>
                  </a:lnTo>
                  <a:lnTo>
                    <a:pt x="1318768" y="526669"/>
                  </a:lnTo>
                  <a:lnTo>
                    <a:pt x="1326895" y="572388"/>
                  </a:lnTo>
                  <a:lnTo>
                    <a:pt x="1331849" y="619125"/>
                  </a:lnTo>
                  <a:lnTo>
                    <a:pt x="1333500" y="666749"/>
                  </a:lnTo>
                  <a:lnTo>
                    <a:pt x="1331849" y="714374"/>
                  </a:lnTo>
                  <a:lnTo>
                    <a:pt x="1326895" y="761110"/>
                  </a:lnTo>
                  <a:lnTo>
                    <a:pt x="1318768" y="806830"/>
                  </a:lnTo>
                  <a:lnTo>
                    <a:pt x="1307592" y="851280"/>
                  </a:lnTo>
                  <a:lnTo>
                    <a:pt x="1293495" y="894714"/>
                  </a:lnTo>
                  <a:lnTo>
                    <a:pt x="1276604" y="936624"/>
                  </a:lnTo>
                  <a:lnTo>
                    <a:pt x="1257045" y="977138"/>
                  </a:lnTo>
                  <a:lnTo>
                    <a:pt x="1234820" y="1016063"/>
                  </a:lnTo>
                  <a:lnTo>
                    <a:pt x="1210056" y="1053287"/>
                  </a:lnTo>
                  <a:lnTo>
                    <a:pt x="1183005" y="1088707"/>
                  </a:lnTo>
                  <a:lnTo>
                    <a:pt x="1153668" y="1122222"/>
                  </a:lnTo>
                  <a:lnTo>
                    <a:pt x="1122172" y="1153693"/>
                  </a:lnTo>
                  <a:lnTo>
                    <a:pt x="1088644" y="1183017"/>
                  </a:lnTo>
                  <a:lnTo>
                    <a:pt x="1053211" y="1210081"/>
                  </a:lnTo>
                  <a:lnTo>
                    <a:pt x="1016000" y="1234782"/>
                  </a:lnTo>
                  <a:lnTo>
                    <a:pt x="977112" y="1256995"/>
                  </a:lnTo>
                  <a:lnTo>
                    <a:pt x="936612" y="1276616"/>
                  </a:lnTo>
                  <a:lnTo>
                    <a:pt x="894638" y="1293533"/>
                  </a:lnTo>
                  <a:lnTo>
                    <a:pt x="851319" y="1307617"/>
                  </a:lnTo>
                  <a:lnTo>
                    <a:pt x="806754" y="1318767"/>
                  </a:lnTo>
                  <a:lnTo>
                    <a:pt x="761060" y="1326883"/>
                  </a:lnTo>
                  <a:lnTo>
                    <a:pt x="714362" y="1331823"/>
                  </a:lnTo>
                  <a:lnTo>
                    <a:pt x="666749" y="1333499"/>
                  </a:lnTo>
                  <a:lnTo>
                    <a:pt x="619137" y="1331823"/>
                  </a:lnTo>
                  <a:lnTo>
                    <a:pt x="572414" y="1326883"/>
                  </a:lnTo>
                  <a:lnTo>
                    <a:pt x="526719" y="1318767"/>
                  </a:lnTo>
                  <a:lnTo>
                    <a:pt x="482155" y="1307617"/>
                  </a:lnTo>
                  <a:lnTo>
                    <a:pt x="438835" y="1293533"/>
                  </a:lnTo>
                  <a:lnTo>
                    <a:pt x="396862" y="1276616"/>
                  </a:lnTo>
                  <a:lnTo>
                    <a:pt x="356362" y="1256995"/>
                  </a:lnTo>
                  <a:lnTo>
                    <a:pt x="317436" y="1234782"/>
                  </a:lnTo>
                  <a:lnTo>
                    <a:pt x="280212" y="1210081"/>
                  </a:lnTo>
                  <a:lnTo>
                    <a:pt x="244779" y="1183017"/>
                  </a:lnTo>
                  <a:lnTo>
                    <a:pt x="211277" y="1153693"/>
                  </a:lnTo>
                  <a:lnTo>
                    <a:pt x="179806" y="1122222"/>
                  </a:lnTo>
                  <a:lnTo>
                    <a:pt x="150482" y="1088707"/>
                  </a:lnTo>
                  <a:lnTo>
                    <a:pt x="123418" y="1053287"/>
                  </a:lnTo>
                  <a:lnTo>
                    <a:pt x="98717" y="1016063"/>
                  </a:lnTo>
                  <a:lnTo>
                    <a:pt x="76504" y="977138"/>
                  </a:lnTo>
                  <a:lnTo>
                    <a:pt x="56883" y="936624"/>
                  </a:lnTo>
                  <a:lnTo>
                    <a:pt x="39966" y="894714"/>
                  </a:lnTo>
                  <a:lnTo>
                    <a:pt x="25882" y="851280"/>
                  </a:lnTo>
                  <a:lnTo>
                    <a:pt x="14732" y="806830"/>
                  </a:lnTo>
                  <a:lnTo>
                    <a:pt x="6616" y="761110"/>
                  </a:lnTo>
                  <a:lnTo>
                    <a:pt x="1676" y="714374"/>
                  </a:lnTo>
                  <a:lnTo>
                    <a:pt x="0" y="666749"/>
                  </a:lnTo>
                  <a:close/>
                </a:path>
              </a:pathLst>
            </a:custGeom>
            <a:ln w="25908">
              <a:solidFill>
                <a:srgbClr val="4F8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95</a:t>
            </a:fld>
            <a:endParaRPr spc="-25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Optimal</a:t>
            </a:r>
            <a:r>
              <a:rPr spc="-120" dirty="0"/>
              <a:t> </a:t>
            </a:r>
            <a:r>
              <a:rPr dirty="0"/>
              <a:t>Page</a:t>
            </a:r>
            <a:r>
              <a:rPr spc="-80" dirty="0"/>
              <a:t> </a:t>
            </a:r>
            <a:r>
              <a:rPr spc="-10" dirty="0"/>
              <a:t>Replacement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96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856265"/>
            <a:ext cx="8173084" cy="118491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5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b="1" dirty="0">
                <a:latin typeface="Calibri"/>
                <a:cs typeface="Calibri"/>
              </a:rPr>
              <a:t>For</a:t>
            </a:r>
            <a:r>
              <a:rPr sz="2800" b="1" spc="-1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example: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3</a:t>
            </a:r>
            <a:r>
              <a:rPr sz="2800" b="1" spc="-114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frames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4965" algn="l"/>
              </a:tabLst>
            </a:pPr>
            <a:r>
              <a:rPr sz="2800" spc="-35" dirty="0">
                <a:latin typeface="Calibri"/>
                <a:cs typeface="Calibri"/>
              </a:rPr>
              <a:t>Reference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string: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EC0"/>
                </a:solidFill>
                <a:latin typeface="Calibri"/>
                <a:cs typeface="Calibri"/>
              </a:rPr>
              <a:t>1,2,3,4,2,1,5,6,2,1,2,3,7,6,3,2,1,2,3,6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9300" y="2730500"/>
          <a:ext cx="7787640" cy="1901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910"/>
                <a:gridCol w="549910"/>
                <a:gridCol w="549909"/>
                <a:gridCol w="549910"/>
                <a:gridCol w="549910"/>
                <a:gridCol w="549910"/>
                <a:gridCol w="549910"/>
                <a:gridCol w="549910"/>
                <a:gridCol w="549910"/>
                <a:gridCol w="549910"/>
                <a:gridCol w="549910"/>
                <a:gridCol w="549909"/>
                <a:gridCol w="549909"/>
                <a:gridCol w="549909"/>
              </a:tblGrid>
              <a:tr h="401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F1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f2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5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f3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2hit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3hit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2hit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2hit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Optimal</a:t>
            </a:r>
            <a:r>
              <a:rPr spc="-120" dirty="0"/>
              <a:t> </a:t>
            </a:r>
            <a:r>
              <a:rPr dirty="0"/>
              <a:t>Page</a:t>
            </a:r>
            <a:r>
              <a:rPr spc="-80" dirty="0"/>
              <a:t> </a:t>
            </a:r>
            <a:r>
              <a:rPr spc="-10" dirty="0"/>
              <a:t>Replacement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97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8935" y="977010"/>
            <a:ext cx="7888605" cy="11137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5080" indent="-342900">
              <a:lnSpc>
                <a:spcPts val="2600"/>
              </a:lnSpc>
              <a:spcBef>
                <a:spcPts val="42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mbria"/>
                <a:cs typeface="Cambria"/>
              </a:rPr>
              <a:t>Reference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string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: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1,</a:t>
            </a:r>
            <a:r>
              <a:rPr sz="2400" b="1" spc="-25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2,</a:t>
            </a:r>
            <a:r>
              <a:rPr sz="2400" b="1" spc="-20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3,</a:t>
            </a:r>
            <a:r>
              <a:rPr sz="2400" b="1" spc="-30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4,</a:t>
            </a:r>
            <a:r>
              <a:rPr sz="2400" b="1" spc="-35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1,</a:t>
            </a:r>
            <a:r>
              <a:rPr sz="2400" b="1" spc="-10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2,</a:t>
            </a:r>
            <a:r>
              <a:rPr sz="2400" b="1" spc="-40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5,</a:t>
            </a:r>
            <a:r>
              <a:rPr sz="2400" b="1" spc="-25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1,</a:t>
            </a:r>
            <a:r>
              <a:rPr sz="2400" b="1" spc="-15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2,</a:t>
            </a:r>
            <a:r>
              <a:rPr sz="2400" b="1" spc="-30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3,</a:t>
            </a:r>
            <a:r>
              <a:rPr sz="2400" b="1" spc="-15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4,</a:t>
            </a:r>
            <a:r>
              <a:rPr sz="2400" b="1" spc="-35" dirty="0">
                <a:solidFill>
                  <a:srgbClr val="006EC0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006EC0"/>
                </a:solidFill>
                <a:latin typeface="Cambria"/>
                <a:cs typeface="Cambria"/>
              </a:rPr>
              <a:t>5</a:t>
            </a:r>
            <a:r>
              <a:rPr sz="2400" dirty="0">
                <a:latin typeface="Cambria"/>
                <a:cs typeface="Cambria"/>
              </a:rPr>
              <a:t>(check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next </a:t>
            </a:r>
            <a:r>
              <a:rPr sz="2400" spc="-10" dirty="0">
                <a:latin typeface="Cambria"/>
                <a:cs typeface="Cambria"/>
              </a:rPr>
              <a:t>pages)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7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mbria"/>
                <a:cs typeface="Cambria"/>
              </a:rPr>
              <a:t>4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frames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06500" y="2654300"/>
          <a:ext cx="4356100" cy="1850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695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F1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F2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F3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f4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4*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hit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3hit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Optimal</a:t>
            </a:r>
            <a:r>
              <a:rPr spc="-120" dirty="0"/>
              <a:t> </a:t>
            </a:r>
            <a:r>
              <a:rPr dirty="0"/>
              <a:t>Page</a:t>
            </a:r>
            <a:r>
              <a:rPr spc="-80" dirty="0"/>
              <a:t> </a:t>
            </a:r>
            <a:r>
              <a:rPr spc="-10" dirty="0"/>
              <a:t>Replacement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2920" y="1107884"/>
            <a:ext cx="8642985" cy="5102860"/>
            <a:chOff x="252920" y="1107884"/>
            <a:chExt cx="8642985" cy="5102860"/>
          </a:xfrm>
        </p:grpSpPr>
        <p:sp>
          <p:nvSpPr>
            <p:cNvPr id="4" name="object 4"/>
            <p:cNvSpPr/>
            <p:nvPr/>
          </p:nvSpPr>
          <p:spPr>
            <a:xfrm>
              <a:off x="276606" y="1120902"/>
              <a:ext cx="1066800" cy="5076825"/>
            </a:xfrm>
            <a:custGeom>
              <a:avLst/>
              <a:gdLst/>
              <a:ahLst/>
              <a:cxnLst/>
              <a:rect l="l" t="t" r="r" b="b"/>
              <a:pathLst>
                <a:path w="1066800" h="5076825">
                  <a:moveTo>
                    <a:pt x="15278" y="0"/>
                  </a:moveTo>
                  <a:lnTo>
                    <a:pt x="49187" y="34417"/>
                  </a:lnTo>
                  <a:lnTo>
                    <a:pt x="82537" y="69087"/>
                  </a:lnTo>
                  <a:lnTo>
                    <a:pt x="115328" y="104139"/>
                  </a:lnTo>
                  <a:lnTo>
                    <a:pt x="147561" y="139446"/>
                  </a:lnTo>
                  <a:lnTo>
                    <a:pt x="179247" y="175133"/>
                  </a:lnTo>
                  <a:lnTo>
                    <a:pt x="210375" y="211200"/>
                  </a:lnTo>
                  <a:lnTo>
                    <a:pt x="240944" y="247523"/>
                  </a:lnTo>
                  <a:lnTo>
                    <a:pt x="270967" y="284099"/>
                  </a:lnTo>
                  <a:lnTo>
                    <a:pt x="300418" y="321056"/>
                  </a:lnTo>
                  <a:lnTo>
                    <a:pt x="329323" y="358267"/>
                  </a:lnTo>
                  <a:lnTo>
                    <a:pt x="357670" y="395732"/>
                  </a:lnTo>
                  <a:lnTo>
                    <a:pt x="385470" y="433577"/>
                  </a:lnTo>
                  <a:lnTo>
                    <a:pt x="412699" y="471550"/>
                  </a:lnTo>
                  <a:lnTo>
                    <a:pt x="439381" y="509905"/>
                  </a:lnTo>
                  <a:lnTo>
                    <a:pt x="465505" y="548513"/>
                  </a:lnTo>
                  <a:lnTo>
                    <a:pt x="491070" y="587375"/>
                  </a:lnTo>
                  <a:lnTo>
                    <a:pt x="516089" y="626490"/>
                  </a:lnTo>
                  <a:lnTo>
                    <a:pt x="540550" y="665861"/>
                  </a:lnTo>
                  <a:lnTo>
                    <a:pt x="564451" y="705485"/>
                  </a:lnTo>
                  <a:lnTo>
                    <a:pt x="587794" y="745363"/>
                  </a:lnTo>
                  <a:lnTo>
                    <a:pt x="610577" y="785495"/>
                  </a:lnTo>
                  <a:lnTo>
                    <a:pt x="632815" y="825753"/>
                  </a:lnTo>
                  <a:lnTo>
                    <a:pt x="654494" y="866394"/>
                  </a:lnTo>
                  <a:lnTo>
                    <a:pt x="675614" y="907034"/>
                  </a:lnTo>
                  <a:lnTo>
                    <a:pt x="696175" y="948055"/>
                  </a:lnTo>
                  <a:lnTo>
                    <a:pt x="716191" y="989202"/>
                  </a:lnTo>
                  <a:lnTo>
                    <a:pt x="735647" y="1030605"/>
                  </a:lnTo>
                  <a:lnTo>
                    <a:pt x="754545" y="1072134"/>
                  </a:lnTo>
                  <a:lnTo>
                    <a:pt x="772883" y="1113917"/>
                  </a:lnTo>
                  <a:lnTo>
                    <a:pt x="790676" y="1155827"/>
                  </a:lnTo>
                  <a:lnTo>
                    <a:pt x="807897" y="1197990"/>
                  </a:lnTo>
                  <a:lnTo>
                    <a:pt x="824572" y="1240282"/>
                  </a:lnTo>
                  <a:lnTo>
                    <a:pt x="840701" y="1282700"/>
                  </a:lnTo>
                  <a:lnTo>
                    <a:pt x="856259" y="1325245"/>
                  </a:lnTo>
                  <a:lnTo>
                    <a:pt x="871270" y="1368044"/>
                  </a:lnTo>
                  <a:lnTo>
                    <a:pt x="885723" y="1410970"/>
                  </a:lnTo>
                  <a:lnTo>
                    <a:pt x="899617" y="1454023"/>
                  </a:lnTo>
                  <a:lnTo>
                    <a:pt x="912952" y="1497202"/>
                  </a:lnTo>
                  <a:lnTo>
                    <a:pt x="925741" y="1540510"/>
                  </a:lnTo>
                  <a:lnTo>
                    <a:pt x="937971" y="1583944"/>
                  </a:lnTo>
                  <a:lnTo>
                    <a:pt x="949642" y="1627505"/>
                  </a:lnTo>
                  <a:lnTo>
                    <a:pt x="960755" y="1671193"/>
                  </a:lnTo>
                  <a:lnTo>
                    <a:pt x="971321" y="1715008"/>
                  </a:lnTo>
                  <a:lnTo>
                    <a:pt x="981329" y="1758950"/>
                  </a:lnTo>
                  <a:lnTo>
                    <a:pt x="990777" y="1802892"/>
                  </a:lnTo>
                  <a:lnTo>
                    <a:pt x="999616" y="1847088"/>
                  </a:lnTo>
                  <a:lnTo>
                    <a:pt x="1007999" y="1891157"/>
                  </a:lnTo>
                  <a:lnTo>
                    <a:pt x="1015746" y="1935480"/>
                  </a:lnTo>
                  <a:lnTo>
                    <a:pt x="1022985" y="1979802"/>
                  </a:lnTo>
                  <a:lnTo>
                    <a:pt x="1029716" y="2024252"/>
                  </a:lnTo>
                  <a:lnTo>
                    <a:pt x="1035812" y="2068702"/>
                  </a:lnTo>
                  <a:lnTo>
                    <a:pt x="1041400" y="2113153"/>
                  </a:lnTo>
                  <a:lnTo>
                    <a:pt x="1046353" y="2157730"/>
                  </a:lnTo>
                  <a:lnTo>
                    <a:pt x="1050798" y="2202434"/>
                  </a:lnTo>
                  <a:lnTo>
                    <a:pt x="1054735" y="2247138"/>
                  </a:lnTo>
                  <a:lnTo>
                    <a:pt x="1058037" y="2291842"/>
                  </a:lnTo>
                  <a:lnTo>
                    <a:pt x="1060831" y="2336546"/>
                  </a:lnTo>
                  <a:lnTo>
                    <a:pt x="1062990" y="2381250"/>
                  </a:lnTo>
                  <a:lnTo>
                    <a:pt x="1064641" y="2426081"/>
                  </a:lnTo>
                  <a:lnTo>
                    <a:pt x="1065784" y="2470912"/>
                  </a:lnTo>
                  <a:lnTo>
                    <a:pt x="1066419" y="2515743"/>
                  </a:lnTo>
                  <a:lnTo>
                    <a:pt x="1066419" y="2560447"/>
                  </a:lnTo>
                  <a:lnTo>
                    <a:pt x="1065784" y="2605278"/>
                  </a:lnTo>
                  <a:lnTo>
                    <a:pt x="1064641" y="2650109"/>
                  </a:lnTo>
                  <a:lnTo>
                    <a:pt x="1062990" y="2694940"/>
                  </a:lnTo>
                  <a:lnTo>
                    <a:pt x="1060831" y="2739644"/>
                  </a:lnTo>
                  <a:lnTo>
                    <a:pt x="1058037" y="2784348"/>
                  </a:lnTo>
                  <a:lnTo>
                    <a:pt x="1054735" y="2829052"/>
                  </a:lnTo>
                  <a:lnTo>
                    <a:pt x="1050798" y="2873756"/>
                  </a:lnTo>
                  <a:lnTo>
                    <a:pt x="1046353" y="2918460"/>
                  </a:lnTo>
                  <a:lnTo>
                    <a:pt x="1041400" y="2963037"/>
                  </a:lnTo>
                  <a:lnTo>
                    <a:pt x="1035812" y="3007487"/>
                  </a:lnTo>
                  <a:lnTo>
                    <a:pt x="1029716" y="3051937"/>
                  </a:lnTo>
                  <a:lnTo>
                    <a:pt x="1022985" y="3096387"/>
                  </a:lnTo>
                  <a:lnTo>
                    <a:pt x="1015746" y="3140710"/>
                  </a:lnTo>
                  <a:lnTo>
                    <a:pt x="1007999" y="3185033"/>
                  </a:lnTo>
                  <a:lnTo>
                    <a:pt x="999616" y="3229102"/>
                  </a:lnTo>
                  <a:lnTo>
                    <a:pt x="990777" y="3273298"/>
                  </a:lnTo>
                  <a:lnTo>
                    <a:pt x="981329" y="3317240"/>
                  </a:lnTo>
                  <a:lnTo>
                    <a:pt x="971321" y="3361181"/>
                  </a:lnTo>
                  <a:lnTo>
                    <a:pt x="960755" y="3404997"/>
                  </a:lnTo>
                  <a:lnTo>
                    <a:pt x="949642" y="3448685"/>
                  </a:lnTo>
                  <a:lnTo>
                    <a:pt x="937971" y="3492246"/>
                  </a:lnTo>
                  <a:lnTo>
                    <a:pt x="925741" y="3535679"/>
                  </a:lnTo>
                  <a:lnTo>
                    <a:pt x="912952" y="3578987"/>
                  </a:lnTo>
                  <a:lnTo>
                    <a:pt x="899617" y="3622167"/>
                  </a:lnTo>
                  <a:lnTo>
                    <a:pt x="885723" y="3665220"/>
                  </a:lnTo>
                  <a:lnTo>
                    <a:pt x="871270" y="3708146"/>
                  </a:lnTo>
                  <a:lnTo>
                    <a:pt x="856259" y="3750945"/>
                  </a:lnTo>
                  <a:lnTo>
                    <a:pt x="840701" y="3793490"/>
                  </a:lnTo>
                  <a:lnTo>
                    <a:pt x="824572" y="3835908"/>
                  </a:lnTo>
                  <a:lnTo>
                    <a:pt x="807897" y="3878199"/>
                  </a:lnTo>
                  <a:lnTo>
                    <a:pt x="790676" y="3920363"/>
                  </a:lnTo>
                  <a:lnTo>
                    <a:pt x="772883" y="3962273"/>
                  </a:lnTo>
                  <a:lnTo>
                    <a:pt x="754545" y="4004055"/>
                  </a:lnTo>
                  <a:lnTo>
                    <a:pt x="735647" y="4045585"/>
                  </a:lnTo>
                  <a:lnTo>
                    <a:pt x="716191" y="4086987"/>
                  </a:lnTo>
                  <a:lnTo>
                    <a:pt x="696175" y="4128135"/>
                  </a:lnTo>
                  <a:lnTo>
                    <a:pt x="675614" y="4169156"/>
                  </a:lnTo>
                  <a:lnTo>
                    <a:pt x="654494" y="4209923"/>
                  </a:lnTo>
                  <a:lnTo>
                    <a:pt x="632815" y="4250436"/>
                  </a:lnTo>
                  <a:lnTo>
                    <a:pt x="610577" y="4290695"/>
                  </a:lnTo>
                  <a:lnTo>
                    <a:pt x="587794" y="4330827"/>
                  </a:lnTo>
                  <a:lnTo>
                    <a:pt x="564451" y="4370705"/>
                  </a:lnTo>
                  <a:lnTo>
                    <a:pt x="540550" y="4410329"/>
                  </a:lnTo>
                  <a:lnTo>
                    <a:pt x="516089" y="4449699"/>
                  </a:lnTo>
                  <a:lnTo>
                    <a:pt x="491070" y="4488789"/>
                  </a:lnTo>
                  <a:lnTo>
                    <a:pt x="465505" y="4527664"/>
                  </a:lnTo>
                  <a:lnTo>
                    <a:pt x="439381" y="4566272"/>
                  </a:lnTo>
                  <a:lnTo>
                    <a:pt x="412699" y="4604613"/>
                  </a:lnTo>
                  <a:lnTo>
                    <a:pt x="385470" y="4642675"/>
                  </a:lnTo>
                  <a:lnTo>
                    <a:pt x="357670" y="4680470"/>
                  </a:lnTo>
                  <a:lnTo>
                    <a:pt x="329323" y="4717973"/>
                  </a:lnTo>
                  <a:lnTo>
                    <a:pt x="300418" y="4755197"/>
                  </a:lnTo>
                  <a:lnTo>
                    <a:pt x="270967" y="4792116"/>
                  </a:lnTo>
                  <a:lnTo>
                    <a:pt x="240944" y="4828743"/>
                  </a:lnTo>
                  <a:lnTo>
                    <a:pt x="210375" y="4865052"/>
                  </a:lnTo>
                  <a:lnTo>
                    <a:pt x="179247" y="4901057"/>
                  </a:lnTo>
                  <a:lnTo>
                    <a:pt x="147561" y="4936744"/>
                  </a:lnTo>
                  <a:lnTo>
                    <a:pt x="115328" y="4972113"/>
                  </a:lnTo>
                  <a:lnTo>
                    <a:pt x="82537" y="5007152"/>
                  </a:lnTo>
                  <a:lnTo>
                    <a:pt x="49187" y="5041849"/>
                  </a:lnTo>
                  <a:lnTo>
                    <a:pt x="15278" y="5076215"/>
                  </a:lnTo>
                  <a:lnTo>
                    <a:pt x="0" y="5060937"/>
                  </a:lnTo>
                  <a:lnTo>
                    <a:pt x="33972" y="5026507"/>
                  </a:lnTo>
                  <a:lnTo>
                    <a:pt x="67386" y="4991722"/>
                  </a:lnTo>
                  <a:lnTo>
                    <a:pt x="100241" y="4956606"/>
                  </a:lnTo>
                  <a:lnTo>
                    <a:pt x="132537" y="4921148"/>
                  </a:lnTo>
                  <a:lnTo>
                    <a:pt x="164261" y="4885372"/>
                  </a:lnTo>
                  <a:lnTo>
                    <a:pt x="195427" y="4849279"/>
                  </a:lnTo>
                  <a:lnTo>
                    <a:pt x="226034" y="4812868"/>
                  </a:lnTo>
                  <a:lnTo>
                    <a:pt x="256082" y="4776152"/>
                  </a:lnTo>
                  <a:lnTo>
                    <a:pt x="285559" y="4739132"/>
                  </a:lnTo>
                  <a:lnTo>
                    <a:pt x="314477" y="4701806"/>
                  </a:lnTo>
                  <a:lnTo>
                    <a:pt x="342836" y="4664189"/>
                  </a:lnTo>
                  <a:lnTo>
                    <a:pt x="370636" y="4626292"/>
                  </a:lnTo>
                  <a:lnTo>
                    <a:pt x="397878" y="4588116"/>
                  </a:lnTo>
                  <a:lnTo>
                    <a:pt x="424548" y="4549660"/>
                  </a:lnTo>
                  <a:lnTo>
                    <a:pt x="450659" y="4510951"/>
                  </a:lnTo>
                  <a:lnTo>
                    <a:pt x="476211" y="4471962"/>
                  </a:lnTo>
                  <a:lnTo>
                    <a:pt x="501205" y="4432681"/>
                  </a:lnTo>
                  <a:lnTo>
                    <a:pt x="525627" y="4393184"/>
                  </a:lnTo>
                  <a:lnTo>
                    <a:pt x="549503" y="4353433"/>
                  </a:lnTo>
                  <a:lnTo>
                    <a:pt x="572808" y="4313555"/>
                  </a:lnTo>
                  <a:lnTo>
                    <a:pt x="595553" y="4273296"/>
                  </a:lnTo>
                  <a:lnTo>
                    <a:pt x="617728" y="4232910"/>
                  </a:lnTo>
                  <a:lnTo>
                    <a:pt x="639356" y="4192143"/>
                  </a:lnTo>
                  <a:lnTo>
                    <a:pt x="660412" y="4151249"/>
                  </a:lnTo>
                  <a:lnTo>
                    <a:pt x="680910" y="4110228"/>
                  </a:lnTo>
                  <a:lnTo>
                    <a:pt x="700836" y="4068953"/>
                  </a:lnTo>
                  <a:lnTo>
                    <a:pt x="720216" y="4027424"/>
                  </a:lnTo>
                  <a:lnTo>
                    <a:pt x="739025" y="3985768"/>
                  </a:lnTo>
                  <a:lnTo>
                    <a:pt x="757275" y="3943858"/>
                  </a:lnTo>
                  <a:lnTo>
                    <a:pt x="774966" y="3901694"/>
                  </a:lnTo>
                  <a:lnTo>
                    <a:pt x="792099" y="3859529"/>
                  </a:lnTo>
                  <a:lnTo>
                    <a:pt x="808659" y="3817112"/>
                  </a:lnTo>
                  <a:lnTo>
                    <a:pt x="824674" y="3774567"/>
                  </a:lnTo>
                  <a:lnTo>
                    <a:pt x="840117" y="3731768"/>
                  </a:lnTo>
                  <a:lnTo>
                    <a:pt x="854989" y="3688842"/>
                  </a:lnTo>
                  <a:lnTo>
                    <a:pt x="869315" y="3645789"/>
                  </a:lnTo>
                  <a:lnTo>
                    <a:pt x="883069" y="3602609"/>
                  </a:lnTo>
                  <a:lnTo>
                    <a:pt x="896264" y="3559302"/>
                  </a:lnTo>
                  <a:lnTo>
                    <a:pt x="908900" y="3515868"/>
                  </a:lnTo>
                  <a:lnTo>
                    <a:pt x="920978" y="3472306"/>
                  </a:lnTo>
                  <a:lnTo>
                    <a:pt x="932497" y="3428619"/>
                  </a:lnTo>
                  <a:lnTo>
                    <a:pt x="943444" y="3384804"/>
                  </a:lnTo>
                  <a:lnTo>
                    <a:pt x="953833" y="3340862"/>
                  </a:lnTo>
                  <a:lnTo>
                    <a:pt x="963663" y="3296793"/>
                  </a:lnTo>
                  <a:lnTo>
                    <a:pt x="972921" y="3252724"/>
                  </a:lnTo>
                  <a:lnTo>
                    <a:pt x="981633" y="3208401"/>
                  </a:lnTo>
                  <a:lnTo>
                    <a:pt x="989774" y="3164205"/>
                  </a:lnTo>
                  <a:lnTo>
                    <a:pt x="997331" y="3119755"/>
                  </a:lnTo>
                  <a:lnTo>
                    <a:pt x="1004316" y="3075305"/>
                  </a:lnTo>
                  <a:lnTo>
                    <a:pt x="1010793" y="3030728"/>
                  </a:lnTo>
                  <a:lnTo>
                    <a:pt x="1016762" y="2986151"/>
                  </a:lnTo>
                  <a:lnTo>
                    <a:pt x="1022096" y="2941574"/>
                  </a:lnTo>
                  <a:lnTo>
                    <a:pt x="1026794" y="2896870"/>
                  </a:lnTo>
                  <a:lnTo>
                    <a:pt x="1030985" y="2852039"/>
                  </a:lnTo>
                  <a:lnTo>
                    <a:pt x="1034669" y="2807335"/>
                  </a:lnTo>
                  <a:lnTo>
                    <a:pt x="1037844" y="2762504"/>
                  </a:lnTo>
                  <a:lnTo>
                    <a:pt x="1040257" y="2717673"/>
                  </a:lnTo>
                  <a:lnTo>
                    <a:pt x="1042288" y="2672842"/>
                  </a:lnTo>
                  <a:lnTo>
                    <a:pt x="1043685" y="2627884"/>
                  </a:lnTo>
                  <a:lnTo>
                    <a:pt x="1044575" y="2583053"/>
                  </a:lnTo>
                  <a:lnTo>
                    <a:pt x="1044829" y="2538095"/>
                  </a:lnTo>
                  <a:lnTo>
                    <a:pt x="1044575" y="2493137"/>
                  </a:lnTo>
                  <a:lnTo>
                    <a:pt x="1043685" y="2448306"/>
                  </a:lnTo>
                  <a:lnTo>
                    <a:pt x="1042288" y="2403348"/>
                  </a:lnTo>
                  <a:lnTo>
                    <a:pt x="1040257" y="2358517"/>
                  </a:lnTo>
                  <a:lnTo>
                    <a:pt x="1037844" y="2313686"/>
                  </a:lnTo>
                  <a:lnTo>
                    <a:pt x="1034669" y="2268855"/>
                  </a:lnTo>
                  <a:lnTo>
                    <a:pt x="1030985" y="2224024"/>
                  </a:lnTo>
                  <a:lnTo>
                    <a:pt x="1026794" y="2179320"/>
                  </a:lnTo>
                  <a:lnTo>
                    <a:pt x="1022096" y="2134616"/>
                  </a:lnTo>
                  <a:lnTo>
                    <a:pt x="1016762" y="2090039"/>
                  </a:lnTo>
                  <a:lnTo>
                    <a:pt x="1010793" y="2045462"/>
                  </a:lnTo>
                  <a:lnTo>
                    <a:pt x="1004316" y="2000885"/>
                  </a:lnTo>
                  <a:lnTo>
                    <a:pt x="997331" y="1956435"/>
                  </a:lnTo>
                  <a:lnTo>
                    <a:pt x="989774" y="1911985"/>
                  </a:lnTo>
                  <a:lnTo>
                    <a:pt x="981633" y="1867789"/>
                  </a:lnTo>
                  <a:lnTo>
                    <a:pt x="972921" y="1823465"/>
                  </a:lnTo>
                  <a:lnTo>
                    <a:pt x="963663" y="1779397"/>
                  </a:lnTo>
                  <a:lnTo>
                    <a:pt x="953833" y="1735327"/>
                  </a:lnTo>
                  <a:lnTo>
                    <a:pt x="943444" y="1691386"/>
                  </a:lnTo>
                  <a:lnTo>
                    <a:pt x="932497" y="1647571"/>
                  </a:lnTo>
                  <a:lnTo>
                    <a:pt x="920978" y="1603883"/>
                  </a:lnTo>
                  <a:lnTo>
                    <a:pt x="908900" y="1560322"/>
                  </a:lnTo>
                  <a:lnTo>
                    <a:pt x="896264" y="1516888"/>
                  </a:lnTo>
                  <a:lnTo>
                    <a:pt x="883069" y="1473581"/>
                  </a:lnTo>
                  <a:lnTo>
                    <a:pt x="869315" y="1430401"/>
                  </a:lnTo>
                  <a:lnTo>
                    <a:pt x="854989" y="1387348"/>
                  </a:lnTo>
                  <a:lnTo>
                    <a:pt x="840117" y="1344422"/>
                  </a:lnTo>
                  <a:lnTo>
                    <a:pt x="824674" y="1301623"/>
                  </a:lnTo>
                  <a:lnTo>
                    <a:pt x="808659" y="1259077"/>
                  </a:lnTo>
                  <a:lnTo>
                    <a:pt x="792099" y="1216660"/>
                  </a:lnTo>
                  <a:lnTo>
                    <a:pt x="774966" y="1174369"/>
                  </a:lnTo>
                  <a:lnTo>
                    <a:pt x="757275" y="1132332"/>
                  </a:lnTo>
                  <a:lnTo>
                    <a:pt x="739025" y="1090422"/>
                  </a:lnTo>
                  <a:lnTo>
                    <a:pt x="720216" y="1048765"/>
                  </a:lnTo>
                  <a:lnTo>
                    <a:pt x="700836" y="1007237"/>
                  </a:lnTo>
                  <a:lnTo>
                    <a:pt x="680910" y="965962"/>
                  </a:lnTo>
                  <a:lnTo>
                    <a:pt x="660412" y="924940"/>
                  </a:lnTo>
                  <a:lnTo>
                    <a:pt x="639356" y="884047"/>
                  </a:lnTo>
                  <a:lnTo>
                    <a:pt x="617728" y="843280"/>
                  </a:lnTo>
                  <a:lnTo>
                    <a:pt x="595553" y="802894"/>
                  </a:lnTo>
                  <a:lnTo>
                    <a:pt x="572808" y="762635"/>
                  </a:lnTo>
                  <a:lnTo>
                    <a:pt x="549503" y="722757"/>
                  </a:lnTo>
                  <a:lnTo>
                    <a:pt x="525627" y="683006"/>
                  </a:lnTo>
                  <a:lnTo>
                    <a:pt x="501205" y="643509"/>
                  </a:lnTo>
                  <a:lnTo>
                    <a:pt x="476211" y="604265"/>
                  </a:lnTo>
                  <a:lnTo>
                    <a:pt x="450659" y="565276"/>
                  </a:lnTo>
                  <a:lnTo>
                    <a:pt x="424548" y="526542"/>
                  </a:lnTo>
                  <a:lnTo>
                    <a:pt x="397878" y="488061"/>
                  </a:lnTo>
                  <a:lnTo>
                    <a:pt x="370636" y="449834"/>
                  </a:lnTo>
                  <a:lnTo>
                    <a:pt x="342836" y="411988"/>
                  </a:lnTo>
                  <a:lnTo>
                    <a:pt x="314477" y="374396"/>
                  </a:lnTo>
                  <a:lnTo>
                    <a:pt x="285559" y="337058"/>
                  </a:lnTo>
                  <a:lnTo>
                    <a:pt x="256082" y="299974"/>
                  </a:lnTo>
                  <a:lnTo>
                    <a:pt x="226034" y="263271"/>
                  </a:lnTo>
                  <a:lnTo>
                    <a:pt x="195427" y="226949"/>
                  </a:lnTo>
                  <a:lnTo>
                    <a:pt x="164261" y="190753"/>
                  </a:lnTo>
                  <a:lnTo>
                    <a:pt x="132537" y="155067"/>
                  </a:lnTo>
                  <a:lnTo>
                    <a:pt x="100241" y="119634"/>
                  </a:lnTo>
                  <a:lnTo>
                    <a:pt x="67386" y="84455"/>
                  </a:lnTo>
                  <a:lnTo>
                    <a:pt x="33972" y="49657"/>
                  </a:lnTo>
                  <a:lnTo>
                    <a:pt x="0" y="15239"/>
                  </a:lnTo>
                  <a:lnTo>
                    <a:pt x="15278" y="0"/>
                  </a:lnTo>
                  <a:close/>
                </a:path>
              </a:pathLst>
            </a:custGeom>
            <a:ln w="25908">
              <a:solidFill>
                <a:srgbClr val="3B66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1163" y="1524000"/>
              <a:ext cx="7950834" cy="1066800"/>
            </a:xfrm>
            <a:custGeom>
              <a:avLst/>
              <a:gdLst/>
              <a:ahLst/>
              <a:cxnLst/>
              <a:rect l="l" t="t" r="r" b="b"/>
              <a:pathLst>
                <a:path w="7950834" h="1066800">
                  <a:moveTo>
                    <a:pt x="7950327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7950327" y="1066800"/>
                  </a:lnTo>
                  <a:lnTo>
                    <a:pt x="7950327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1926" y="1524762"/>
              <a:ext cx="7950834" cy="1066800"/>
            </a:xfrm>
            <a:custGeom>
              <a:avLst/>
              <a:gdLst/>
              <a:ahLst/>
              <a:cxnLst/>
              <a:rect l="l" t="t" r="r" b="b"/>
              <a:pathLst>
                <a:path w="7950834" h="1066800">
                  <a:moveTo>
                    <a:pt x="0" y="1066800"/>
                  </a:moveTo>
                  <a:lnTo>
                    <a:pt x="7950327" y="1066800"/>
                  </a:lnTo>
                  <a:lnTo>
                    <a:pt x="7950327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176" y="1391412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666750" y="0"/>
                  </a:moveTo>
                  <a:lnTo>
                    <a:pt x="619137" y="1650"/>
                  </a:lnTo>
                  <a:lnTo>
                    <a:pt x="572414" y="6603"/>
                  </a:lnTo>
                  <a:lnTo>
                    <a:pt x="526719" y="14732"/>
                  </a:lnTo>
                  <a:lnTo>
                    <a:pt x="482155" y="25908"/>
                  </a:lnTo>
                  <a:lnTo>
                    <a:pt x="438835" y="40004"/>
                  </a:lnTo>
                  <a:lnTo>
                    <a:pt x="396862" y="56896"/>
                  </a:lnTo>
                  <a:lnTo>
                    <a:pt x="356362" y="76453"/>
                  </a:lnTo>
                  <a:lnTo>
                    <a:pt x="317436" y="98678"/>
                  </a:lnTo>
                  <a:lnTo>
                    <a:pt x="280212" y="123443"/>
                  </a:lnTo>
                  <a:lnTo>
                    <a:pt x="244779" y="150495"/>
                  </a:lnTo>
                  <a:lnTo>
                    <a:pt x="211277" y="179832"/>
                  </a:lnTo>
                  <a:lnTo>
                    <a:pt x="179806" y="211327"/>
                  </a:lnTo>
                  <a:lnTo>
                    <a:pt x="150482" y="244855"/>
                  </a:lnTo>
                  <a:lnTo>
                    <a:pt x="123418" y="280288"/>
                  </a:lnTo>
                  <a:lnTo>
                    <a:pt x="98717" y="317500"/>
                  </a:lnTo>
                  <a:lnTo>
                    <a:pt x="76504" y="356362"/>
                  </a:lnTo>
                  <a:lnTo>
                    <a:pt x="56883" y="396875"/>
                  </a:lnTo>
                  <a:lnTo>
                    <a:pt x="39966" y="438912"/>
                  </a:lnTo>
                  <a:lnTo>
                    <a:pt x="25882" y="482218"/>
                  </a:lnTo>
                  <a:lnTo>
                    <a:pt x="14732" y="526796"/>
                  </a:lnTo>
                  <a:lnTo>
                    <a:pt x="6616" y="572388"/>
                  </a:lnTo>
                  <a:lnTo>
                    <a:pt x="1676" y="619125"/>
                  </a:lnTo>
                  <a:lnTo>
                    <a:pt x="0" y="666750"/>
                  </a:lnTo>
                  <a:lnTo>
                    <a:pt x="1676" y="714375"/>
                  </a:lnTo>
                  <a:lnTo>
                    <a:pt x="6616" y="761111"/>
                  </a:lnTo>
                  <a:lnTo>
                    <a:pt x="14732" y="806703"/>
                  </a:lnTo>
                  <a:lnTo>
                    <a:pt x="25882" y="851280"/>
                  </a:lnTo>
                  <a:lnTo>
                    <a:pt x="39966" y="894588"/>
                  </a:lnTo>
                  <a:lnTo>
                    <a:pt x="56883" y="936625"/>
                  </a:lnTo>
                  <a:lnTo>
                    <a:pt x="76504" y="977138"/>
                  </a:lnTo>
                  <a:lnTo>
                    <a:pt x="98717" y="1016000"/>
                  </a:lnTo>
                  <a:lnTo>
                    <a:pt x="123418" y="1053211"/>
                  </a:lnTo>
                  <a:lnTo>
                    <a:pt x="150482" y="1088643"/>
                  </a:lnTo>
                  <a:lnTo>
                    <a:pt x="179806" y="1122172"/>
                  </a:lnTo>
                  <a:lnTo>
                    <a:pt x="211277" y="1153667"/>
                  </a:lnTo>
                  <a:lnTo>
                    <a:pt x="244779" y="1183004"/>
                  </a:lnTo>
                  <a:lnTo>
                    <a:pt x="280212" y="1210055"/>
                  </a:lnTo>
                  <a:lnTo>
                    <a:pt x="317436" y="1234821"/>
                  </a:lnTo>
                  <a:lnTo>
                    <a:pt x="356362" y="1257046"/>
                  </a:lnTo>
                  <a:lnTo>
                    <a:pt x="396862" y="1276603"/>
                  </a:lnTo>
                  <a:lnTo>
                    <a:pt x="438835" y="1293495"/>
                  </a:lnTo>
                  <a:lnTo>
                    <a:pt x="482155" y="1307591"/>
                  </a:lnTo>
                  <a:lnTo>
                    <a:pt x="526719" y="1318767"/>
                  </a:lnTo>
                  <a:lnTo>
                    <a:pt x="572414" y="1326896"/>
                  </a:lnTo>
                  <a:lnTo>
                    <a:pt x="619137" y="1331849"/>
                  </a:lnTo>
                  <a:lnTo>
                    <a:pt x="666750" y="1333500"/>
                  </a:lnTo>
                  <a:lnTo>
                    <a:pt x="714362" y="1331849"/>
                  </a:lnTo>
                  <a:lnTo>
                    <a:pt x="761060" y="1326896"/>
                  </a:lnTo>
                  <a:lnTo>
                    <a:pt x="806754" y="1318767"/>
                  </a:lnTo>
                  <a:lnTo>
                    <a:pt x="851319" y="1307591"/>
                  </a:lnTo>
                  <a:lnTo>
                    <a:pt x="894638" y="1293495"/>
                  </a:lnTo>
                  <a:lnTo>
                    <a:pt x="936612" y="1276603"/>
                  </a:lnTo>
                  <a:lnTo>
                    <a:pt x="977112" y="1257046"/>
                  </a:lnTo>
                  <a:lnTo>
                    <a:pt x="1016000" y="1234821"/>
                  </a:lnTo>
                  <a:lnTo>
                    <a:pt x="1053211" y="1210055"/>
                  </a:lnTo>
                  <a:lnTo>
                    <a:pt x="1088644" y="1183004"/>
                  </a:lnTo>
                  <a:lnTo>
                    <a:pt x="1122172" y="1153667"/>
                  </a:lnTo>
                  <a:lnTo>
                    <a:pt x="1153668" y="1122172"/>
                  </a:lnTo>
                  <a:lnTo>
                    <a:pt x="1183005" y="1088643"/>
                  </a:lnTo>
                  <a:lnTo>
                    <a:pt x="1210056" y="1053211"/>
                  </a:lnTo>
                  <a:lnTo>
                    <a:pt x="1234821" y="1016000"/>
                  </a:lnTo>
                  <a:lnTo>
                    <a:pt x="1257046" y="977138"/>
                  </a:lnTo>
                  <a:lnTo>
                    <a:pt x="1276604" y="936625"/>
                  </a:lnTo>
                  <a:lnTo>
                    <a:pt x="1293495" y="894588"/>
                  </a:lnTo>
                  <a:lnTo>
                    <a:pt x="1307592" y="851280"/>
                  </a:lnTo>
                  <a:lnTo>
                    <a:pt x="1318768" y="806703"/>
                  </a:lnTo>
                  <a:lnTo>
                    <a:pt x="1326896" y="761111"/>
                  </a:lnTo>
                  <a:lnTo>
                    <a:pt x="1331849" y="714375"/>
                  </a:lnTo>
                  <a:lnTo>
                    <a:pt x="1333500" y="666750"/>
                  </a:lnTo>
                  <a:lnTo>
                    <a:pt x="1331849" y="619125"/>
                  </a:lnTo>
                  <a:lnTo>
                    <a:pt x="1326896" y="572388"/>
                  </a:lnTo>
                  <a:lnTo>
                    <a:pt x="1318768" y="526796"/>
                  </a:lnTo>
                  <a:lnTo>
                    <a:pt x="1307592" y="482218"/>
                  </a:lnTo>
                  <a:lnTo>
                    <a:pt x="1293495" y="438912"/>
                  </a:lnTo>
                  <a:lnTo>
                    <a:pt x="1276604" y="396875"/>
                  </a:lnTo>
                  <a:lnTo>
                    <a:pt x="1257046" y="356362"/>
                  </a:lnTo>
                  <a:lnTo>
                    <a:pt x="1234821" y="317500"/>
                  </a:lnTo>
                  <a:lnTo>
                    <a:pt x="1210056" y="280288"/>
                  </a:lnTo>
                  <a:lnTo>
                    <a:pt x="1183005" y="244855"/>
                  </a:lnTo>
                  <a:lnTo>
                    <a:pt x="1153668" y="211327"/>
                  </a:lnTo>
                  <a:lnTo>
                    <a:pt x="1122172" y="179832"/>
                  </a:lnTo>
                  <a:lnTo>
                    <a:pt x="1088644" y="150495"/>
                  </a:lnTo>
                  <a:lnTo>
                    <a:pt x="1053211" y="123443"/>
                  </a:lnTo>
                  <a:lnTo>
                    <a:pt x="1016000" y="98678"/>
                  </a:lnTo>
                  <a:lnTo>
                    <a:pt x="977112" y="76453"/>
                  </a:lnTo>
                  <a:lnTo>
                    <a:pt x="936612" y="56896"/>
                  </a:lnTo>
                  <a:lnTo>
                    <a:pt x="894638" y="40004"/>
                  </a:lnTo>
                  <a:lnTo>
                    <a:pt x="851319" y="25908"/>
                  </a:lnTo>
                  <a:lnTo>
                    <a:pt x="806754" y="14732"/>
                  </a:lnTo>
                  <a:lnTo>
                    <a:pt x="761060" y="6603"/>
                  </a:lnTo>
                  <a:lnTo>
                    <a:pt x="714362" y="1650"/>
                  </a:lnTo>
                  <a:lnTo>
                    <a:pt x="666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5938" y="1392174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0" y="666750"/>
                  </a:moveTo>
                  <a:lnTo>
                    <a:pt x="1676" y="619125"/>
                  </a:lnTo>
                  <a:lnTo>
                    <a:pt x="6616" y="572388"/>
                  </a:lnTo>
                  <a:lnTo>
                    <a:pt x="14732" y="526796"/>
                  </a:lnTo>
                  <a:lnTo>
                    <a:pt x="25882" y="482218"/>
                  </a:lnTo>
                  <a:lnTo>
                    <a:pt x="39966" y="438912"/>
                  </a:lnTo>
                  <a:lnTo>
                    <a:pt x="56883" y="396875"/>
                  </a:lnTo>
                  <a:lnTo>
                    <a:pt x="76504" y="356362"/>
                  </a:lnTo>
                  <a:lnTo>
                    <a:pt x="98717" y="317500"/>
                  </a:lnTo>
                  <a:lnTo>
                    <a:pt x="123418" y="280288"/>
                  </a:lnTo>
                  <a:lnTo>
                    <a:pt x="150482" y="244855"/>
                  </a:lnTo>
                  <a:lnTo>
                    <a:pt x="179806" y="211327"/>
                  </a:lnTo>
                  <a:lnTo>
                    <a:pt x="211277" y="179831"/>
                  </a:lnTo>
                  <a:lnTo>
                    <a:pt x="244779" y="150495"/>
                  </a:lnTo>
                  <a:lnTo>
                    <a:pt x="280212" y="123443"/>
                  </a:lnTo>
                  <a:lnTo>
                    <a:pt x="317436" y="98678"/>
                  </a:lnTo>
                  <a:lnTo>
                    <a:pt x="356362" y="76453"/>
                  </a:lnTo>
                  <a:lnTo>
                    <a:pt x="396862" y="56896"/>
                  </a:lnTo>
                  <a:lnTo>
                    <a:pt x="438835" y="40004"/>
                  </a:lnTo>
                  <a:lnTo>
                    <a:pt x="482155" y="25908"/>
                  </a:lnTo>
                  <a:lnTo>
                    <a:pt x="526719" y="14731"/>
                  </a:lnTo>
                  <a:lnTo>
                    <a:pt x="572414" y="6603"/>
                  </a:lnTo>
                  <a:lnTo>
                    <a:pt x="619137" y="1650"/>
                  </a:lnTo>
                  <a:lnTo>
                    <a:pt x="666750" y="0"/>
                  </a:lnTo>
                  <a:lnTo>
                    <a:pt x="714362" y="1650"/>
                  </a:lnTo>
                  <a:lnTo>
                    <a:pt x="761060" y="6603"/>
                  </a:lnTo>
                  <a:lnTo>
                    <a:pt x="806754" y="14731"/>
                  </a:lnTo>
                  <a:lnTo>
                    <a:pt x="851319" y="25908"/>
                  </a:lnTo>
                  <a:lnTo>
                    <a:pt x="894638" y="40004"/>
                  </a:lnTo>
                  <a:lnTo>
                    <a:pt x="936612" y="56896"/>
                  </a:lnTo>
                  <a:lnTo>
                    <a:pt x="977112" y="76453"/>
                  </a:lnTo>
                  <a:lnTo>
                    <a:pt x="1016000" y="98678"/>
                  </a:lnTo>
                  <a:lnTo>
                    <a:pt x="1053211" y="123443"/>
                  </a:lnTo>
                  <a:lnTo>
                    <a:pt x="1088644" y="150495"/>
                  </a:lnTo>
                  <a:lnTo>
                    <a:pt x="1122172" y="179831"/>
                  </a:lnTo>
                  <a:lnTo>
                    <a:pt x="1153668" y="211327"/>
                  </a:lnTo>
                  <a:lnTo>
                    <a:pt x="1183005" y="244855"/>
                  </a:lnTo>
                  <a:lnTo>
                    <a:pt x="1210056" y="280288"/>
                  </a:lnTo>
                  <a:lnTo>
                    <a:pt x="1234821" y="317500"/>
                  </a:lnTo>
                  <a:lnTo>
                    <a:pt x="1257046" y="356362"/>
                  </a:lnTo>
                  <a:lnTo>
                    <a:pt x="1276604" y="396875"/>
                  </a:lnTo>
                  <a:lnTo>
                    <a:pt x="1293495" y="438912"/>
                  </a:lnTo>
                  <a:lnTo>
                    <a:pt x="1307592" y="482218"/>
                  </a:lnTo>
                  <a:lnTo>
                    <a:pt x="1318768" y="526796"/>
                  </a:lnTo>
                  <a:lnTo>
                    <a:pt x="1326896" y="572388"/>
                  </a:lnTo>
                  <a:lnTo>
                    <a:pt x="1331849" y="619125"/>
                  </a:lnTo>
                  <a:lnTo>
                    <a:pt x="1333500" y="666750"/>
                  </a:lnTo>
                  <a:lnTo>
                    <a:pt x="1331849" y="714375"/>
                  </a:lnTo>
                  <a:lnTo>
                    <a:pt x="1326896" y="761111"/>
                  </a:lnTo>
                  <a:lnTo>
                    <a:pt x="1318768" y="806703"/>
                  </a:lnTo>
                  <a:lnTo>
                    <a:pt x="1307592" y="851280"/>
                  </a:lnTo>
                  <a:lnTo>
                    <a:pt x="1293495" y="894588"/>
                  </a:lnTo>
                  <a:lnTo>
                    <a:pt x="1276604" y="936625"/>
                  </a:lnTo>
                  <a:lnTo>
                    <a:pt x="1257046" y="977138"/>
                  </a:lnTo>
                  <a:lnTo>
                    <a:pt x="1234821" y="1016000"/>
                  </a:lnTo>
                  <a:lnTo>
                    <a:pt x="1210056" y="1053211"/>
                  </a:lnTo>
                  <a:lnTo>
                    <a:pt x="1183005" y="1088643"/>
                  </a:lnTo>
                  <a:lnTo>
                    <a:pt x="1153668" y="1122172"/>
                  </a:lnTo>
                  <a:lnTo>
                    <a:pt x="1122172" y="1153667"/>
                  </a:lnTo>
                  <a:lnTo>
                    <a:pt x="1088644" y="1183004"/>
                  </a:lnTo>
                  <a:lnTo>
                    <a:pt x="1053211" y="1210055"/>
                  </a:lnTo>
                  <a:lnTo>
                    <a:pt x="1016000" y="1234821"/>
                  </a:lnTo>
                  <a:lnTo>
                    <a:pt x="977112" y="1257046"/>
                  </a:lnTo>
                  <a:lnTo>
                    <a:pt x="936612" y="1276603"/>
                  </a:lnTo>
                  <a:lnTo>
                    <a:pt x="894638" y="1293495"/>
                  </a:lnTo>
                  <a:lnTo>
                    <a:pt x="851319" y="1307591"/>
                  </a:lnTo>
                  <a:lnTo>
                    <a:pt x="806754" y="1318767"/>
                  </a:lnTo>
                  <a:lnTo>
                    <a:pt x="761060" y="1326896"/>
                  </a:lnTo>
                  <a:lnTo>
                    <a:pt x="714362" y="1331849"/>
                  </a:lnTo>
                  <a:lnTo>
                    <a:pt x="666750" y="1333500"/>
                  </a:lnTo>
                  <a:lnTo>
                    <a:pt x="619137" y="1331849"/>
                  </a:lnTo>
                  <a:lnTo>
                    <a:pt x="572414" y="1326896"/>
                  </a:lnTo>
                  <a:lnTo>
                    <a:pt x="526719" y="1318767"/>
                  </a:lnTo>
                  <a:lnTo>
                    <a:pt x="482155" y="1307591"/>
                  </a:lnTo>
                  <a:lnTo>
                    <a:pt x="438835" y="1293495"/>
                  </a:lnTo>
                  <a:lnTo>
                    <a:pt x="396862" y="1276603"/>
                  </a:lnTo>
                  <a:lnTo>
                    <a:pt x="356362" y="1257046"/>
                  </a:lnTo>
                  <a:lnTo>
                    <a:pt x="317436" y="1234821"/>
                  </a:lnTo>
                  <a:lnTo>
                    <a:pt x="280212" y="1210055"/>
                  </a:lnTo>
                  <a:lnTo>
                    <a:pt x="244779" y="1183004"/>
                  </a:lnTo>
                  <a:lnTo>
                    <a:pt x="211277" y="1153667"/>
                  </a:lnTo>
                  <a:lnTo>
                    <a:pt x="179806" y="1122172"/>
                  </a:lnTo>
                  <a:lnTo>
                    <a:pt x="150482" y="1088643"/>
                  </a:lnTo>
                  <a:lnTo>
                    <a:pt x="123418" y="1053211"/>
                  </a:lnTo>
                  <a:lnTo>
                    <a:pt x="98717" y="1016000"/>
                  </a:lnTo>
                  <a:lnTo>
                    <a:pt x="76504" y="977138"/>
                  </a:lnTo>
                  <a:lnTo>
                    <a:pt x="56883" y="936625"/>
                  </a:lnTo>
                  <a:lnTo>
                    <a:pt x="39966" y="894588"/>
                  </a:lnTo>
                  <a:lnTo>
                    <a:pt x="25882" y="851280"/>
                  </a:lnTo>
                  <a:lnTo>
                    <a:pt x="14732" y="806703"/>
                  </a:lnTo>
                  <a:lnTo>
                    <a:pt x="6616" y="761111"/>
                  </a:lnTo>
                  <a:lnTo>
                    <a:pt x="1676" y="714375"/>
                  </a:lnTo>
                  <a:lnTo>
                    <a:pt x="0" y="666750"/>
                  </a:lnTo>
                  <a:close/>
                </a:path>
              </a:pathLst>
            </a:custGeom>
            <a:ln w="25908">
              <a:solidFill>
                <a:srgbClr val="4F8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9783" y="3124200"/>
              <a:ext cx="7562215" cy="1066800"/>
            </a:xfrm>
            <a:custGeom>
              <a:avLst/>
              <a:gdLst/>
              <a:ahLst/>
              <a:cxnLst/>
              <a:rect l="l" t="t" r="r" b="b"/>
              <a:pathLst>
                <a:path w="7562215" h="1066800">
                  <a:moveTo>
                    <a:pt x="756196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7561960" y="1066800"/>
                  </a:lnTo>
                  <a:lnTo>
                    <a:pt x="756196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0546" y="3124961"/>
              <a:ext cx="7562215" cy="1066800"/>
            </a:xfrm>
            <a:custGeom>
              <a:avLst/>
              <a:gdLst/>
              <a:ahLst/>
              <a:cxnLst/>
              <a:rect l="l" t="t" r="r" b="b"/>
              <a:pathLst>
                <a:path w="7562215" h="1066800">
                  <a:moveTo>
                    <a:pt x="0" y="1066800"/>
                  </a:moveTo>
                  <a:lnTo>
                    <a:pt x="7561960" y="1066800"/>
                  </a:lnTo>
                  <a:lnTo>
                    <a:pt x="756196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3796" y="2993136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666750" y="0"/>
                  </a:moveTo>
                  <a:lnTo>
                    <a:pt x="619125" y="1650"/>
                  </a:lnTo>
                  <a:lnTo>
                    <a:pt x="572414" y="6603"/>
                  </a:lnTo>
                  <a:lnTo>
                    <a:pt x="526719" y="14731"/>
                  </a:lnTo>
                  <a:lnTo>
                    <a:pt x="482155" y="25908"/>
                  </a:lnTo>
                  <a:lnTo>
                    <a:pt x="438835" y="40004"/>
                  </a:lnTo>
                  <a:lnTo>
                    <a:pt x="396862" y="56896"/>
                  </a:lnTo>
                  <a:lnTo>
                    <a:pt x="356362" y="76453"/>
                  </a:lnTo>
                  <a:lnTo>
                    <a:pt x="317436" y="98678"/>
                  </a:lnTo>
                  <a:lnTo>
                    <a:pt x="280212" y="123443"/>
                  </a:lnTo>
                  <a:lnTo>
                    <a:pt x="244779" y="150494"/>
                  </a:lnTo>
                  <a:lnTo>
                    <a:pt x="211277" y="179831"/>
                  </a:lnTo>
                  <a:lnTo>
                    <a:pt x="179806" y="211327"/>
                  </a:lnTo>
                  <a:lnTo>
                    <a:pt x="150482" y="244855"/>
                  </a:lnTo>
                  <a:lnTo>
                    <a:pt x="123418" y="280288"/>
                  </a:lnTo>
                  <a:lnTo>
                    <a:pt x="98717" y="317500"/>
                  </a:lnTo>
                  <a:lnTo>
                    <a:pt x="76504" y="356362"/>
                  </a:lnTo>
                  <a:lnTo>
                    <a:pt x="56883" y="396875"/>
                  </a:lnTo>
                  <a:lnTo>
                    <a:pt x="39966" y="438912"/>
                  </a:lnTo>
                  <a:lnTo>
                    <a:pt x="25882" y="482218"/>
                  </a:lnTo>
                  <a:lnTo>
                    <a:pt x="14732" y="526796"/>
                  </a:lnTo>
                  <a:lnTo>
                    <a:pt x="6616" y="572388"/>
                  </a:lnTo>
                  <a:lnTo>
                    <a:pt x="1676" y="619125"/>
                  </a:lnTo>
                  <a:lnTo>
                    <a:pt x="0" y="666750"/>
                  </a:lnTo>
                  <a:lnTo>
                    <a:pt x="1676" y="714375"/>
                  </a:lnTo>
                  <a:lnTo>
                    <a:pt x="6616" y="761111"/>
                  </a:lnTo>
                  <a:lnTo>
                    <a:pt x="14732" y="806703"/>
                  </a:lnTo>
                  <a:lnTo>
                    <a:pt x="25882" y="851281"/>
                  </a:lnTo>
                  <a:lnTo>
                    <a:pt x="39966" y="894588"/>
                  </a:lnTo>
                  <a:lnTo>
                    <a:pt x="56883" y="936625"/>
                  </a:lnTo>
                  <a:lnTo>
                    <a:pt x="76504" y="977138"/>
                  </a:lnTo>
                  <a:lnTo>
                    <a:pt x="98717" y="1016000"/>
                  </a:lnTo>
                  <a:lnTo>
                    <a:pt x="123418" y="1053211"/>
                  </a:lnTo>
                  <a:lnTo>
                    <a:pt x="150482" y="1088644"/>
                  </a:lnTo>
                  <a:lnTo>
                    <a:pt x="179806" y="1122171"/>
                  </a:lnTo>
                  <a:lnTo>
                    <a:pt x="211277" y="1153668"/>
                  </a:lnTo>
                  <a:lnTo>
                    <a:pt x="244779" y="1183005"/>
                  </a:lnTo>
                  <a:lnTo>
                    <a:pt x="280212" y="1210056"/>
                  </a:lnTo>
                  <a:lnTo>
                    <a:pt x="317436" y="1234820"/>
                  </a:lnTo>
                  <a:lnTo>
                    <a:pt x="356362" y="1257045"/>
                  </a:lnTo>
                  <a:lnTo>
                    <a:pt x="396862" y="1276603"/>
                  </a:lnTo>
                  <a:lnTo>
                    <a:pt x="438835" y="1293495"/>
                  </a:lnTo>
                  <a:lnTo>
                    <a:pt x="482155" y="1307591"/>
                  </a:lnTo>
                  <a:lnTo>
                    <a:pt x="526719" y="1318768"/>
                  </a:lnTo>
                  <a:lnTo>
                    <a:pt x="572414" y="1326895"/>
                  </a:lnTo>
                  <a:lnTo>
                    <a:pt x="619125" y="1331849"/>
                  </a:lnTo>
                  <a:lnTo>
                    <a:pt x="666750" y="1333500"/>
                  </a:lnTo>
                  <a:lnTo>
                    <a:pt x="714375" y="1331849"/>
                  </a:lnTo>
                  <a:lnTo>
                    <a:pt x="761111" y="1326895"/>
                  </a:lnTo>
                  <a:lnTo>
                    <a:pt x="806704" y="1318768"/>
                  </a:lnTo>
                  <a:lnTo>
                    <a:pt x="851281" y="1307591"/>
                  </a:lnTo>
                  <a:lnTo>
                    <a:pt x="894588" y="1293495"/>
                  </a:lnTo>
                  <a:lnTo>
                    <a:pt x="936625" y="1276603"/>
                  </a:lnTo>
                  <a:lnTo>
                    <a:pt x="977138" y="1257045"/>
                  </a:lnTo>
                  <a:lnTo>
                    <a:pt x="1016000" y="1234820"/>
                  </a:lnTo>
                  <a:lnTo>
                    <a:pt x="1053211" y="1210056"/>
                  </a:lnTo>
                  <a:lnTo>
                    <a:pt x="1088644" y="1183005"/>
                  </a:lnTo>
                  <a:lnTo>
                    <a:pt x="1122172" y="1153668"/>
                  </a:lnTo>
                  <a:lnTo>
                    <a:pt x="1153668" y="1122171"/>
                  </a:lnTo>
                  <a:lnTo>
                    <a:pt x="1183005" y="1088644"/>
                  </a:lnTo>
                  <a:lnTo>
                    <a:pt x="1210056" y="1053211"/>
                  </a:lnTo>
                  <a:lnTo>
                    <a:pt x="1234821" y="1016000"/>
                  </a:lnTo>
                  <a:lnTo>
                    <a:pt x="1257046" y="977138"/>
                  </a:lnTo>
                  <a:lnTo>
                    <a:pt x="1276604" y="936625"/>
                  </a:lnTo>
                  <a:lnTo>
                    <a:pt x="1293495" y="894588"/>
                  </a:lnTo>
                  <a:lnTo>
                    <a:pt x="1307592" y="851281"/>
                  </a:lnTo>
                  <a:lnTo>
                    <a:pt x="1318768" y="806703"/>
                  </a:lnTo>
                  <a:lnTo>
                    <a:pt x="1326896" y="761111"/>
                  </a:lnTo>
                  <a:lnTo>
                    <a:pt x="1331849" y="714375"/>
                  </a:lnTo>
                  <a:lnTo>
                    <a:pt x="1333500" y="666750"/>
                  </a:lnTo>
                  <a:lnTo>
                    <a:pt x="1331849" y="619125"/>
                  </a:lnTo>
                  <a:lnTo>
                    <a:pt x="1326896" y="572388"/>
                  </a:lnTo>
                  <a:lnTo>
                    <a:pt x="1318768" y="526796"/>
                  </a:lnTo>
                  <a:lnTo>
                    <a:pt x="1307592" y="482218"/>
                  </a:lnTo>
                  <a:lnTo>
                    <a:pt x="1293495" y="438912"/>
                  </a:lnTo>
                  <a:lnTo>
                    <a:pt x="1276604" y="396875"/>
                  </a:lnTo>
                  <a:lnTo>
                    <a:pt x="1257046" y="356362"/>
                  </a:lnTo>
                  <a:lnTo>
                    <a:pt x="1234821" y="317500"/>
                  </a:lnTo>
                  <a:lnTo>
                    <a:pt x="1210056" y="280288"/>
                  </a:lnTo>
                  <a:lnTo>
                    <a:pt x="1183005" y="244855"/>
                  </a:lnTo>
                  <a:lnTo>
                    <a:pt x="1153668" y="211327"/>
                  </a:lnTo>
                  <a:lnTo>
                    <a:pt x="1122172" y="179831"/>
                  </a:lnTo>
                  <a:lnTo>
                    <a:pt x="1088644" y="150494"/>
                  </a:lnTo>
                  <a:lnTo>
                    <a:pt x="1053211" y="123443"/>
                  </a:lnTo>
                  <a:lnTo>
                    <a:pt x="1016000" y="98678"/>
                  </a:lnTo>
                  <a:lnTo>
                    <a:pt x="977138" y="76453"/>
                  </a:lnTo>
                  <a:lnTo>
                    <a:pt x="936625" y="56896"/>
                  </a:lnTo>
                  <a:lnTo>
                    <a:pt x="894588" y="40004"/>
                  </a:lnTo>
                  <a:lnTo>
                    <a:pt x="851281" y="25908"/>
                  </a:lnTo>
                  <a:lnTo>
                    <a:pt x="806704" y="14731"/>
                  </a:lnTo>
                  <a:lnTo>
                    <a:pt x="761111" y="6603"/>
                  </a:lnTo>
                  <a:lnTo>
                    <a:pt x="714375" y="1650"/>
                  </a:lnTo>
                  <a:lnTo>
                    <a:pt x="666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4558" y="2993898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0" y="666750"/>
                  </a:moveTo>
                  <a:lnTo>
                    <a:pt x="1676" y="619125"/>
                  </a:lnTo>
                  <a:lnTo>
                    <a:pt x="6616" y="572388"/>
                  </a:lnTo>
                  <a:lnTo>
                    <a:pt x="14732" y="526796"/>
                  </a:lnTo>
                  <a:lnTo>
                    <a:pt x="25882" y="482218"/>
                  </a:lnTo>
                  <a:lnTo>
                    <a:pt x="39966" y="438912"/>
                  </a:lnTo>
                  <a:lnTo>
                    <a:pt x="56883" y="396875"/>
                  </a:lnTo>
                  <a:lnTo>
                    <a:pt x="76504" y="356362"/>
                  </a:lnTo>
                  <a:lnTo>
                    <a:pt x="98717" y="317500"/>
                  </a:lnTo>
                  <a:lnTo>
                    <a:pt x="123418" y="280288"/>
                  </a:lnTo>
                  <a:lnTo>
                    <a:pt x="150482" y="244855"/>
                  </a:lnTo>
                  <a:lnTo>
                    <a:pt x="179806" y="211327"/>
                  </a:lnTo>
                  <a:lnTo>
                    <a:pt x="211277" y="179831"/>
                  </a:lnTo>
                  <a:lnTo>
                    <a:pt x="244779" y="150494"/>
                  </a:lnTo>
                  <a:lnTo>
                    <a:pt x="280212" y="123443"/>
                  </a:lnTo>
                  <a:lnTo>
                    <a:pt x="317436" y="98678"/>
                  </a:lnTo>
                  <a:lnTo>
                    <a:pt x="356361" y="76453"/>
                  </a:lnTo>
                  <a:lnTo>
                    <a:pt x="396862" y="56896"/>
                  </a:lnTo>
                  <a:lnTo>
                    <a:pt x="438835" y="40004"/>
                  </a:lnTo>
                  <a:lnTo>
                    <a:pt x="482155" y="25907"/>
                  </a:lnTo>
                  <a:lnTo>
                    <a:pt x="526719" y="14731"/>
                  </a:lnTo>
                  <a:lnTo>
                    <a:pt x="572414" y="6603"/>
                  </a:lnTo>
                  <a:lnTo>
                    <a:pt x="619125" y="1650"/>
                  </a:lnTo>
                  <a:lnTo>
                    <a:pt x="666750" y="0"/>
                  </a:lnTo>
                  <a:lnTo>
                    <a:pt x="714375" y="1650"/>
                  </a:lnTo>
                  <a:lnTo>
                    <a:pt x="761111" y="6603"/>
                  </a:lnTo>
                  <a:lnTo>
                    <a:pt x="806704" y="14731"/>
                  </a:lnTo>
                  <a:lnTo>
                    <a:pt x="851281" y="25907"/>
                  </a:lnTo>
                  <a:lnTo>
                    <a:pt x="894588" y="40004"/>
                  </a:lnTo>
                  <a:lnTo>
                    <a:pt x="936625" y="56896"/>
                  </a:lnTo>
                  <a:lnTo>
                    <a:pt x="977138" y="76453"/>
                  </a:lnTo>
                  <a:lnTo>
                    <a:pt x="1016000" y="98678"/>
                  </a:lnTo>
                  <a:lnTo>
                    <a:pt x="1053211" y="123443"/>
                  </a:lnTo>
                  <a:lnTo>
                    <a:pt x="1088644" y="150494"/>
                  </a:lnTo>
                  <a:lnTo>
                    <a:pt x="1122172" y="179831"/>
                  </a:lnTo>
                  <a:lnTo>
                    <a:pt x="1153668" y="211327"/>
                  </a:lnTo>
                  <a:lnTo>
                    <a:pt x="1183005" y="244855"/>
                  </a:lnTo>
                  <a:lnTo>
                    <a:pt x="1210056" y="280288"/>
                  </a:lnTo>
                  <a:lnTo>
                    <a:pt x="1234821" y="317500"/>
                  </a:lnTo>
                  <a:lnTo>
                    <a:pt x="1257046" y="356362"/>
                  </a:lnTo>
                  <a:lnTo>
                    <a:pt x="1276604" y="396875"/>
                  </a:lnTo>
                  <a:lnTo>
                    <a:pt x="1293495" y="438912"/>
                  </a:lnTo>
                  <a:lnTo>
                    <a:pt x="1307592" y="482218"/>
                  </a:lnTo>
                  <a:lnTo>
                    <a:pt x="1318768" y="526796"/>
                  </a:lnTo>
                  <a:lnTo>
                    <a:pt x="1326896" y="572388"/>
                  </a:lnTo>
                  <a:lnTo>
                    <a:pt x="1331849" y="619125"/>
                  </a:lnTo>
                  <a:lnTo>
                    <a:pt x="1333500" y="666750"/>
                  </a:lnTo>
                  <a:lnTo>
                    <a:pt x="1331849" y="714375"/>
                  </a:lnTo>
                  <a:lnTo>
                    <a:pt x="1326896" y="761110"/>
                  </a:lnTo>
                  <a:lnTo>
                    <a:pt x="1318768" y="806703"/>
                  </a:lnTo>
                  <a:lnTo>
                    <a:pt x="1307592" y="851281"/>
                  </a:lnTo>
                  <a:lnTo>
                    <a:pt x="1293495" y="894588"/>
                  </a:lnTo>
                  <a:lnTo>
                    <a:pt x="1276604" y="936625"/>
                  </a:lnTo>
                  <a:lnTo>
                    <a:pt x="1257046" y="977138"/>
                  </a:lnTo>
                  <a:lnTo>
                    <a:pt x="1234821" y="1016000"/>
                  </a:lnTo>
                  <a:lnTo>
                    <a:pt x="1210056" y="1053210"/>
                  </a:lnTo>
                  <a:lnTo>
                    <a:pt x="1183005" y="1088644"/>
                  </a:lnTo>
                  <a:lnTo>
                    <a:pt x="1153668" y="1122171"/>
                  </a:lnTo>
                  <a:lnTo>
                    <a:pt x="1122172" y="1153668"/>
                  </a:lnTo>
                  <a:lnTo>
                    <a:pt x="1088644" y="1183004"/>
                  </a:lnTo>
                  <a:lnTo>
                    <a:pt x="1053211" y="1210056"/>
                  </a:lnTo>
                  <a:lnTo>
                    <a:pt x="1016000" y="1234820"/>
                  </a:lnTo>
                  <a:lnTo>
                    <a:pt x="977138" y="1257045"/>
                  </a:lnTo>
                  <a:lnTo>
                    <a:pt x="936625" y="1276603"/>
                  </a:lnTo>
                  <a:lnTo>
                    <a:pt x="894588" y="1293495"/>
                  </a:lnTo>
                  <a:lnTo>
                    <a:pt x="851281" y="1307591"/>
                  </a:lnTo>
                  <a:lnTo>
                    <a:pt x="806704" y="1318768"/>
                  </a:lnTo>
                  <a:lnTo>
                    <a:pt x="761111" y="1326895"/>
                  </a:lnTo>
                  <a:lnTo>
                    <a:pt x="714375" y="1331849"/>
                  </a:lnTo>
                  <a:lnTo>
                    <a:pt x="666750" y="1333500"/>
                  </a:lnTo>
                  <a:lnTo>
                    <a:pt x="619125" y="1331849"/>
                  </a:lnTo>
                  <a:lnTo>
                    <a:pt x="572414" y="1326895"/>
                  </a:lnTo>
                  <a:lnTo>
                    <a:pt x="526719" y="1318768"/>
                  </a:lnTo>
                  <a:lnTo>
                    <a:pt x="482155" y="1307591"/>
                  </a:lnTo>
                  <a:lnTo>
                    <a:pt x="438835" y="1293495"/>
                  </a:lnTo>
                  <a:lnTo>
                    <a:pt x="396862" y="1276603"/>
                  </a:lnTo>
                  <a:lnTo>
                    <a:pt x="356361" y="1257045"/>
                  </a:lnTo>
                  <a:lnTo>
                    <a:pt x="317436" y="1234820"/>
                  </a:lnTo>
                  <a:lnTo>
                    <a:pt x="280212" y="1210056"/>
                  </a:lnTo>
                  <a:lnTo>
                    <a:pt x="244779" y="1183004"/>
                  </a:lnTo>
                  <a:lnTo>
                    <a:pt x="211277" y="1153668"/>
                  </a:lnTo>
                  <a:lnTo>
                    <a:pt x="179806" y="1122171"/>
                  </a:lnTo>
                  <a:lnTo>
                    <a:pt x="150482" y="1088644"/>
                  </a:lnTo>
                  <a:lnTo>
                    <a:pt x="123418" y="1053210"/>
                  </a:lnTo>
                  <a:lnTo>
                    <a:pt x="98717" y="1016000"/>
                  </a:lnTo>
                  <a:lnTo>
                    <a:pt x="76504" y="977138"/>
                  </a:lnTo>
                  <a:lnTo>
                    <a:pt x="56883" y="936625"/>
                  </a:lnTo>
                  <a:lnTo>
                    <a:pt x="39966" y="894588"/>
                  </a:lnTo>
                  <a:lnTo>
                    <a:pt x="25882" y="851281"/>
                  </a:lnTo>
                  <a:lnTo>
                    <a:pt x="14732" y="806703"/>
                  </a:lnTo>
                  <a:lnTo>
                    <a:pt x="6616" y="761110"/>
                  </a:lnTo>
                  <a:lnTo>
                    <a:pt x="1676" y="714375"/>
                  </a:lnTo>
                  <a:lnTo>
                    <a:pt x="0" y="666750"/>
                  </a:lnTo>
                  <a:close/>
                </a:path>
              </a:pathLst>
            </a:custGeom>
            <a:ln w="25908">
              <a:solidFill>
                <a:srgbClr val="4F8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163" y="4725924"/>
              <a:ext cx="7950834" cy="1066800"/>
            </a:xfrm>
            <a:custGeom>
              <a:avLst/>
              <a:gdLst/>
              <a:ahLst/>
              <a:cxnLst/>
              <a:rect l="l" t="t" r="r" b="b"/>
              <a:pathLst>
                <a:path w="7950834" h="1066800">
                  <a:moveTo>
                    <a:pt x="7950327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7950327" y="1066800"/>
                  </a:lnTo>
                  <a:lnTo>
                    <a:pt x="7950327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1926" y="4726686"/>
              <a:ext cx="7950834" cy="1066800"/>
            </a:xfrm>
            <a:custGeom>
              <a:avLst/>
              <a:gdLst/>
              <a:ahLst/>
              <a:cxnLst/>
              <a:rect l="l" t="t" r="r" b="b"/>
              <a:pathLst>
                <a:path w="7950834" h="1066800">
                  <a:moveTo>
                    <a:pt x="0" y="1066800"/>
                  </a:moveTo>
                  <a:lnTo>
                    <a:pt x="7950327" y="1066800"/>
                  </a:lnTo>
                  <a:lnTo>
                    <a:pt x="7950327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764919" y="1560017"/>
            <a:ext cx="6981190" cy="416432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555"/>
              </a:spcBef>
            </a:pP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Need</a:t>
            </a:r>
            <a:r>
              <a:rPr sz="3100" spc="-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an</a:t>
            </a:r>
            <a:r>
              <a:rPr sz="3100" spc="-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spc="-30" dirty="0">
                <a:solidFill>
                  <a:srgbClr val="FFFFFF"/>
                </a:solidFill>
                <a:latin typeface="Cambria"/>
                <a:cs typeface="Cambria"/>
              </a:rPr>
              <a:t>approximation</a:t>
            </a:r>
            <a:r>
              <a:rPr sz="3100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3100" spc="-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how</a:t>
            </a:r>
            <a:r>
              <a:rPr sz="3100" spc="-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Cambria"/>
                <a:cs typeface="Cambria"/>
              </a:rPr>
              <a:t>likely</a:t>
            </a:r>
            <a:r>
              <a:rPr sz="3100" spc="-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Cambria"/>
                <a:cs typeface="Cambria"/>
              </a:rPr>
              <a:t>each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frame</a:t>
            </a:r>
            <a:r>
              <a:rPr sz="3100" spc="-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3100" spc="-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3100" spc="-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be</a:t>
            </a:r>
            <a:r>
              <a:rPr sz="3100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accessed</a:t>
            </a:r>
            <a:r>
              <a:rPr sz="3100" spc="-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3100" spc="-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3100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Cambria"/>
                <a:cs typeface="Cambria"/>
              </a:rPr>
              <a:t>future</a:t>
            </a:r>
            <a:endParaRPr sz="3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50"/>
              </a:spcBef>
            </a:pPr>
            <a:endParaRPr sz="3100">
              <a:latin typeface="Cambria"/>
              <a:cs typeface="Cambria"/>
            </a:endParaRPr>
          </a:p>
          <a:p>
            <a:pPr marL="400685" marR="127000">
              <a:lnSpc>
                <a:spcPts val="3300"/>
              </a:lnSpc>
            </a:pP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If</a:t>
            </a:r>
            <a:r>
              <a:rPr sz="3100" spc="-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3100" spc="-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base</a:t>
            </a:r>
            <a:r>
              <a:rPr sz="31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r>
              <a:rPr sz="3100" spc="-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3100" spc="-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past</a:t>
            </a:r>
            <a:r>
              <a:rPr sz="31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behavior</a:t>
            </a:r>
            <a:r>
              <a:rPr sz="3100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3100" spc="-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spc="-25" dirty="0">
                <a:solidFill>
                  <a:srgbClr val="FFFFFF"/>
                </a:solidFill>
                <a:latin typeface="Cambria"/>
                <a:cs typeface="Cambria"/>
              </a:rPr>
              <a:t>got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100" spc="-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way</a:t>
            </a:r>
            <a:r>
              <a:rPr sz="3100" spc="-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3100" spc="-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track</a:t>
            </a:r>
            <a:r>
              <a:rPr sz="3100" spc="-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future</a:t>
            </a:r>
            <a:r>
              <a:rPr sz="31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Cambria"/>
                <a:cs typeface="Cambria"/>
              </a:rPr>
              <a:t>behavior</a:t>
            </a:r>
            <a:endParaRPr sz="3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45"/>
              </a:spcBef>
            </a:pPr>
            <a:endParaRPr sz="3100">
              <a:latin typeface="Cambria"/>
              <a:cs typeface="Cambria"/>
            </a:endParaRPr>
          </a:p>
          <a:p>
            <a:pPr marL="12700" marR="1014730">
              <a:lnSpc>
                <a:spcPts val="3300"/>
              </a:lnSpc>
              <a:spcBef>
                <a:spcPts val="5"/>
              </a:spcBef>
            </a:pPr>
            <a:r>
              <a:rPr sz="3100" spc="-35" dirty="0">
                <a:solidFill>
                  <a:srgbClr val="FFFFFF"/>
                </a:solidFill>
                <a:latin typeface="Cambria"/>
                <a:cs typeface="Cambria"/>
              </a:rPr>
              <a:t>Tracking</a:t>
            </a:r>
            <a:r>
              <a:rPr sz="3100" spc="-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Cambria"/>
                <a:cs typeface="Cambria"/>
              </a:rPr>
              <a:t>memory</a:t>
            </a:r>
            <a:r>
              <a:rPr sz="3100" spc="-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Cambria"/>
                <a:cs typeface="Cambria"/>
              </a:rPr>
              <a:t>accesses</a:t>
            </a:r>
            <a:r>
              <a:rPr sz="3100" spc="-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Cambria"/>
                <a:cs typeface="Cambria"/>
              </a:rPr>
              <a:t>requires </a:t>
            </a:r>
            <a:r>
              <a:rPr sz="3100" spc="-35" dirty="0">
                <a:solidFill>
                  <a:srgbClr val="FFFFFF"/>
                </a:solidFill>
                <a:latin typeface="Cambria"/>
                <a:cs typeface="Cambria"/>
              </a:rPr>
              <a:t>hardware</a:t>
            </a:r>
            <a:r>
              <a:rPr sz="3100" spc="-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support</a:t>
            </a:r>
            <a:r>
              <a:rPr sz="3100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3100" spc="-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FFFFFF"/>
                </a:solidFill>
                <a:latin typeface="Cambria"/>
                <a:cs typeface="Cambria"/>
              </a:rPr>
              <a:t>be</a:t>
            </a:r>
            <a:r>
              <a:rPr sz="3100" spc="-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Cambria"/>
                <a:cs typeface="Cambria"/>
              </a:rPr>
              <a:t>efficient</a:t>
            </a:r>
            <a:endParaRPr sz="31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1459" y="4581144"/>
            <a:ext cx="1359535" cy="1359535"/>
            <a:chOff x="251459" y="4581144"/>
            <a:chExt cx="1359535" cy="1359535"/>
          </a:xfrm>
        </p:grpSpPr>
        <p:sp>
          <p:nvSpPr>
            <p:cNvPr id="17" name="object 17"/>
            <p:cNvSpPr/>
            <p:nvPr/>
          </p:nvSpPr>
          <p:spPr>
            <a:xfrm>
              <a:off x="263651" y="4593336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666750" y="0"/>
                  </a:moveTo>
                  <a:lnTo>
                    <a:pt x="619137" y="1650"/>
                  </a:lnTo>
                  <a:lnTo>
                    <a:pt x="572414" y="6603"/>
                  </a:lnTo>
                  <a:lnTo>
                    <a:pt x="526719" y="14731"/>
                  </a:lnTo>
                  <a:lnTo>
                    <a:pt x="482155" y="25907"/>
                  </a:lnTo>
                  <a:lnTo>
                    <a:pt x="438835" y="40005"/>
                  </a:lnTo>
                  <a:lnTo>
                    <a:pt x="396862" y="56895"/>
                  </a:lnTo>
                  <a:lnTo>
                    <a:pt x="356362" y="76453"/>
                  </a:lnTo>
                  <a:lnTo>
                    <a:pt x="317436" y="98678"/>
                  </a:lnTo>
                  <a:lnTo>
                    <a:pt x="280212" y="123443"/>
                  </a:lnTo>
                  <a:lnTo>
                    <a:pt x="244779" y="150494"/>
                  </a:lnTo>
                  <a:lnTo>
                    <a:pt x="211277" y="179831"/>
                  </a:lnTo>
                  <a:lnTo>
                    <a:pt x="179806" y="211200"/>
                  </a:lnTo>
                  <a:lnTo>
                    <a:pt x="150482" y="244728"/>
                  </a:lnTo>
                  <a:lnTo>
                    <a:pt x="123418" y="280162"/>
                  </a:lnTo>
                  <a:lnTo>
                    <a:pt x="98717" y="317372"/>
                  </a:lnTo>
                  <a:lnTo>
                    <a:pt x="76504" y="356362"/>
                  </a:lnTo>
                  <a:lnTo>
                    <a:pt x="56883" y="396875"/>
                  </a:lnTo>
                  <a:lnTo>
                    <a:pt x="39966" y="438784"/>
                  </a:lnTo>
                  <a:lnTo>
                    <a:pt x="25882" y="482091"/>
                  </a:lnTo>
                  <a:lnTo>
                    <a:pt x="14732" y="526669"/>
                  </a:lnTo>
                  <a:lnTo>
                    <a:pt x="6616" y="572388"/>
                  </a:lnTo>
                  <a:lnTo>
                    <a:pt x="1676" y="619125"/>
                  </a:lnTo>
                  <a:lnTo>
                    <a:pt x="0" y="666750"/>
                  </a:lnTo>
                  <a:lnTo>
                    <a:pt x="1676" y="714375"/>
                  </a:lnTo>
                  <a:lnTo>
                    <a:pt x="6616" y="761110"/>
                  </a:lnTo>
                  <a:lnTo>
                    <a:pt x="14732" y="806830"/>
                  </a:lnTo>
                  <a:lnTo>
                    <a:pt x="25882" y="851280"/>
                  </a:lnTo>
                  <a:lnTo>
                    <a:pt x="39966" y="894714"/>
                  </a:lnTo>
                  <a:lnTo>
                    <a:pt x="56883" y="936625"/>
                  </a:lnTo>
                  <a:lnTo>
                    <a:pt x="76504" y="977138"/>
                  </a:lnTo>
                  <a:lnTo>
                    <a:pt x="98717" y="1016063"/>
                  </a:lnTo>
                  <a:lnTo>
                    <a:pt x="123418" y="1053287"/>
                  </a:lnTo>
                  <a:lnTo>
                    <a:pt x="150482" y="1088707"/>
                  </a:lnTo>
                  <a:lnTo>
                    <a:pt x="179806" y="1122210"/>
                  </a:lnTo>
                  <a:lnTo>
                    <a:pt x="211277" y="1153693"/>
                  </a:lnTo>
                  <a:lnTo>
                    <a:pt x="244779" y="1183017"/>
                  </a:lnTo>
                  <a:lnTo>
                    <a:pt x="280212" y="1210081"/>
                  </a:lnTo>
                  <a:lnTo>
                    <a:pt x="317436" y="1234782"/>
                  </a:lnTo>
                  <a:lnTo>
                    <a:pt x="356362" y="1256995"/>
                  </a:lnTo>
                  <a:lnTo>
                    <a:pt x="396862" y="1276616"/>
                  </a:lnTo>
                  <a:lnTo>
                    <a:pt x="438835" y="1293533"/>
                  </a:lnTo>
                  <a:lnTo>
                    <a:pt x="482155" y="1307617"/>
                  </a:lnTo>
                  <a:lnTo>
                    <a:pt x="526719" y="1318767"/>
                  </a:lnTo>
                  <a:lnTo>
                    <a:pt x="572414" y="1326883"/>
                  </a:lnTo>
                  <a:lnTo>
                    <a:pt x="619137" y="1331823"/>
                  </a:lnTo>
                  <a:lnTo>
                    <a:pt x="666750" y="1333500"/>
                  </a:lnTo>
                  <a:lnTo>
                    <a:pt x="714362" y="1331823"/>
                  </a:lnTo>
                  <a:lnTo>
                    <a:pt x="761060" y="1326883"/>
                  </a:lnTo>
                  <a:lnTo>
                    <a:pt x="806754" y="1318767"/>
                  </a:lnTo>
                  <a:lnTo>
                    <a:pt x="851319" y="1307617"/>
                  </a:lnTo>
                  <a:lnTo>
                    <a:pt x="894638" y="1293533"/>
                  </a:lnTo>
                  <a:lnTo>
                    <a:pt x="936612" y="1276616"/>
                  </a:lnTo>
                  <a:lnTo>
                    <a:pt x="977112" y="1256995"/>
                  </a:lnTo>
                  <a:lnTo>
                    <a:pt x="1016000" y="1234782"/>
                  </a:lnTo>
                  <a:lnTo>
                    <a:pt x="1053211" y="1210081"/>
                  </a:lnTo>
                  <a:lnTo>
                    <a:pt x="1088644" y="1183017"/>
                  </a:lnTo>
                  <a:lnTo>
                    <a:pt x="1122172" y="1153693"/>
                  </a:lnTo>
                  <a:lnTo>
                    <a:pt x="1153667" y="1122210"/>
                  </a:lnTo>
                  <a:lnTo>
                    <a:pt x="1183005" y="1088707"/>
                  </a:lnTo>
                  <a:lnTo>
                    <a:pt x="1210056" y="1053287"/>
                  </a:lnTo>
                  <a:lnTo>
                    <a:pt x="1234820" y="1016063"/>
                  </a:lnTo>
                  <a:lnTo>
                    <a:pt x="1257045" y="977138"/>
                  </a:lnTo>
                  <a:lnTo>
                    <a:pt x="1276604" y="936625"/>
                  </a:lnTo>
                  <a:lnTo>
                    <a:pt x="1293495" y="894714"/>
                  </a:lnTo>
                  <a:lnTo>
                    <a:pt x="1307592" y="851280"/>
                  </a:lnTo>
                  <a:lnTo>
                    <a:pt x="1318767" y="806830"/>
                  </a:lnTo>
                  <a:lnTo>
                    <a:pt x="1326895" y="761110"/>
                  </a:lnTo>
                  <a:lnTo>
                    <a:pt x="1331848" y="714375"/>
                  </a:lnTo>
                  <a:lnTo>
                    <a:pt x="1333500" y="666750"/>
                  </a:lnTo>
                  <a:lnTo>
                    <a:pt x="1331848" y="619125"/>
                  </a:lnTo>
                  <a:lnTo>
                    <a:pt x="1326895" y="572388"/>
                  </a:lnTo>
                  <a:lnTo>
                    <a:pt x="1318767" y="526669"/>
                  </a:lnTo>
                  <a:lnTo>
                    <a:pt x="1307592" y="482091"/>
                  </a:lnTo>
                  <a:lnTo>
                    <a:pt x="1293495" y="438784"/>
                  </a:lnTo>
                  <a:lnTo>
                    <a:pt x="1276604" y="396875"/>
                  </a:lnTo>
                  <a:lnTo>
                    <a:pt x="1257045" y="356362"/>
                  </a:lnTo>
                  <a:lnTo>
                    <a:pt x="1234820" y="317372"/>
                  </a:lnTo>
                  <a:lnTo>
                    <a:pt x="1210056" y="280162"/>
                  </a:lnTo>
                  <a:lnTo>
                    <a:pt x="1183005" y="244728"/>
                  </a:lnTo>
                  <a:lnTo>
                    <a:pt x="1153667" y="211200"/>
                  </a:lnTo>
                  <a:lnTo>
                    <a:pt x="1122172" y="179831"/>
                  </a:lnTo>
                  <a:lnTo>
                    <a:pt x="1088644" y="150494"/>
                  </a:lnTo>
                  <a:lnTo>
                    <a:pt x="1053211" y="123443"/>
                  </a:lnTo>
                  <a:lnTo>
                    <a:pt x="1016000" y="98678"/>
                  </a:lnTo>
                  <a:lnTo>
                    <a:pt x="977112" y="76453"/>
                  </a:lnTo>
                  <a:lnTo>
                    <a:pt x="936612" y="56895"/>
                  </a:lnTo>
                  <a:lnTo>
                    <a:pt x="894638" y="40005"/>
                  </a:lnTo>
                  <a:lnTo>
                    <a:pt x="851319" y="25907"/>
                  </a:lnTo>
                  <a:lnTo>
                    <a:pt x="806754" y="14731"/>
                  </a:lnTo>
                  <a:lnTo>
                    <a:pt x="761060" y="6603"/>
                  </a:lnTo>
                  <a:lnTo>
                    <a:pt x="714362" y="1650"/>
                  </a:lnTo>
                  <a:lnTo>
                    <a:pt x="666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4413" y="4594098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0" y="666749"/>
                  </a:moveTo>
                  <a:lnTo>
                    <a:pt x="1676" y="619125"/>
                  </a:lnTo>
                  <a:lnTo>
                    <a:pt x="6616" y="572388"/>
                  </a:lnTo>
                  <a:lnTo>
                    <a:pt x="14732" y="526669"/>
                  </a:lnTo>
                  <a:lnTo>
                    <a:pt x="25882" y="482091"/>
                  </a:lnTo>
                  <a:lnTo>
                    <a:pt x="39966" y="438784"/>
                  </a:lnTo>
                  <a:lnTo>
                    <a:pt x="56883" y="396875"/>
                  </a:lnTo>
                  <a:lnTo>
                    <a:pt x="76504" y="356362"/>
                  </a:lnTo>
                  <a:lnTo>
                    <a:pt x="98717" y="317372"/>
                  </a:lnTo>
                  <a:lnTo>
                    <a:pt x="123418" y="280162"/>
                  </a:lnTo>
                  <a:lnTo>
                    <a:pt x="150482" y="244728"/>
                  </a:lnTo>
                  <a:lnTo>
                    <a:pt x="179806" y="211200"/>
                  </a:lnTo>
                  <a:lnTo>
                    <a:pt x="211277" y="179831"/>
                  </a:lnTo>
                  <a:lnTo>
                    <a:pt x="244779" y="150494"/>
                  </a:lnTo>
                  <a:lnTo>
                    <a:pt x="280212" y="123443"/>
                  </a:lnTo>
                  <a:lnTo>
                    <a:pt x="317436" y="98678"/>
                  </a:lnTo>
                  <a:lnTo>
                    <a:pt x="356362" y="76453"/>
                  </a:lnTo>
                  <a:lnTo>
                    <a:pt x="396862" y="56895"/>
                  </a:lnTo>
                  <a:lnTo>
                    <a:pt x="438835" y="40004"/>
                  </a:lnTo>
                  <a:lnTo>
                    <a:pt x="482155" y="25907"/>
                  </a:lnTo>
                  <a:lnTo>
                    <a:pt x="526719" y="14731"/>
                  </a:lnTo>
                  <a:lnTo>
                    <a:pt x="572414" y="6603"/>
                  </a:lnTo>
                  <a:lnTo>
                    <a:pt x="619137" y="1650"/>
                  </a:lnTo>
                  <a:lnTo>
                    <a:pt x="666749" y="0"/>
                  </a:lnTo>
                  <a:lnTo>
                    <a:pt x="714362" y="1650"/>
                  </a:lnTo>
                  <a:lnTo>
                    <a:pt x="761060" y="6603"/>
                  </a:lnTo>
                  <a:lnTo>
                    <a:pt x="806754" y="14731"/>
                  </a:lnTo>
                  <a:lnTo>
                    <a:pt x="851319" y="25907"/>
                  </a:lnTo>
                  <a:lnTo>
                    <a:pt x="894638" y="40004"/>
                  </a:lnTo>
                  <a:lnTo>
                    <a:pt x="936612" y="56895"/>
                  </a:lnTo>
                  <a:lnTo>
                    <a:pt x="977112" y="76453"/>
                  </a:lnTo>
                  <a:lnTo>
                    <a:pt x="1016000" y="98678"/>
                  </a:lnTo>
                  <a:lnTo>
                    <a:pt x="1053211" y="123443"/>
                  </a:lnTo>
                  <a:lnTo>
                    <a:pt x="1088644" y="150494"/>
                  </a:lnTo>
                  <a:lnTo>
                    <a:pt x="1122172" y="179831"/>
                  </a:lnTo>
                  <a:lnTo>
                    <a:pt x="1153668" y="211200"/>
                  </a:lnTo>
                  <a:lnTo>
                    <a:pt x="1183005" y="244728"/>
                  </a:lnTo>
                  <a:lnTo>
                    <a:pt x="1210056" y="280162"/>
                  </a:lnTo>
                  <a:lnTo>
                    <a:pt x="1234820" y="317372"/>
                  </a:lnTo>
                  <a:lnTo>
                    <a:pt x="1257045" y="356362"/>
                  </a:lnTo>
                  <a:lnTo>
                    <a:pt x="1276604" y="396875"/>
                  </a:lnTo>
                  <a:lnTo>
                    <a:pt x="1293495" y="438784"/>
                  </a:lnTo>
                  <a:lnTo>
                    <a:pt x="1307592" y="482091"/>
                  </a:lnTo>
                  <a:lnTo>
                    <a:pt x="1318768" y="526669"/>
                  </a:lnTo>
                  <a:lnTo>
                    <a:pt x="1326895" y="572388"/>
                  </a:lnTo>
                  <a:lnTo>
                    <a:pt x="1331849" y="619125"/>
                  </a:lnTo>
                  <a:lnTo>
                    <a:pt x="1333500" y="666749"/>
                  </a:lnTo>
                  <a:lnTo>
                    <a:pt x="1331849" y="714374"/>
                  </a:lnTo>
                  <a:lnTo>
                    <a:pt x="1326895" y="761110"/>
                  </a:lnTo>
                  <a:lnTo>
                    <a:pt x="1318768" y="806830"/>
                  </a:lnTo>
                  <a:lnTo>
                    <a:pt x="1307592" y="851280"/>
                  </a:lnTo>
                  <a:lnTo>
                    <a:pt x="1293495" y="894714"/>
                  </a:lnTo>
                  <a:lnTo>
                    <a:pt x="1276604" y="936624"/>
                  </a:lnTo>
                  <a:lnTo>
                    <a:pt x="1257045" y="977138"/>
                  </a:lnTo>
                  <a:lnTo>
                    <a:pt x="1234820" y="1016063"/>
                  </a:lnTo>
                  <a:lnTo>
                    <a:pt x="1210056" y="1053287"/>
                  </a:lnTo>
                  <a:lnTo>
                    <a:pt x="1183005" y="1088707"/>
                  </a:lnTo>
                  <a:lnTo>
                    <a:pt x="1153668" y="1122222"/>
                  </a:lnTo>
                  <a:lnTo>
                    <a:pt x="1122172" y="1153693"/>
                  </a:lnTo>
                  <a:lnTo>
                    <a:pt x="1088644" y="1183017"/>
                  </a:lnTo>
                  <a:lnTo>
                    <a:pt x="1053211" y="1210081"/>
                  </a:lnTo>
                  <a:lnTo>
                    <a:pt x="1016000" y="1234782"/>
                  </a:lnTo>
                  <a:lnTo>
                    <a:pt x="977112" y="1256995"/>
                  </a:lnTo>
                  <a:lnTo>
                    <a:pt x="936612" y="1276616"/>
                  </a:lnTo>
                  <a:lnTo>
                    <a:pt x="894638" y="1293533"/>
                  </a:lnTo>
                  <a:lnTo>
                    <a:pt x="851319" y="1307617"/>
                  </a:lnTo>
                  <a:lnTo>
                    <a:pt x="806754" y="1318767"/>
                  </a:lnTo>
                  <a:lnTo>
                    <a:pt x="761060" y="1326883"/>
                  </a:lnTo>
                  <a:lnTo>
                    <a:pt x="714362" y="1331823"/>
                  </a:lnTo>
                  <a:lnTo>
                    <a:pt x="666749" y="1333499"/>
                  </a:lnTo>
                  <a:lnTo>
                    <a:pt x="619137" y="1331823"/>
                  </a:lnTo>
                  <a:lnTo>
                    <a:pt x="572414" y="1326883"/>
                  </a:lnTo>
                  <a:lnTo>
                    <a:pt x="526719" y="1318767"/>
                  </a:lnTo>
                  <a:lnTo>
                    <a:pt x="482155" y="1307617"/>
                  </a:lnTo>
                  <a:lnTo>
                    <a:pt x="438835" y="1293533"/>
                  </a:lnTo>
                  <a:lnTo>
                    <a:pt x="396862" y="1276616"/>
                  </a:lnTo>
                  <a:lnTo>
                    <a:pt x="356362" y="1256995"/>
                  </a:lnTo>
                  <a:lnTo>
                    <a:pt x="317436" y="1234782"/>
                  </a:lnTo>
                  <a:lnTo>
                    <a:pt x="280212" y="1210081"/>
                  </a:lnTo>
                  <a:lnTo>
                    <a:pt x="244779" y="1183017"/>
                  </a:lnTo>
                  <a:lnTo>
                    <a:pt x="211277" y="1153693"/>
                  </a:lnTo>
                  <a:lnTo>
                    <a:pt x="179806" y="1122222"/>
                  </a:lnTo>
                  <a:lnTo>
                    <a:pt x="150482" y="1088707"/>
                  </a:lnTo>
                  <a:lnTo>
                    <a:pt x="123418" y="1053287"/>
                  </a:lnTo>
                  <a:lnTo>
                    <a:pt x="98717" y="1016063"/>
                  </a:lnTo>
                  <a:lnTo>
                    <a:pt x="76504" y="977138"/>
                  </a:lnTo>
                  <a:lnTo>
                    <a:pt x="56883" y="936624"/>
                  </a:lnTo>
                  <a:lnTo>
                    <a:pt x="39966" y="894714"/>
                  </a:lnTo>
                  <a:lnTo>
                    <a:pt x="25882" y="851280"/>
                  </a:lnTo>
                  <a:lnTo>
                    <a:pt x="14732" y="806830"/>
                  </a:lnTo>
                  <a:lnTo>
                    <a:pt x="6616" y="761110"/>
                  </a:lnTo>
                  <a:lnTo>
                    <a:pt x="1676" y="714374"/>
                  </a:lnTo>
                  <a:lnTo>
                    <a:pt x="0" y="666749"/>
                  </a:lnTo>
                  <a:close/>
                </a:path>
              </a:pathLst>
            </a:custGeom>
            <a:ln w="25908">
              <a:solidFill>
                <a:srgbClr val="4F8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98</a:t>
            </a:fld>
            <a:endParaRPr spc="-25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Optimal</a:t>
            </a:r>
            <a:r>
              <a:rPr spc="-120" dirty="0"/>
              <a:t> </a:t>
            </a:r>
            <a:r>
              <a:rPr dirty="0"/>
              <a:t>Page</a:t>
            </a:r>
            <a:r>
              <a:rPr spc="-80" dirty="0"/>
              <a:t> </a:t>
            </a:r>
            <a:r>
              <a:rPr spc="-10" dirty="0"/>
              <a:t>Replacement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8307" y="1057655"/>
            <a:ext cx="8789035" cy="3221355"/>
            <a:chOff x="178307" y="1057655"/>
            <a:chExt cx="8789035" cy="3221355"/>
          </a:xfrm>
        </p:grpSpPr>
        <p:sp>
          <p:nvSpPr>
            <p:cNvPr id="4" name="object 4"/>
            <p:cNvSpPr/>
            <p:nvPr/>
          </p:nvSpPr>
          <p:spPr>
            <a:xfrm>
              <a:off x="191261" y="1544573"/>
              <a:ext cx="8763000" cy="2721610"/>
            </a:xfrm>
            <a:custGeom>
              <a:avLst/>
              <a:gdLst/>
              <a:ahLst/>
              <a:cxnLst/>
              <a:rect l="l" t="t" r="r" b="b"/>
              <a:pathLst>
                <a:path w="8763000" h="2721610">
                  <a:moveTo>
                    <a:pt x="0" y="2721483"/>
                  </a:moveTo>
                  <a:lnTo>
                    <a:pt x="8763000" y="2721483"/>
                  </a:lnTo>
                  <a:lnTo>
                    <a:pt x="8763000" y="0"/>
                  </a:lnTo>
                  <a:lnTo>
                    <a:pt x="0" y="0"/>
                  </a:lnTo>
                  <a:lnTo>
                    <a:pt x="0" y="2721483"/>
                  </a:lnTo>
                  <a:close/>
                </a:path>
              </a:pathLst>
            </a:custGeom>
            <a:ln w="25908">
              <a:solidFill>
                <a:srgbClr val="4F8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935" y="1069847"/>
              <a:ext cx="6134100" cy="944880"/>
            </a:xfrm>
            <a:custGeom>
              <a:avLst/>
              <a:gdLst/>
              <a:ahLst/>
              <a:cxnLst/>
              <a:rect l="l" t="t" r="r" b="b"/>
              <a:pathLst>
                <a:path w="6134100" h="944880">
                  <a:moveTo>
                    <a:pt x="5976620" y="0"/>
                  </a:moveTo>
                  <a:lnTo>
                    <a:pt x="157479" y="0"/>
                  </a:lnTo>
                  <a:lnTo>
                    <a:pt x="107708" y="8000"/>
                  </a:lnTo>
                  <a:lnTo>
                    <a:pt x="64477" y="30352"/>
                  </a:lnTo>
                  <a:lnTo>
                    <a:pt x="30391" y="64515"/>
                  </a:lnTo>
                  <a:lnTo>
                    <a:pt x="8026" y="107696"/>
                  </a:lnTo>
                  <a:lnTo>
                    <a:pt x="0" y="157479"/>
                  </a:lnTo>
                  <a:lnTo>
                    <a:pt x="0" y="787400"/>
                  </a:lnTo>
                  <a:lnTo>
                    <a:pt x="8026" y="837184"/>
                  </a:lnTo>
                  <a:lnTo>
                    <a:pt x="30391" y="880363"/>
                  </a:lnTo>
                  <a:lnTo>
                    <a:pt x="64477" y="914526"/>
                  </a:lnTo>
                  <a:lnTo>
                    <a:pt x="107708" y="936878"/>
                  </a:lnTo>
                  <a:lnTo>
                    <a:pt x="157479" y="944879"/>
                  </a:lnTo>
                  <a:lnTo>
                    <a:pt x="5976620" y="944879"/>
                  </a:lnTo>
                  <a:lnTo>
                    <a:pt x="6026404" y="936878"/>
                  </a:lnTo>
                  <a:lnTo>
                    <a:pt x="6069584" y="914526"/>
                  </a:lnTo>
                  <a:lnTo>
                    <a:pt x="6103746" y="880363"/>
                  </a:lnTo>
                  <a:lnTo>
                    <a:pt x="6126098" y="837184"/>
                  </a:lnTo>
                  <a:lnTo>
                    <a:pt x="6134099" y="787400"/>
                  </a:lnTo>
                  <a:lnTo>
                    <a:pt x="6134099" y="157479"/>
                  </a:lnTo>
                  <a:lnTo>
                    <a:pt x="6126098" y="107696"/>
                  </a:lnTo>
                  <a:lnTo>
                    <a:pt x="6103746" y="64515"/>
                  </a:lnTo>
                  <a:lnTo>
                    <a:pt x="6069584" y="30352"/>
                  </a:lnTo>
                  <a:lnTo>
                    <a:pt x="6026404" y="8000"/>
                  </a:lnTo>
                  <a:lnTo>
                    <a:pt x="597662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1698" y="1070609"/>
              <a:ext cx="6134100" cy="944880"/>
            </a:xfrm>
            <a:custGeom>
              <a:avLst/>
              <a:gdLst/>
              <a:ahLst/>
              <a:cxnLst/>
              <a:rect l="l" t="t" r="r" b="b"/>
              <a:pathLst>
                <a:path w="6134100" h="944880">
                  <a:moveTo>
                    <a:pt x="0" y="157479"/>
                  </a:moveTo>
                  <a:lnTo>
                    <a:pt x="8026" y="107695"/>
                  </a:lnTo>
                  <a:lnTo>
                    <a:pt x="30391" y="64515"/>
                  </a:lnTo>
                  <a:lnTo>
                    <a:pt x="64477" y="30352"/>
                  </a:lnTo>
                  <a:lnTo>
                    <a:pt x="107708" y="8000"/>
                  </a:lnTo>
                  <a:lnTo>
                    <a:pt x="157479" y="0"/>
                  </a:lnTo>
                  <a:lnTo>
                    <a:pt x="5976620" y="0"/>
                  </a:lnTo>
                  <a:lnTo>
                    <a:pt x="6026404" y="8000"/>
                  </a:lnTo>
                  <a:lnTo>
                    <a:pt x="6069583" y="30352"/>
                  </a:lnTo>
                  <a:lnTo>
                    <a:pt x="6103747" y="64515"/>
                  </a:lnTo>
                  <a:lnTo>
                    <a:pt x="6126099" y="107695"/>
                  </a:lnTo>
                  <a:lnTo>
                    <a:pt x="6134100" y="157479"/>
                  </a:lnTo>
                  <a:lnTo>
                    <a:pt x="6134100" y="787400"/>
                  </a:lnTo>
                  <a:lnTo>
                    <a:pt x="6126099" y="837184"/>
                  </a:lnTo>
                  <a:lnTo>
                    <a:pt x="6103747" y="880363"/>
                  </a:lnTo>
                  <a:lnTo>
                    <a:pt x="6069583" y="914526"/>
                  </a:lnTo>
                  <a:lnTo>
                    <a:pt x="6026404" y="936878"/>
                  </a:lnTo>
                  <a:lnTo>
                    <a:pt x="5976620" y="944879"/>
                  </a:lnTo>
                  <a:lnTo>
                    <a:pt x="157479" y="944879"/>
                  </a:lnTo>
                  <a:lnTo>
                    <a:pt x="107708" y="936878"/>
                  </a:lnTo>
                  <a:lnTo>
                    <a:pt x="64477" y="914526"/>
                  </a:lnTo>
                  <a:lnTo>
                    <a:pt x="30391" y="880363"/>
                  </a:lnTo>
                  <a:lnTo>
                    <a:pt x="8026" y="837184"/>
                  </a:lnTo>
                  <a:lnTo>
                    <a:pt x="0" y="787400"/>
                  </a:lnTo>
                  <a:lnTo>
                    <a:pt x="0" y="15747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7808" y="1235786"/>
            <a:ext cx="7197725" cy="275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Advantage:</a:t>
            </a:r>
            <a:endParaRPr sz="320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3110"/>
              </a:spcBef>
              <a:buChar char="•"/>
              <a:tabLst>
                <a:tab pos="298450" algn="l"/>
              </a:tabLst>
            </a:pPr>
            <a:r>
              <a:rPr sz="3200" dirty="0">
                <a:latin typeface="Cambria"/>
                <a:cs typeface="Cambria"/>
              </a:rPr>
              <a:t>Lowest</a:t>
            </a:r>
            <a:r>
              <a:rPr sz="3200" spc="-9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page</a:t>
            </a:r>
            <a:r>
              <a:rPr sz="3200" spc="-85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faults.</a:t>
            </a:r>
            <a:endParaRPr sz="3200">
              <a:latin typeface="Cambria"/>
              <a:cs typeface="Cambria"/>
            </a:endParaRPr>
          </a:p>
          <a:p>
            <a:pPr marL="297815" marR="5080" indent="-285750">
              <a:lnSpc>
                <a:spcPct val="88000"/>
              </a:lnSpc>
              <a:spcBef>
                <a:spcPts val="595"/>
              </a:spcBef>
              <a:buChar char="•"/>
              <a:tabLst>
                <a:tab pos="299085" algn="l"/>
              </a:tabLst>
            </a:pPr>
            <a:r>
              <a:rPr sz="3200" dirty="0">
                <a:latin typeface="Cambria"/>
                <a:cs typeface="Cambria"/>
              </a:rPr>
              <a:t>Can</a:t>
            </a:r>
            <a:r>
              <a:rPr sz="3200" spc="-95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Improves</a:t>
            </a:r>
            <a:r>
              <a:rPr sz="3200" spc="-12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performance</a:t>
            </a:r>
            <a:r>
              <a:rPr sz="3200" spc="-9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of</a:t>
            </a:r>
            <a:r>
              <a:rPr sz="3200" spc="-8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system</a:t>
            </a:r>
            <a:r>
              <a:rPr sz="3200" spc="-95" dirty="0">
                <a:latin typeface="Cambria"/>
                <a:cs typeface="Cambria"/>
              </a:rPr>
              <a:t> </a:t>
            </a:r>
            <a:r>
              <a:rPr sz="3200" spc="-35" dirty="0">
                <a:latin typeface="Cambria"/>
                <a:cs typeface="Cambria"/>
              </a:rPr>
              <a:t>as 	</a:t>
            </a:r>
            <a:r>
              <a:rPr sz="3200" dirty="0">
                <a:latin typeface="Cambria"/>
                <a:cs typeface="Cambria"/>
              </a:rPr>
              <a:t>it</a:t>
            </a:r>
            <a:r>
              <a:rPr sz="3200" spc="-7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reduces</a:t>
            </a:r>
            <a:r>
              <a:rPr sz="3200" spc="-7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number</a:t>
            </a:r>
            <a:r>
              <a:rPr sz="3200" spc="-8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of</a:t>
            </a:r>
            <a:r>
              <a:rPr sz="3200" spc="-7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page</a:t>
            </a:r>
            <a:r>
              <a:rPr sz="3200" spc="-9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faults</a:t>
            </a:r>
            <a:r>
              <a:rPr sz="3200" spc="-35" dirty="0">
                <a:latin typeface="Cambria"/>
                <a:cs typeface="Cambria"/>
              </a:rPr>
              <a:t> </a:t>
            </a:r>
            <a:r>
              <a:rPr sz="3200" spc="-25" dirty="0">
                <a:latin typeface="Cambria"/>
                <a:cs typeface="Cambria"/>
              </a:rPr>
              <a:t>so 	</a:t>
            </a:r>
            <a:r>
              <a:rPr sz="3200" dirty="0">
                <a:latin typeface="Cambria"/>
                <a:cs typeface="Cambria"/>
              </a:rPr>
              <a:t>requires</a:t>
            </a:r>
            <a:r>
              <a:rPr sz="3200" spc="-114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less</a:t>
            </a:r>
            <a:r>
              <a:rPr sz="3200" spc="-105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swapping.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8307" y="4424171"/>
            <a:ext cx="8789035" cy="1836420"/>
            <a:chOff x="178307" y="4424171"/>
            <a:chExt cx="8789035" cy="1836420"/>
          </a:xfrm>
        </p:grpSpPr>
        <p:sp>
          <p:nvSpPr>
            <p:cNvPr id="9" name="object 9"/>
            <p:cNvSpPr/>
            <p:nvPr/>
          </p:nvSpPr>
          <p:spPr>
            <a:xfrm>
              <a:off x="191261" y="4909565"/>
              <a:ext cx="8763000" cy="1337945"/>
            </a:xfrm>
            <a:custGeom>
              <a:avLst/>
              <a:gdLst/>
              <a:ahLst/>
              <a:cxnLst/>
              <a:rect l="l" t="t" r="r" b="b"/>
              <a:pathLst>
                <a:path w="8763000" h="1337945">
                  <a:moveTo>
                    <a:pt x="0" y="1337944"/>
                  </a:moveTo>
                  <a:lnTo>
                    <a:pt x="8763000" y="1337944"/>
                  </a:lnTo>
                  <a:lnTo>
                    <a:pt x="8763000" y="0"/>
                  </a:lnTo>
                  <a:lnTo>
                    <a:pt x="0" y="0"/>
                  </a:lnTo>
                  <a:lnTo>
                    <a:pt x="0" y="1337944"/>
                  </a:lnTo>
                  <a:close/>
                </a:path>
              </a:pathLst>
            </a:custGeom>
            <a:ln w="25908">
              <a:solidFill>
                <a:srgbClr val="4F81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0935" y="4436363"/>
              <a:ext cx="6134100" cy="944880"/>
            </a:xfrm>
            <a:custGeom>
              <a:avLst/>
              <a:gdLst/>
              <a:ahLst/>
              <a:cxnLst/>
              <a:rect l="l" t="t" r="r" b="b"/>
              <a:pathLst>
                <a:path w="6134100" h="944879">
                  <a:moveTo>
                    <a:pt x="5976620" y="0"/>
                  </a:moveTo>
                  <a:lnTo>
                    <a:pt x="157479" y="0"/>
                  </a:lnTo>
                  <a:lnTo>
                    <a:pt x="107708" y="8000"/>
                  </a:lnTo>
                  <a:lnTo>
                    <a:pt x="64477" y="30353"/>
                  </a:lnTo>
                  <a:lnTo>
                    <a:pt x="30391" y="64516"/>
                  </a:lnTo>
                  <a:lnTo>
                    <a:pt x="8026" y="107696"/>
                  </a:lnTo>
                  <a:lnTo>
                    <a:pt x="0" y="157480"/>
                  </a:lnTo>
                  <a:lnTo>
                    <a:pt x="0" y="787400"/>
                  </a:lnTo>
                  <a:lnTo>
                    <a:pt x="8026" y="837184"/>
                  </a:lnTo>
                  <a:lnTo>
                    <a:pt x="30391" y="880364"/>
                  </a:lnTo>
                  <a:lnTo>
                    <a:pt x="64477" y="914527"/>
                  </a:lnTo>
                  <a:lnTo>
                    <a:pt x="107708" y="936879"/>
                  </a:lnTo>
                  <a:lnTo>
                    <a:pt x="157479" y="944880"/>
                  </a:lnTo>
                  <a:lnTo>
                    <a:pt x="5976620" y="944880"/>
                  </a:lnTo>
                  <a:lnTo>
                    <a:pt x="6026404" y="936879"/>
                  </a:lnTo>
                  <a:lnTo>
                    <a:pt x="6069584" y="914527"/>
                  </a:lnTo>
                  <a:lnTo>
                    <a:pt x="6103746" y="880364"/>
                  </a:lnTo>
                  <a:lnTo>
                    <a:pt x="6126098" y="837184"/>
                  </a:lnTo>
                  <a:lnTo>
                    <a:pt x="6134099" y="787400"/>
                  </a:lnTo>
                  <a:lnTo>
                    <a:pt x="6134099" y="157480"/>
                  </a:lnTo>
                  <a:lnTo>
                    <a:pt x="6126098" y="107696"/>
                  </a:lnTo>
                  <a:lnTo>
                    <a:pt x="6103746" y="64516"/>
                  </a:lnTo>
                  <a:lnTo>
                    <a:pt x="6069584" y="30353"/>
                  </a:lnTo>
                  <a:lnTo>
                    <a:pt x="6026404" y="8000"/>
                  </a:lnTo>
                  <a:lnTo>
                    <a:pt x="597662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1698" y="4437125"/>
              <a:ext cx="6134100" cy="944880"/>
            </a:xfrm>
            <a:custGeom>
              <a:avLst/>
              <a:gdLst/>
              <a:ahLst/>
              <a:cxnLst/>
              <a:rect l="l" t="t" r="r" b="b"/>
              <a:pathLst>
                <a:path w="6134100" h="944879">
                  <a:moveTo>
                    <a:pt x="0" y="157480"/>
                  </a:moveTo>
                  <a:lnTo>
                    <a:pt x="8026" y="107696"/>
                  </a:lnTo>
                  <a:lnTo>
                    <a:pt x="30391" y="64516"/>
                  </a:lnTo>
                  <a:lnTo>
                    <a:pt x="64477" y="30353"/>
                  </a:lnTo>
                  <a:lnTo>
                    <a:pt x="107708" y="8000"/>
                  </a:lnTo>
                  <a:lnTo>
                    <a:pt x="157479" y="0"/>
                  </a:lnTo>
                  <a:lnTo>
                    <a:pt x="5976620" y="0"/>
                  </a:lnTo>
                  <a:lnTo>
                    <a:pt x="6026404" y="8000"/>
                  </a:lnTo>
                  <a:lnTo>
                    <a:pt x="6069583" y="30353"/>
                  </a:lnTo>
                  <a:lnTo>
                    <a:pt x="6103747" y="64516"/>
                  </a:lnTo>
                  <a:lnTo>
                    <a:pt x="6126099" y="107696"/>
                  </a:lnTo>
                  <a:lnTo>
                    <a:pt x="6134100" y="157480"/>
                  </a:lnTo>
                  <a:lnTo>
                    <a:pt x="6134100" y="787400"/>
                  </a:lnTo>
                  <a:lnTo>
                    <a:pt x="6126099" y="837184"/>
                  </a:lnTo>
                  <a:lnTo>
                    <a:pt x="6103747" y="880364"/>
                  </a:lnTo>
                  <a:lnTo>
                    <a:pt x="6069583" y="914527"/>
                  </a:lnTo>
                  <a:lnTo>
                    <a:pt x="6026404" y="936879"/>
                  </a:lnTo>
                  <a:lnTo>
                    <a:pt x="5976620" y="944880"/>
                  </a:lnTo>
                  <a:lnTo>
                    <a:pt x="157479" y="944880"/>
                  </a:lnTo>
                  <a:lnTo>
                    <a:pt x="107708" y="936879"/>
                  </a:lnTo>
                  <a:lnTo>
                    <a:pt x="64477" y="914527"/>
                  </a:lnTo>
                  <a:lnTo>
                    <a:pt x="30391" y="880364"/>
                  </a:lnTo>
                  <a:lnTo>
                    <a:pt x="8026" y="837184"/>
                  </a:lnTo>
                  <a:lnTo>
                    <a:pt x="0" y="787400"/>
                  </a:lnTo>
                  <a:lnTo>
                    <a:pt x="0" y="15748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7808" y="4603191"/>
            <a:ext cx="5019040" cy="1397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Disadvantage:</a:t>
            </a:r>
            <a:endParaRPr sz="320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3110"/>
              </a:spcBef>
              <a:buChar char="•"/>
              <a:tabLst>
                <a:tab pos="298450" algn="l"/>
              </a:tabLst>
            </a:pPr>
            <a:r>
              <a:rPr sz="3200" spc="-10" dirty="0">
                <a:latin typeface="Cambria"/>
                <a:cs typeface="Cambria"/>
              </a:rPr>
              <a:t>Very</a:t>
            </a:r>
            <a:r>
              <a:rPr sz="3200" spc="-14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difficult</a:t>
            </a:r>
            <a:r>
              <a:rPr sz="3200" spc="-10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to</a:t>
            </a:r>
            <a:r>
              <a:rPr sz="3200" spc="-125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implement.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99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4438</Words>
  <Application>Microsoft Office PowerPoint</Application>
  <PresentationFormat>On-screen Show (4:3)</PresentationFormat>
  <Paragraphs>1047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7" baseType="lpstr">
      <vt:lpstr>Arial</vt:lpstr>
      <vt:lpstr>Arial MT</vt:lpstr>
      <vt:lpstr>Calibri</vt:lpstr>
      <vt:lpstr>Cambria</vt:lpstr>
      <vt:lpstr>Times New Roman</vt:lpstr>
      <vt:lpstr>Wingdings</vt:lpstr>
      <vt:lpstr>Office Theme</vt:lpstr>
      <vt:lpstr>3140702 Operating System</vt:lpstr>
      <vt:lpstr>Disclaimer</vt:lpstr>
      <vt:lpstr>Topics to be covered</vt:lpstr>
      <vt:lpstr>Hierarchy of Memory</vt:lpstr>
      <vt:lpstr>Hierarchy of Memory</vt:lpstr>
      <vt:lpstr>Memory allocation Techniques</vt:lpstr>
      <vt:lpstr>Memory Allocation Techniques</vt:lpstr>
      <vt:lpstr>PowerPoint Presentation</vt:lpstr>
      <vt:lpstr>Contiguous M/m allocation: Fixed Partition</vt:lpstr>
      <vt:lpstr>Contiguous M/m allocation: Fixed Partition</vt:lpstr>
      <vt:lpstr>Contiguous M/m allocation: Variable Size Partition</vt:lpstr>
      <vt:lpstr>Contiguous M/m allocation: Variable Size Partition</vt:lpstr>
      <vt:lpstr>Difference</vt:lpstr>
      <vt:lpstr>Memory Allocation Strategies</vt:lpstr>
      <vt:lpstr>Memory Allocation Strategies</vt:lpstr>
      <vt:lpstr>Memory Allocation Strategies</vt:lpstr>
      <vt:lpstr>Memory Allocation Strategies</vt:lpstr>
      <vt:lpstr>Memory Allocation Strategies</vt:lpstr>
      <vt:lpstr>Memory Allocation Strategies</vt:lpstr>
      <vt:lpstr>Memory Allocation Strategies</vt:lpstr>
      <vt:lpstr>Memory Allocation Strategies</vt:lpstr>
      <vt:lpstr>Variable Size Partitioning</vt:lpstr>
      <vt:lpstr>Fixed Size Partitioning</vt:lpstr>
      <vt:lpstr>Logical to Physical Address Mapping</vt:lpstr>
      <vt:lpstr>Logical to Physical Address Mapping</vt:lpstr>
      <vt:lpstr>Non-Contiguous M/m Allocation</vt:lpstr>
      <vt:lpstr>Paging – Basic Idea and its Need</vt:lpstr>
      <vt:lpstr>Paging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Non-Contiguous M/m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Frame Number-</vt:lpstr>
      <vt:lpstr>PowerPoint Presentation</vt:lpstr>
      <vt:lpstr>PowerPoint Presentation</vt:lpstr>
      <vt:lpstr>4. Reference Bit-</vt:lpstr>
      <vt:lpstr>PowerPoint Presentation</vt:lpstr>
      <vt:lpstr>PowerPoint Presentation</vt:lpstr>
      <vt:lpstr>PowerPoint Presentation</vt:lpstr>
      <vt:lpstr>PowerPoint Presentation</vt:lpstr>
      <vt:lpstr>Address Mapping in Paging</vt:lpstr>
      <vt:lpstr>Paging: Hardware support</vt:lpstr>
      <vt:lpstr>Translation look aside buffer</vt:lpstr>
      <vt:lpstr>TLB - Working</vt:lpstr>
      <vt:lpstr>TLB - Working</vt:lpstr>
      <vt:lpstr>Hierarchical Page Table</vt:lpstr>
      <vt:lpstr>Hierarchical Page Table</vt:lpstr>
      <vt:lpstr>Hierarchical Page Table</vt:lpstr>
      <vt:lpstr>Inverted Page Table</vt:lpstr>
      <vt:lpstr>Inverted Page Table</vt:lpstr>
      <vt:lpstr>Inverted Page Table</vt:lpstr>
      <vt:lpstr>Aadvantages of Paging</vt:lpstr>
      <vt:lpstr>Disadvantages of Paging</vt:lpstr>
      <vt:lpstr>Segmentation</vt:lpstr>
      <vt:lpstr>Segmentation</vt:lpstr>
      <vt:lpstr>Address Mapping in Segmentation</vt:lpstr>
      <vt:lpstr>PowerPoint Presentation</vt:lpstr>
      <vt:lpstr>Swapping</vt:lpstr>
      <vt:lpstr>Swapping</vt:lpstr>
      <vt:lpstr>Swapping</vt:lpstr>
      <vt:lpstr>Thrashing</vt:lpstr>
      <vt:lpstr>PowerPoint Presentation</vt:lpstr>
      <vt:lpstr>Thrashing</vt:lpstr>
      <vt:lpstr>Virtual Memory</vt:lpstr>
      <vt:lpstr>Advantage of Virtual Memory</vt:lpstr>
      <vt:lpstr>PowerPoint Presentation</vt:lpstr>
      <vt:lpstr>Virtual Memory: Hardware and control structures</vt:lpstr>
      <vt:lpstr>Virtual Memory</vt:lpstr>
      <vt:lpstr>Demand Paging</vt:lpstr>
      <vt:lpstr>Demand Paging</vt:lpstr>
      <vt:lpstr>Demand Paging- Page Fault</vt:lpstr>
      <vt:lpstr>Demand Paging – Page Fault</vt:lpstr>
      <vt:lpstr>Demand Paging – Page Fault</vt:lpstr>
      <vt:lpstr>Page Replacement Policies - Basics</vt:lpstr>
      <vt:lpstr>First In First Out (FIFO)</vt:lpstr>
      <vt:lpstr>Reference String : 7,0,1,2,0,3,0,4,2,3,0,3,1,2,0</vt:lpstr>
      <vt:lpstr>First In First Out (FIFO)</vt:lpstr>
      <vt:lpstr>First In First Out (FIFO)</vt:lpstr>
      <vt:lpstr>Belady’s Anomaly in FIFO</vt:lpstr>
      <vt:lpstr>First In First Out (FIFO)</vt:lpstr>
      <vt:lpstr>First In First Out (FIFO)</vt:lpstr>
      <vt:lpstr>Least Recently Used (LRU)</vt:lpstr>
      <vt:lpstr>Least Recently Used (LRU)</vt:lpstr>
      <vt:lpstr>Least Recently Used (LRU)</vt:lpstr>
      <vt:lpstr>Least Recently Used (LRU)</vt:lpstr>
      <vt:lpstr>Most Recently Used (MRU)</vt:lpstr>
      <vt:lpstr>Optimal Page Replacement</vt:lpstr>
      <vt:lpstr>Optimal Page Replacement</vt:lpstr>
      <vt:lpstr>Optimal Page Replacement</vt:lpstr>
      <vt:lpstr>Optimal Page Replacement</vt:lpstr>
      <vt:lpstr>Optimal Page Replacement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3140702 Operating System</dc:title>
  <dc:creator>LENOVO</dc:creator>
  <cp:lastModifiedBy>Microsoft account</cp:lastModifiedBy>
  <cp:revision>1</cp:revision>
  <dcterms:created xsi:type="dcterms:W3CDTF">2024-05-14T12:42:13Z</dcterms:created>
  <dcterms:modified xsi:type="dcterms:W3CDTF">2024-05-15T01:36:34Z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2024-05-14T00:00:00Z</vt:filetime>
  </property>
  <property fmtid="{D5CDD505-2E9C-101B-9397-08002B2CF9AE}" pid="5" name="Producer">
    <vt:lpwstr>Microsoft® PowerPoint® 2013</vt:lpwstr>
  </property>
</Properties>
</file>