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" y="6554722"/>
            <a:ext cx="8001000" cy="3032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24" y="6554724"/>
            <a:ext cx="8001000" cy="304800"/>
          </a:xfrm>
          <a:custGeom>
            <a:avLst/>
            <a:gdLst/>
            <a:ahLst/>
            <a:cxnLst/>
            <a:rect l="l" t="t" r="r" b="b"/>
            <a:pathLst>
              <a:path w="8001000" h="304800">
                <a:moveTo>
                  <a:pt x="0" y="0"/>
                </a:moveTo>
                <a:lnTo>
                  <a:pt x="7848600" y="0"/>
                </a:lnTo>
                <a:lnTo>
                  <a:pt x="8001000" y="152399"/>
                </a:lnTo>
                <a:lnTo>
                  <a:pt x="7848600" y="304798"/>
                </a:lnTo>
                <a:lnTo>
                  <a:pt x="0" y="30479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94776" y="6541123"/>
            <a:ext cx="649222" cy="31687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5924" y="6554722"/>
            <a:ext cx="608075" cy="30327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8535924" y="6554723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35924" y="6554722"/>
            <a:ext cx="608075" cy="3032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535924" y="6554723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93547" y="915924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87411" y="115823"/>
            <a:ext cx="1560576" cy="4632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935" y="91567"/>
            <a:ext cx="8606129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5675" y="3179343"/>
            <a:ext cx="7595870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90102" y="6589496"/>
            <a:ext cx="320675" cy="254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2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5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3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0.png"/><Relationship Id="rId6" Type="http://schemas.openxmlformats.org/officeDocument/2006/relationships/image" Target="../media/image43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0.png"/><Relationship Id="rId5" Type="http://schemas.openxmlformats.org/officeDocument/2006/relationships/image" Target="../media/image43.png"/><Relationship Id="rId6" Type="http://schemas.openxmlformats.org/officeDocument/2006/relationships/image" Target="../media/image51.png"/><Relationship Id="rId7" Type="http://schemas.openxmlformats.org/officeDocument/2006/relationships/image" Target="../media/image50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6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3047" y="6541123"/>
            <a:ext cx="8031480" cy="323215"/>
            <a:chOff x="-3047" y="6541123"/>
            <a:chExt cx="8031480" cy="32321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73" y="6541123"/>
              <a:ext cx="8015758" cy="31687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" y="6554722"/>
              <a:ext cx="8001000" cy="30327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524" y="6554724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399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842162" y="6604558"/>
            <a:ext cx="618363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10"/>
              </a:lnSpc>
            </a:pPr>
            <a:r>
              <a:rPr dirty="0" sz="1800" b="1">
                <a:latin typeface="Calibri"/>
                <a:cs typeface="Calibri"/>
              </a:rPr>
              <a:t>Unit-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7 I/O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Management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&amp;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Disk</a:t>
            </a:r>
            <a:r>
              <a:rPr dirty="0" sz="1800" spc="-10" b="1">
                <a:latin typeface="Calibri"/>
                <a:cs typeface="Calibri"/>
              </a:rPr>
              <a:t> Scheduling </a:t>
            </a:r>
            <a:r>
              <a:rPr dirty="0" sz="1800" spc="-50">
                <a:latin typeface="Calibri"/>
                <a:cs typeface="Calibri"/>
              </a:rPr>
              <a:t>(Prof.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Aanchal</a:t>
            </a:r>
            <a:r>
              <a:rPr dirty="0" sz="1800" spc="-10">
                <a:latin typeface="Calibri"/>
                <a:cs typeface="Calibri"/>
              </a:rPr>
              <a:t> Phutela)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-3238" y="0"/>
            <a:ext cx="9153525" cy="6864350"/>
            <a:chOff x="-3238" y="0"/>
            <a:chExt cx="9153525" cy="686435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94776" y="6541123"/>
              <a:ext cx="649222" cy="31687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5924" y="6554722"/>
              <a:ext cx="608075" cy="30327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535924" y="6554723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144000" cy="684123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479803"/>
              <a:ext cx="6217920" cy="3220212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4" y="1508760"/>
              <a:ext cx="6172200" cy="3124200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524" y="1508760"/>
              <a:ext cx="6172200" cy="3124200"/>
            </a:xfrm>
            <a:custGeom>
              <a:avLst/>
              <a:gdLst/>
              <a:ahLst/>
              <a:cxnLst/>
              <a:rect l="l" t="t" r="r" b="b"/>
              <a:pathLst>
                <a:path w="6172200" h="3124200">
                  <a:moveTo>
                    <a:pt x="0" y="0"/>
                  </a:moveTo>
                  <a:lnTo>
                    <a:pt x="4610100" y="0"/>
                  </a:lnTo>
                  <a:lnTo>
                    <a:pt x="6172200" y="1562100"/>
                  </a:lnTo>
                  <a:lnTo>
                    <a:pt x="4610100" y="3124200"/>
                  </a:lnTo>
                  <a:lnTo>
                    <a:pt x="0" y="31242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3052" y="2400757"/>
            <a:ext cx="5114290" cy="1854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Unit</a:t>
            </a:r>
            <a:r>
              <a:rPr dirty="0" sz="4000" spc="-90"/>
              <a:t> </a:t>
            </a:r>
            <a:r>
              <a:rPr dirty="0" sz="4000"/>
              <a:t>–</a:t>
            </a:r>
            <a:r>
              <a:rPr dirty="0" sz="4000" spc="-85"/>
              <a:t> </a:t>
            </a:r>
            <a:r>
              <a:rPr dirty="0" sz="4000" spc="-50"/>
              <a:t>7</a:t>
            </a:r>
            <a:endParaRPr sz="4000"/>
          </a:p>
          <a:p>
            <a:pPr algn="ctr" marL="12700" marR="5080">
              <a:lnSpc>
                <a:spcPct val="100000"/>
              </a:lnSpc>
              <a:spcBef>
                <a:spcPts val="5"/>
              </a:spcBef>
            </a:pPr>
            <a:r>
              <a:rPr dirty="0" sz="4000"/>
              <a:t>I/O</a:t>
            </a:r>
            <a:r>
              <a:rPr dirty="0" sz="4000" spc="-120"/>
              <a:t> </a:t>
            </a:r>
            <a:r>
              <a:rPr dirty="0" sz="4000" spc="-30"/>
              <a:t>Management</a:t>
            </a:r>
            <a:r>
              <a:rPr dirty="0" sz="4000" spc="-80"/>
              <a:t> </a:t>
            </a:r>
            <a:r>
              <a:rPr dirty="0" sz="4000"/>
              <a:t>&amp;</a:t>
            </a:r>
            <a:r>
              <a:rPr dirty="0" sz="4000" spc="-85"/>
              <a:t> </a:t>
            </a:r>
            <a:r>
              <a:rPr dirty="0" sz="4000" spc="-20"/>
              <a:t>Disk </a:t>
            </a:r>
            <a:r>
              <a:rPr dirty="0" sz="4000" spc="-10"/>
              <a:t>Scheduling</a:t>
            </a:r>
            <a:endParaRPr sz="4000"/>
          </a:p>
        </p:txBody>
      </p:sp>
      <p:pic>
        <p:nvPicPr>
          <p:cNvPr id="16" name="object 1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813816"/>
            <a:ext cx="4387596" cy="1461515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692607" y="1039113"/>
            <a:ext cx="261620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3140702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dirty="0" sz="28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13632" y="813816"/>
            <a:ext cx="1464564" cy="1461515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688340" y="4950332"/>
            <a:ext cx="35039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Subject</a:t>
            </a:r>
            <a:r>
              <a:rPr dirty="0" sz="1800" spc="-114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Faculty: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Prof.</a:t>
            </a:r>
            <a:r>
              <a:rPr dirty="0" sz="1800" spc="16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Suhag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Baldaniya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Disk</a:t>
            </a:r>
            <a:r>
              <a:rPr dirty="0" sz="4400" spc="-75" b="0">
                <a:latin typeface="Calibri"/>
                <a:cs typeface="Calibri"/>
              </a:rPr>
              <a:t> </a:t>
            </a:r>
            <a:r>
              <a:rPr dirty="0" sz="4400" spc="-20" b="0">
                <a:latin typeface="Calibri"/>
                <a:cs typeface="Calibri"/>
              </a:rPr>
              <a:t>Architecture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585316" y="1552066"/>
            <a:ext cx="1400175" cy="794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80"/>
              </a:lnSpc>
            </a:pPr>
            <a:r>
              <a:rPr dirty="0" sz="2400" spc="-25">
                <a:latin typeface="Calibri"/>
                <a:cs typeface="Calibri"/>
              </a:rPr>
              <a:t>KB</a:t>
            </a:r>
            <a:endParaRPr sz="2400">
              <a:latin typeface="Calibri"/>
              <a:cs typeface="Calibri"/>
            </a:endParaRPr>
          </a:p>
          <a:p>
            <a:pPr marL="114935">
              <a:lnSpc>
                <a:spcPct val="100000"/>
              </a:lnSpc>
              <a:spcBef>
                <a:spcPts val="969"/>
              </a:spcBef>
            </a:pPr>
            <a:r>
              <a:rPr dirty="0" sz="2400" spc="-20">
                <a:latin typeface="Calibri"/>
                <a:cs typeface="Calibri"/>
              </a:rPr>
              <a:t>*2(9)2(10)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8935" y="847471"/>
            <a:ext cx="5741670" cy="252539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52400" indent="-140335">
              <a:lnSpc>
                <a:spcPct val="100000"/>
              </a:lnSpc>
              <a:spcBef>
                <a:spcPts val="1080"/>
              </a:spcBef>
              <a:buSzPct val="95833"/>
              <a:buFont typeface="Wingdings"/>
              <a:buChar char=""/>
              <a:tabLst>
                <a:tab pos="153035" algn="l"/>
              </a:tabLst>
            </a:pP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Platter</a:t>
            </a:r>
            <a:r>
              <a:rPr dirty="0" sz="2400" spc="-12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→</a:t>
            </a:r>
            <a:r>
              <a:rPr dirty="0" sz="2400" spc="-6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Surface</a:t>
            </a:r>
            <a:r>
              <a:rPr dirty="0" sz="2400" spc="-5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→</a:t>
            </a:r>
            <a:r>
              <a:rPr dirty="0" sz="2400" spc="-5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spc="-70" b="1">
                <a:solidFill>
                  <a:srgbClr val="006EC0"/>
                </a:solidFill>
                <a:latin typeface="Calibri"/>
                <a:cs typeface="Calibri"/>
              </a:rPr>
              <a:t>Track</a:t>
            </a:r>
            <a:r>
              <a:rPr dirty="0" sz="2400" spc="-9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→</a:t>
            </a:r>
            <a:r>
              <a:rPr dirty="0" sz="2400" spc="-6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Sector</a:t>
            </a:r>
            <a:r>
              <a:rPr dirty="0" sz="2400" spc="-5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→</a:t>
            </a:r>
            <a:r>
              <a:rPr dirty="0" sz="2400" spc="-6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Data</a:t>
            </a:r>
            <a:r>
              <a:rPr dirty="0" sz="2400" spc="-4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spc="-50" b="1">
                <a:solidFill>
                  <a:srgbClr val="006EC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400" spc="-10">
                <a:latin typeface="Calibri"/>
                <a:cs typeface="Calibri"/>
              </a:rPr>
              <a:t>8*2*256*512*512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400" spc="-10">
                <a:latin typeface="Calibri"/>
                <a:cs typeface="Calibri"/>
              </a:rPr>
              <a:t>2(3)*2(1)*2(8)*2(9)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2400" spc="-10">
                <a:latin typeface="Calibri"/>
                <a:cs typeface="Calibri"/>
              </a:rPr>
              <a:t>2(40)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400" spc="-25">
                <a:latin typeface="Calibri"/>
                <a:cs typeface="Calibri"/>
              </a:rPr>
              <a:t>1TB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1432560"/>
            <a:ext cx="6120384" cy="445008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0">
                <a:latin typeface="Calibri"/>
                <a:cs typeface="Calibri"/>
              </a:rPr>
              <a:t>Disks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938275"/>
            <a:ext cx="8625840" cy="434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141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relatively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permanent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hold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large</a:t>
            </a:r>
            <a:r>
              <a:rPr dirty="0" sz="2400" spc="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quantities</a:t>
            </a:r>
            <a:r>
              <a:rPr dirty="0" sz="2400" spc="3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data.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Its </a:t>
            </a:r>
            <a:r>
              <a:rPr dirty="0" sz="2400" b="1">
                <a:latin typeface="Calibri"/>
                <a:cs typeface="Calibri"/>
              </a:rPr>
              <a:t>access</a:t>
            </a:r>
            <a:r>
              <a:rPr dirty="0" sz="2400" spc="5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time</a:t>
            </a:r>
            <a:r>
              <a:rPr dirty="0" sz="2400" spc="5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is</a:t>
            </a:r>
            <a:r>
              <a:rPr dirty="0" sz="2400" spc="5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slow</a:t>
            </a:r>
            <a:r>
              <a:rPr dirty="0" sz="2400" spc="53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compared</a:t>
            </a:r>
            <a:r>
              <a:rPr dirty="0" sz="2400" spc="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5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5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main</a:t>
            </a:r>
            <a:r>
              <a:rPr dirty="0" sz="2400" spc="5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memory</a:t>
            </a:r>
            <a:r>
              <a:rPr dirty="0" sz="2400" spc="5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and </a:t>
            </a:r>
            <a:r>
              <a:rPr dirty="0" sz="2400">
                <a:latin typeface="Calibri"/>
                <a:cs typeface="Calibri"/>
              </a:rPr>
              <a:t>magnetic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disk.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provide</a:t>
            </a:r>
            <a:r>
              <a:rPr dirty="0" sz="2400" spc="20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bulk</a:t>
            </a:r>
            <a:r>
              <a:rPr dirty="0" sz="2400" spc="2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secondary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storage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modern computer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algn="just" marL="356870" marR="6350" indent="-344805">
              <a:lnSpc>
                <a:spcPct val="113999"/>
              </a:lnSpc>
              <a:spcBef>
                <a:spcPts val="60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b="1">
                <a:latin typeface="Calibri"/>
                <a:cs typeface="Calibri"/>
              </a:rPr>
              <a:t>disk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platter: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 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flat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circular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shape,</a:t>
            </a:r>
            <a:r>
              <a:rPr dirty="0" sz="2400" spc="-10">
                <a:latin typeface="Calibri"/>
                <a:cs typeface="Calibri"/>
              </a:rPr>
              <a:t> like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 CD.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two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surfaces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7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platter</a:t>
            </a:r>
            <a:r>
              <a:rPr dirty="0" sz="2400" spc="27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28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covered</a:t>
            </a:r>
            <a:r>
              <a:rPr dirty="0" sz="2400" spc="26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28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7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magnetic</a:t>
            </a:r>
            <a:r>
              <a:rPr dirty="0" sz="2400" spc="27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material.</a:t>
            </a:r>
            <a:r>
              <a:rPr dirty="0" sz="2400" spc="27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260">
                <a:latin typeface="Calibri"/>
                <a:cs typeface="Calibri"/>
              </a:rPr>
              <a:t>  </a:t>
            </a:r>
            <a:r>
              <a:rPr dirty="0" sz="2400" spc="-30">
                <a:latin typeface="Calibri"/>
                <a:cs typeface="Calibri"/>
              </a:rPr>
              <a:t>store </a:t>
            </a:r>
            <a:r>
              <a:rPr dirty="0" sz="2400" spc="-20">
                <a:latin typeface="Calibri"/>
                <a:cs typeface="Calibri"/>
              </a:rPr>
              <a:t>information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recording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magnetically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platters.</a:t>
            </a:r>
            <a:endParaRPr sz="2400">
              <a:latin typeface="Calibri"/>
              <a:cs typeface="Calibri"/>
            </a:endParaRPr>
          </a:p>
          <a:p>
            <a:pPr algn="just" marL="356870" marR="8255" indent="-344805">
              <a:lnSpc>
                <a:spcPct val="113999"/>
              </a:lnSpc>
              <a:spcBef>
                <a:spcPts val="59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surface</a:t>
            </a:r>
            <a:r>
              <a:rPr dirty="0" sz="2400" spc="5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5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platter</a:t>
            </a:r>
            <a:r>
              <a:rPr dirty="0" sz="2400" spc="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5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logically</a:t>
            </a:r>
            <a:r>
              <a:rPr dirty="0" sz="2400" spc="5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divided</a:t>
            </a:r>
            <a:r>
              <a:rPr dirty="0" sz="2400" spc="5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into</a:t>
            </a:r>
            <a:r>
              <a:rPr dirty="0" sz="2400" spc="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circular</a:t>
            </a:r>
            <a:r>
              <a:rPr dirty="0" sz="2400" spc="555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tracks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subdivided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sectors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tracks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one </a:t>
            </a:r>
            <a:r>
              <a:rPr dirty="0" sz="2400">
                <a:latin typeface="Calibri"/>
                <a:cs typeface="Calibri"/>
              </a:rPr>
              <a:t>arm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position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makes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up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cylinder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Disk</a:t>
            </a:r>
            <a:r>
              <a:rPr dirty="0" sz="4400" spc="-40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Access</a:t>
            </a:r>
            <a:r>
              <a:rPr dirty="0" sz="4400" spc="-35" b="0">
                <a:latin typeface="Calibri"/>
                <a:cs typeface="Calibri"/>
              </a:rPr>
              <a:t> </a:t>
            </a:r>
            <a:r>
              <a:rPr dirty="0" sz="4400" spc="-20" b="0">
                <a:latin typeface="Calibri"/>
                <a:cs typeface="Calibri"/>
              </a:rPr>
              <a:t>time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884734"/>
            <a:ext cx="8025130" cy="101600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1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Seek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time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taken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r/w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head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reach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desired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track.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1019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30">
                <a:latin typeface="Calibri"/>
                <a:cs typeface="Calibri"/>
              </a:rPr>
              <a:t>Rotation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full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rotation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(360</a:t>
            </a:r>
            <a:r>
              <a:rPr dirty="0" sz="2400" spc="-10">
                <a:latin typeface="Times New Roman"/>
                <a:cs typeface="Times New Roman"/>
              </a:rPr>
              <a:t>◦</a:t>
            </a:r>
            <a:r>
              <a:rPr dirty="0" sz="2400" spc="-10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8935" y="276301"/>
            <a:ext cx="691895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How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CPU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communicate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registers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buffers?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340417" y="1246441"/>
            <a:ext cx="5617845" cy="2091055"/>
            <a:chOff x="3340417" y="1246441"/>
            <a:chExt cx="5617845" cy="2091055"/>
          </a:xfrm>
        </p:grpSpPr>
        <p:sp>
          <p:nvSpPr>
            <p:cNvPr id="4" name="object 4" descr=""/>
            <p:cNvSpPr/>
            <p:nvPr/>
          </p:nvSpPr>
          <p:spPr>
            <a:xfrm>
              <a:off x="3345179" y="1251203"/>
              <a:ext cx="5608320" cy="2081530"/>
            </a:xfrm>
            <a:custGeom>
              <a:avLst/>
              <a:gdLst/>
              <a:ahLst/>
              <a:cxnLst/>
              <a:rect l="l" t="t" r="r" b="b"/>
              <a:pathLst>
                <a:path w="5608320" h="2081529">
                  <a:moveTo>
                    <a:pt x="5261356" y="0"/>
                  </a:moveTo>
                  <a:lnTo>
                    <a:pt x="0" y="0"/>
                  </a:lnTo>
                  <a:lnTo>
                    <a:pt x="0" y="2081403"/>
                  </a:lnTo>
                  <a:lnTo>
                    <a:pt x="5261356" y="2081403"/>
                  </a:lnTo>
                  <a:lnTo>
                    <a:pt x="5308473" y="2078228"/>
                  </a:lnTo>
                  <a:lnTo>
                    <a:pt x="5353558" y="2068957"/>
                  </a:lnTo>
                  <a:lnTo>
                    <a:pt x="5396357" y="2054098"/>
                  </a:lnTo>
                  <a:lnTo>
                    <a:pt x="5436489" y="2034032"/>
                  </a:lnTo>
                  <a:lnTo>
                    <a:pt x="5473446" y="2009140"/>
                  </a:lnTo>
                  <a:lnTo>
                    <a:pt x="5506720" y="1979803"/>
                  </a:lnTo>
                  <a:lnTo>
                    <a:pt x="5536057" y="1946529"/>
                  </a:lnTo>
                  <a:lnTo>
                    <a:pt x="5560949" y="1909572"/>
                  </a:lnTo>
                  <a:lnTo>
                    <a:pt x="5581015" y="1869567"/>
                  </a:lnTo>
                  <a:lnTo>
                    <a:pt x="5595874" y="1826768"/>
                  </a:lnTo>
                  <a:lnTo>
                    <a:pt x="5605145" y="1781556"/>
                  </a:lnTo>
                  <a:lnTo>
                    <a:pt x="5608320" y="1734566"/>
                  </a:lnTo>
                  <a:lnTo>
                    <a:pt x="5608320" y="346837"/>
                  </a:lnTo>
                  <a:lnTo>
                    <a:pt x="5605145" y="299847"/>
                  </a:lnTo>
                  <a:lnTo>
                    <a:pt x="5595874" y="254635"/>
                  </a:lnTo>
                  <a:lnTo>
                    <a:pt x="5581015" y="211836"/>
                  </a:lnTo>
                  <a:lnTo>
                    <a:pt x="5560949" y="171831"/>
                  </a:lnTo>
                  <a:lnTo>
                    <a:pt x="5536057" y="134874"/>
                  </a:lnTo>
                  <a:lnTo>
                    <a:pt x="5506720" y="101600"/>
                  </a:lnTo>
                  <a:lnTo>
                    <a:pt x="5473446" y="72262"/>
                  </a:lnTo>
                  <a:lnTo>
                    <a:pt x="5436489" y="47371"/>
                  </a:lnTo>
                  <a:lnTo>
                    <a:pt x="5396357" y="27305"/>
                  </a:lnTo>
                  <a:lnTo>
                    <a:pt x="5353558" y="12446"/>
                  </a:lnTo>
                  <a:lnTo>
                    <a:pt x="5308473" y="3175"/>
                  </a:lnTo>
                  <a:lnTo>
                    <a:pt x="5261356" y="0"/>
                  </a:lnTo>
                  <a:close/>
                </a:path>
              </a:pathLst>
            </a:custGeom>
            <a:solidFill>
              <a:srgbClr val="CCCFD5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345179" y="1251203"/>
              <a:ext cx="5608320" cy="2081530"/>
            </a:xfrm>
            <a:custGeom>
              <a:avLst/>
              <a:gdLst/>
              <a:ahLst/>
              <a:cxnLst/>
              <a:rect l="l" t="t" r="r" b="b"/>
              <a:pathLst>
                <a:path w="5608320" h="2081529">
                  <a:moveTo>
                    <a:pt x="5608320" y="346837"/>
                  </a:moveTo>
                  <a:lnTo>
                    <a:pt x="5608320" y="1734566"/>
                  </a:lnTo>
                  <a:lnTo>
                    <a:pt x="5605145" y="1781556"/>
                  </a:lnTo>
                  <a:lnTo>
                    <a:pt x="5595874" y="1826768"/>
                  </a:lnTo>
                  <a:lnTo>
                    <a:pt x="5581015" y="1869567"/>
                  </a:lnTo>
                  <a:lnTo>
                    <a:pt x="5560949" y="1909572"/>
                  </a:lnTo>
                  <a:lnTo>
                    <a:pt x="5536057" y="1946529"/>
                  </a:lnTo>
                  <a:lnTo>
                    <a:pt x="5506720" y="1979803"/>
                  </a:lnTo>
                  <a:lnTo>
                    <a:pt x="5473446" y="2009140"/>
                  </a:lnTo>
                  <a:lnTo>
                    <a:pt x="5436489" y="2034032"/>
                  </a:lnTo>
                  <a:lnTo>
                    <a:pt x="5396357" y="2054098"/>
                  </a:lnTo>
                  <a:lnTo>
                    <a:pt x="5353558" y="2068957"/>
                  </a:lnTo>
                  <a:lnTo>
                    <a:pt x="5308473" y="2078228"/>
                  </a:lnTo>
                  <a:lnTo>
                    <a:pt x="5261356" y="2081403"/>
                  </a:lnTo>
                  <a:lnTo>
                    <a:pt x="0" y="2081403"/>
                  </a:lnTo>
                  <a:lnTo>
                    <a:pt x="0" y="0"/>
                  </a:lnTo>
                  <a:lnTo>
                    <a:pt x="5261356" y="0"/>
                  </a:lnTo>
                  <a:lnTo>
                    <a:pt x="5308473" y="3175"/>
                  </a:lnTo>
                  <a:lnTo>
                    <a:pt x="5353558" y="12446"/>
                  </a:lnTo>
                  <a:lnTo>
                    <a:pt x="5396357" y="27305"/>
                  </a:lnTo>
                  <a:lnTo>
                    <a:pt x="5436489" y="47371"/>
                  </a:lnTo>
                  <a:lnTo>
                    <a:pt x="5473446" y="72262"/>
                  </a:lnTo>
                  <a:lnTo>
                    <a:pt x="5506720" y="101600"/>
                  </a:lnTo>
                  <a:lnTo>
                    <a:pt x="5536057" y="134874"/>
                  </a:lnTo>
                  <a:lnTo>
                    <a:pt x="5560949" y="171831"/>
                  </a:lnTo>
                  <a:lnTo>
                    <a:pt x="5581015" y="211836"/>
                  </a:lnTo>
                  <a:lnTo>
                    <a:pt x="5595874" y="254635"/>
                  </a:lnTo>
                  <a:lnTo>
                    <a:pt x="5605145" y="299847"/>
                  </a:lnTo>
                  <a:lnTo>
                    <a:pt x="5608320" y="346837"/>
                  </a:lnTo>
                  <a:close/>
                </a:path>
              </a:pathLst>
            </a:custGeom>
            <a:ln w="9144">
              <a:solidFill>
                <a:srgbClr val="CCCF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417570" y="1413510"/>
            <a:ext cx="5260975" cy="1704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dirty="0" sz="2200">
                <a:latin typeface="Cambria"/>
                <a:cs typeface="Cambria"/>
              </a:rPr>
              <a:t>If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CPU</a:t>
            </a:r>
            <a:r>
              <a:rPr dirty="0" sz="2200" spc="-70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want</a:t>
            </a:r>
            <a:r>
              <a:rPr dirty="0" sz="2200" spc="-8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to</a:t>
            </a:r>
            <a:r>
              <a:rPr dirty="0" sz="2200" spc="-7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read</a:t>
            </a:r>
            <a:r>
              <a:rPr dirty="0" sz="2200" spc="-75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word,</a:t>
            </a:r>
            <a:endParaRPr sz="22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dirty="0" sz="2200">
                <a:latin typeface="Cambria"/>
                <a:cs typeface="Cambria"/>
              </a:rPr>
              <a:t>Puts</a:t>
            </a:r>
            <a:r>
              <a:rPr dirty="0" sz="2200" spc="-10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read</a:t>
            </a:r>
            <a:r>
              <a:rPr dirty="0" sz="2200" spc="-7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SIGNAL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on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control</a:t>
            </a:r>
            <a:r>
              <a:rPr dirty="0" sz="2200" spc="-100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line</a:t>
            </a:r>
            <a:endParaRPr sz="2200">
              <a:latin typeface="Cambria"/>
              <a:cs typeface="Cambria"/>
            </a:endParaRPr>
          </a:p>
          <a:p>
            <a:pPr marL="241300" indent="-228600">
              <a:lnSpc>
                <a:spcPts val="2625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dirty="0" sz="2200">
                <a:latin typeface="Cambria"/>
                <a:cs typeface="Cambria"/>
              </a:rPr>
              <a:t>Put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address</a:t>
            </a:r>
            <a:r>
              <a:rPr dirty="0" sz="2200" spc="-8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on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address</a:t>
            </a:r>
            <a:r>
              <a:rPr dirty="0" sz="2200" spc="-95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line</a:t>
            </a:r>
            <a:endParaRPr sz="2200">
              <a:latin typeface="Cambria"/>
              <a:cs typeface="Cambria"/>
            </a:endParaRPr>
          </a:p>
          <a:p>
            <a:pPr marL="241300" marR="5080" indent="-228600">
              <a:lnSpc>
                <a:spcPts val="2500"/>
              </a:lnSpc>
              <a:spcBef>
                <a:spcPts val="180"/>
              </a:spcBef>
              <a:buChar char="•"/>
              <a:tabLst>
                <a:tab pos="241300" algn="l"/>
              </a:tabLst>
            </a:pPr>
            <a:r>
              <a:rPr dirty="0" sz="2200">
                <a:latin typeface="Cambria"/>
                <a:cs typeface="Cambria"/>
              </a:rPr>
              <a:t>A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second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signal</a:t>
            </a:r>
            <a:r>
              <a:rPr dirty="0" sz="2200" spc="-7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line</a:t>
            </a:r>
            <a:r>
              <a:rPr dirty="0" sz="2200" spc="-7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is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used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to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tell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weather </a:t>
            </a:r>
            <a:r>
              <a:rPr dirty="0" sz="2200">
                <a:latin typeface="Cambria"/>
                <a:cs typeface="Cambria"/>
              </a:rPr>
              <a:t>I/O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space</a:t>
            </a:r>
            <a:r>
              <a:rPr dirty="0" sz="2200" spc="-7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or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memory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space</a:t>
            </a:r>
            <a:r>
              <a:rPr dirty="0" sz="2200" spc="-7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is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needed.</a:t>
            </a:r>
            <a:endParaRPr sz="2200">
              <a:latin typeface="Cambria"/>
              <a:cs typeface="Cambri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46304" y="969263"/>
            <a:ext cx="3241675" cy="2689860"/>
            <a:chOff x="146304" y="969263"/>
            <a:chExt cx="3241675" cy="268986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304" y="969263"/>
              <a:ext cx="3241547" cy="268986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455" y="1524000"/>
              <a:ext cx="2327148" cy="166878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024" y="990599"/>
              <a:ext cx="3154679" cy="2602991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932789" y="1648205"/>
            <a:ext cx="1665605" cy="116840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 marR="5080" indent="313690">
              <a:lnSpc>
                <a:spcPts val="4200"/>
              </a:lnSpc>
              <a:spcBef>
                <a:spcPts val="735"/>
              </a:spcBef>
            </a:pPr>
            <a:r>
              <a:rPr dirty="0" sz="4000" spc="-10">
                <a:solidFill>
                  <a:srgbClr val="FFFFFF"/>
                </a:solidFill>
                <a:latin typeface="Cambria"/>
                <a:cs typeface="Cambria"/>
              </a:rPr>
              <a:t>First scheme</a:t>
            </a:r>
            <a:endParaRPr sz="4000">
              <a:latin typeface="Cambria"/>
              <a:cs typeface="Cambri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340417" y="3980497"/>
            <a:ext cx="5617845" cy="2091055"/>
            <a:chOff x="3340417" y="3980497"/>
            <a:chExt cx="5617845" cy="2091055"/>
          </a:xfrm>
        </p:grpSpPr>
        <p:sp>
          <p:nvSpPr>
            <p:cNvPr id="13" name="object 13" descr=""/>
            <p:cNvSpPr/>
            <p:nvPr/>
          </p:nvSpPr>
          <p:spPr>
            <a:xfrm>
              <a:off x="3345179" y="3985259"/>
              <a:ext cx="5608320" cy="2081530"/>
            </a:xfrm>
            <a:custGeom>
              <a:avLst/>
              <a:gdLst/>
              <a:ahLst/>
              <a:cxnLst/>
              <a:rect l="l" t="t" r="r" b="b"/>
              <a:pathLst>
                <a:path w="5608320" h="2081529">
                  <a:moveTo>
                    <a:pt x="5261356" y="0"/>
                  </a:moveTo>
                  <a:lnTo>
                    <a:pt x="0" y="0"/>
                  </a:lnTo>
                  <a:lnTo>
                    <a:pt x="0" y="2081402"/>
                  </a:lnTo>
                  <a:lnTo>
                    <a:pt x="5261356" y="2081402"/>
                  </a:lnTo>
                  <a:lnTo>
                    <a:pt x="5308473" y="2078240"/>
                  </a:lnTo>
                  <a:lnTo>
                    <a:pt x="5353558" y="2069007"/>
                  </a:lnTo>
                  <a:lnTo>
                    <a:pt x="5396357" y="2054136"/>
                  </a:lnTo>
                  <a:lnTo>
                    <a:pt x="5436489" y="2034044"/>
                  </a:lnTo>
                  <a:lnTo>
                    <a:pt x="5473446" y="2009127"/>
                  </a:lnTo>
                  <a:lnTo>
                    <a:pt x="5506720" y="1979790"/>
                  </a:lnTo>
                  <a:lnTo>
                    <a:pt x="5536057" y="1946478"/>
                  </a:lnTo>
                  <a:lnTo>
                    <a:pt x="5560949" y="1909584"/>
                  </a:lnTo>
                  <a:lnTo>
                    <a:pt x="5581015" y="1869528"/>
                  </a:lnTo>
                  <a:lnTo>
                    <a:pt x="5595874" y="1826717"/>
                  </a:lnTo>
                  <a:lnTo>
                    <a:pt x="5605145" y="1781568"/>
                  </a:lnTo>
                  <a:lnTo>
                    <a:pt x="5608320" y="1734502"/>
                  </a:lnTo>
                  <a:lnTo>
                    <a:pt x="5608320" y="346837"/>
                  </a:lnTo>
                  <a:lnTo>
                    <a:pt x="5605145" y="299846"/>
                  </a:lnTo>
                  <a:lnTo>
                    <a:pt x="5595874" y="254634"/>
                  </a:lnTo>
                  <a:lnTo>
                    <a:pt x="5581015" y="211835"/>
                  </a:lnTo>
                  <a:lnTo>
                    <a:pt x="5560949" y="171831"/>
                  </a:lnTo>
                  <a:lnTo>
                    <a:pt x="5536057" y="134873"/>
                  </a:lnTo>
                  <a:lnTo>
                    <a:pt x="5506720" y="101600"/>
                  </a:lnTo>
                  <a:lnTo>
                    <a:pt x="5473446" y="72262"/>
                  </a:lnTo>
                  <a:lnTo>
                    <a:pt x="5436489" y="47370"/>
                  </a:lnTo>
                  <a:lnTo>
                    <a:pt x="5396357" y="27304"/>
                  </a:lnTo>
                  <a:lnTo>
                    <a:pt x="5353558" y="12445"/>
                  </a:lnTo>
                  <a:lnTo>
                    <a:pt x="5308473" y="3175"/>
                  </a:lnTo>
                  <a:lnTo>
                    <a:pt x="5261356" y="0"/>
                  </a:lnTo>
                  <a:close/>
                </a:path>
              </a:pathLst>
            </a:custGeom>
            <a:solidFill>
              <a:srgbClr val="CCCFD5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345179" y="3985259"/>
              <a:ext cx="5608320" cy="2081530"/>
            </a:xfrm>
            <a:custGeom>
              <a:avLst/>
              <a:gdLst/>
              <a:ahLst/>
              <a:cxnLst/>
              <a:rect l="l" t="t" r="r" b="b"/>
              <a:pathLst>
                <a:path w="5608320" h="2081529">
                  <a:moveTo>
                    <a:pt x="5608320" y="346837"/>
                  </a:moveTo>
                  <a:lnTo>
                    <a:pt x="5608320" y="1734502"/>
                  </a:lnTo>
                  <a:lnTo>
                    <a:pt x="5605145" y="1781568"/>
                  </a:lnTo>
                  <a:lnTo>
                    <a:pt x="5595874" y="1826717"/>
                  </a:lnTo>
                  <a:lnTo>
                    <a:pt x="5581015" y="1869528"/>
                  </a:lnTo>
                  <a:lnTo>
                    <a:pt x="5560949" y="1909584"/>
                  </a:lnTo>
                  <a:lnTo>
                    <a:pt x="5536057" y="1946478"/>
                  </a:lnTo>
                  <a:lnTo>
                    <a:pt x="5506720" y="1979790"/>
                  </a:lnTo>
                  <a:lnTo>
                    <a:pt x="5473446" y="2009127"/>
                  </a:lnTo>
                  <a:lnTo>
                    <a:pt x="5436489" y="2034044"/>
                  </a:lnTo>
                  <a:lnTo>
                    <a:pt x="5396357" y="2054136"/>
                  </a:lnTo>
                  <a:lnTo>
                    <a:pt x="5353558" y="2069007"/>
                  </a:lnTo>
                  <a:lnTo>
                    <a:pt x="5308473" y="2078240"/>
                  </a:lnTo>
                  <a:lnTo>
                    <a:pt x="5261356" y="2081402"/>
                  </a:lnTo>
                  <a:lnTo>
                    <a:pt x="0" y="2081402"/>
                  </a:lnTo>
                  <a:lnTo>
                    <a:pt x="0" y="0"/>
                  </a:lnTo>
                  <a:lnTo>
                    <a:pt x="5261356" y="0"/>
                  </a:lnTo>
                  <a:lnTo>
                    <a:pt x="5308473" y="3175"/>
                  </a:lnTo>
                  <a:lnTo>
                    <a:pt x="5353558" y="12445"/>
                  </a:lnTo>
                  <a:lnTo>
                    <a:pt x="5396357" y="27304"/>
                  </a:lnTo>
                  <a:lnTo>
                    <a:pt x="5436489" y="47370"/>
                  </a:lnTo>
                  <a:lnTo>
                    <a:pt x="5473446" y="72262"/>
                  </a:lnTo>
                  <a:lnTo>
                    <a:pt x="5506720" y="101600"/>
                  </a:lnTo>
                  <a:lnTo>
                    <a:pt x="5536057" y="134873"/>
                  </a:lnTo>
                  <a:lnTo>
                    <a:pt x="5560949" y="171831"/>
                  </a:lnTo>
                  <a:lnTo>
                    <a:pt x="5581015" y="211835"/>
                  </a:lnTo>
                  <a:lnTo>
                    <a:pt x="5595874" y="254634"/>
                  </a:lnTo>
                  <a:lnTo>
                    <a:pt x="5605145" y="299846"/>
                  </a:lnTo>
                  <a:lnTo>
                    <a:pt x="5608320" y="346837"/>
                  </a:lnTo>
                  <a:close/>
                </a:path>
              </a:pathLst>
            </a:custGeom>
            <a:ln w="9144">
              <a:solidFill>
                <a:srgbClr val="CCCF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417570" y="4171950"/>
            <a:ext cx="5235575" cy="1645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dirty="0" sz="2200">
                <a:latin typeface="Cambria"/>
                <a:cs typeface="Cambria"/>
              </a:rPr>
              <a:t>If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CPU</a:t>
            </a:r>
            <a:r>
              <a:rPr dirty="0" sz="2200" spc="-70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want</a:t>
            </a:r>
            <a:r>
              <a:rPr dirty="0" sz="2200" spc="-8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to</a:t>
            </a:r>
            <a:r>
              <a:rPr dirty="0" sz="2200" spc="-7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read</a:t>
            </a:r>
            <a:r>
              <a:rPr dirty="0" sz="2200" spc="-75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word,</a:t>
            </a:r>
            <a:endParaRPr sz="22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dirty="0" sz="2200">
                <a:latin typeface="Cambria"/>
                <a:cs typeface="Cambria"/>
              </a:rPr>
              <a:t>Puts</a:t>
            </a:r>
            <a:r>
              <a:rPr dirty="0" sz="2200" spc="-9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read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SIGNAL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on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control</a:t>
            </a:r>
            <a:r>
              <a:rPr dirty="0" sz="2200" spc="-100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line</a:t>
            </a:r>
            <a:endParaRPr sz="2200">
              <a:latin typeface="Cambria"/>
              <a:cs typeface="Cambria"/>
            </a:endParaRPr>
          </a:p>
          <a:p>
            <a:pPr marL="241300" marR="5080" indent="-228600">
              <a:lnSpc>
                <a:spcPct val="88000"/>
              </a:lnSpc>
              <a:spcBef>
                <a:spcPts val="405"/>
              </a:spcBef>
              <a:buChar char="•"/>
              <a:tabLst>
                <a:tab pos="241300" algn="l"/>
              </a:tabLst>
            </a:pPr>
            <a:r>
              <a:rPr dirty="0" sz="2200">
                <a:latin typeface="Cambria"/>
                <a:cs typeface="Cambria"/>
              </a:rPr>
              <a:t>Put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address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on</a:t>
            </a:r>
            <a:r>
              <a:rPr dirty="0" sz="2200" spc="-7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address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line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and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 spc="-25">
                <a:latin typeface="Cambria"/>
                <a:cs typeface="Cambria"/>
              </a:rPr>
              <a:t>let </a:t>
            </a:r>
            <a:r>
              <a:rPr dirty="0" sz="2200" spc="-10">
                <a:latin typeface="Cambria"/>
                <a:cs typeface="Cambria"/>
              </a:rPr>
              <a:t>memory</a:t>
            </a:r>
            <a:r>
              <a:rPr dirty="0" sz="2200" spc="-8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module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and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I/O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devices</a:t>
            </a:r>
            <a:r>
              <a:rPr dirty="0" sz="2200" spc="-10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compare address</a:t>
            </a:r>
            <a:r>
              <a:rPr dirty="0" sz="2200" spc="-11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with</a:t>
            </a:r>
            <a:r>
              <a:rPr dirty="0" sz="2200" spc="-9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-7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ranges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they</a:t>
            </a:r>
            <a:r>
              <a:rPr dirty="0" sz="2200" spc="-7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serve.</a:t>
            </a:r>
            <a:endParaRPr sz="2200">
              <a:latin typeface="Cambria"/>
              <a:cs typeface="Cambri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46304" y="3700271"/>
            <a:ext cx="3241675" cy="2689860"/>
            <a:chOff x="146304" y="3700271"/>
            <a:chExt cx="3241675" cy="2689860"/>
          </a:xfrm>
        </p:grpSpPr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304" y="3700271"/>
              <a:ext cx="3241547" cy="268986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288" y="3986783"/>
              <a:ext cx="2732532" cy="2205228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024" y="3721607"/>
              <a:ext cx="3154679" cy="2602992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731621" y="4111878"/>
            <a:ext cx="2060575" cy="1707514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 marR="5080" indent="112395">
              <a:lnSpc>
                <a:spcPts val="4220"/>
              </a:lnSpc>
              <a:spcBef>
                <a:spcPts val="720"/>
              </a:spcBef>
            </a:pPr>
            <a:r>
              <a:rPr dirty="0" sz="4000" spc="-10">
                <a:solidFill>
                  <a:srgbClr val="FFFFFF"/>
                </a:solidFill>
                <a:latin typeface="Cambria"/>
                <a:cs typeface="Cambria"/>
              </a:rPr>
              <a:t>Memory mapped </a:t>
            </a:r>
            <a:r>
              <a:rPr dirty="0" sz="4000" spc="-20">
                <a:solidFill>
                  <a:srgbClr val="FFFFFF"/>
                </a:solidFill>
                <a:latin typeface="Cambria"/>
                <a:cs typeface="Cambria"/>
              </a:rPr>
              <a:t>approach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Memory</a:t>
            </a:r>
            <a:r>
              <a:rPr dirty="0" sz="4400" spc="-25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Mapped</a:t>
            </a:r>
            <a:r>
              <a:rPr dirty="0" sz="4400" spc="-25" b="0">
                <a:latin typeface="Calibri"/>
                <a:cs typeface="Calibri"/>
              </a:rPr>
              <a:t> I/O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910616"/>
            <a:ext cx="8623935" cy="5046345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algn="just" marL="356870" indent="-344805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Advantages:</a:t>
            </a:r>
            <a:endParaRPr sz="2400">
              <a:latin typeface="Calibri"/>
              <a:cs typeface="Calibri"/>
            </a:endParaRPr>
          </a:p>
          <a:p>
            <a:pPr algn="just" marL="356870" marR="5080" indent="-344805">
              <a:lnSpc>
                <a:spcPct val="113999"/>
              </a:lnSpc>
              <a:spcBef>
                <a:spcPts val="41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5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3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I/O</a:t>
            </a:r>
            <a:r>
              <a:rPr dirty="0" sz="2400" spc="5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space</a:t>
            </a:r>
            <a:r>
              <a:rPr dirty="0" sz="2400" spc="3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5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mapped</a:t>
            </a:r>
            <a:r>
              <a:rPr dirty="0" sz="2400" spc="5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into</a:t>
            </a:r>
            <a:r>
              <a:rPr dirty="0" sz="2400" spc="5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memory</a:t>
            </a:r>
            <a:r>
              <a:rPr dirty="0" sz="2400" spc="5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</a:t>
            </a:r>
            <a:r>
              <a:rPr dirty="0" sz="2400" spc="57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no</a:t>
            </a:r>
            <a:r>
              <a:rPr dirty="0" sz="2400" spc="25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need</a:t>
            </a:r>
            <a:r>
              <a:rPr dirty="0" sz="2400" spc="59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</a:t>
            </a:r>
            <a:r>
              <a:rPr dirty="0" sz="2400" spc="590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any </a:t>
            </a:r>
            <a:r>
              <a:rPr dirty="0" sz="2400" b="1">
                <a:latin typeface="Calibri"/>
                <a:cs typeface="Calibri"/>
              </a:rPr>
              <a:t>special</a:t>
            </a:r>
            <a:r>
              <a:rPr dirty="0" sz="2400" spc="58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instructions</a:t>
            </a:r>
            <a:r>
              <a:rPr dirty="0" sz="2400" spc="58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5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read/write</a:t>
            </a:r>
            <a:r>
              <a:rPr dirty="0" sz="2400" spc="5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control</a:t>
            </a:r>
            <a:r>
              <a:rPr dirty="0" sz="2400" spc="5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register,</a:t>
            </a:r>
            <a:r>
              <a:rPr dirty="0" sz="2400" spc="5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5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write</a:t>
            </a:r>
            <a:r>
              <a:rPr dirty="0" sz="2400" spc="59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>
                <a:latin typeface="Calibri"/>
                <a:cs typeface="Calibri"/>
              </a:rPr>
              <a:t>device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driver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  <a:p>
            <a:pPr algn="just" marL="356870" marR="5715" indent="-344805">
              <a:lnSpc>
                <a:spcPct val="114199"/>
              </a:lnSpc>
              <a:spcBef>
                <a:spcPts val="6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Don’t</a:t>
            </a:r>
            <a:r>
              <a:rPr dirty="0" sz="2400" spc="12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need</a:t>
            </a:r>
            <a:r>
              <a:rPr dirty="0" sz="2400" spc="120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special</a:t>
            </a:r>
            <a:r>
              <a:rPr dirty="0" sz="2400" spc="125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protection</a:t>
            </a:r>
            <a:r>
              <a:rPr dirty="0" sz="2400" spc="130" b="1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11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keep</a:t>
            </a:r>
            <a:r>
              <a:rPr dirty="0" sz="2400" spc="114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users</a:t>
            </a:r>
            <a:r>
              <a:rPr dirty="0" sz="2400" spc="12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12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doing</a:t>
            </a:r>
            <a:r>
              <a:rPr dirty="0" sz="2400" spc="130"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I/O </a:t>
            </a:r>
            <a:r>
              <a:rPr dirty="0" sz="2400" spc="-40">
                <a:latin typeface="Calibri"/>
                <a:cs typeface="Calibri"/>
              </a:rPr>
              <a:t>directly.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Just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don’t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put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I/O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memory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space.</a:t>
            </a:r>
            <a:endParaRPr sz="2400">
              <a:latin typeface="Calibri"/>
              <a:cs typeface="Calibri"/>
            </a:endParaRPr>
          </a:p>
          <a:p>
            <a:pPr algn="just" marL="356870" indent="-344805">
              <a:lnSpc>
                <a:spcPct val="100000"/>
              </a:lnSpc>
              <a:spcBef>
                <a:spcPts val="117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Disadvantages:</a:t>
            </a:r>
            <a:endParaRPr sz="2400">
              <a:latin typeface="Calibri"/>
              <a:cs typeface="Calibri"/>
            </a:endParaRPr>
          </a:p>
          <a:p>
            <a:pPr algn="just" marL="356870" marR="6985" indent="-344805">
              <a:lnSpc>
                <a:spcPct val="114199"/>
              </a:lnSpc>
              <a:spcBef>
                <a:spcPts val="409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there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only</a:t>
            </a:r>
            <a:r>
              <a:rPr dirty="0" sz="2400" spc="2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address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space,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memory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modules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and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I/O</a:t>
            </a:r>
            <a:r>
              <a:rPr dirty="0" sz="2400" spc="1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devices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must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examine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1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memory</a:t>
            </a:r>
            <a:r>
              <a:rPr dirty="0" sz="2400" spc="1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references</a:t>
            </a:r>
            <a:r>
              <a:rPr dirty="0" sz="2400" spc="1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see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which </a:t>
            </a:r>
            <a:r>
              <a:rPr dirty="0" sz="2400">
                <a:latin typeface="Calibri"/>
                <a:cs typeface="Calibri"/>
              </a:rPr>
              <a:t>ones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respond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to.</a:t>
            </a:r>
            <a:endParaRPr sz="2400">
              <a:latin typeface="Calibri"/>
              <a:cs typeface="Calibri"/>
            </a:endParaRPr>
          </a:p>
          <a:p>
            <a:pPr algn="just" marL="356870" indent="-344805">
              <a:lnSpc>
                <a:spcPct val="100000"/>
              </a:lnSpc>
              <a:spcBef>
                <a:spcPts val="118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solution: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dual-</a:t>
            </a:r>
            <a:r>
              <a:rPr dirty="0" sz="2400">
                <a:latin typeface="Calibri"/>
                <a:cs typeface="Calibri"/>
              </a:rPr>
              <a:t>bus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0">
                <a:latin typeface="Calibri"/>
                <a:cs typeface="Calibri"/>
              </a:rPr>
              <a:t>Memory-</a:t>
            </a:r>
            <a:r>
              <a:rPr dirty="0" sz="4400" b="0">
                <a:latin typeface="Calibri"/>
                <a:cs typeface="Calibri"/>
              </a:rPr>
              <a:t>Mapped</a:t>
            </a:r>
            <a:r>
              <a:rPr dirty="0" sz="4400" spc="-10" b="0">
                <a:latin typeface="Calibri"/>
                <a:cs typeface="Calibri"/>
              </a:rPr>
              <a:t> </a:t>
            </a:r>
            <a:r>
              <a:rPr dirty="0" sz="4400" spc="-25" b="0">
                <a:latin typeface="Calibri"/>
                <a:cs typeface="Calibri"/>
              </a:rPr>
              <a:t>I/O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961770"/>
            <a:ext cx="8085455" cy="86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423545" algn="l"/>
                <a:tab pos="424180" algn="l"/>
                <a:tab pos="4107815" algn="l"/>
              </a:tabLst>
            </a:pPr>
            <a:r>
              <a:rPr dirty="0"/>
              <a:t>	</a:t>
            </a:r>
            <a:r>
              <a:rPr dirty="0" sz="2400">
                <a:latin typeface="Calibri"/>
                <a:cs typeface="Calibri"/>
              </a:rPr>
              <a:t>(a)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single-</a:t>
            </a:r>
            <a:r>
              <a:rPr dirty="0" sz="2400">
                <a:latin typeface="Calibri"/>
                <a:cs typeface="Calibri"/>
              </a:rPr>
              <a:t>bus</a:t>
            </a:r>
            <a:r>
              <a:rPr dirty="0" sz="2400" spc="-10">
                <a:latin typeface="Calibri"/>
                <a:cs typeface="Calibri"/>
              </a:rPr>
              <a:t> architecture.</a:t>
            </a:r>
            <a:r>
              <a:rPr dirty="0" sz="2400">
                <a:latin typeface="Calibri"/>
                <a:cs typeface="Calibri"/>
              </a:rPr>
              <a:t>	(b)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solution: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dual-</a:t>
            </a:r>
            <a:r>
              <a:rPr dirty="0" sz="2400">
                <a:latin typeface="Calibri"/>
                <a:cs typeface="Calibri"/>
              </a:rPr>
              <a:t>bus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memory architecture.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043" y="2286000"/>
            <a:ext cx="8339328" cy="354634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Direct</a:t>
            </a:r>
            <a:r>
              <a:rPr dirty="0" sz="4400" spc="-75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Memory</a:t>
            </a:r>
            <a:r>
              <a:rPr dirty="0" sz="4400" spc="-65" b="0">
                <a:latin typeface="Calibri"/>
                <a:cs typeface="Calibri"/>
              </a:rPr>
              <a:t> </a:t>
            </a:r>
            <a:r>
              <a:rPr dirty="0" sz="4400" spc="-10" b="0">
                <a:latin typeface="Calibri"/>
                <a:cs typeface="Calibri"/>
              </a:rPr>
              <a:t>Access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2711323"/>
            <a:ext cx="165100" cy="150558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400"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400"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400"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8935" y="961770"/>
            <a:ext cx="8487410" cy="36595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348615" indent="-344805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CPU</a:t>
            </a:r>
            <a:r>
              <a:rPr dirty="0" sz="2400" spc="-7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could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request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data</a:t>
            </a:r>
            <a:r>
              <a:rPr dirty="0" sz="2400" spc="-4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one</a:t>
            </a:r>
            <a:r>
              <a:rPr dirty="0" sz="2400" spc="-5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byte</a:t>
            </a:r>
            <a:r>
              <a:rPr dirty="0" sz="2400" spc="-5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at</a:t>
            </a:r>
            <a:r>
              <a:rPr dirty="0" sz="2400" spc="-3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a</a:t>
            </a:r>
            <a:r>
              <a:rPr dirty="0" sz="2400" spc="-3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time</a:t>
            </a:r>
            <a:r>
              <a:rPr dirty="0" sz="2400" spc="-5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I/O</a:t>
            </a:r>
            <a:r>
              <a:rPr dirty="0" sz="2400" spc="-3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controller</a:t>
            </a:r>
            <a:r>
              <a:rPr dirty="0" sz="2400" spc="-10">
                <a:latin typeface="Calibri"/>
                <a:cs typeface="Calibri"/>
              </a:rPr>
              <a:t>, </a:t>
            </a:r>
            <a:r>
              <a:rPr dirty="0" sz="2400">
                <a:latin typeface="Calibri"/>
                <a:cs typeface="Calibri"/>
              </a:rPr>
              <a:t>Big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waste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time.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other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schema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DMA.</a:t>
            </a:r>
            <a:endParaRPr sz="2400">
              <a:latin typeface="Calibri"/>
              <a:cs typeface="Calibri"/>
            </a:endParaRPr>
          </a:p>
          <a:p>
            <a:pPr marL="356870" marR="5080" indent="-344805">
              <a:lnSpc>
                <a:spcPct val="113700"/>
              </a:lnSpc>
              <a:spcBef>
                <a:spcPts val="6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DMA</a:t>
            </a:r>
            <a:r>
              <a:rPr dirty="0" sz="2400" spc="-8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controller</a:t>
            </a:r>
            <a:r>
              <a:rPr dirty="0" sz="2400" spc="-12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can</a:t>
            </a:r>
            <a:r>
              <a:rPr dirty="0" sz="2400" spc="-6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access</a:t>
            </a:r>
            <a:r>
              <a:rPr dirty="0" sz="2400" spc="-6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006EC0"/>
                </a:solidFill>
                <a:latin typeface="Calibri"/>
                <a:cs typeface="Calibri"/>
              </a:rPr>
              <a:t>system</a:t>
            </a:r>
            <a:r>
              <a:rPr dirty="0" sz="2400" spc="-1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bus</a:t>
            </a:r>
            <a:r>
              <a:rPr dirty="0" sz="2400" spc="-6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independent</a:t>
            </a:r>
            <a:r>
              <a:rPr dirty="0" sz="2400" spc="-5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of</a:t>
            </a:r>
            <a:r>
              <a:rPr dirty="0" sz="2400" spc="-5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CPU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DMA </a:t>
            </a:r>
            <a:r>
              <a:rPr dirty="0" sz="2400" spc="-20">
                <a:latin typeface="Calibri"/>
                <a:cs typeface="Calibri"/>
              </a:rPr>
              <a:t>contains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serval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registers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written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CPU.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50"/>
              </a:spcBef>
            </a:pPr>
            <a:r>
              <a:rPr dirty="0" sz="2400">
                <a:latin typeface="Calibri"/>
                <a:cs typeface="Calibri"/>
              </a:rPr>
              <a:t>Memory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address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register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985"/>
              </a:spcBef>
            </a:pPr>
            <a:r>
              <a:rPr dirty="0" sz="2400">
                <a:latin typeface="Calibri"/>
                <a:cs typeface="Calibri"/>
              </a:rPr>
              <a:t>Byte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count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register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330"/>
              </a:spcBef>
            </a:pPr>
            <a:r>
              <a:rPr dirty="0" sz="2400" spc="-20">
                <a:latin typeface="Calibri"/>
                <a:cs typeface="Calibri"/>
              </a:rPr>
              <a:t>Control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registers-</a:t>
            </a:r>
            <a:r>
              <a:rPr dirty="0" sz="2400">
                <a:latin typeface="Calibri"/>
                <a:cs typeface="Calibri"/>
              </a:rPr>
              <a:t>I/O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port,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direction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75">
                <a:latin typeface="Calibri"/>
                <a:cs typeface="Calibri"/>
              </a:rPr>
              <a:t>transfer,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transfer </a:t>
            </a:r>
            <a:r>
              <a:rPr dirty="0" sz="2400" spc="-10">
                <a:latin typeface="Calibri"/>
                <a:cs typeface="Calibri"/>
              </a:rPr>
              <a:t>units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400"/>
              </a:spcBef>
            </a:pPr>
            <a:r>
              <a:rPr dirty="0" sz="2400" spc="-20">
                <a:latin typeface="Calibri"/>
                <a:cs typeface="Calibri"/>
              </a:rPr>
              <a:t>(byte/word),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number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bytes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transfer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burst.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82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="0">
                <a:latin typeface="Calibri"/>
                <a:cs typeface="Calibri"/>
              </a:rPr>
              <a:t>How</a:t>
            </a:r>
            <a:r>
              <a:rPr dirty="0" spc="-8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Disk</a:t>
            </a:r>
            <a:r>
              <a:rPr dirty="0" spc="-6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read</a:t>
            </a:r>
            <a:r>
              <a:rPr dirty="0" spc="-9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occurs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when</a:t>
            </a:r>
            <a:r>
              <a:rPr dirty="0" spc="-7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DMA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is</a:t>
            </a:r>
            <a:r>
              <a:rPr dirty="0" spc="-6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not</a:t>
            </a:r>
            <a:r>
              <a:rPr dirty="0" spc="-7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used??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938911"/>
            <a:ext cx="8625205" cy="39325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6870" marR="8255" indent="-344805">
              <a:lnSpc>
                <a:spcPct val="113999"/>
              </a:lnSpc>
              <a:spcBef>
                <a:spcPts val="10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First</a:t>
            </a:r>
            <a:r>
              <a:rPr dirty="0" sz="2400" spc="-1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the</a:t>
            </a: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 controller</a:t>
            </a:r>
            <a:r>
              <a:rPr dirty="0" sz="2400" spc="-1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reads</a:t>
            </a: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the block</a:t>
            </a:r>
            <a:r>
              <a:rPr dirty="0" sz="2400" spc="-1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(one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 sectors)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drive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serially,</a:t>
            </a:r>
            <a:r>
              <a:rPr dirty="0" sz="2400" spc="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bit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bit,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until</a:t>
            </a:r>
            <a:r>
              <a:rPr dirty="0" sz="2400" spc="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entire</a:t>
            </a:r>
            <a:r>
              <a:rPr dirty="0" sz="2400" spc="8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block</a:t>
            </a:r>
            <a:r>
              <a:rPr dirty="0" sz="2400" spc="10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is</a:t>
            </a:r>
            <a:r>
              <a:rPr dirty="0" sz="2400" spc="10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in</a:t>
            </a:r>
            <a:r>
              <a:rPr dirty="0" sz="2400" spc="8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the</a:t>
            </a:r>
            <a:r>
              <a:rPr dirty="0" sz="2400" spc="114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006EC0"/>
                </a:solidFill>
                <a:latin typeface="Calibri"/>
                <a:cs typeface="Calibri"/>
              </a:rPr>
              <a:t>controller’s </a:t>
            </a: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internal</a:t>
            </a:r>
            <a:r>
              <a:rPr dirty="0" sz="2400" spc="-7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buffer.</a:t>
            </a:r>
            <a:endParaRPr sz="2400">
              <a:latin typeface="Calibri"/>
              <a:cs typeface="Calibri"/>
            </a:endParaRPr>
          </a:p>
          <a:p>
            <a:pPr algn="just" marL="356870" marR="6985" indent="-344805">
              <a:lnSpc>
                <a:spcPct val="114199"/>
              </a:lnSpc>
              <a:spcBef>
                <a:spcPts val="59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Next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,</a:t>
            </a:r>
            <a:r>
              <a:rPr dirty="0" sz="2400" spc="50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it</a:t>
            </a:r>
            <a:r>
              <a:rPr dirty="0" sz="2400" spc="50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computes</a:t>
            </a:r>
            <a:r>
              <a:rPr dirty="0" sz="2400" spc="51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20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checksum</a:t>
            </a:r>
            <a:r>
              <a:rPr dirty="0" sz="2400" spc="51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to</a:t>
            </a:r>
            <a:r>
              <a:rPr dirty="0" sz="2400" spc="50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verify</a:t>
            </a:r>
            <a:r>
              <a:rPr dirty="0" sz="2400" spc="51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49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no</a:t>
            </a:r>
            <a:r>
              <a:rPr dirty="0" sz="2400" spc="5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read</a:t>
            </a:r>
            <a:r>
              <a:rPr dirty="0" sz="2400" spc="49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errors </a:t>
            </a:r>
            <a:r>
              <a:rPr dirty="0" sz="2400" spc="-10" b="1">
                <a:latin typeface="Calibri"/>
                <a:cs typeface="Calibri"/>
              </a:rPr>
              <a:t>have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occurred.</a:t>
            </a:r>
            <a:r>
              <a:rPr dirty="0" sz="2400" spc="-12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controller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causes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interrupt.</a:t>
            </a:r>
            <a:endParaRPr sz="2400">
              <a:latin typeface="Calibri"/>
              <a:cs typeface="Calibri"/>
            </a:endParaRPr>
          </a:p>
          <a:p>
            <a:pPr algn="just" marL="356870" marR="5080" indent="-344805">
              <a:lnSpc>
                <a:spcPct val="114100"/>
              </a:lnSpc>
              <a:spcBef>
                <a:spcPts val="59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3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4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operating</a:t>
            </a:r>
            <a:r>
              <a:rPr dirty="0" sz="2400" spc="3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system</a:t>
            </a:r>
            <a:r>
              <a:rPr dirty="0" sz="2400" spc="3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starts</a:t>
            </a:r>
            <a:r>
              <a:rPr dirty="0" sz="2400" spc="3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running,</a:t>
            </a:r>
            <a:r>
              <a:rPr dirty="0" sz="2400" spc="4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3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3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read</a:t>
            </a:r>
            <a:r>
              <a:rPr dirty="0" sz="2400" spc="3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409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disk </a:t>
            </a:r>
            <a:r>
              <a:rPr dirty="0" sz="2400">
                <a:latin typeface="Calibri"/>
                <a:cs typeface="Calibri"/>
              </a:rPr>
              <a:t>block</a:t>
            </a:r>
            <a:r>
              <a:rPr dirty="0" sz="2400" spc="2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controller’s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buffer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byte</a:t>
            </a:r>
            <a:r>
              <a:rPr dirty="0" sz="2400" spc="2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2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30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by </a:t>
            </a:r>
            <a:r>
              <a:rPr dirty="0" sz="2400">
                <a:latin typeface="Calibri"/>
                <a:cs typeface="Calibri"/>
              </a:rPr>
              <a:t>executing</a:t>
            </a:r>
            <a:r>
              <a:rPr dirty="0" sz="2400" spc="3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4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loop,</a:t>
            </a:r>
            <a:r>
              <a:rPr dirty="0" sz="2400" spc="4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4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40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iteration</a:t>
            </a:r>
            <a:r>
              <a:rPr dirty="0" sz="2400" spc="3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reading</a:t>
            </a:r>
            <a:r>
              <a:rPr dirty="0" sz="2400" spc="4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4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byte</a:t>
            </a:r>
            <a:r>
              <a:rPr dirty="0" sz="2400" spc="4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40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word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controller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device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register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storing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main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memory.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4960" y="1676400"/>
            <a:ext cx="5736336" cy="4152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5839" rIns="0" bIns="0" rtlCol="0" vert="horz">
            <a:spAutoFit/>
          </a:bodyPr>
          <a:lstStyle/>
          <a:p>
            <a:pPr marL="956944">
              <a:lnSpc>
                <a:spcPct val="100000"/>
              </a:lnSpc>
              <a:spcBef>
                <a:spcPts val="95"/>
              </a:spcBef>
            </a:pPr>
            <a:r>
              <a:rPr dirty="0" b="0">
                <a:latin typeface="Calibri"/>
                <a:cs typeface="Calibri"/>
              </a:rPr>
              <a:t>How</a:t>
            </a:r>
            <a:r>
              <a:rPr dirty="0" spc="-9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Disk</a:t>
            </a:r>
            <a:r>
              <a:rPr dirty="0" spc="-6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read</a:t>
            </a:r>
            <a:r>
              <a:rPr dirty="0" spc="-10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occurs</a:t>
            </a:r>
            <a:r>
              <a:rPr dirty="0" spc="-6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when</a:t>
            </a:r>
            <a:r>
              <a:rPr dirty="0" spc="-6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DMA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is</a:t>
            </a:r>
            <a:r>
              <a:rPr dirty="0" spc="-7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not</a:t>
            </a:r>
            <a:r>
              <a:rPr dirty="0" spc="-8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used??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3047" y="6530513"/>
            <a:ext cx="8042275" cy="334010"/>
            <a:chOff x="-3047" y="6530513"/>
            <a:chExt cx="8042275" cy="33401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30513"/>
              <a:ext cx="8038725" cy="32748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" y="6554722"/>
              <a:ext cx="8001000" cy="30327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524" y="6554723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399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8494776" y="6541123"/>
            <a:ext cx="655320" cy="323215"/>
            <a:chOff x="8494776" y="6541123"/>
            <a:chExt cx="655320" cy="323215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94776" y="6541123"/>
              <a:ext cx="649222" cy="31687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5924" y="6554722"/>
              <a:ext cx="608075" cy="30327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535924" y="6554723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93547" y="915924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87411" y="115823"/>
            <a:ext cx="1560576" cy="463296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How</a:t>
            </a:r>
            <a:r>
              <a:rPr dirty="0" sz="4400" spc="-55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does</a:t>
            </a:r>
            <a:r>
              <a:rPr dirty="0" sz="4400" spc="-15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DMA</a:t>
            </a:r>
            <a:r>
              <a:rPr dirty="0" sz="4400" spc="-20" b="0">
                <a:latin typeface="Calibri"/>
                <a:cs typeface="Calibri"/>
              </a:rPr>
              <a:t> </a:t>
            </a:r>
            <a:r>
              <a:rPr dirty="0" sz="4400" spc="-10" b="0">
                <a:latin typeface="Calibri"/>
                <a:cs typeface="Calibri"/>
              </a:rPr>
              <a:t>work?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7012" y="1924811"/>
            <a:ext cx="7866888" cy="3467100"/>
          </a:xfrm>
          <a:prstGeom prst="rect">
            <a:avLst/>
          </a:prstGeom>
        </p:spPr>
      </p:pic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0">
                <a:latin typeface="Calibri"/>
                <a:cs typeface="Calibri"/>
              </a:rPr>
              <a:t>Disclaimer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977595"/>
            <a:ext cx="8623935" cy="5140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b="1" i="1">
                <a:latin typeface="Calibri"/>
                <a:cs typeface="Calibri"/>
              </a:rPr>
              <a:t>It</a:t>
            </a:r>
            <a:r>
              <a:rPr dirty="0" sz="2200" spc="1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is</a:t>
            </a:r>
            <a:r>
              <a:rPr dirty="0" sz="2200" spc="1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hereby</a:t>
            </a:r>
            <a:r>
              <a:rPr dirty="0" sz="2200" spc="1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declared</a:t>
            </a:r>
            <a:r>
              <a:rPr dirty="0" sz="2200" spc="1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that</a:t>
            </a:r>
            <a:r>
              <a:rPr dirty="0" sz="2200" spc="16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1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production</a:t>
            </a:r>
            <a:r>
              <a:rPr dirty="0" sz="2200" spc="17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of</a:t>
            </a:r>
            <a:r>
              <a:rPr dirty="0" sz="2200" spc="17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1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said</a:t>
            </a:r>
            <a:r>
              <a:rPr dirty="0" sz="2200" spc="175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content</a:t>
            </a:r>
            <a:r>
              <a:rPr dirty="0" sz="2200" spc="13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is</a:t>
            </a:r>
            <a:r>
              <a:rPr dirty="0" sz="2200" spc="155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meant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100"/>
              </a:spcBef>
            </a:pPr>
            <a:r>
              <a:rPr dirty="0" sz="2200" b="1" i="1">
                <a:latin typeface="Calibri"/>
                <a:cs typeface="Calibri"/>
              </a:rPr>
              <a:t>for</a:t>
            </a:r>
            <a:r>
              <a:rPr dirty="0" sz="2200" spc="-30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non-</a:t>
            </a:r>
            <a:r>
              <a:rPr dirty="0" sz="2200" spc="-20" b="1" i="1">
                <a:latin typeface="Calibri"/>
                <a:cs typeface="Calibri"/>
              </a:rPr>
              <a:t>commercial,</a:t>
            </a:r>
            <a:r>
              <a:rPr dirty="0" sz="2200" spc="-95" b="1" i="1">
                <a:latin typeface="Calibri"/>
                <a:cs typeface="Calibri"/>
              </a:rPr>
              <a:t> </a:t>
            </a:r>
            <a:r>
              <a:rPr dirty="0" sz="2200" spc="-20" b="1" i="1">
                <a:latin typeface="Calibri"/>
                <a:cs typeface="Calibri"/>
              </a:rPr>
              <a:t>scholastic</a:t>
            </a:r>
            <a:r>
              <a:rPr dirty="0" sz="2200" spc="-11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and</a:t>
            </a:r>
            <a:r>
              <a:rPr dirty="0" sz="2200" spc="-15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research</a:t>
            </a:r>
            <a:r>
              <a:rPr dirty="0" sz="2200" spc="-25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purposes</a:t>
            </a:r>
            <a:r>
              <a:rPr dirty="0" sz="2200" spc="-70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only.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Calibri"/>
              <a:cs typeface="Calibri"/>
            </a:endParaRPr>
          </a:p>
          <a:p>
            <a:pPr algn="just" marL="356870" marR="5080" indent="-344805">
              <a:lnSpc>
                <a:spcPct val="104099"/>
              </a:lnSpc>
              <a:spcBef>
                <a:spcPts val="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200" b="1" i="1">
                <a:latin typeface="Calibri"/>
                <a:cs typeface="Calibri"/>
              </a:rPr>
              <a:t>We</a:t>
            </a:r>
            <a:r>
              <a:rPr dirty="0" sz="2200" spc="3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admit</a:t>
            </a:r>
            <a:r>
              <a:rPr dirty="0" sz="2200" spc="42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that</a:t>
            </a:r>
            <a:r>
              <a:rPr dirty="0" sz="2200" spc="41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some</a:t>
            </a:r>
            <a:r>
              <a:rPr dirty="0" sz="2200" spc="41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of</a:t>
            </a:r>
            <a:r>
              <a:rPr dirty="0" sz="2200" spc="42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409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content</a:t>
            </a:r>
            <a:r>
              <a:rPr dirty="0" sz="2200" spc="38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or</a:t>
            </a:r>
            <a:r>
              <a:rPr dirty="0" sz="2200" spc="42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40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images</a:t>
            </a:r>
            <a:r>
              <a:rPr dirty="0" sz="2200" spc="40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provided</a:t>
            </a:r>
            <a:r>
              <a:rPr dirty="0" sz="2200" spc="40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in</a:t>
            </a:r>
            <a:r>
              <a:rPr dirty="0" sz="2200" spc="415" b="1" i="1">
                <a:latin typeface="Calibri"/>
                <a:cs typeface="Calibri"/>
              </a:rPr>
              <a:t> </a:t>
            </a:r>
            <a:r>
              <a:rPr dirty="0" sz="2200" spc="-20" b="1" i="1">
                <a:latin typeface="Calibri"/>
                <a:cs typeface="Calibri"/>
              </a:rPr>
              <a:t>this </a:t>
            </a:r>
            <a:r>
              <a:rPr dirty="0" sz="2200" b="1" i="1">
                <a:latin typeface="Calibri"/>
                <a:cs typeface="Calibri"/>
              </a:rPr>
              <a:t>channel's</a:t>
            </a:r>
            <a:r>
              <a:rPr dirty="0" sz="2200" spc="204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videos</a:t>
            </a:r>
            <a:r>
              <a:rPr dirty="0" sz="2200" spc="204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may</a:t>
            </a:r>
            <a:r>
              <a:rPr dirty="0" sz="2200" spc="21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be</a:t>
            </a:r>
            <a:r>
              <a:rPr dirty="0" sz="2200" spc="204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obtained</a:t>
            </a:r>
            <a:r>
              <a:rPr dirty="0" sz="2200" spc="21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through</a:t>
            </a:r>
            <a:r>
              <a:rPr dirty="0" sz="2200" spc="22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204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routine</a:t>
            </a:r>
            <a:r>
              <a:rPr dirty="0" sz="2200" spc="204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Google</a:t>
            </a:r>
            <a:r>
              <a:rPr dirty="0" sz="2200" spc="204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image </a:t>
            </a:r>
            <a:r>
              <a:rPr dirty="0" sz="2200" b="1" i="1">
                <a:latin typeface="Calibri"/>
                <a:cs typeface="Calibri"/>
              </a:rPr>
              <a:t>searches</a:t>
            </a:r>
            <a:r>
              <a:rPr dirty="0" sz="2200" spc="3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and</a:t>
            </a:r>
            <a:r>
              <a:rPr dirty="0" sz="2200" spc="3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few</a:t>
            </a:r>
            <a:r>
              <a:rPr dirty="0" sz="2200" spc="32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of</a:t>
            </a:r>
            <a:r>
              <a:rPr dirty="0" sz="2200" spc="37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them</a:t>
            </a:r>
            <a:r>
              <a:rPr dirty="0" sz="2200" spc="3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may</a:t>
            </a:r>
            <a:r>
              <a:rPr dirty="0" sz="2200" spc="3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be</a:t>
            </a:r>
            <a:r>
              <a:rPr dirty="0" sz="2200" spc="3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under</a:t>
            </a:r>
            <a:r>
              <a:rPr dirty="0" sz="2200" spc="3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copyright</a:t>
            </a:r>
            <a:r>
              <a:rPr dirty="0" sz="2200" spc="34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protection.</a:t>
            </a:r>
            <a:r>
              <a:rPr dirty="0" sz="2200" spc="360" b="1" i="1">
                <a:latin typeface="Calibri"/>
                <a:cs typeface="Calibri"/>
              </a:rPr>
              <a:t> </a:t>
            </a:r>
            <a:r>
              <a:rPr dirty="0" sz="2200" spc="-20" b="1" i="1">
                <a:latin typeface="Calibri"/>
                <a:cs typeface="Calibri"/>
              </a:rPr>
              <a:t>Such </a:t>
            </a:r>
            <a:r>
              <a:rPr dirty="0" sz="2200" b="1" i="1">
                <a:latin typeface="Calibri"/>
                <a:cs typeface="Calibri"/>
              </a:rPr>
              <a:t>usage</a:t>
            </a:r>
            <a:r>
              <a:rPr dirty="0" sz="2200" spc="-3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is</a:t>
            </a:r>
            <a:r>
              <a:rPr dirty="0" sz="2200" spc="-20" b="1" i="1">
                <a:latin typeface="Calibri"/>
                <a:cs typeface="Calibri"/>
              </a:rPr>
              <a:t> </a:t>
            </a:r>
            <a:r>
              <a:rPr dirty="0" sz="2200" spc="-25" b="1" i="1">
                <a:latin typeface="Calibri"/>
                <a:cs typeface="Calibri"/>
              </a:rPr>
              <a:t>completely</a:t>
            </a:r>
            <a:r>
              <a:rPr dirty="0" sz="2200" spc="-100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inadvertent.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3000">
              <a:latin typeface="Calibri"/>
              <a:cs typeface="Calibri"/>
            </a:endParaRPr>
          </a:p>
          <a:p>
            <a:pPr algn="just" marL="356870" marR="5080" indent="-344805">
              <a:lnSpc>
                <a:spcPct val="104000"/>
              </a:lnSpc>
              <a:buFont typeface="Wingdings"/>
              <a:buChar char=""/>
              <a:tabLst>
                <a:tab pos="357505" algn="l"/>
              </a:tabLst>
            </a:pPr>
            <a:r>
              <a:rPr dirty="0" sz="2200" b="1" i="1">
                <a:latin typeface="Calibri"/>
                <a:cs typeface="Calibri"/>
              </a:rPr>
              <a:t>It</a:t>
            </a:r>
            <a:r>
              <a:rPr dirty="0" sz="2200" spc="229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is</a:t>
            </a:r>
            <a:r>
              <a:rPr dirty="0" sz="2200" spc="229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quite</a:t>
            </a:r>
            <a:r>
              <a:rPr dirty="0" sz="2200" spc="22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possible</a:t>
            </a:r>
            <a:r>
              <a:rPr dirty="0" sz="2200" spc="22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that</a:t>
            </a:r>
            <a:r>
              <a:rPr dirty="0" sz="2200" spc="229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we</a:t>
            </a:r>
            <a:r>
              <a:rPr dirty="0" sz="2200" spc="22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overlooked</a:t>
            </a:r>
            <a:r>
              <a:rPr dirty="0" sz="2200" spc="22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to</a:t>
            </a:r>
            <a:r>
              <a:rPr dirty="0" sz="2200" spc="21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give</a:t>
            </a:r>
            <a:r>
              <a:rPr dirty="0" sz="2200" spc="22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full</a:t>
            </a:r>
            <a:r>
              <a:rPr dirty="0" sz="2200" spc="34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scholarly</a:t>
            </a:r>
            <a:r>
              <a:rPr dirty="0" sz="2200" spc="204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credit</a:t>
            </a:r>
            <a:r>
              <a:rPr dirty="0" sz="2200" spc="330" b="1" i="1">
                <a:latin typeface="Calibri"/>
                <a:cs typeface="Calibri"/>
              </a:rPr>
              <a:t> </a:t>
            </a:r>
            <a:r>
              <a:rPr dirty="0" sz="2200" spc="-25" b="1" i="1">
                <a:latin typeface="Calibri"/>
                <a:cs typeface="Calibri"/>
              </a:rPr>
              <a:t>to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18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Copyright</a:t>
            </a:r>
            <a:r>
              <a:rPr dirty="0" sz="2200" spc="19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Owners.</a:t>
            </a:r>
            <a:r>
              <a:rPr dirty="0" sz="2200" spc="18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We</a:t>
            </a:r>
            <a:r>
              <a:rPr dirty="0" sz="2200" spc="1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believe</a:t>
            </a:r>
            <a:r>
              <a:rPr dirty="0" sz="2200" spc="19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that</a:t>
            </a:r>
            <a:r>
              <a:rPr dirty="0" sz="2200" spc="18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190" b="1" i="1">
                <a:latin typeface="Calibri"/>
                <a:cs typeface="Calibri"/>
              </a:rPr>
              <a:t> </a:t>
            </a:r>
            <a:r>
              <a:rPr dirty="0" sz="2200" spc="-20" b="1" i="1">
                <a:latin typeface="Calibri"/>
                <a:cs typeface="Calibri"/>
              </a:rPr>
              <a:t>non-</a:t>
            </a:r>
            <a:r>
              <a:rPr dirty="0" sz="2200" b="1" i="1">
                <a:latin typeface="Calibri"/>
                <a:cs typeface="Calibri"/>
              </a:rPr>
              <a:t>commercial,</a:t>
            </a:r>
            <a:r>
              <a:rPr dirty="0" sz="2200" spc="180" b="1" i="1">
                <a:latin typeface="Calibri"/>
                <a:cs typeface="Calibri"/>
              </a:rPr>
              <a:t> </a:t>
            </a:r>
            <a:r>
              <a:rPr dirty="0" sz="2200" spc="-20" b="1" i="1">
                <a:latin typeface="Calibri"/>
                <a:cs typeface="Calibri"/>
              </a:rPr>
              <a:t>only-for- </a:t>
            </a:r>
            <a:r>
              <a:rPr dirty="0" sz="2200" b="1" i="1">
                <a:latin typeface="Calibri"/>
                <a:cs typeface="Calibri"/>
              </a:rPr>
              <a:t>educational</a:t>
            </a:r>
            <a:r>
              <a:rPr dirty="0" sz="2200" spc="24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use</a:t>
            </a:r>
            <a:r>
              <a:rPr dirty="0" sz="2200" spc="27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of</a:t>
            </a:r>
            <a:r>
              <a:rPr dirty="0" sz="2200" spc="26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27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material</a:t>
            </a:r>
            <a:r>
              <a:rPr dirty="0" sz="2200" spc="254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may</a:t>
            </a:r>
            <a:r>
              <a:rPr dirty="0" sz="2200" spc="26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allow</a:t>
            </a:r>
            <a:r>
              <a:rPr dirty="0" sz="2200" spc="2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27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video</a:t>
            </a:r>
            <a:r>
              <a:rPr dirty="0" sz="2200" spc="2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in</a:t>
            </a:r>
            <a:r>
              <a:rPr dirty="0" sz="2200" spc="27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question</a:t>
            </a:r>
            <a:r>
              <a:rPr dirty="0" sz="2200" spc="275" b="1" i="1">
                <a:latin typeface="Calibri"/>
                <a:cs typeface="Calibri"/>
              </a:rPr>
              <a:t> </a:t>
            </a:r>
            <a:r>
              <a:rPr dirty="0" sz="2200" spc="-20" b="1" i="1">
                <a:latin typeface="Calibri"/>
                <a:cs typeface="Calibri"/>
              </a:rPr>
              <a:t>fall </a:t>
            </a:r>
            <a:r>
              <a:rPr dirty="0" sz="2200" b="1" i="1">
                <a:latin typeface="Calibri"/>
                <a:cs typeface="Calibri"/>
              </a:rPr>
              <a:t>under</a:t>
            </a:r>
            <a:r>
              <a:rPr dirty="0" sz="2200" spc="75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fair</a:t>
            </a:r>
            <a:r>
              <a:rPr dirty="0" sz="2200" spc="80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use</a:t>
            </a:r>
            <a:r>
              <a:rPr dirty="0" sz="2200" spc="75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of</a:t>
            </a:r>
            <a:r>
              <a:rPr dirty="0" sz="2200" spc="85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such</a:t>
            </a:r>
            <a:r>
              <a:rPr dirty="0" sz="2200" spc="80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content.</a:t>
            </a:r>
            <a:r>
              <a:rPr dirty="0" sz="2200" spc="75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However</a:t>
            </a:r>
            <a:r>
              <a:rPr dirty="0" sz="2200" spc="80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we</a:t>
            </a:r>
            <a:r>
              <a:rPr dirty="0" sz="2200" spc="85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honor</a:t>
            </a:r>
            <a:r>
              <a:rPr dirty="0" sz="2200" spc="80" b="1" i="1">
                <a:latin typeface="Calibri"/>
                <a:cs typeface="Calibri"/>
              </a:rPr>
              <a:t> 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80" b="1" i="1">
                <a:latin typeface="Calibri"/>
                <a:cs typeface="Calibri"/>
              </a:rPr>
              <a:t>  </a:t>
            </a:r>
            <a:r>
              <a:rPr dirty="0" sz="2200" spc="-10" b="1" i="1">
                <a:latin typeface="Calibri"/>
                <a:cs typeface="Calibri"/>
              </a:rPr>
              <a:t>copyright </a:t>
            </a:r>
            <a:r>
              <a:rPr dirty="0" sz="2200" b="1" i="1">
                <a:latin typeface="Calibri"/>
                <a:cs typeface="Calibri"/>
              </a:rPr>
              <a:t>holder's</a:t>
            </a:r>
            <a:r>
              <a:rPr dirty="0" sz="2200" spc="6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rights</a:t>
            </a:r>
            <a:r>
              <a:rPr dirty="0" sz="2200" spc="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and</a:t>
            </a:r>
            <a:r>
              <a:rPr dirty="0" sz="2200" spc="6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the</a:t>
            </a:r>
            <a:r>
              <a:rPr dirty="0" sz="2200" spc="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video</a:t>
            </a:r>
            <a:r>
              <a:rPr dirty="0" sz="2200" spc="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shall</a:t>
            </a:r>
            <a:r>
              <a:rPr dirty="0" sz="2200" spc="6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be</a:t>
            </a:r>
            <a:r>
              <a:rPr dirty="0" sz="2200" spc="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deleted</a:t>
            </a:r>
            <a:r>
              <a:rPr dirty="0" sz="2200" spc="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from</a:t>
            </a:r>
            <a:r>
              <a:rPr dirty="0" sz="2200" spc="7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our</a:t>
            </a:r>
            <a:r>
              <a:rPr dirty="0" sz="2200" spc="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channel</a:t>
            </a:r>
            <a:r>
              <a:rPr dirty="0" sz="2200" spc="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in</a:t>
            </a:r>
            <a:r>
              <a:rPr dirty="0" sz="2200" spc="65" b="1" i="1">
                <a:latin typeface="Calibri"/>
                <a:cs typeface="Calibri"/>
              </a:rPr>
              <a:t> </a:t>
            </a:r>
            <a:r>
              <a:rPr dirty="0" sz="2200" spc="-20" b="1" i="1">
                <a:latin typeface="Calibri"/>
                <a:cs typeface="Calibri"/>
              </a:rPr>
              <a:t>case </a:t>
            </a:r>
            <a:r>
              <a:rPr dirty="0" sz="2200" b="1" i="1">
                <a:latin typeface="Calibri"/>
                <a:cs typeface="Calibri"/>
              </a:rPr>
              <a:t>of</a:t>
            </a:r>
            <a:r>
              <a:rPr dirty="0" sz="2200" spc="-5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any</a:t>
            </a:r>
            <a:r>
              <a:rPr dirty="0" sz="2200" spc="-6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such</a:t>
            </a:r>
            <a:r>
              <a:rPr dirty="0" sz="2200" spc="-70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claim</a:t>
            </a:r>
            <a:r>
              <a:rPr dirty="0" sz="2200" spc="-85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received</a:t>
            </a:r>
            <a:r>
              <a:rPr dirty="0" sz="2200" spc="-9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by</a:t>
            </a:r>
            <a:r>
              <a:rPr dirty="0" sz="2200" spc="-5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us</a:t>
            </a:r>
            <a:r>
              <a:rPr dirty="0" sz="2200" spc="-3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or</a:t>
            </a:r>
            <a:r>
              <a:rPr dirty="0" sz="2200" spc="-70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reported</a:t>
            </a:r>
            <a:r>
              <a:rPr dirty="0" sz="2200" spc="-65" b="1" i="1">
                <a:latin typeface="Calibri"/>
                <a:cs typeface="Calibri"/>
              </a:rPr>
              <a:t> </a:t>
            </a:r>
            <a:r>
              <a:rPr dirty="0" sz="2200" b="1" i="1">
                <a:latin typeface="Calibri"/>
                <a:cs typeface="Calibri"/>
              </a:rPr>
              <a:t>to</a:t>
            </a:r>
            <a:r>
              <a:rPr dirty="0" sz="2200" spc="-55" b="1" i="1">
                <a:latin typeface="Calibri"/>
                <a:cs typeface="Calibri"/>
              </a:rPr>
              <a:t> </a:t>
            </a:r>
            <a:r>
              <a:rPr dirty="0" sz="2200" spc="-25" b="1" i="1">
                <a:latin typeface="Calibri"/>
                <a:cs typeface="Calibri"/>
              </a:rPr>
              <a:t>us.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How</a:t>
            </a:r>
            <a:r>
              <a:rPr dirty="0" sz="4400" spc="-55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does</a:t>
            </a:r>
            <a:r>
              <a:rPr dirty="0" sz="4400" spc="-15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DMA</a:t>
            </a:r>
            <a:r>
              <a:rPr dirty="0" sz="4400" spc="-20" b="0">
                <a:latin typeface="Calibri"/>
                <a:cs typeface="Calibri"/>
              </a:rPr>
              <a:t> </a:t>
            </a:r>
            <a:r>
              <a:rPr dirty="0" sz="4400" spc="-10" b="0">
                <a:latin typeface="Calibri"/>
                <a:cs typeface="Calibri"/>
              </a:rPr>
              <a:t>work?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961770"/>
            <a:ext cx="8625840" cy="4399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96520" indent="-344805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Step</a:t>
            </a:r>
            <a:r>
              <a:rPr dirty="0" sz="2400" spc="19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1:</a:t>
            </a:r>
            <a:r>
              <a:rPr dirty="0" sz="2400" spc="204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First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CPU</a:t>
            </a:r>
            <a:r>
              <a:rPr dirty="0" sz="2400" spc="16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programs</a:t>
            </a:r>
            <a:r>
              <a:rPr dirty="0" sz="2400" spc="1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dirty="0" sz="2400" spc="18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DMA</a:t>
            </a:r>
            <a:r>
              <a:rPr dirty="0" sz="2400" spc="17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controller</a:t>
            </a:r>
            <a:r>
              <a:rPr dirty="0" sz="2400" spc="17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setting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its </a:t>
            </a:r>
            <a:r>
              <a:rPr dirty="0" sz="2400" spc="-30">
                <a:latin typeface="Calibri"/>
                <a:cs typeface="Calibri"/>
              </a:rPr>
              <a:t>registers</a:t>
            </a:r>
            <a:r>
              <a:rPr dirty="0" sz="2400" spc="-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knows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what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transfer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where.</a:t>
            </a:r>
            <a:endParaRPr sz="2400">
              <a:latin typeface="Calibri"/>
              <a:cs typeface="Calibri"/>
            </a:endParaRPr>
          </a:p>
          <a:p>
            <a:pPr algn="just" marL="356870" marR="6985" indent="-344805">
              <a:lnSpc>
                <a:spcPct val="113999"/>
              </a:lnSpc>
              <a:spcBef>
                <a:spcPts val="409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3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also</a:t>
            </a:r>
            <a:r>
              <a:rPr dirty="0" sz="2400" spc="29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issues</a:t>
            </a:r>
            <a:r>
              <a:rPr dirty="0" sz="2400" spc="31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z="2400" spc="31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command</a:t>
            </a:r>
            <a:r>
              <a:rPr dirty="0" sz="2400" spc="30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dirty="0" sz="2400" spc="29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dirty="0" sz="2400" spc="32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disk</a:t>
            </a:r>
            <a:r>
              <a:rPr dirty="0" sz="2400" spc="30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controller</a:t>
            </a:r>
            <a:r>
              <a:rPr dirty="0" sz="2400" spc="29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telling</a:t>
            </a:r>
            <a:r>
              <a:rPr dirty="0" sz="2400" spc="3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3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29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read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disk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into its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internal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buffer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verify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checksum.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valid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disk</a:t>
            </a:r>
            <a:r>
              <a:rPr dirty="0" sz="2400" spc="-30">
                <a:latin typeface="Calibri"/>
                <a:cs typeface="Calibri"/>
              </a:rPr>
              <a:t> controller’s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 spc="-80">
                <a:latin typeface="Calibri"/>
                <a:cs typeface="Calibri"/>
              </a:rPr>
              <a:t>buffer,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DMA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begin.</a:t>
            </a:r>
            <a:endParaRPr sz="2400">
              <a:latin typeface="Calibri"/>
              <a:cs typeface="Calibri"/>
            </a:endParaRPr>
          </a:p>
          <a:p>
            <a:pPr algn="just" marL="356870" marR="92075" indent="-344805">
              <a:lnSpc>
                <a:spcPct val="113799"/>
              </a:lnSpc>
              <a:spcBef>
                <a:spcPts val="79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Step</a:t>
            </a:r>
            <a:r>
              <a:rPr dirty="0" sz="2400" spc="6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2:</a:t>
            </a:r>
            <a:r>
              <a:rPr dirty="0" sz="2400" spc="6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DMA</a:t>
            </a:r>
            <a:r>
              <a:rPr dirty="0" sz="2400" spc="5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controller</a:t>
            </a:r>
            <a:r>
              <a:rPr dirty="0" sz="2400" spc="3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initiates</a:t>
            </a:r>
            <a:r>
              <a:rPr dirty="0" sz="2400" spc="5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dirty="0" sz="2400" spc="2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Calibri"/>
                <a:cs typeface="Calibri"/>
              </a:rPr>
              <a:t>transfer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issuing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read </a:t>
            </a:r>
            <a:r>
              <a:rPr dirty="0" sz="2400" spc="-10">
                <a:latin typeface="Calibri"/>
                <a:cs typeface="Calibri"/>
              </a:rPr>
              <a:t>request</a:t>
            </a:r>
            <a:r>
              <a:rPr dirty="0" sz="2400" spc="-1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over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disk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controller.</a:t>
            </a:r>
            <a:endParaRPr sz="2400">
              <a:latin typeface="Calibri"/>
              <a:cs typeface="Calibri"/>
            </a:endParaRPr>
          </a:p>
          <a:p>
            <a:pPr algn="just" marL="356870" marR="5080" indent="-344805">
              <a:lnSpc>
                <a:spcPct val="113999"/>
              </a:lnSpc>
              <a:spcBef>
                <a:spcPts val="41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2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read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request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looks</a:t>
            </a:r>
            <a:r>
              <a:rPr dirty="0" sz="2400" spc="20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like</a:t>
            </a:r>
            <a:r>
              <a:rPr dirty="0" sz="2400" spc="2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any</a:t>
            </a:r>
            <a:r>
              <a:rPr dirty="0" sz="2400" spc="2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other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read</a:t>
            </a:r>
            <a:r>
              <a:rPr dirty="0" sz="2400" spc="2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request,</a:t>
            </a:r>
            <a:r>
              <a:rPr dirty="0" sz="2400" spc="2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C00000"/>
                </a:solidFill>
                <a:latin typeface="Calibri"/>
                <a:cs typeface="Calibri"/>
              </a:rPr>
              <a:t>disk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controller</a:t>
            </a:r>
            <a:r>
              <a:rPr dirty="0" sz="2400" spc="10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does</a:t>
            </a:r>
            <a:r>
              <a:rPr dirty="0" sz="2400" spc="12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dirty="0" sz="2400" spc="11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know</a:t>
            </a:r>
            <a:r>
              <a:rPr dirty="0" sz="2400" spc="11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(or</a:t>
            </a:r>
            <a:r>
              <a:rPr dirty="0" sz="2400" spc="12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care)</a:t>
            </a:r>
            <a:r>
              <a:rPr dirty="0" sz="2400" spc="10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whether</a:t>
            </a:r>
            <a:r>
              <a:rPr dirty="0" sz="2400" spc="1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came</a:t>
            </a:r>
            <a:r>
              <a:rPr dirty="0" sz="2400" spc="1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11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CPU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DMA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controller.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How</a:t>
            </a:r>
            <a:r>
              <a:rPr dirty="0" sz="4400" spc="-55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does</a:t>
            </a:r>
            <a:r>
              <a:rPr dirty="0" sz="4400" spc="-15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DMA</a:t>
            </a:r>
            <a:r>
              <a:rPr dirty="0" sz="4400" spc="-20" b="0">
                <a:latin typeface="Calibri"/>
                <a:cs typeface="Calibri"/>
              </a:rPr>
              <a:t> </a:t>
            </a:r>
            <a:r>
              <a:rPr dirty="0" sz="4400" spc="-10" b="0">
                <a:latin typeface="Calibri"/>
                <a:cs typeface="Calibri"/>
              </a:rPr>
              <a:t>work?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15502" y="6589496"/>
            <a:ext cx="257175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5"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938911"/>
            <a:ext cx="8622665" cy="45008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6870" marR="5080" indent="-344805">
              <a:lnSpc>
                <a:spcPct val="113999"/>
              </a:lnSpc>
              <a:spcBef>
                <a:spcPts val="10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spc="-25">
                <a:latin typeface="Calibri"/>
                <a:cs typeface="Calibri"/>
              </a:rPr>
              <a:t>Typically,</a:t>
            </a:r>
            <a:r>
              <a:rPr dirty="0" sz="2400" spc="2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memory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address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2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write</a:t>
            </a:r>
            <a:r>
              <a:rPr dirty="0" sz="2400" spc="2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25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2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bus’</a:t>
            </a:r>
            <a:r>
              <a:rPr dirty="0" sz="2400" spc="2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address </a:t>
            </a:r>
            <a:r>
              <a:rPr dirty="0" sz="2400">
                <a:latin typeface="Calibri"/>
                <a:cs typeface="Calibri"/>
              </a:rPr>
              <a:t>lines,</a:t>
            </a:r>
            <a:r>
              <a:rPr dirty="0" sz="2400" spc="2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</a:t>
            </a:r>
            <a:r>
              <a:rPr dirty="0" sz="2400" spc="2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disk</a:t>
            </a:r>
            <a:r>
              <a:rPr dirty="0" sz="2400" spc="2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controller</a:t>
            </a:r>
            <a:r>
              <a:rPr dirty="0" sz="2400" spc="2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fetches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5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next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2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its </a:t>
            </a:r>
            <a:r>
              <a:rPr dirty="0" sz="2400" spc="-10">
                <a:latin typeface="Calibri"/>
                <a:cs typeface="Calibri"/>
              </a:rPr>
              <a:t>internal</a:t>
            </a:r>
            <a:r>
              <a:rPr dirty="0" sz="2400" spc="-140">
                <a:latin typeface="Calibri"/>
                <a:cs typeface="Calibri"/>
              </a:rPr>
              <a:t> </a:t>
            </a:r>
            <a:r>
              <a:rPr dirty="0" sz="2400" spc="-75">
                <a:latin typeface="Calibri"/>
                <a:cs typeface="Calibri"/>
              </a:rPr>
              <a:t>buffer,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knows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where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write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algn="just" marL="356870" indent="-344805">
              <a:lnSpc>
                <a:spcPct val="100000"/>
              </a:lnSpc>
              <a:spcBef>
                <a:spcPts val="118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Step</a:t>
            </a:r>
            <a:r>
              <a:rPr dirty="0" sz="2400" spc="-2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3:</a:t>
            </a:r>
            <a:r>
              <a:rPr dirty="0" sz="2400" spc="-4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write</a:t>
            </a:r>
            <a:r>
              <a:rPr dirty="0" sz="2400" spc="-7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dirty="0" sz="2400" spc="-7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memory</a:t>
            </a:r>
            <a:r>
              <a:rPr dirty="0" sz="2400" spc="-4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another</a:t>
            </a:r>
            <a:r>
              <a:rPr dirty="0" sz="2400" spc="-7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Calibri"/>
                <a:cs typeface="Calibri"/>
              </a:rPr>
              <a:t>standard</a:t>
            </a:r>
            <a:r>
              <a:rPr dirty="0" sz="2400" spc="-12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bus</a:t>
            </a:r>
            <a:r>
              <a:rPr dirty="0" sz="2400" spc="-4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Calibri"/>
                <a:cs typeface="Calibri"/>
              </a:rPr>
              <a:t>cycle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6870" marR="6350" indent="-344805">
              <a:lnSpc>
                <a:spcPct val="114199"/>
              </a:lnSpc>
              <a:spcBef>
                <a:spcPts val="409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Step</a:t>
            </a:r>
            <a:r>
              <a:rPr dirty="0" sz="2400" spc="204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4:</a:t>
            </a:r>
            <a:r>
              <a:rPr dirty="0" sz="2400" spc="204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write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2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complete,</a:t>
            </a:r>
            <a:r>
              <a:rPr dirty="0" sz="2400" spc="20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disk</a:t>
            </a:r>
            <a:r>
              <a:rPr dirty="0" sz="2400" spc="21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controller</a:t>
            </a:r>
            <a:r>
              <a:rPr dirty="0" sz="2400" spc="21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sends</a:t>
            </a:r>
            <a:r>
              <a:rPr dirty="0" sz="2400" spc="22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C00000"/>
                </a:solidFill>
                <a:latin typeface="Calibri"/>
                <a:cs typeface="Calibri"/>
              </a:rPr>
              <a:t>an </a:t>
            </a:r>
            <a:r>
              <a:rPr dirty="0" sz="2400" spc="-10">
                <a:solidFill>
                  <a:srgbClr val="C00000"/>
                </a:solidFill>
                <a:latin typeface="Calibri"/>
                <a:cs typeface="Calibri"/>
              </a:rPr>
              <a:t>acknowledgement</a:t>
            </a:r>
            <a:r>
              <a:rPr dirty="0" sz="2400" spc="-13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signal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DMA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60">
                <a:latin typeface="Calibri"/>
                <a:cs typeface="Calibri"/>
              </a:rPr>
              <a:t>controller,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also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over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bus.</a:t>
            </a:r>
            <a:endParaRPr sz="2400">
              <a:latin typeface="Calibri"/>
              <a:cs typeface="Calibri"/>
            </a:endParaRPr>
          </a:p>
          <a:p>
            <a:pPr marL="356870" marR="69850" indent="-344805">
              <a:lnSpc>
                <a:spcPct val="113799"/>
              </a:lnSpc>
              <a:spcBef>
                <a:spcPts val="79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DMA</a:t>
            </a:r>
            <a:r>
              <a:rPr dirty="0" sz="2400" spc="14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controller</a:t>
            </a:r>
            <a:r>
              <a:rPr dirty="0" sz="2400" spc="11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then</a:t>
            </a:r>
            <a:r>
              <a:rPr dirty="0" sz="2400" spc="16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increments</a:t>
            </a:r>
            <a:r>
              <a:rPr dirty="0" sz="2400" spc="1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dirty="0" sz="2400" spc="16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memory</a:t>
            </a:r>
            <a:r>
              <a:rPr dirty="0" sz="2400" spc="16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address</a:t>
            </a:r>
            <a:r>
              <a:rPr dirty="0" sz="2400" spc="14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use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decrements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byte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count.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82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04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byte</a:t>
            </a:r>
            <a:r>
              <a:rPr dirty="0" sz="2400" spc="20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count</a:t>
            </a:r>
            <a:r>
              <a:rPr dirty="0" sz="2400" spc="19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dirty="0" sz="2400" spc="20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still</a:t>
            </a:r>
            <a:r>
              <a:rPr dirty="0" sz="2400" spc="19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greater</a:t>
            </a:r>
            <a:r>
              <a:rPr dirty="0" sz="2400" spc="19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than</a:t>
            </a:r>
            <a:r>
              <a:rPr dirty="0" sz="2400" spc="19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0,</a:t>
            </a:r>
            <a:r>
              <a:rPr dirty="0" sz="2400" spc="20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steps</a:t>
            </a:r>
            <a:r>
              <a:rPr dirty="0" sz="2400" spc="18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dirty="0" sz="2400" spc="20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dirty="0" sz="2400" spc="17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r>
              <a:rPr dirty="0" sz="2400" spc="20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dirty="0" sz="2400" spc="20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Calibri"/>
                <a:cs typeface="Calibri"/>
              </a:rPr>
              <a:t>repeated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409"/>
              </a:spcBef>
            </a:pP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until</a:t>
            </a:r>
            <a:r>
              <a:rPr dirty="0" sz="2400" spc="-9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it</a:t>
            </a:r>
            <a:r>
              <a:rPr dirty="0" sz="2400" spc="-6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reaches</a:t>
            </a:r>
            <a:r>
              <a:rPr dirty="0" sz="2400" spc="-8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dirty="0" sz="2400" spc="-25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35" y="91567"/>
            <a:ext cx="54457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Modes</a:t>
            </a:r>
            <a:r>
              <a:rPr dirty="0" sz="4400" spc="-15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of</a:t>
            </a:r>
            <a:r>
              <a:rPr dirty="0" sz="4400" spc="-40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bus</a:t>
            </a:r>
            <a:r>
              <a:rPr dirty="0" sz="4400" spc="-15" b="0">
                <a:latin typeface="Calibri"/>
                <a:cs typeface="Calibri"/>
              </a:rPr>
              <a:t> </a:t>
            </a:r>
            <a:r>
              <a:rPr dirty="0" sz="4400" spc="-10" b="0">
                <a:latin typeface="Calibri"/>
                <a:cs typeface="Calibri"/>
              </a:rPr>
              <a:t>operation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22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886257"/>
            <a:ext cx="8622030" cy="472757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buses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operated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two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modes</a:t>
            </a:r>
            <a:endParaRPr sz="2400">
              <a:latin typeface="Calibri"/>
              <a:cs typeface="Calibri"/>
            </a:endParaRPr>
          </a:p>
          <a:p>
            <a:pPr lvl="1" marL="832485" indent="-457834">
              <a:lnSpc>
                <a:spcPct val="100000"/>
              </a:lnSpc>
              <a:spcBef>
                <a:spcPts val="1005"/>
              </a:spcBef>
              <a:buClr>
                <a:srgbClr val="000000"/>
              </a:buClr>
              <a:buAutoNum type="arabicPeriod"/>
              <a:tabLst>
                <a:tab pos="832485" algn="l"/>
                <a:tab pos="833119" algn="l"/>
                <a:tab pos="3019425" algn="l"/>
                <a:tab pos="4043679" algn="l"/>
                <a:tab pos="4857750" algn="l"/>
                <a:tab pos="5490210" algn="l"/>
                <a:tab pos="6331585" algn="l"/>
                <a:tab pos="7611745" algn="l"/>
                <a:tab pos="8181975" algn="l"/>
              </a:tabLst>
            </a:pPr>
            <a:r>
              <a:rPr dirty="0" sz="2400" spc="-60" b="1">
                <a:solidFill>
                  <a:srgbClr val="006EC0"/>
                </a:solidFill>
                <a:latin typeface="Calibri"/>
                <a:cs typeface="Calibri"/>
              </a:rPr>
              <a:t>Word-</a:t>
            </a:r>
            <a:r>
              <a:rPr dirty="0" sz="2400" spc="-20" b="1">
                <a:solidFill>
                  <a:srgbClr val="006EC0"/>
                </a:solidFill>
                <a:latin typeface="Calibri"/>
                <a:cs typeface="Calibri"/>
              </a:rPr>
              <a:t>at-</a:t>
            </a: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a-</a:t>
            </a:r>
            <a:r>
              <a:rPr dirty="0" sz="2400" spc="-20" b="1">
                <a:solidFill>
                  <a:srgbClr val="006EC0"/>
                </a:solidFill>
                <a:latin typeface="Calibri"/>
                <a:cs typeface="Calibri"/>
              </a:rPr>
              <a:t>time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	</a:t>
            </a:r>
            <a:r>
              <a:rPr dirty="0" sz="2400" spc="-20" b="1">
                <a:solidFill>
                  <a:srgbClr val="006EC0"/>
                </a:solidFill>
                <a:latin typeface="Calibri"/>
                <a:cs typeface="Calibri"/>
              </a:rPr>
              <a:t>mode</a:t>
            </a:r>
            <a:r>
              <a:rPr dirty="0" sz="2400" spc="-20">
                <a:solidFill>
                  <a:srgbClr val="006EC0"/>
                </a:solidFill>
                <a:latin typeface="Calibri"/>
                <a:cs typeface="Calibri"/>
              </a:rPr>
              <a:t>:</a:t>
            </a:r>
            <a:r>
              <a:rPr dirty="0" sz="2400">
                <a:solidFill>
                  <a:srgbClr val="006EC0"/>
                </a:solidFill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Here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DMA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requests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for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832485">
              <a:lnSpc>
                <a:spcPct val="100000"/>
              </a:lnSpc>
              <a:spcBef>
                <a:spcPts val="400"/>
              </a:spcBef>
            </a:pPr>
            <a:r>
              <a:rPr dirty="0" sz="2400" spc="-25" b="1">
                <a:solidFill>
                  <a:srgbClr val="006EC0"/>
                </a:solidFill>
                <a:latin typeface="Calibri"/>
                <a:cs typeface="Calibri"/>
              </a:rPr>
              <a:t>transfer</a:t>
            </a:r>
            <a:r>
              <a:rPr dirty="0" sz="2400" spc="-6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of</a:t>
            </a:r>
            <a:r>
              <a:rPr dirty="0" sz="2400" spc="-3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one</a:t>
            </a:r>
            <a:r>
              <a:rPr dirty="0" sz="2400" spc="-4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word</a:t>
            </a:r>
            <a:r>
              <a:rPr dirty="0" sz="2400" spc="-12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gets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lvl="2" marL="1156970" indent="-230504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1157605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CPU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wants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wait.</a:t>
            </a:r>
            <a:endParaRPr sz="2400">
              <a:latin typeface="Calibri"/>
              <a:cs typeface="Calibri"/>
            </a:endParaRPr>
          </a:p>
          <a:p>
            <a:pPr lvl="2" marL="1156970" indent="-230504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1157605" algn="l"/>
              </a:tabLst>
            </a:pP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mechanism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known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Cycle.</a:t>
            </a:r>
            <a:endParaRPr sz="2400">
              <a:latin typeface="Calibri"/>
              <a:cs typeface="Calibri"/>
            </a:endParaRPr>
          </a:p>
          <a:p>
            <a:pPr algn="just" lvl="1" marL="832485" marR="5080" indent="-457200">
              <a:lnSpc>
                <a:spcPct val="113999"/>
              </a:lnSpc>
              <a:spcBef>
                <a:spcPts val="415"/>
              </a:spcBef>
              <a:buClr>
                <a:srgbClr val="000000"/>
              </a:buClr>
              <a:buAutoNum type="arabicPeriod" startAt="2"/>
              <a:tabLst>
                <a:tab pos="833119" algn="l"/>
              </a:tabLst>
            </a:pP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Block</a:t>
            </a:r>
            <a:r>
              <a:rPr dirty="0" sz="2400" spc="85" b="1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mode</a:t>
            </a:r>
            <a:r>
              <a:rPr dirty="0" sz="2400">
                <a:solidFill>
                  <a:srgbClr val="006EC0"/>
                </a:solidFill>
                <a:latin typeface="Calibri"/>
                <a:cs typeface="Calibri"/>
              </a:rPr>
              <a:t>:</a:t>
            </a:r>
            <a:r>
              <a:rPr dirty="0" sz="2400" spc="9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Here</a:t>
            </a:r>
            <a:r>
              <a:rPr dirty="0" sz="2400" spc="8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8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DMA</a:t>
            </a:r>
            <a:r>
              <a:rPr dirty="0" sz="2400" spc="8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controller</a:t>
            </a:r>
            <a:r>
              <a:rPr dirty="0" sz="2400" spc="7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tells</a:t>
            </a:r>
            <a:r>
              <a:rPr dirty="0" sz="2400" spc="8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8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device</a:t>
            </a:r>
            <a:r>
              <a:rPr dirty="0" sz="2400" spc="85"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acquire</a:t>
            </a:r>
            <a:r>
              <a:rPr dirty="0" sz="2400" spc="2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bus,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issues</a:t>
            </a:r>
            <a:r>
              <a:rPr dirty="0" sz="2400" spc="2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series</a:t>
            </a:r>
            <a:r>
              <a:rPr dirty="0" sz="2400" spc="229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of</a:t>
            </a:r>
            <a:r>
              <a:rPr dirty="0" sz="2400" spc="229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transfer</a:t>
            </a:r>
            <a:r>
              <a:rPr dirty="0" sz="2400" spc="21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releases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bus.</a:t>
            </a:r>
            <a:endParaRPr sz="2400">
              <a:latin typeface="Calibri"/>
              <a:cs typeface="Calibri"/>
            </a:endParaRPr>
          </a:p>
          <a:p>
            <a:pPr algn="just" lvl="2" marL="1156970" indent="-230504">
              <a:lnSpc>
                <a:spcPct val="100000"/>
              </a:lnSpc>
              <a:spcBef>
                <a:spcPts val="1185"/>
              </a:spcBef>
              <a:buFont typeface="Arial MT"/>
              <a:buChar char="•"/>
              <a:tabLst>
                <a:tab pos="1157605" algn="l"/>
              </a:tabLst>
            </a:pP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form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operation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called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Burst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mode.</a:t>
            </a:r>
            <a:endParaRPr sz="2400">
              <a:latin typeface="Calibri"/>
              <a:cs typeface="Calibri"/>
            </a:endParaRPr>
          </a:p>
          <a:p>
            <a:pPr algn="just" lvl="2" marL="1156970" indent="-230504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1157605" algn="l"/>
              </a:tabLst>
            </a:pP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efficient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cycle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stealing.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Disk</a:t>
            </a:r>
            <a:r>
              <a:rPr dirty="0" sz="4400" spc="-60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Arm</a:t>
            </a:r>
            <a:r>
              <a:rPr dirty="0" sz="4400" spc="-50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Scheduling</a:t>
            </a:r>
            <a:r>
              <a:rPr dirty="0" sz="4400" spc="15" b="0">
                <a:latin typeface="Calibri"/>
                <a:cs typeface="Calibri"/>
              </a:rPr>
              <a:t> </a:t>
            </a:r>
            <a:r>
              <a:rPr dirty="0" sz="4400" spc="-10" b="0">
                <a:latin typeface="Calibri"/>
                <a:cs typeface="Calibri"/>
              </a:rPr>
              <a:t>Algorithm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22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961770"/>
            <a:ext cx="8127365" cy="38182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35">
                <a:latin typeface="Calibri"/>
                <a:cs typeface="Calibri"/>
              </a:rPr>
              <a:t>Various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disk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scheduling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algorithms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available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decrease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seek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lvl="1" marL="832485" indent="-457834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832485" algn="l"/>
                <a:tab pos="833119" algn="l"/>
              </a:tabLst>
            </a:pPr>
            <a:r>
              <a:rPr dirty="0" sz="2400" spc="-20">
                <a:latin typeface="Calibri"/>
                <a:cs typeface="Calibri"/>
              </a:rPr>
              <a:t>FCFS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(First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first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serve)</a:t>
            </a:r>
            <a:endParaRPr sz="2400">
              <a:latin typeface="Calibri"/>
              <a:cs typeface="Calibri"/>
            </a:endParaRPr>
          </a:p>
          <a:p>
            <a:pPr lvl="1" marL="832485" indent="-457834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832485" algn="l"/>
                <a:tab pos="833119" algn="l"/>
              </a:tabLst>
            </a:pPr>
            <a:r>
              <a:rPr dirty="0" sz="2400">
                <a:latin typeface="Calibri"/>
                <a:cs typeface="Calibri"/>
              </a:rPr>
              <a:t>SSTF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(Shorted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seek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first)</a:t>
            </a:r>
            <a:endParaRPr sz="2400">
              <a:latin typeface="Calibri"/>
              <a:cs typeface="Calibri"/>
            </a:endParaRPr>
          </a:p>
          <a:p>
            <a:pPr lvl="1" marL="832485" indent="-457834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832485" algn="l"/>
                <a:tab pos="833119" algn="l"/>
              </a:tabLst>
            </a:pPr>
            <a:r>
              <a:rPr dirty="0" sz="2400" spc="-20">
                <a:latin typeface="Calibri"/>
                <a:cs typeface="Calibri"/>
              </a:rPr>
              <a:t>SCAN</a:t>
            </a:r>
            <a:endParaRPr sz="2400">
              <a:latin typeface="Calibri"/>
              <a:cs typeface="Calibri"/>
            </a:endParaRPr>
          </a:p>
          <a:p>
            <a:pPr lvl="1" marL="832485" indent="-457834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832485" algn="l"/>
                <a:tab pos="833119" algn="l"/>
              </a:tabLst>
            </a:pPr>
            <a:r>
              <a:rPr dirty="0" sz="2400" spc="-10">
                <a:latin typeface="Calibri"/>
                <a:cs typeface="Calibri"/>
              </a:rPr>
              <a:t>C-</a:t>
            </a:r>
            <a:r>
              <a:rPr dirty="0" sz="2400" spc="-20">
                <a:latin typeface="Calibri"/>
                <a:cs typeface="Calibri"/>
              </a:rPr>
              <a:t>SCAN</a:t>
            </a:r>
            <a:endParaRPr sz="2400">
              <a:latin typeface="Calibri"/>
              <a:cs typeface="Calibri"/>
            </a:endParaRPr>
          </a:p>
          <a:p>
            <a:pPr lvl="1" marL="832485" indent="-457834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832485" algn="l"/>
                <a:tab pos="833119" algn="l"/>
              </a:tabLst>
            </a:pPr>
            <a:r>
              <a:rPr dirty="0" sz="2400" spc="-10">
                <a:latin typeface="Calibri"/>
                <a:cs typeface="Calibri"/>
              </a:rPr>
              <a:t>LOOK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(Elevator)</a:t>
            </a:r>
            <a:endParaRPr sz="2400">
              <a:latin typeface="Calibri"/>
              <a:cs typeface="Calibri"/>
            </a:endParaRPr>
          </a:p>
          <a:p>
            <a:pPr lvl="1" marL="832485" indent="-457834">
              <a:lnSpc>
                <a:spcPct val="100000"/>
              </a:lnSpc>
              <a:spcBef>
                <a:spcPts val="1015"/>
              </a:spcBef>
              <a:buAutoNum type="arabicPeriod"/>
              <a:tabLst>
                <a:tab pos="832485" algn="l"/>
                <a:tab pos="833119" algn="l"/>
              </a:tabLst>
            </a:pPr>
            <a:r>
              <a:rPr dirty="0" sz="2400" spc="-20">
                <a:latin typeface="Calibri"/>
                <a:cs typeface="Calibri"/>
              </a:rPr>
              <a:t>C-LOOK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531352" y="6550151"/>
            <a:ext cx="619125" cy="314325"/>
            <a:chOff x="8531352" y="6550151"/>
            <a:chExt cx="619125" cy="3143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5924" y="6554722"/>
              <a:ext cx="608075" cy="30327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8535924" y="6554723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1447800"/>
            <a:ext cx="5934456" cy="385876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22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FCSC</a:t>
            </a:r>
            <a:r>
              <a:rPr dirty="0" sz="4400" spc="-110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(First</a:t>
            </a:r>
            <a:r>
              <a:rPr dirty="0" sz="4400" spc="-95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come</a:t>
            </a:r>
            <a:r>
              <a:rPr dirty="0" sz="4400" spc="-105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first</a:t>
            </a:r>
            <a:r>
              <a:rPr dirty="0" sz="4400" spc="-140" b="0">
                <a:latin typeface="Calibri"/>
                <a:cs typeface="Calibri"/>
              </a:rPr>
              <a:t> </a:t>
            </a:r>
            <a:r>
              <a:rPr dirty="0" sz="4400" spc="-10" b="0">
                <a:latin typeface="Calibri"/>
                <a:cs typeface="Calibri"/>
              </a:rPr>
              <a:t>serve)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809436"/>
            <a:ext cx="6452235" cy="970280"/>
          </a:xfrm>
          <a:prstGeom prst="rect">
            <a:avLst/>
          </a:prstGeom>
        </p:spPr>
        <p:txBody>
          <a:bodyPr wrap="square" lIns="0" tIns="17145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35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>
                <a:latin typeface="Calibri"/>
                <a:cs typeface="Calibri"/>
              </a:rPr>
              <a:t>Here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20" b="1">
                <a:solidFill>
                  <a:srgbClr val="C00000"/>
                </a:solidFill>
                <a:latin typeface="Calibri"/>
                <a:cs typeface="Calibri"/>
              </a:rPr>
              <a:t>requests</a:t>
            </a:r>
            <a:r>
              <a:rPr dirty="0" sz="2200" spc="-4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dirty="0" sz="2200" spc="-3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C00000"/>
                </a:solidFill>
                <a:latin typeface="Calibri"/>
                <a:cs typeface="Calibri"/>
              </a:rPr>
              <a:t>served</a:t>
            </a:r>
            <a:r>
              <a:rPr dirty="0" sz="2200" spc="-7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dirty="0" sz="2200" spc="-7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dirty="0" sz="2200" spc="-4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C00000"/>
                </a:solidFill>
                <a:latin typeface="Calibri"/>
                <a:cs typeface="Calibri"/>
              </a:rPr>
              <a:t>order</a:t>
            </a:r>
            <a:r>
              <a:rPr dirty="0" sz="2200" spc="-6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dirty="0" sz="2200" spc="-5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C00000"/>
                </a:solidFill>
                <a:latin typeface="Calibri"/>
                <a:cs typeface="Calibri"/>
              </a:rPr>
              <a:t>their</a:t>
            </a:r>
            <a:r>
              <a:rPr dirty="0" sz="2200" spc="-5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C00000"/>
                </a:solidFill>
                <a:latin typeface="Calibri"/>
                <a:cs typeface="Calibri"/>
              </a:rPr>
              <a:t>arrival</a:t>
            </a:r>
            <a:r>
              <a:rPr dirty="0" sz="2200" spc="-1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66395">
              <a:lnSpc>
                <a:spcPct val="100000"/>
              </a:lnSpc>
              <a:spcBef>
                <a:spcPts val="1145"/>
              </a:spcBef>
              <a:tabLst>
                <a:tab pos="733425" algn="l"/>
                <a:tab pos="1724025" algn="l"/>
                <a:tab pos="2507615" algn="l"/>
                <a:tab pos="3268345" algn="l"/>
                <a:tab pos="5224145" algn="l"/>
                <a:tab pos="5792470" algn="l"/>
              </a:tabLst>
            </a:pPr>
            <a:r>
              <a:rPr dirty="0" baseline="2777" sz="3000" spc="-75">
                <a:latin typeface="Calibri"/>
                <a:cs typeface="Calibri"/>
              </a:rPr>
              <a:t>0</a:t>
            </a:r>
            <a:r>
              <a:rPr dirty="0" baseline="2777" sz="3000">
                <a:latin typeface="Calibri"/>
                <a:cs typeface="Calibri"/>
              </a:rPr>
              <a:t>	</a:t>
            </a:r>
            <a:r>
              <a:rPr dirty="0" baseline="1388" sz="3000" spc="-75">
                <a:latin typeface="Calibri"/>
                <a:cs typeface="Calibri"/>
              </a:rPr>
              <a:t>1</a:t>
            </a:r>
            <a:r>
              <a:rPr dirty="0" baseline="1388" sz="3000">
                <a:latin typeface="Calibri"/>
                <a:cs typeface="Calibri"/>
              </a:rPr>
              <a:t>	</a:t>
            </a:r>
            <a:r>
              <a:rPr dirty="0" baseline="2777" sz="3000" spc="-75">
                <a:latin typeface="Calibri"/>
                <a:cs typeface="Calibri"/>
              </a:rPr>
              <a:t>9</a:t>
            </a:r>
            <a:r>
              <a:rPr dirty="0" baseline="2777" sz="3000">
                <a:latin typeface="Calibri"/>
                <a:cs typeface="Calibri"/>
              </a:rPr>
              <a:t>	</a:t>
            </a:r>
            <a:r>
              <a:rPr dirty="0" baseline="2777" sz="3000" spc="-37">
                <a:latin typeface="Calibri"/>
                <a:cs typeface="Calibri"/>
              </a:rPr>
              <a:t>12</a:t>
            </a:r>
            <a:r>
              <a:rPr dirty="0" baseline="2777" sz="3000">
                <a:latin typeface="Calibri"/>
                <a:cs typeface="Calibri"/>
              </a:rPr>
              <a:t>	</a:t>
            </a:r>
            <a:r>
              <a:rPr dirty="0" baseline="2777" sz="3000" spc="-37">
                <a:latin typeface="Calibri"/>
                <a:cs typeface="Calibri"/>
              </a:rPr>
              <a:t>16</a:t>
            </a:r>
            <a:r>
              <a:rPr dirty="0" baseline="2777" sz="300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34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baseline="1388" sz="3000" spc="-37">
                <a:latin typeface="Calibri"/>
                <a:cs typeface="Calibri"/>
              </a:rPr>
              <a:t>36</a:t>
            </a:r>
            <a:endParaRPr baseline="1388"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8935" y="4747666"/>
            <a:ext cx="8190865" cy="111696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>
                <a:latin typeface="Calibri"/>
                <a:cs typeface="Calibri"/>
              </a:rPr>
              <a:t>Disk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movement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will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be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11,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1,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36,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16,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34,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9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12.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615"/>
              </a:lnSpc>
              <a:spcBef>
                <a:spcPts val="36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-85">
                <a:latin typeface="Calibri"/>
                <a:cs typeface="Calibri"/>
              </a:rPr>
              <a:t>Total</a:t>
            </a:r>
            <a:r>
              <a:rPr dirty="0" sz="2200" spc="-11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cylinder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movement: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(11-</a:t>
            </a:r>
            <a:r>
              <a:rPr dirty="0" sz="2200">
                <a:latin typeface="Calibri"/>
                <a:cs typeface="Calibri"/>
              </a:rPr>
              <a:t>1)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(36-</a:t>
            </a:r>
            <a:r>
              <a:rPr dirty="0" sz="2200">
                <a:latin typeface="Calibri"/>
                <a:cs typeface="Calibri"/>
              </a:rPr>
              <a:t>1)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(36-</a:t>
            </a:r>
            <a:r>
              <a:rPr dirty="0" sz="2200">
                <a:latin typeface="Calibri"/>
                <a:cs typeface="Calibri"/>
              </a:rPr>
              <a:t>16)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(34-</a:t>
            </a:r>
            <a:r>
              <a:rPr dirty="0" sz="2200">
                <a:latin typeface="Calibri"/>
                <a:cs typeface="Calibri"/>
              </a:rPr>
              <a:t>16)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(34-</a:t>
            </a:r>
            <a:r>
              <a:rPr dirty="0" sz="2200">
                <a:latin typeface="Calibri"/>
                <a:cs typeface="Calibri"/>
              </a:rPr>
              <a:t>9)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50">
                <a:latin typeface="Calibri"/>
                <a:cs typeface="Calibri"/>
              </a:rPr>
              <a:t>+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615"/>
              </a:lnSpc>
            </a:pPr>
            <a:r>
              <a:rPr dirty="0" sz="2200" spc="-20">
                <a:latin typeface="Calibri"/>
                <a:cs typeface="Calibri"/>
              </a:rPr>
              <a:t>(12-</a:t>
            </a:r>
            <a:r>
              <a:rPr dirty="0" sz="2200">
                <a:latin typeface="Calibri"/>
                <a:cs typeface="Calibri"/>
              </a:rPr>
              <a:t>9)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111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03504" y="1827276"/>
            <a:ext cx="7023100" cy="2979420"/>
            <a:chOff x="603504" y="1827276"/>
            <a:chExt cx="7023100" cy="2979420"/>
          </a:xfrm>
        </p:grpSpPr>
        <p:sp>
          <p:nvSpPr>
            <p:cNvPr id="6" name="object 6" descr=""/>
            <p:cNvSpPr/>
            <p:nvPr/>
          </p:nvSpPr>
          <p:spPr>
            <a:xfrm>
              <a:off x="603504" y="1827276"/>
              <a:ext cx="7023100" cy="2979420"/>
            </a:xfrm>
            <a:custGeom>
              <a:avLst/>
              <a:gdLst/>
              <a:ahLst/>
              <a:cxnLst/>
              <a:rect l="l" t="t" r="r" b="b"/>
              <a:pathLst>
                <a:path w="7023100" h="2979420">
                  <a:moveTo>
                    <a:pt x="463511" y="0"/>
                  </a:moveTo>
                  <a:lnTo>
                    <a:pt x="463511" y="2979420"/>
                  </a:lnTo>
                </a:path>
                <a:path w="7023100" h="2979420">
                  <a:moveTo>
                    <a:pt x="2292222" y="0"/>
                  </a:moveTo>
                  <a:lnTo>
                    <a:pt x="2292222" y="2979420"/>
                  </a:lnTo>
                </a:path>
                <a:path w="7023100" h="2979420">
                  <a:moveTo>
                    <a:pt x="3054096" y="0"/>
                  </a:moveTo>
                  <a:lnTo>
                    <a:pt x="3054096" y="2979420"/>
                  </a:lnTo>
                </a:path>
                <a:path w="7023100" h="2979420">
                  <a:moveTo>
                    <a:pt x="5568569" y="0"/>
                  </a:moveTo>
                  <a:lnTo>
                    <a:pt x="5568569" y="2979420"/>
                  </a:lnTo>
                </a:path>
                <a:path w="7023100" h="2979420">
                  <a:moveTo>
                    <a:pt x="7016242" y="0"/>
                  </a:moveTo>
                  <a:lnTo>
                    <a:pt x="7016242" y="2979420"/>
                  </a:lnTo>
                </a:path>
                <a:path w="7023100" h="2979420">
                  <a:moveTo>
                    <a:pt x="0" y="6350"/>
                  </a:moveTo>
                  <a:lnTo>
                    <a:pt x="7022592" y="6350"/>
                  </a:lnTo>
                </a:path>
                <a:path w="7023100" h="2979420">
                  <a:moveTo>
                    <a:pt x="0" y="2973070"/>
                  </a:moveTo>
                  <a:lnTo>
                    <a:pt x="7022592" y="297307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8031" y="2157984"/>
              <a:ext cx="1516380" cy="516636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068323" y="2199132"/>
              <a:ext cx="1403350" cy="393700"/>
            </a:xfrm>
            <a:custGeom>
              <a:avLst/>
              <a:gdLst/>
              <a:ahLst/>
              <a:cxnLst/>
              <a:rect l="l" t="t" r="r" b="b"/>
              <a:pathLst>
                <a:path w="1403350" h="393700">
                  <a:moveTo>
                    <a:pt x="0" y="393191"/>
                  </a:moveTo>
                  <a:lnTo>
                    <a:pt x="1403350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080" y="2551176"/>
              <a:ext cx="5213604" cy="50749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68323" y="2592324"/>
              <a:ext cx="5105400" cy="381000"/>
            </a:xfrm>
            <a:custGeom>
              <a:avLst/>
              <a:gdLst/>
              <a:ahLst/>
              <a:cxnLst/>
              <a:rect l="l" t="t" r="r" b="b"/>
              <a:pathLst>
                <a:path w="5105400" h="381000">
                  <a:moveTo>
                    <a:pt x="0" y="0"/>
                  </a:moveTo>
                  <a:lnTo>
                    <a:pt x="5105400" y="38100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7976" y="2932176"/>
              <a:ext cx="2616707" cy="470915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3665220" y="2973324"/>
              <a:ext cx="2508250" cy="346075"/>
            </a:xfrm>
            <a:custGeom>
              <a:avLst/>
              <a:gdLst/>
              <a:ahLst/>
              <a:cxnLst/>
              <a:rect l="l" t="t" r="r" b="b"/>
              <a:pathLst>
                <a:path w="2508250" h="346075">
                  <a:moveTo>
                    <a:pt x="0" y="345948"/>
                  </a:moveTo>
                  <a:lnTo>
                    <a:pt x="2508122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4927" y="3276600"/>
              <a:ext cx="2068068" cy="50749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3665220" y="3317748"/>
              <a:ext cx="1957070" cy="381000"/>
            </a:xfrm>
            <a:custGeom>
              <a:avLst/>
              <a:gdLst/>
              <a:ahLst/>
              <a:cxnLst/>
              <a:rect l="l" t="t" r="r" b="b"/>
              <a:pathLst>
                <a:path w="1957070" h="381000">
                  <a:moveTo>
                    <a:pt x="0" y="0"/>
                  </a:moveTo>
                  <a:lnTo>
                    <a:pt x="1956815" y="38100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11679" y="3685032"/>
              <a:ext cx="3671316" cy="443483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2058923" y="3726180"/>
              <a:ext cx="3562985" cy="320040"/>
            </a:xfrm>
            <a:custGeom>
              <a:avLst/>
              <a:gdLst/>
              <a:ahLst/>
              <a:cxnLst/>
              <a:rect l="l" t="t" r="r" b="b"/>
              <a:pathLst>
                <a:path w="3562985" h="320039">
                  <a:moveTo>
                    <a:pt x="0" y="319532"/>
                  </a:moveTo>
                  <a:lnTo>
                    <a:pt x="3562858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5584" y="4011168"/>
              <a:ext cx="961644" cy="504444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2058923" y="4052316"/>
              <a:ext cx="847090" cy="379730"/>
            </a:xfrm>
            <a:custGeom>
              <a:avLst/>
              <a:gdLst/>
              <a:ahLst/>
              <a:cxnLst/>
              <a:rect l="l" t="t" r="r" b="b"/>
              <a:pathLst>
                <a:path w="847089" h="379729">
                  <a:moveTo>
                    <a:pt x="0" y="0"/>
                  </a:moveTo>
                  <a:lnTo>
                    <a:pt x="846836" y="379475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7472298" y="1441831"/>
            <a:ext cx="2844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50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22</a:t>
            </a:fld>
          </a:p>
        </p:txBody>
      </p:sp>
      <p:sp>
        <p:nvSpPr>
          <p:cNvPr id="20" name="object 20" descr=""/>
          <p:cNvSpPr txBox="1"/>
          <p:nvPr/>
        </p:nvSpPr>
        <p:spPr>
          <a:xfrm>
            <a:off x="2057463" y="1833626"/>
            <a:ext cx="838200" cy="2966720"/>
          </a:xfrm>
          <a:prstGeom prst="rect">
            <a:avLst/>
          </a:prstGeom>
          <a:ln w="12318">
            <a:solidFill>
              <a:srgbClr val="000000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312420">
              <a:lnSpc>
                <a:spcPct val="100000"/>
              </a:lnSpc>
              <a:spcBef>
                <a:spcPts val="60"/>
              </a:spcBef>
            </a:pPr>
            <a:r>
              <a:rPr dirty="0" sz="2000" spc="-25">
                <a:latin typeface="Calibri"/>
                <a:cs typeface="Calibri"/>
              </a:rPr>
              <a:t>11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09726" y="1833626"/>
            <a:ext cx="457200" cy="2966720"/>
          </a:xfrm>
          <a:prstGeom prst="rect">
            <a:avLst/>
          </a:prstGeom>
          <a:ln w="12407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240029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617209" y="1833626"/>
            <a:ext cx="554990" cy="2966720"/>
          </a:xfrm>
          <a:prstGeom prst="rect">
            <a:avLst/>
          </a:prstGeom>
          <a:ln w="1231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dirty="0" sz="2000" spc="-25">
                <a:latin typeface="Calibri"/>
                <a:cs typeface="Calibri"/>
              </a:rPr>
              <a:t>34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278245" y="2745105"/>
            <a:ext cx="2692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36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836420" y="3843654"/>
            <a:ext cx="1422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007486" y="4226178"/>
            <a:ext cx="2692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263519" y="3101720"/>
            <a:ext cx="2692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16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168640" y="1865376"/>
            <a:ext cx="472440" cy="1755775"/>
          </a:xfrm>
          <a:prstGeom prst="rect">
            <a:avLst/>
          </a:prstGeom>
          <a:ln w="24384">
            <a:solidFill>
              <a:srgbClr val="4F81BB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135"/>
              </a:spcBef>
            </a:pPr>
            <a:r>
              <a:rPr dirty="0" sz="1800" spc="-25">
                <a:latin typeface="Calibri"/>
                <a:cs typeface="Calibri"/>
              </a:rPr>
              <a:t>1,</a:t>
            </a:r>
            <a:endParaRPr sz="180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36,</a:t>
            </a:r>
            <a:endParaRPr sz="180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16,</a:t>
            </a:r>
            <a:endParaRPr sz="180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34,</a:t>
            </a:r>
            <a:endParaRPr sz="180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9,</a:t>
            </a:r>
            <a:endParaRPr sz="180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Disk</a:t>
            </a:r>
            <a:r>
              <a:rPr dirty="0" sz="4400" spc="-95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Scheduling</a:t>
            </a:r>
            <a:r>
              <a:rPr dirty="0" sz="4400" spc="-10" b="0">
                <a:latin typeface="Calibri"/>
                <a:cs typeface="Calibri"/>
              </a:rPr>
              <a:t> Algorithm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22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886257"/>
            <a:ext cx="7654925" cy="494284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400">
                <a:latin typeface="Calibri"/>
                <a:cs typeface="Calibri"/>
              </a:rPr>
              <a:t>Q1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75">
                <a:latin typeface="Calibri"/>
                <a:cs typeface="Calibri"/>
              </a:rPr>
              <a:t>Track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given=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82,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170,43,140,24,16,190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disk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contains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0-</a:t>
            </a:r>
            <a:r>
              <a:rPr dirty="0" sz="2400">
                <a:latin typeface="Calibri"/>
                <a:cs typeface="Calibri"/>
              </a:rPr>
              <a:t>199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tracks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libri"/>
                <a:cs typeface="Calibri"/>
              </a:rPr>
              <a:t>Current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position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r/w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head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50</a:t>
            </a:r>
            <a:endParaRPr sz="2400">
              <a:latin typeface="Calibri"/>
              <a:cs typeface="Calibri"/>
            </a:endParaRPr>
          </a:p>
          <a:p>
            <a:pPr marL="12700" marR="5080" indent="344170">
              <a:lnSpc>
                <a:spcPts val="3890"/>
              </a:lnSpc>
              <a:spcBef>
                <a:spcPts val="28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libri"/>
                <a:cs typeface="Calibri"/>
              </a:rPr>
              <a:t>Calculate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total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track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movement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r/w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head? Solution-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FCFS=</a:t>
            </a:r>
            <a:r>
              <a:rPr dirty="0" sz="2400" spc="-8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006EC0"/>
                </a:solidFill>
                <a:latin typeface="Calibri"/>
                <a:cs typeface="Calibri"/>
              </a:rPr>
              <a:t>SSTF=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SCAN=</a:t>
            </a:r>
            <a:endParaRPr sz="2400">
              <a:latin typeface="Calibri"/>
              <a:cs typeface="Calibri"/>
            </a:endParaRPr>
          </a:p>
          <a:p>
            <a:pPr marL="12700" marR="6687820">
              <a:lnSpc>
                <a:spcPct val="135100"/>
              </a:lnSpc>
              <a:spcBef>
                <a:spcPts val="305"/>
              </a:spcBef>
            </a:pP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C-</a:t>
            </a:r>
            <a:r>
              <a:rPr dirty="0" sz="2400" spc="-20" b="1">
                <a:solidFill>
                  <a:srgbClr val="006EC0"/>
                </a:solidFill>
                <a:latin typeface="Calibri"/>
                <a:cs typeface="Calibri"/>
              </a:rPr>
              <a:t>SCAN LOOK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400" spc="-15" b="1">
                <a:solidFill>
                  <a:srgbClr val="006EC0"/>
                </a:solidFill>
                <a:latin typeface="Calibri"/>
                <a:cs typeface="Calibri"/>
              </a:rPr>
              <a:t>C-</a:t>
            </a:r>
            <a:r>
              <a:rPr dirty="0" sz="2400" spc="-20" b="1">
                <a:solidFill>
                  <a:srgbClr val="006EC0"/>
                </a:solidFill>
                <a:latin typeface="Calibri"/>
                <a:cs typeface="Calibri"/>
              </a:rPr>
              <a:t>LOOK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SSTF</a:t>
            </a:r>
            <a:r>
              <a:rPr dirty="0" sz="4400" spc="-65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(Shortest</a:t>
            </a:r>
            <a:r>
              <a:rPr dirty="0" sz="4400" spc="-35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seek</a:t>
            </a:r>
            <a:r>
              <a:rPr dirty="0" sz="4400" spc="-65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time</a:t>
            </a:r>
            <a:r>
              <a:rPr dirty="0" sz="4400" spc="-50" b="0">
                <a:latin typeface="Calibri"/>
                <a:cs typeface="Calibri"/>
              </a:rPr>
              <a:t> </a:t>
            </a:r>
            <a:r>
              <a:rPr dirty="0" sz="4400" spc="-10" b="0">
                <a:latin typeface="Calibri"/>
                <a:cs typeface="Calibri"/>
              </a:rPr>
              <a:t>first)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962660"/>
            <a:ext cx="8275955" cy="69088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56870" marR="5080" indent="-344805">
              <a:lnSpc>
                <a:spcPts val="2600"/>
              </a:lnSpc>
              <a:spcBef>
                <a:spcPts val="21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-55">
                <a:latin typeface="Calibri"/>
                <a:cs typeface="Calibri"/>
              </a:rPr>
              <a:t>We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can</a:t>
            </a:r>
            <a:r>
              <a:rPr dirty="0" sz="2200" spc="-1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minimize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disk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movement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by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6EC0"/>
                </a:solidFill>
                <a:latin typeface="Calibri"/>
                <a:cs typeface="Calibri"/>
              </a:rPr>
              <a:t>serving</a:t>
            </a:r>
            <a:r>
              <a:rPr dirty="0" sz="2200" spc="-7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6EC0"/>
                </a:solidFill>
                <a:latin typeface="Calibri"/>
                <a:cs typeface="Calibri"/>
              </a:rPr>
              <a:t>the</a:t>
            </a:r>
            <a:r>
              <a:rPr dirty="0" sz="2200" spc="-4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200" spc="-20" b="1">
                <a:solidFill>
                  <a:srgbClr val="006EC0"/>
                </a:solidFill>
                <a:latin typeface="Calibri"/>
                <a:cs typeface="Calibri"/>
              </a:rPr>
              <a:t>request</a:t>
            </a:r>
            <a:r>
              <a:rPr dirty="0" sz="2200" spc="-4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6EC0"/>
                </a:solidFill>
                <a:latin typeface="Calibri"/>
                <a:cs typeface="Calibri"/>
              </a:rPr>
              <a:t>closest</a:t>
            </a:r>
            <a:r>
              <a:rPr dirty="0" sz="2200" spc="-11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200" spc="-25" b="1">
                <a:solidFill>
                  <a:srgbClr val="006EC0"/>
                </a:solidFill>
                <a:latin typeface="Calibri"/>
                <a:cs typeface="Calibri"/>
              </a:rPr>
              <a:t>to </a:t>
            </a:r>
            <a:r>
              <a:rPr dirty="0" sz="2200" b="1">
                <a:solidFill>
                  <a:srgbClr val="006EC0"/>
                </a:solidFill>
                <a:latin typeface="Calibri"/>
                <a:cs typeface="Calibri"/>
              </a:rPr>
              <a:t>the</a:t>
            </a:r>
            <a:r>
              <a:rPr dirty="0" sz="2200" spc="-8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6EC0"/>
                </a:solidFill>
                <a:latin typeface="Calibri"/>
                <a:cs typeface="Calibri"/>
              </a:rPr>
              <a:t>current</a:t>
            </a:r>
            <a:r>
              <a:rPr dirty="0" sz="2200" spc="-4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6EC0"/>
                </a:solidFill>
                <a:latin typeface="Calibri"/>
                <a:cs typeface="Calibri"/>
              </a:rPr>
              <a:t>position</a:t>
            </a:r>
            <a:r>
              <a:rPr dirty="0" sz="2200" spc="-6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head.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8935" y="5063693"/>
            <a:ext cx="8047990" cy="11176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>
                <a:latin typeface="Calibri"/>
                <a:cs typeface="Calibri"/>
              </a:rPr>
              <a:t>Disk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movement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will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be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11,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12,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9,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16,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1,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34,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36.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615"/>
              </a:lnSpc>
              <a:spcBef>
                <a:spcPts val="36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-85">
                <a:latin typeface="Calibri"/>
                <a:cs typeface="Calibri"/>
              </a:rPr>
              <a:t>Total</a:t>
            </a:r>
            <a:r>
              <a:rPr dirty="0" sz="2200" spc="-11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cylinder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movement: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(12-</a:t>
            </a:r>
            <a:r>
              <a:rPr dirty="0" sz="2200">
                <a:latin typeface="Calibri"/>
                <a:cs typeface="Calibri"/>
              </a:rPr>
              <a:t>11)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(12-</a:t>
            </a:r>
            <a:r>
              <a:rPr dirty="0" sz="2200">
                <a:latin typeface="Calibri"/>
                <a:cs typeface="Calibri"/>
              </a:rPr>
              <a:t>9)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(16-</a:t>
            </a:r>
            <a:r>
              <a:rPr dirty="0" sz="2200">
                <a:latin typeface="Calibri"/>
                <a:cs typeface="Calibri"/>
              </a:rPr>
              <a:t>9)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 </a:t>
            </a:r>
            <a:r>
              <a:rPr dirty="0" sz="2200" spc="-20">
                <a:latin typeface="Calibri"/>
                <a:cs typeface="Calibri"/>
              </a:rPr>
              <a:t>(16-</a:t>
            </a:r>
            <a:r>
              <a:rPr dirty="0" sz="2200">
                <a:latin typeface="Calibri"/>
                <a:cs typeface="Calibri"/>
              </a:rPr>
              <a:t>1)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(34-</a:t>
            </a:r>
            <a:r>
              <a:rPr dirty="0" sz="2200">
                <a:latin typeface="Calibri"/>
                <a:cs typeface="Calibri"/>
              </a:rPr>
              <a:t>1)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50">
                <a:latin typeface="Calibri"/>
                <a:cs typeface="Calibri"/>
              </a:rPr>
              <a:t>+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615"/>
              </a:lnSpc>
            </a:pPr>
            <a:r>
              <a:rPr dirty="0" sz="2200" spc="-20">
                <a:latin typeface="Calibri"/>
                <a:cs typeface="Calibri"/>
              </a:rPr>
              <a:t>(36-</a:t>
            </a:r>
            <a:r>
              <a:rPr dirty="0" sz="2200">
                <a:latin typeface="Calibri"/>
                <a:cs typeface="Calibri"/>
              </a:rPr>
              <a:t>34)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61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03504" y="1979676"/>
            <a:ext cx="7023100" cy="2979420"/>
            <a:chOff x="603504" y="1979676"/>
            <a:chExt cx="7023100" cy="2979420"/>
          </a:xfrm>
        </p:grpSpPr>
        <p:sp>
          <p:nvSpPr>
            <p:cNvPr id="6" name="object 6" descr=""/>
            <p:cNvSpPr/>
            <p:nvPr/>
          </p:nvSpPr>
          <p:spPr>
            <a:xfrm>
              <a:off x="603504" y="1979676"/>
              <a:ext cx="7023100" cy="2979420"/>
            </a:xfrm>
            <a:custGeom>
              <a:avLst/>
              <a:gdLst/>
              <a:ahLst/>
              <a:cxnLst/>
              <a:rect l="l" t="t" r="r" b="b"/>
              <a:pathLst>
                <a:path w="7023100" h="2979420">
                  <a:moveTo>
                    <a:pt x="463511" y="0"/>
                  </a:moveTo>
                  <a:lnTo>
                    <a:pt x="463511" y="2979420"/>
                  </a:lnTo>
                </a:path>
                <a:path w="7023100" h="2979420">
                  <a:moveTo>
                    <a:pt x="3054096" y="0"/>
                  </a:moveTo>
                  <a:lnTo>
                    <a:pt x="3054096" y="2979420"/>
                  </a:lnTo>
                </a:path>
                <a:path w="7023100" h="2979420">
                  <a:moveTo>
                    <a:pt x="5568569" y="0"/>
                  </a:moveTo>
                  <a:lnTo>
                    <a:pt x="5568569" y="2979420"/>
                  </a:lnTo>
                </a:path>
                <a:path w="7023100" h="2979420">
                  <a:moveTo>
                    <a:pt x="7016242" y="0"/>
                  </a:moveTo>
                  <a:lnTo>
                    <a:pt x="7016242" y="2979420"/>
                  </a:lnTo>
                </a:path>
                <a:path w="7023100" h="2979420">
                  <a:moveTo>
                    <a:pt x="0" y="6350"/>
                  </a:moveTo>
                  <a:lnTo>
                    <a:pt x="7022592" y="6350"/>
                  </a:lnTo>
                </a:path>
                <a:path w="7023100" h="2979420">
                  <a:moveTo>
                    <a:pt x="0" y="2973070"/>
                  </a:moveTo>
                  <a:lnTo>
                    <a:pt x="7022592" y="297307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7920" y="2310384"/>
              <a:ext cx="550163" cy="50749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473452" y="2351532"/>
              <a:ext cx="431800" cy="388620"/>
            </a:xfrm>
            <a:custGeom>
              <a:avLst/>
              <a:gdLst/>
              <a:ahLst/>
              <a:cxnLst/>
              <a:rect l="l" t="t" r="r" b="b"/>
              <a:pathLst>
                <a:path w="431800" h="388619">
                  <a:moveTo>
                    <a:pt x="431292" y="388619"/>
                  </a:moveTo>
                  <a:lnTo>
                    <a:pt x="0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9487" y="3051048"/>
              <a:ext cx="1720595" cy="49530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049779" y="3092196"/>
              <a:ext cx="1610995" cy="368935"/>
            </a:xfrm>
            <a:custGeom>
              <a:avLst/>
              <a:gdLst/>
              <a:ahLst/>
              <a:cxnLst/>
              <a:rect l="l" t="t" r="r" b="b"/>
              <a:pathLst>
                <a:path w="1610995" h="368935">
                  <a:moveTo>
                    <a:pt x="0" y="0"/>
                  </a:moveTo>
                  <a:lnTo>
                    <a:pt x="1610614" y="368553"/>
                  </a:lnTo>
                </a:path>
              </a:pathLst>
            </a:custGeom>
            <a:ln w="39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5648" y="4181855"/>
              <a:ext cx="678179" cy="47701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5622036" y="4219955"/>
              <a:ext cx="559435" cy="354965"/>
            </a:xfrm>
            <a:custGeom>
              <a:avLst/>
              <a:gdLst/>
              <a:ahLst/>
              <a:cxnLst/>
              <a:rect l="l" t="t" r="r" b="b"/>
              <a:pathLst>
                <a:path w="559435" h="354964">
                  <a:moveTo>
                    <a:pt x="0" y="0"/>
                  </a:moveTo>
                  <a:lnTo>
                    <a:pt x="559180" y="354711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3272" y="3788664"/>
              <a:ext cx="4649724" cy="50749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080516" y="3829811"/>
              <a:ext cx="4543425" cy="383540"/>
            </a:xfrm>
            <a:custGeom>
              <a:avLst/>
              <a:gdLst/>
              <a:ahLst/>
              <a:cxnLst/>
              <a:rect l="l" t="t" r="r" b="b"/>
              <a:pathLst>
                <a:path w="4543425" h="383539">
                  <a:moveTo>
                    <a:pt x="0" y="0"/>
                  </a:moveTo>
                  <a:lnTo>
                    <a:pt x="4542917" y="383539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7176" y="3429000"/>
              <a:ext cx="2714244" cy="473963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074420" y="3470148"/>
              <a:ext cx="2607310" cy="349250"/>
            </a:xfrm>
            <a:custGeom>
              <a:avLst/>
              <a:gdLst/>
              <a:ahLst/>
              <a:cxnLst/>
              <a:rect l="l" t="t" r="r" b="b"/>
              <a:pathLst>
                <a:path w="2607310" h="349250">
                  <a:moveTo>
                    <a:pt x="0" y="348995"/>
                  </a:moveTo>
                  <a:lnTo>
                    <a:pt x="2607183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6440" y="2706624"/>
              <a:ext cx="967739" cy="455675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2049779" y="2747772"/>
              <a:ext cx="855344" cy="332105"/>
            </a:xfrm>
            <a:custGeom>
              <a:avLst/>
              <a:gdLst/>
              <a:ahLst/>
              <a:cxnLst/>
              <a:rect l="l" t="t" r="r" b="b"/>
              <a:pathLst>
                <a:path w="855344" h="332105">
                  <a:moveTo>
                    <a:pt x="0" y="331850"/>
                  </a:moveTo>
                  <a:lnTo>
                    <a:pt x="854963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622808" y="1587245"/>
            <a:ext cx="24231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53920" algn="l"/>
              </a:tabLst>
            </a:pPr>
            <a:r>
              <a:rPr dirty="0" sz="2000" spc="-50">
                <a:latin typeface="Calibri"/>
                <a:cs typeface="Calibri"/>
              </a:rPr>
              <a:t>0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22</a:t>
            </a:fld>
          </a:p>
        </p:txBody>
      </p:sp>
      <p:sp>
        <p:nvSpPr>
          <p:cNvPr id="20" name="object 20" descr=""/>
          <p:cNvSpPr txBox="1"/>
          <p:nvPr/>
        </p:nvSpPr>
        <p:spPr>
          <a:xfrm>
            <a:off x="3523869" y="1587245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16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89787" y="1601215"/>
            <a:ext cx="67671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02665" algn="l"/>
                <a:tab pos="4504055" algn="l"/>
                <a:tab pos="5071110" algn="l"/>
                <a:tab pos="6494780" algn="l"/>
              </a:tabLst>
            </a:pPr>
            <a:r>
              <a:rPr dirty="0" sz="2000" spc="-50">
                <a:latin typeface="Calibri"/>
                <a:cs typeface="Calibri"/>
              </a:rPr>
              <a:t>1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baseline="1388" sz="3000" spc="-75">
                <a:latin typeface="Calibri"/>
                <a:cs typeface="Calibri"/>
              </a:rPr>
              <a:t>9</a:t>
            </a:r>
            <a:r>
              <a:rPr dirty="0" baseline="1388" sz="300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34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baseline="1388" sz="3000" spc="-37">
                <a:latin typeface="Calibri"/>
                <a:cs typeface="Calibri"/>
              </a:rPr>
              <a:t>36</a:t>
            </a:r>
            <a:r>
              <a:rPr dirty="0" baseline="1388" sz="3000">
                <a:latin typeface="Calibri"/>
                <a:cs typeface="Calibri"/>
              </a:rPr>
              <a:t>	</a:t>
            </a:r>
            <a:r>
              <a:rPr dirty="0" baseline="1388" sz="3000" spc="-37">
                <a:latin typeface="Calibri"/>
                <a:cs typeface="Calibri"/>
              </a:rPr>
              <a:t>50</a:t>
            </a:r>
            <a:endParaRPr baseline="1388" sz="30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057463" y="1986026"/>
            <a:ext cx="838200" cy="2966720"/>
          </a:xfrm>
          <a:prstGeom prst="rect">
            <a:avLst/>
          </a:prstGeom>
          <a:ln w="12318">
            <a:solidFill>
              <a:srgbClr val="000000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312420">
              <a:lnSpc>
                <a:spcPct val="100000"/>
              </a:lnSpc>
              <a:spcBef>
                <a:spcPts val="60"/>
              </a:spcBef>
            </a:pPr>
            <a:r>
              <a:rPr dirty="0" sz="2000" spc="-25">
                <a:latin typeface="Calibri"/>
                <a:cs typeface="Calibri"/>
              </a:rPr>
              <a:t>11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09726" y="1986026"/>
            <a:ext cx="457200" cy="2966720"/>
          </a:xfrm>
          <a:prstGeom prst="rect">
            <a:avLst/>
          </a:prstGeom>
          <a:ln w="12407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250825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617209" y="1986026"/>
            <a:ext cx="554990" cy="2966720"/>
          </a:xfrm>
          <a:prstGeom prst="rect">
            <a:avLst/>
          </a:prstGeom>
          <a:ln w="1231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</a:pPr>
            <a:r>
              <a:rPr dirty="0" sz="2000" spc="-25">
                <a:latin typeface="Calibri"/>
                <a:cs typeface="Calibri"/>
              </a:rPr>
              <a:t>34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278245" y="4361434"/>
            <a:ext cx="2692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36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836420" y="2878327"/>
            <a:ext cx="1422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895663" y="1986026"/>
            <a:ext cx="762000" cy="29667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111125">
              <a:lnSpc>
                <a:spcPct val="100000"/>
              </a:lnSpc>
            </a:pPr>
            <a:r>
              <a:rPr dirty="0" sz="2000" spc="-25"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781933" y="3229737"/>
            <a:ext cx="2692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16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168640" y="2054351"/>
            <a:ext cx="472440" cy="1755775"/>
          </a:xfrm>
          <a:prstGeom prst="rect">
            <a:avLst/>
          </a:prstGeom>
          <a:ln w="24384">
            <a:solidFill>
              <a:srgbClr val="4F81BB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145"/>
              </a:spcBef>
            </a:pPr>
            <a:r>
              <a:rPr dirty="0" sz="1800" spc="-25">
                <a:latin typeface="Calibri"/>
                <a:cs typeface="Calibri"/>
              </a:rPr>
              <a:t>1,</a:t>
            </a:r>
            <a:endParaRPr sz="180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36,</a:t>
            </a:r>
            <a:endParaRPr sz="180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16,</a:t>
            </a:r>
            <a:endParaRPr sz="180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34,</a:t>
            </a:r>
            <a:endParaRPr sz="180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9,</a:t>
            </a:r>
            <a:endParaRPr sz="180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5" b="0">
                <a:latin typeface="Calibri"/>
                <a:cs typeface="Calibri"/>
              </a:rPr>
              <a:t>LOOK(Elevator)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22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938911"/>
            <a:ext cx="8625840" cy="40087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6870" marR="5080" indent="-344805">
              <a:lnSpc>
                <a:spcPct val="113999"/>
              </a:lnSpc>
              <a:spcBef>
                <a:spcPts val="10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b="1">
                <a:latin typeface="Calibri"/>
                <a:cs typeface="Calibri"/>
              </a:rPr>
              <a:t>Keep</a:t>
            </a:r>
            <a:r>
              <a:rPr dirty="0" sz="2400" spc="45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moving</a:t>
            </a:r>
            <a:r>
              <a:rPr dirty="0" sz="2400" spc="60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in</a:t>
            </a:r>
            <a:r>
              <a:rPr dirty="0" sz="2400" spc="65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65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same</a:t>
            </a:r>
            <a:r>
              <a:rPr dirty="0" sz="2400" spc="60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direction</a:t>
            </a:r>
            <a:r>
              <a:rPr dirty="0" sz="2400" spc="50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until</a:t>
            </a:r>
            <a:r>
              <a:rPr dirty="0" sz="2400" spc="60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there</a:t>
            </a:r>
            <a:r>
              <a:rPr dirty="0" sz="2400" spc="50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are</a:t>
            </a:r>
            <a:r>
              <a:rPr dirty="0" sz="2400" spc="55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no</a:t>
            </a:r>
            <a:r>
              <a:rPr dirty="0" sz="2400" spc="50" b="1">
                <a:latin typeface="Calibri"/>
                <a:cs typeface="Calibri"/>
              </a:rPr>
              <a:t>  </a:t>
            </a:r>
            <a:r>
              <a:rPr dirty="0" sz="2400" spc="-20" b="1">
                <a:latin typeface="Calibri"/>
                <a:cs typeface="Calibri"/>
              </a:rPr>
              <a:t>more </a:t>
            </a:r>
            <a:r>
              <a:rPr dirty="0" sz="2400" b="1">
                <a:latin typeface="Calibri"/>
                <a:cs typeface="Calibri"/>
              </a:rPr>
              <a:t>outstanding</a:t>
            </a:r>
            <a:r>
              <a:rPr dirty="0" sz="2400" spc="3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requests</a:t>
            </a:r>
            <a:r>
              <a:rPr dirty="0" sz="2400" spc="3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pending</a:t>
            </a:r>
            <a:r>
              <a:rPr dirty="0" sz="2400" spc="3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</a:t>
            </a:r>
            <a:r>
              <a:rPr dirty="0" sz="2400" spc="3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that</a:t>
            </a:r>
            <a:r>
              <a:rPr dirty="0" sz="2400" spc="3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direction,</a:t>
            </a:r>
            <a:r>
              <a:rPr dirty="0" sz="2400" spc="3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then</a:t>
            </a:r>
            <a:r>
              <a:rPr dirty="0" sz="2400" spc="38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algorithm </a:t>
            </a:r>
            <a:r>
              <a:rPr dirty="0" sz="2400" b="1">
                <a:latin typeface="Calibri"/>
                <a:cs typeface="Calibri"/>
              </a:rPr>
              <a:t>switches</a:t>
            </a:r>
            <a:r>
              <a:rPr dirty="0" sz="2400" spc="-10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direction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algn="just" marL="356870" marR="7620" indent="-344805">
              <a:lnSpc>
                <a:spcPct val="113999"/>
              </a:lnSpc>
              <a:spcBef>
                <a:spcPts val="60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After</a:t>
            </a:r>
            <a:r>
              <a:rPr dirty="0" sz="2400" spc="50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switching</a:t>
            </a:r>
            <a:r>
              <a:rPr dirty="0" sz="2400" spc="5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direction</a:t>
            </a:r>
            <a:r>
              <a:rPr dirty="0" sz="2400" spc="50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arm</a:t>
            </a:r>
            <a:r>
              <a:rPr dirty="0" sz="2400" spc="50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5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move</a:t>
            </a:r>
            <a:r>
              <a:rPr dirty="0" sz="2400" spc="5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4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handle</a:t>
            </a:r>
            <a:r>
              <a:rPr dirty="0" sz="2400" spc="5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any </a:t>
            </a:r>
            <a:r>
              <a:rPr dirty="0" sz="2400">
                <a:latin typeface="Calibri"/>
                <a:cs typeface="Calibri"/>
              </a:rPr>
              <a:t>request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3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3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way.</a:t>
            </a:r>
            <a:r>
              <a:rPr dirty="0" sz="2400" spc="2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Here</a:t>
            </a:r>
            <a:r>
              <a:rPr dirty="0" sz="2400" spc="29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first</a:t>
            </a:r>
            <a:r>
              <a:rPr dirty="0" sz="2400" spc="2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go</a:t>
            </a:r>
            <a:r>
              <a:rPr dirty="0" sz="2400" spc="28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it</a:t>
            </a:r>
            <a:r>
              <a:rPr dirty="0" sz="2400" spc="29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moves</a:t>
            </a:r>
            <a:r>
              <a:rPr dirty="0" sz="2400" spc="28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</a:t>
            </a:r>
            <a:r>
              <a:rPr dirty="0" sz="2400" spc="30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up</a:t>
            </a:r>
            <a:r>
              <a:rPr dirty="0" sz="2400" spc="28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direction</a:t>
            </a:r>
            <a:r>
              <a:rPr dirty="0" sz="2400" spc="28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then </a:t>
            </a:r>
            <a:r>
              <a:rPr dirty="0" sz="2400" b="1">
                <a:latin typeface="Calibri"/>
                <a:cs typeface="Calibri"/>
              </a:rPr>
              <a:t>goes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down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direction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algn="just" marL="356870" indent="-344805">
              <a:lnSpc>
                <a:spcPct val="100000"/>
              </a:lnSpc>
              <a:spcBef>
                <a:spcPts val="119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also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called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elevator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algorithm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algn="just" marL="356870" marR="9525" indent="-344805">
              <a:lnSpc>
                <a:spcPct val="114199"/>
              </a:lnSpc>
              <a:spcBef>
                <a:spcPts val="40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10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0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elevator</a:t>
            </a:r>
            <a:r>
              <a:rPr dirty="0" sz="2400" spc="10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algorithm,</a:t>
            </a:r>
            <a:r>
              <a:rPr dirty="0" sz="2400" spc="11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10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software</a:t>
            </a:r>
            <a:r>
              <a:rPr dirty="0" sz="2400" spc="110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maintains</a:t>
            </a:r>
            <a:r>
              <a:rPr dirty="0" sz="2400" spc="105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1</a:t>
            </a:r>
            <a:r>
              <a:rPr dirty="0" sz="2400" spc="105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bit:</a:t>
            </a:r>
            <a:r>
              <a:rPr dirty="0" sz="2400" spc="110" b="1">
                <a:latin typeface="Calibri"/>
                <a:cs typeface="Calibri"/>
              </a:rPr>
              <a:t>  </a:t>
            </a:r>
            <a:r>
              <a:rPr dirty="0" sz="2400" spc="-25" b="1">
                <a:latin typeface="Calibri"/>
                <a:cs typeface="Calibri"/>
              </a:rPr>
              <a:t>the </a:t>
            </a:r>
            <a:r>
              <a:rPr dirty="0" sz="2400" spc="-10" b="1">
                <a:latin typeface="Calibri"/>
                <a:cs typeface="Calibri"/>
              </a:rPr>
              <a:t>current</a:t>
            </a:r>
            <a:r>
              <a:rPr dirty="0" sz="2400" spc="-10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direction</a:t>
            </a:r>
            <a:r>
              <a:rPr dirty="0" sz="2400" spc="-1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bit,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which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takes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value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either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UP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or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DOWN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LOOK</a:t>
            </a:r>
            <a:r>
              <a:rPr dirty="0" sz="4400" spc="-180" b="0">
                <a:latin typeface="Calibri"/>
                <a:cs typeface="Calibri"/>
              </a:rPr>
              <a:t> </a:t>
            </a:r>
            <a:r>
              <a:rPr dirty="0" sz="4400" spc="-20" b="0">
                <a:latin typeface="Calibri"/>
                <a:cs typeface="Calibri"/>
              </a:rPr>
              <a:t>(Elevator)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96900" y="1821179"/>
            <a:ext cx="7023100" cy="2979420"/>
          </a:xfrm>
          <a:custGeom>
            <a:avLst/>
            <a:gdLst/>
            <a:ahLst/>
            <a:cxnLst/>
            <a:rect l="l" t="t" r="r" b="b"/>
            <a:pathLst>
              <a:path w="7023100" h="2979420">
                <a:moveTo>
                  <a:pt x="463550" y="0"/>
                </a:moveTo>
                <a:lnTo>
                  <a:pt x="463550" y="2979420"/>
                </a:lnTo>
              </a:path>
              <a:path w="7023100" h="2979420">
                <a:moveTo>
                  <a:pt x="1454150" y="0"/>
                </a:moveTo>
                <a:lnTo>
                  <a:pt x="1454150" y="2979420"/>
                </a:lnTo>
              </a:path>
              <a:path w="7023100" h="2979420">
                <a:moveTo>
                  <a:pt x="2292350" y="0"/>
                </a:moveTo>
                <a:lnTo>
                  <a:pt x="2292350" y="2979420"/>
                </a:lnTo>
              </a:path>
              <a:path w="7023100" h="2979420">
                <a:moveTo>
                  <a:pt x="3054350" y="0"/>
                </a:moveTo>
                <a:lnTo>
                  <a:pt x="3054350" y="2979420"/>
                </a:lnTo>
              </a:path>
              <a:path w="7023100" h="2979420">
                <a:moveTo>
                  <a:pt x="5013960" y="0"/>
                </a:moveTo>
                <a:lnTo>
                  <a:pt x="5013960" y="2979420"/>
                </a:lnTo>
              </a:path>
              <a:path w="7023100" h="2979420">
                <a:moveTo>
                  <a:pt x="5568950" y="0"/>
                </a:moveTo>
                <a:lnTo>
                  <a:pt x="5568950" y="2979420"/>
                </a:lnTo>
              </a:path>
              <a:path w="7023100" h="2979420">
                <a:moveTo>
                  <a:pt x="6350" y="0"/>
                </a:moveTo>
                <a:lnTo>
                  <a:pt x="6350" y="2979420"/>
                </a:lnTo>
              </a:path>
              <a:path w="7023100" h="2979420">
                <a:moveTo>
                  <a:pt x="7016750" y="0"/>
                </a:moveTo>
                <a:lnTo>
                  <a:pt x="7016750" y="2979420"/>
                </a:lnTo>
              </a:path>
              <a:path w="7023100" h="2979420">
                <a:moveTo>
                  <a:pt x="0" y="6350"/>
                </a:moveTo>
                <a:lnTo>
                  <a:pt x="7023100" y="6350"/>
                </a:lnTo>
              </a:path>
              <a:path w="7023100" h="2979420">
                <a:moveTo>
                  <a:pt x="0" y="2973070"/>
                </a:moveTo>
                <a:lnTo>
                  <a:pt x="7023100" y="29730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68935" y="3805504"/>
            <a:ext cx="8470265" cy="2059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4465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  <a:p>
            <a:pPr marL="575310">
              <a:lnSpc>
                <a:spcPct val="100000"/>
              </a:lnSpc>
              <a:spcBef>
                <a:spcPts val="1540"/>
              </a:spcBef>
            </a:pPr>
            <a:r>
              <a:rPr dirty="0" sz="200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143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>
                <a:latin typeface="Calibri"/>
                <a:cs typeface="Calibri"/>
              </a:rPr>
              <a:t>Disk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movement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will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be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11,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12,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16,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34,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36,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9,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1.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615"/>
              </a:lnSpc>
              <a:spcBef>
                <a:spcPts val="359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-85">
                <a:latin typeface="Calibri"/>
                <a:cs typeface="Calibri"/>
              </a:rPr>
              <a:t>Total</a:t>
            </a:r>
            <a:r>
              <a:rPr dirty="0" sz="2200" spc="-11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cylinder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movement: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(12-</a:t>
            </a:r>
            <a:r>
              <a:rPr dirty="0" sz="2200">
                <a:latin typeface="Calibri"/>
                <a:cs typeface="Calibri"/>
              </a:rPr>
              <a:t>11)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(16-</a:t>
            </a:r>
            <a:r>
              <a:rPr dirty="0" sz="2200">
                <a:latin typeface="Calibri"/>
                <a:cs typeface="Calibri"/>
              </a:rPr>
              <a:t>12)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(34-</a:t>
            </a:r>
            <a:r>
              <a:rPr dirty="0" sz="2200">
                <a:latin typeface="Calibri"/>
                <a:cs typeface="Calibri"/>
              </a:rPr>
              <a:t>16)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(36-</a:t>
            </a:r>
            <a:r>
              <a:rPr dirty="0" sz="2200">
                <a:latin typeface="Calibri"/>
                <a:cs typeface="Calibri"/>
              </a:rPr>
              <a:t>34)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(36-</a:t>
            </a:r>
            <a:r>
              <a:rPr dirty="0" sz="2200">
                <a:latin typeface="Calibri"/>
                <a:cs typeface="Calibri"/>
              </a:rPr>
              <a:t>9)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50">
                <a:latin typeface="Calibri"/>
                <a:cs typeface="Calibri"/>
              </a:rPr>
              <a:t>+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615"/>
              </a:lnSpc>
            </a:pPr>
            <a:r>
              <a:rPr dirty="0" sz="2200" spc="-20">
                <a:latin typeface="Calibri"/>
                <a:cs typeface="Calibri"/>
              </a:rPr>
              <a:t>(9-</a:t>
            </a:r>
            <a:r>
              <a:rPr dirty="0" sz="2200" spc="-10">
                <a:latin typeface="Calibri"/>
                <a:cs typeface="Calibri"/>
              </a:rPr>
              <a:t>1)=60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351023" y="1821942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11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942589" y="2251963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04590" y="2598801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16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672073" y="3010281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34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257671" y="3551301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36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22808" y="1434845"/>
            <a:ext cx="154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89787" y="1448815"/>
            <a:ext cx="154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980692" y="1440307"/>
            <a:ext cx="154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763139" y="1434845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523869" y="1434845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16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480684" y="1448815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34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048883" y="1441831"/>
            <a:ext cx="2844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36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472298" y="1441831"/>
            <a:ext cx="2844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50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002791" y="2157983"/>
            <a:ext cx="5247640" cy="2339340"/>
            <a:chOff x="1002791" y="2157983"/>
            <a:chExt cx="5247640" cy="2339340"/>
          </a:xfrm>
        </p:grpSpPr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7919" y="2157983"/>
              <a:ext cx="550163" cy="513588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473452" y="2199131"/>
              <a:ext cx="431800" cy="393700"/>
            </a:xfrm>
            <a:custGeom>
              <a:avLst/>
              <a:gdLst/>
              <a:ahLst/>
              <a:cxnLst/>
              <a:rect l="l" t="t" r="r" b="b"/>
              <a:pathLst>
                <a:path w="431800" h="393700">
                  <a:moveTo>
                    <a:pt x="431292" y="393191"/>
                  </a:moveTo>
                  <a:lnTo>
                    <a:pt x="0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4927" y="2901695"/>
              <a:ext cx="2058924" cy="501396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3665219" y="2942843"/>
              <a:ext cx="1947545" cy="376555"/>
            </a:xfrm>
            <a:custGeom>
              <a:avLst/>
              <a:gdLst/>
              <a:ahLst/>
              <a:cxnLst/>
              <a:rect l="l" t="t" r="r" b="b"/>
              <a:pathLst>
                <a:path w="1947545" h="376554">
                  <a:moveTo>
                    <a:pt x="0" y="0"/>
                  </a:moveTo>
                  <a:lnTo>
                    <a:pt x="1947164" y="376427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7359" y="3288791"/>
              <a:ext cx="687324" cy="510540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5612891" y="3329939"/>
              <a:ext cx="568325" cy="390525"/>
            </a:xfrm>
            <a:custGeom>
              <a:avLst/>
              <a:gdLst/>
              <a:ahLst/>
              <a:cxnLst/>
              <a:rect l="l" t="t" r="r" b="b"/>
              <a:pathLst>
                <a:path w="568325" h="390525">
                  <a:moveTo>
                    <a:pt x="568198" y="390017"/>
                  </a:moveTo>
                  <a:lnTo>
                    <a:pt x="0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1680" y="3678936"/>
              <a:ext cx="4238244" cy="458724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2058924" y="3720083"/>
              <a:ext cx="4131945" cy="333375"/>
            </a:xfrm>
            <a:custGeom>
              <a:avLst/>
              <a:gdLst/>
              <a:ahLst/>
              <a:cxnLst/>
              <a:rect l="l" t="t" r="r" b="b"/>
              <a:pathLst>
                <a:path w="4131945" h="333375">
                  <a:moveTo>
                    <a:pt x="0" y="333248"/>
                  </a:moveTo>
                  <a:lnTo>
                    <a:pt x="4131564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2791" y="4011167"/>
              <a:ext cx="1104899" cy="486156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1068323" y="4052316"/>
              <a:ext cx="990600" cy="361315"/>
            </a:xfrm>
            <a:custGeom>
              <a:avLst/>
              <a:gdLst/>
              <a:ahLst/>
              <a:cxnLst/>
              <a:rect l="l" t="t" r="r" b="b"/>
              <a:pathLst>
                <a:path w="990600" h="361314">
                  <a:moveTo>
                    <a:pt x="990600" y="0"/>
                  </a:moveTo>
                  <a:lnTo>
                    <a:pt x="0" y="360933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9880" y="2551175"/>
              <a:ext cx="876299" cy="477012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2903219" y="2592323"/>
              <a:ext cx="762000" cy="350520"/>
            </a:xfrm>
            <a:custGeom>
              <a:avLst/>
              <a:gdLst/>
              <a:ahLst/>
              <a:cxnLst/>
              <a:rect l="l" t="t" r="r" b="b"/>
              <a:pathLst>
                <a:path w="762000" h="350519">
                  <a:moveTo>
                    <a:pt x="0" y="0"/>
                  </a:moveTo>
                  <a:lnTo>
                    <a:pt x="762000" y="35052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8168640" y="1865376"/>
            <a:ext cx="472440" cy="1755775"/>
          </a:xfrm>
          <a:prstGeom prst="rect">
            <a:avLst/>
          </a:prstGeom>
          <a:ln w="24384">
            <a:solidFill>
              <a:srgbClr val="4F81BB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130"/>
              </a:spcBef>
            </a:pPr>
            <a:r>
              <a:rPr dirty="0" sz="1800" spc="-25">
                <a:latin typeface="Calibri"/>
                <a:cs typeface="Calibri"/>
              </a:rPr>
              <a:t>1,</a:t>
            </a:r>
            <a:endParaRPr sz="180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latin typeface="Calibri"/>
                <a:cs typeface="Calibri"/>
              </a:rPr>
              <a:t>36,</a:t>
            </a:r>
            <a:endParaRPr sz="180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16,</a:t>
            </a:r>
            <a:endParaRPr sz="180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34,</a:t>
            </a:r>
            <a:endParaRPr sz="180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9,</a:t>
            </a:r>
            <a:endParaRPr sz="180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22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35" y="91567"/>
            <a:ext cx="46456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5" b="0">
                <a:latin typeface="Calibri"/>
                <a:cs typeface="Calibri"/>
              </a:rPr>
              <a:t>Topics</a:t>
            </a:r>
            <a:r>
              <a:rPr dirty="0" sz="4400" spc="-114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to</a:t>
            </a:r>
            <a:r>
              <a:rPr dirty="0" sz="4400" spc="-100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be</a:t>
            </a:r>
            <a:r>
              <a:rPr dirty="0" sz="4400" spc="-85" b="0">
                <a:latin typeface="Calibri"/>
                <a:cs typeface="Calibri"/>
              </a:rPr>
              <a:t> </a:t>
            </a:r>
            <a:r>
              <a:rPr dirty="0" sz="4400" spc="-20" b="0">
                <a:latin typeface="Calibri"/>
                <a:cs typeface="Calibri"/>
              </a:rPr>
              <a:t>covered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886257"/>
            <a:ext cx="3967479" cy="355282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I/O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Management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Principles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I/O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Hardware:</a:t>
            </a:r>
            <a:endParaRPr sz="24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919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I/O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devices</a:t>
            </a:r>
            <a:endParaRPr sz="2000">
              <a:latin typeface="Calibri"/>
              <a:cs typeface="Calibri"/>
            </a:endParaRPr>
          </a:p>
          <a:p>
            <a:pPr lvl="1" marL="814069" indent="-34480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814069" algn="l"/>
                <a:tab pos="814705" algn="l"/>
              </a:tabLst>
            </a:pPr>
            <a:r>
              <a:rPr dirty="0" sz="2000">
                <a:latin typeface="Calibri"/>
                <a:cs typeface="Calibri"/>
              </a:rPr>
              <a:t>Device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controllers</a:t>
            </a:r>
            <a:endParaRPr sz="20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Direct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memory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access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25">
                <a:latin typeface="Calibri"/>
                <a:cs typeface="Calibri"/>
              </a:rPr>
              <a:t>Secondary-Storage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Structure:</a:t>
            </a:r>
            <a:endParaRPr sz="24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93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Disk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structure</a:t>
            </a:r>
            <a:endParaRPr sz="20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Disk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scheduling</a:t>
            </a:r>
            <a:r>
              <a:rPr dirty="0" sz="2000" spc="3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algorithm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Disk</a:t>
            </a:r>
            <a:r>
              <a:rPr dirty="0" sz="4400" spc="-95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Scheduling</a:t>
            </a:r>
            <a:r>
              <a:rPr dirty="0" sz="4400" spc="-10" b="0">
                <a:latin typeface="Calibri"/>
                <a:cs typeface="Calibri"/>
              </a:rPr>
              <a:t> Algorithm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22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895778"/>
            <a:ext cx="8482330" cy="495617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>
                <a:latin typeface="Calibri"/>
                <a:cs typeface="Calibri"/>
              </a:rPr>
              <a:t>Q1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70">
                <a:latin typeface="Calibri"/>
                <a:cs typeface="Calibri"/>
              </a:rPr>
              <a:t>Track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given=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82,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170,43,140,24,16,190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1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disk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contains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0-</a:t>
            </a:r>
            <a:r>
              <a:rPr dirty="0" sz="2400">
                <a:latin typeface="Calibri"/>
                <a:cs typeface="Calibri"/>
              </a:rPr>
              <a:t>199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tracks</a:t>
            </a:r>
            <a:endParaRPr sz="2400">
              <a:latin typeface="Calibri"/>
              <a:cs typeface="Calibri"/>
            </a:endParaRPr>
          </a:p>
          <a:p>
            <a:pPr marL="356870" marR="5080" indent="-344805">
              <a:lnSpc>
                <a:spcPct val="103299"/>
              </a:lnSpc>
              <a:spcBef>
                <a:spcPts val="6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libri"/>
                <a:cs typeface="Calibri"/>
              </a:rPr>
              <a:t>Current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position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r/w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head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50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direction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towards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larger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value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track</a:t>
            </a:r>
            <a:endParaRPr sz="2400">
              <a:latin typeface="Calibri"/>
              <a:cs typeface="Calibri"/>
            </a:endParaRPr>
          </a:p>
          <a:p>
            <a:pPr marL="152400" indent="-140335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153035" algn="l"/>
              </a:tabLst>
            </a:pPr>
            <a:r>
              <a:rPr dirty="0" sz="2400" spc="-20">
                <a:latin typeface="Calibri"/>
                <a:cs typeface="Calibri"/>
              </a:rPr>
              <a:t>Calculate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total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track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movement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r/w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head?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 spc="-10">
                <a:latin typeface="Calibri"/>
                <a:cs typeface="Calibri"/>
              </a:rPr>
              <a:t>Solution-</a:t>
            </a:r>
            <a:endParaRPr sz="2400">
              <a:latin typeface="Calibri"/>
              <a:cs typeface="Calibri"/>
            </a:endParaRPr>
          </a:p>
          <a:p>
            <a:pPr marL="12700" marR="5490210">
              <a:lnSpc>
                <a:spcPct val="125000"/>
              </a:lnSpc>
              <a:spcBef>
                <a:spcPts val="190"/>
              </a:spcBef>
            </a:pP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FCFS=642</a:t>
            </a:r>
            <a:r>
              <a:rPr dirty="0" sz="2400" spc="-9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SSTF=208 SCAN=</a:t>
            </a:r>
            <a:endParaRPr sz="2400">
              <a:latin typeface="Calibri"/>
              <a:cs typeface="Calibri"/>
            </a:endParaRPr>
          </a:p>
          <a:p>
            <a:pPr marL="12700" marR="7515225">
              <a:lnSpc>
                <a:spcPct val="124200"/>
              </a:lnSpc>
              <a:spcBef>
                <a:spcPts val="75"/>
              </a:spcBef>
            </a:pP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C-</a:t>
            </a:r>
            <a:r>
              <a:rPr dirty="0" sz="2400" spc="-20" b="1">
                <a:solidFill>
                  <a:srgbClr val="006EC0"/>
                </a:solidFill>
                <a:latin typeface="Calibri"/>
                <a:cs typeface="Calibri"/>
              </a:rPr>
              <a:t>SCAN LOOK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400" spc="-15" b="1">
                <a:solidFill>
                  <a:srgbClr val="006EC0"/>
                </a:solidFill>
                <a:latin typeface="Calibri"/>
                <a:cs typeface="Calibri"/>
              </a:rPr>
              <a:t>C-</a:t>
            </a:r>
            <a:r>
              <a:rPr dirty="0" sz="2400" spc="-20" b="1">
                <a:solidFill>
                  <a:srgbClr val="006EC0"/>
                </a:solidFill>
                <a:latin typeface="Calibri"/>
                <a:cs typeface="Calibri"/>
              </a:rPr>
              <a:t>LOOK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5" b="0">
                <a:latin typeface="Calibri"/>
                <a:cs typeface="Calibri"/>
              </a:rPr>
              <a:t>C-</a:t>
            </a:r>
            <a:r>
              <a:rPr dirty="0" sz="4400" spc="-20" b="0">
                <a:latin typeface="Calibri"/>
                <a:cs typeface="Calibri"/>
              </a:rPr>
              <a:t>LOOK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22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938911"/>
            <a:ext cx="8623300" cy="2604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6870" marR="5080" indent="-344805">
              <a:lnSpc>
                <a:spcPct val="113999"/>
              </a:lnSpc>
              <a:spcBef>
                <a:spcPts val="10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b="1">
                <a:latin typeface="Calibri"/>
                <a:cs typeface="Calibri"/>
              </a:rPr>
              <a:t>Keep</a:t>
            </a:r>
            <a:r>
              <a:rPr dirty="0" sz="2400" spc="50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moving</a:t>
            </a:r>
            <a:r>
              <a:rPr dirty="0" sz="2400" spc="60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in</a:t>
            </a:r>
            <a:r>
              <a:rPr dirty="0" sz="2400" spc="55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60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same</a:t>
            </a:r>
            <a:r>
              <a:rPr dirty="0" sz="2400" spc="60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direction</a:t>
            </a:r>
            <a:r>
              <a:rPr dirty="0" sz="2400" spc="55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until</a:t>
            </a:r>
            <a:r>
              <a:rPr dirty="0" sz="2400" spc="55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there</a:t>
            </a:r>
            <a:r>
              <a:rPr dirty="0" sz="2400" spc="55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are</a:t>
            </a:r>
            <a:r>
              <a:rPr dirty="0" sz="2400" spc="55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no</a:t>
            </a:r>
            <a:r>
              <a:rPr dirty="0" sz="2400" spc="50" b="1">
                <a:latin typeface="Calibri"/>
                <a:cs typeface="Calibri"/>
              </a:rPr>
              <a:t>  </a:t>
            </a:r>
            <a:r>
              <a:rPr dirty="0" sz="2400" spc="-20" b="1">
                <a:latin typeface="Calibri"/>
                <a:cs typeface="Calibri"/>
              </a:rPr>
              <a:t>more </a:t>
            </a:r>
            <a:r>
              <a:rPr dirty="0" sz="2400" b="1">
                <a:latin typeface="Calibri"/>
                <a:cs typeface="Calibri"/>
              </a:rPr>
              <a:t>outstanding</a:t>
            </a:r>
            <a:r>
              <a:rPr dirty="0" sz="2400" spc="3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requests</a:t>
            </a:r>
            <a:r>
              <a:rPr dirty="0" sz="2400" spc="3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pending</a:t>
            </a:r>
            <a:r>
              <a:rPr dirty="0" sz="2400" spc="3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</a:t>
            </a:r>
            <a:r>
              <a:rPr dirty="0" sz="2400" spc="3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that</a:t>
            </a:r>
            <a:r>
              <a:rPr dirty="0" sz="2400" spc="3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direction,</a:t>
            </a:r>
            <a:r>
              <a:rPr dirty="0" sz="2400" spc="3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then</a:t>
            </a:r>
            <a:r>
              <a:rPr dirty="0" sz="2400" spc="37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algorithm </a:t>
            </a:r>
            <a:r>
              <a:rPr dirty="0" sz="2400" b="1">
                <a:latin typeface="Calibri"/>
                <a:cs typeface="Calibri"/>
              </a:rPr>
              <a:t>switches</a:t>
            </a:r>
            <a:r>
              <a:rPr dirty="0" sz="2400" spc="-13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direction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algn="just" marL="356870" marR="8255" indent="-344805">
              <a:lnSpc>
                <a:spcPct val="113999"/>
              </a:lnSpc>
              <a:spcBef>
                <a:spcPts val="60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b="1">
                <a:latin typeface="Calibri"/>
                <a:cs typeface="Calibri"/>
              </a:rPr>
              <a:t>When</a:t>
            </a:r>
            <a:r>
              <a:rPr dirty="0" sz="2400" spc="4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switching</a:t>
            </a:r>
            <a:r>
              <a:rPr dirty="0" sz="2400" spc="409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occurs</a:t>
            </a:r>
            <a:r>
              <a:rPr dirty="0" sz="2400" spc="4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434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arm</a:t>
            </a:r>
            <a:r>
              <a:rPr dirty="0" sz="2400" spc="4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goes</a:t>
            </a:r>
            <a:r>
              <a:rPr dirty="0" sz="2400" spc="409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to</a:t>
            </a:r>
            <a:r>
              <a:rPr dirty="0" sz="2400" spc="4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434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lowest</a:t>
            </a:r>
            <a:r>
              <a:rPr dirty="0" sz="2400" spc="42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numbered </a:t>
            </a:r>
            <a:r>
              <a:rPr dirty="0" sz="2400" b="1">
                <a:latin typeface="Calibri"/>
                <a:cs typeface="Calibri"/>
              </a:rPr>
              <a:t>cylinder</a:t>
            </a:r>
            <a:r>
              <a:rPr dirty="0" sz="2400" spc="160" b="1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16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pending</a:t>
            </a:r>
            <a:r>
              <a:rPr dirty="0" sz="2400" spc="16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requests</a:t>
            </a:r>
            <a:r>
              <a:rPr dirty="0" sz="2400" spc="16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160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from</a:t>
            </a:r>
            <a:r>
              <a:rPr dirty="0" sz="2400" spc="160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there</a:t>
            </a:r>
            <a:r>
              <a:rPr dirty="0" sz="2400" spc="160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it</a:t>
            </a:r>
            <a:r>
              <a:rPr dirty="0" sz="2400" spc="155" b="1">
                <a:latin typeface="Calibri"/>
                <a:cs typeface="Calibri"/>
              </a:rPr>
              <a:t>  </a:t>
            </a:r>
            <a:r>
              <a:rPr dirty="0" sz="2400" spc="-10" b="1">
                <a:latin typeface="Calibri"/>
                <a:cs typeface="Calibri"/>
              </a:rPr>
              <a:t>continues </a:t>
            </a:r>
            <a:r>
              <a:rPr dirty="0" sz="2400" b="1">
                <a:latin typeface="Calibri"/>
                <a:cs typeface="Calibri"/>
              </a:rPr>
              <a:t>moving</a:t>
            </a:r>
            <a:r>
              <a:rPr dirty="0" sz="2400" spc="-114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upward</a:t>
            </a:r>
            <a:r>
              <a:rPr dirty="0" sz="2400" spc="-114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direction</a:t>
            </a:r>
            <a:r>
              <a:rPr dirty="0" sz="2400" spc="-9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again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5" b="0">
                <a:latin typeface="Calibri"/>
                <a:cs typeface="Calibri"/>
              </a:rPr>
              <a:t>C-</a:t>
            </a:r>
            <a:r>
              <a:rPr dirty="0" sz="4400" spc="-20" b="0">
                <a:latin typeface="Calibri"/>
                <a:cs typeface="Calibri"/>
              </a:rPr>
              <a:t>LOOK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96900" y="1821179"/>
            <a:ext cx="7023100" cy="2979420"/>
          </a:xfrm>
          <a:custGeom>
            <a:avLst/>
            <a:gdLst/>
            <a:ahLst/>
            <a:cxnLst/>
            <a:rect l="l" t="t" r="r" b="b"/>
            <a:pathLst>
              <a:path w="7023100" h="2979420">
                <a:moveTo>
                  <a:pt x="463550" y="0"/>
                </a:moveTo>
                <a:lnTo>
                  <a:pt x="463550" y="2979420"/>
                </a:lnTo>
              </a:path>
              <a:path w="7023100" h="2979420">
                <a:moveTo>
                  <a:pt x="1454150" y="0"/>
                </a:moveTo>
                <a:lnTo>
                  <a:pt x="1454150" y="2979420"/>
                </a:lnTo>
              </a:path>
              <a:path w="7023100" h="2979420">
                <a:moveTo>
                  <a:pt x="2292350" y="0"/>
                </a:moveTo>
                <a:lnTo>
                  <a:pt x="2292350" y="2979420"/>
                </a:lnTo>
              </a:path>
              <a:path w="7023100" h="2979420">
                <a:moveTo>
                  <a:pt x="3054350" y="0"/>
                </a:moveTo>
                <a:lnTo>
                  <a:pt x="3054350" y="2979420"/>
                </a:lnTo>
              </a:path>
              <a:path w="7023100" h="2979420">
                <a:moveTo>
                  <a:pt x="5013960" y="0"/>
                </a:moveTo>
                <a:lnTo>
                  <a:pt x="5013960" y="2979420"/>
                </a:lnTo>
              </a:path>
              <a:path w="7023100" h="2979420">
                <a:moveTo>
                  <a:pt x="5568950" y="0"/>
                </a:moveTo>
                <a:lnTo>
                  <a:pt x="5568950" y="2979420"/>
                </a:lnTo>
              </a:path>
              <a:path w="7023100" h="2979420">
                <a:moveTo>
                  <a:pt x="6350" y="0"/>
                </a:moveTo>
                <a:lnTo>
                  <a:pt x="6350" y="2979420"/>
                </a:lnTo>
              </a:path>
              <a:path w="7023100" h="2979420">
                <a:moveTo>
                  <a:pt x="7016750" y="0"/>
                </a:moveTo>
                <a:lnTo>
                  <a:pt x="7016750" y="2979420"/>
                </a:lnTo>
              </a:path>
              <a:path w="7023100" h="2979420">
                <a:moveTo>
                  <a:pt x="0" y="6350"/>
                </a:moveTo>
                <a:lnTo>
                  <a:pt x="7023100" y="6350"/>
                </a:lnTo>
              </a:path>
              <a:path w="7023100" h="2979420">
                <a:moveTo>
                  <a:pt x="0" y="2973070"/>
                </a:moveTo>
                <a:lnTo>
                  <a:pt x="7023100" y="29730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351023" y="1821942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11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8935" y="3852011"/>
            <a:ext cx="7985125" cy="2012314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577850">
              <a:lnSpc>
                <a:spcPct val="100000"/>
              </a:lnSpc>
              <a:spcBef>
                <a:spcPts val="740"/>
              </a:spcBef>
            </a:pPr>
            <a:r>
              <a:rPr dirty="0" sz="200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1870710">
              <a:lnSpc>
                <a:spcPct val="100000"/>
              </a:lnSpc>
              <a:spcBef>
                <a:spcPts val="640"/>
              </a:spcBef>
            </a:pPr>
            <a:r>
              <a:rPr dirty="0" sz="200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>
                <a:latin typeface="Calibri"/>
                <a:cs typeface="Calibri"/>
              </a:rPr>
              <a:t>Disk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movement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will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be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11,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12,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16,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34,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36,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1,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9.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615"/>
              </a:lnSpc>
              <a:spcBef>
                <a:spcPts val="36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-85">
                <a:latin typeface="Calibri"/>
                <a:cs typeface="Calibri"/>
              </a:rPr>
              <a:t>Total</a:t>
            </a:r>
            <a:r>
              <a:rPr dirty="0" sz="2200" spc="-11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cylinder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movement: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(12-</a:t>
            </a:r>
            <a:r>
              <a:rPr dirty="0" sz="2200">
                <a:latin typeface="Calibri"/>
                <a:cs typeface="Calibri"/>
              </a:rPr>
              <a:t>11)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(16-</a:t>
            </a:r>
            <a:r>
              <a:rPr dirty="0" sz="2200">
                <a:latin typeface="Calibri"/>
                <a:cs typeface="Calibri"/>
              </a:rPr>
              <a:t>12)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(34-</a:t>
            </a:r>
            <a:r>
              <a:rPr dirty="0" sz="2200">
                <a:latin typeface="Calibri"/>
                <a:cs typeface="Calibri"/>
              </a:rPr>
              <a:t>16)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(36-</a:t>
            </a:r>
            <a:r>
              <a:rPr dirty="0" sz="2200">
                <a:latin typeface="Calibri"/>
                <a:cs typeface="Calibri"/>
              </a:rPr>
              <a:t>34)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+(36-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615"/>
              </a:lnSpc>
            </a:pPr>
            <a:r>
              <a:rPr dirty="0" sz="2200" spc="-20">
                <a:latin typeface="Calibri"/>
                <a:cs typeface="Calibri"/>
              </a:rPr>
              <a:t>1)+(9-</a:t>
            </a:r>
            <a:r>
              <a:rPr dirty="0" sz="2200" spc="-10">
                <a:latin typeface="Calibri"/>
                <a:cs typeface="Calibri"/>
              </a:rPr>
              <a:t>1)=68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942589" y="2251963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04590" y="2598801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16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672073" y="3010281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34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257671" y="3551301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36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22808" y="1434845"/>
            <a:ext cx="154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89787" y="1448815"/>
            <a:ext cx="154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980692" y="1440307"/>
            <a:ext cx="154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763139" y="1434845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523869" y="1434845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16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480684" y="1448815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34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048883" y="1441831"/>
            <a:ext cx="2844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36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472298" y="1441831"/>
            <a:ext cx="2844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50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002791" y="2157983"/>
            <a:ext cx="5247640" cy="2327275"/>
            <a:chOff x="1002791" y="2157983"/>
            <a:chExt cx="5247640" cy="2327275"/>
          </a:xfrm>
        </p:grpSpPr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7919" y="2157983"/>
              <a:ext cx="550163" cy="513588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473452" y="2199131"/>
              <a:ext cx="431800" cy="393700"/>
            </a:xfrm>
            <a:custGeom>
              <a:avLst/>
              <a:gdLst/>
              <a:ahLst/>
              <a:cxnLst/>
              <a:rect l="l" t="t" r="r" b="b"/>
              <a:pathLst>
                <a:path w="431800" h="393700">
                  <a:moveTo>
                    <a:pt x="431292" y="393191"/>
                  </a:moveTo>
                  <a:lnTo>
                    <a:pt x="0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4927" y="2901695"/>
              <a:ext cx="2058924" cy="501396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3665219" y="2942843"/>
              <a:ext cx="1947545" cy="376555"/>
            </a:xfrm>
            <a:custGeom>
              <a:avLst/>
              <a:gdLst/>
              <a:ahLst/>
              <a:cxnLst/>
              <a:rect l="l" t="t" r="r" b="b"/>
              <a:pathLst>
                <a:path w="1947545" h="376554">
                  <a:moveTo>
                    <a:pt x="0" y="0"/>
                  </a:moveTo>
                  <a:lnTo>
                    <a:pt x="1947164" y="376427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7359" y="3288791"/>
              <a:ext cx="687324" cy="510540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5612891" y="3329939"/>
              <a:ext cx="568325" cy="390525"/>
            </a:xfrm>
            <a:custGeom>
              <a:avLst/>
              <a:gdLst/>
              <a:ahLst/>
              <a:cxnLst/>
              <a:rect l="l" t="t" r="r" b="b"/>
              <a:pathLst>
                <a:path w="568325" h="390525">
                  <a:moveTo>
                    <a:pt x="568198" y="390017"/>
                  </a:moveTo>
                  <a:lnTo>
                    <a:pt x="0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1079" y="3678936"/>
              <a:ext cx="5228844" cy="458724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1068323" y="3720083"/>
              <a:ext cx="5122545" cy="333375"/>
            </a:xfrm>
            <a:custGeom>
              <a:avLst/>
              <a:gdLst/>
              <a:ahLst/>
              <a:cxnLst/>
              <a:rect l="l" t="t" r="r" b="b"/>
              <a:pathLst>
                <a:path w="5122545" h="333375">
                  <a:moveTo>
                    <a:pt x="0" y="333248"/>
                  </a:moveTo>
                  <a:lnTo>
                    <a:pt x="5122164" y="0"/>
                  </a:lnTo>
                </a:path>
              </a:pathLst>
            </a:custGeom>
            <a:ln w="39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2791" y="4011167"/>
              <a:ext cx="1104899" cy="473963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1068323" y="4052316"/>
              <a:ext cx="990600" cy="350520"/>
            </a:xfrm>
            <a:custGeom>
              <a:avLst/>
              <a:gdLst/>
              <a:ahLst/>
              <a:cxnLst/>
              <a:rect l="l" t="t" r="r" b="b"/>
              <a:pathLst>
                <a:path w="990600" h="350520">
                  <a:moveTo>
                    <a:pt x="990600" y="350392"/>
                  </a:moveTo>
                  <a:lnTo>
                    <a:pt x="0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9880" y="2551175"/>
              <a:ext cx="876299" cy="477012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2903219" y="2592323"/>
              <a:ext cx="762000" cy="350520"/>
            </a:xfrm>
            <a:custGeom>
              <a:avLst/>
              <a:gdLst/>
              <a:ahLst/>
              <a:cxnLst/>
              <a:rect l="l" t="t" r="r" b="b"/>
              <a:pathLst>
                <a:path w="762000" h="350519">
                  <a:moveTo>
                    <a:pt x="0" y="0"/>
                  </a:moveTo>
                  <a:lnTo>
                    <a:pt x="762000" y="35052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8168640" y="1865376"/>
            <a:ext cx="472440" cy="1755775"/>
          </a:xfrm>
          <a:prstGeom prst="rect">
            <a:avLst/>
          </a:prstGeom>
          <a:ln w="24384">
            <a:solidFill>
              <a:srgbClr val="4F81BB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130"/>
              </a:spcBef>
            </a:pPr>
            <a:r>
              <a:rPr dirty="0" sz="1800" spc="-25">
                <a:latin typeface="Calibri"/>
                <a:cs typeface="Calibri"/>
              </a:rPr>
              <a:t>1,</a:t>
            </a:r>
            <a:endParaRPr sz="180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latin typeface="Calibri"/>
                <a:cs typeface="Calibri"/>
              </a:rPr>
              <a:t>36,</a:t>
            </a:r>
            <a:endParaRPr sz="180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16,</a:t>
            </a:r>
            <a:endParaRPr sz="180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34,</a:t>
            </a:r>
            <a:endParaRPr sz="180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9,</a:t>
            </a:r>
            <a:endParaRPr sz="180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22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0" b="0">
                <a:latin typeface="Calibri"/>
                <a:cs typeface="Calibri"/>
              </a:rPr>
              <a:t>SCAN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22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938911"/>
            <a:ext cx="8621395" cy="2188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6870" marR="5080" indent="-344805">
              <a:lnSpc>
                <a:spcPct val="113999"/>
              </a:lnSpc>
              <a:spcBef>
                <a:spcPts val="10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 b="1">
                <a:latin typeface="Calibri"/>
                <a:cs typeface="Calibri"/>
              </a:rPr>
              <a:t>From</a:t>
            </a:r>
            <a:r>
              <a:rPr dirty="0" sz="2400" spc="4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4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current</a:t>
            </a:r>
            <a:r>
              <a:rPr dirty="0" sz="2400" spc="4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position</a:t>
            </a:r>
            <a:r>
              <a:rPr dirty="0" sz="2400" spc="4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disk</a:t>
            </a:r>
            <a:r>
              <a:rPr dirty="0" sz="2400" spc="4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arm</a:t>
            </a:r>
            <a:r>
              <a:rPr dirty="0" sz="2400" spc="48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starts</a:t>
            </a:r>
            <a:r>
              <a:rPr dirty="0" sz="2400" spc="459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</a:t>
            </a:r>
            <a:r>
              <a:rPr dirty="0" sz="2400" spc="4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up</a:t>
            </a:r>
            <a:r>
              <a:rPr dirty="0" sz="2400" spc="459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direction</a:t>
            </a:r>
            <a:r>
              <a:rPr dirty="0" sz="2400" spc="459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and </a:t>
            </a:r>
            <a:r>
              <a:rPr dirty="0" sz="2400" b="1">
                <a:latin typeface="Calibri"/>
                <a:cs typeface="Calibri"/>
              </a:rPr>
              <a:t>moves</a:t>
            </a:r>
            <a:r>
              <a:rPr dirty="0" sz="2400" spc="3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towards</a:t>
            </a:r>
            <a:r>
              <a:rPr dirty="0" sz="2400" spc="3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38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end,</a:t>
            </a:r>
            <a:r>
              <a:rPr dirty="0" sz="2400" spc="38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serving</a:t>
            </a:r>
            <a:r>
              <a:rPr dirty="0" sz="2400" spc="38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all</a:t>
            </a:r>
            <a:r>
              <a:rPr dirty="0" sz="2400" spc="38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39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pending</a:t>
            </a:r>
            <a:r>
              <a:rPr dirty="0" sz="2400" spc="3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requests</a:t>
            </a:r>
            <a:r>
              <a:rPr dirty="0" sz="2400" spc="37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until </a:t>
            </a:r>
            <a:r>
              <a:rPr dirty="0" sz="2400" spc="-20" b="1">
                <a:latin typeface="Calibri"/>
                <a:cs typeface="Calibri"/>
              </a:rPr>
              <a:t>end</a:t>
            </a:r>
            <a:r>
              <a:rPr dirty="0" sz="2400" spc="-2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algn="just" marL="356870" marR="5080" indent="-344805">
              <a:lnSpc>
                <a:spcPct val="114199"/>
              </a:lnSpc>
              <a:spcBef>
                <a:spcPts val="59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end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arm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direction</a:t>
            </a:r>
            <a:r>
              <a:rPr dirty="0" sz="2400" spc="9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is</a:t>
            </a:r>
            <a:r>
              <a:rPr dirty="0" sz="2400" spc="1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reversed</a:t>
            </a:r>
            <a:r>
              <a:rPr dirty="0" sz="2400" spc="9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(down)</a:t>
            </a:r>
            <a:r>
              <a:rPr dirty="0" sz="2400" spc="9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and</a:t>
            </a:r>
            <a:r>
              <a:rPr dirty="0" sz="2400" spc="9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moves</a:t>
            </a:r>
            <a:r>
              <a:rPr dirty="0" sz="2400" spc="10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towards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other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end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serving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 pending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requests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on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20" b="1">
                <a:latin typeface="Calibri"/>
                <a:cs typeface="Calibri"/>
              </a:rPr>
              <a:t> way</a:t>
            </a:r>
            <a:r>
              <a:rPr dirty="0" sz="2400" spc="-2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0" b="0">
                <a:latin typeface="Calibri"/>
                <a:cs typeface="Calibri"/>
              </a:rPr>
              <a:t>SCAN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4747666"/>
            <a:ext cx="8485505" cy="111696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>
                <a:latin typeface="Calibri"/>
                <a:cs typeface="Calibri"/>
              </a:rPr>
              <a:t>Disk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movement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will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be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11,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12,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16,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34,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36,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50,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9,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1.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615"/>
              </a:lnSpc>
              <a:spcBef>
                <a:spcPts val="36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-85">
                <a:latin typeface="Calibri"/>
                <a:cs typeface="Calibri"/>
              </a:rPr>
              <a:t>Total</a:t>
            </a:r>
            <a:r>
              <a:rPr dirty="0" sz="2200" spc="-11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cylinder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movement: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(12-</a:t>
            </a:r>
            <a:r>
              <a:rPr dirty="0" sz="2200">
                <a:latin typeface="Calibri"/>
                <a:cs typeface="Calibri"/>
              </a:rPr>
              <a:t>11)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(16-</a:t>
            </a:r>
            <a:r>
              <a:rPr dirty="0" sz="2200">
                <a:latin typeface="Calibri"/>
                <a:cs typeface="Calibri"/>
              </a:rPr>
              <a:t>12)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(34-</a:t>
            </a:r>
            <a:r>
              <a:rPr dirty="0" sz="2200">
                <a:latin typeface="Calibri"/>
                <a:cs typeface="Calibri"/>
              </a:rPr>
              <a:t>16)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+(36-</a:t>
            </a:r>
            <a:r>
              <a:rPr dirty="0" sz="2200">
                <a:latin typeface="Calibri"/>
                <a:cs typeface="Calibri"/>
              </a:rPr>
              <a:t>34)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+(50-</a:t>
            </a:r>
            <a:r>
              <a:rPr dirty="0" sz="2200">
                <a:latin typeface="Calibri"/>
                <a:cs typeface="Calibri"/>
              </a:rPr>
              <a:t>36)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50">
                <a:latin typeface="Calibri"/>
                <a:cs typeface="Calibri"/>
              </a:rPr>
              <a:t>+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615"/>
              </a:lnSpc>
            </a:pPr>
            <a:r>
              <a:rPr dirty="0" sz="2200" spc="-20">
                <a:latin typeface="Calibri"/>
                <a:cs typeface="Calibri"/>
              </a:rPr>
              <a:t>(50-</a:t>
            </a:r>
            <a:r>
              <a:rPr dirty="0" sz="2200">
                <a:latin typeface="Calibri"/>
                <a:cs typeface="Calibri"/>
              </a:rPr>
              <a:t>9)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 </a:t>
            </a:r>
            <a:r>
              <a:rPr dirty="0" sz="2200" spc="-20">
                <a:latin typeface="Calibri"/>
                <a:cs typeface="Calibri"/>
              </a:rPr>
              <a:t>(9-</a:t>
            </a:r>
            <a:r>
              <a:rPr dirty="0" sz="2200">
                <a:latin typeface="Calibri"/>
                <a:cs typeface="Calibri"/>
              </a:rPr>
              <a:t>1)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88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2808" y="1434845"/>
            <a:ext cx="154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89787" y="1448815"/>
            <a:ext cx="154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80692" y="1440307"/>
            <a:ext cx="154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763139" y="1434845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23869" y="1434845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16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480684" y="1448815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34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48883" y="1441831"/>
            <a:ext cx="2844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36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472298" y="1441831"/>
            <a:ext cx="2844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50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002791" y="2177005"/>
            <a:ext cx="6680200" cy="2686685"/>
            <a:chOff x="1002791" y="2177005"/>
            <a:chExt cx="6680200" cy="2686685"/>
          </a:xfrm>
        </p:grpSpPr>
        <p:sp>
          <p:nvSpPr>
            <p:cNvPr id="13" name="object 13" descr=""/>
            <p:cNvSpPr/>
            <p:nvPr/>
          </p:nvSpPr>
          <p:spPr>
            <a:xfrm>
              <a:off x="1068323" y="4436363"/>
              <a:ext cx="990600" cy="342900"/>
            </a:xfrm>
            <a:custGeom>
              <a:avLst/>
              <a:gdLst/>
              <a:ahLst/>
              <a:cxnLst/>
              <a:rect l="l" t="t" r="r" b="b"/>
              <a:pathLst>
                <a:path w="990600" h="342900">
                  <a:moveTo>
                    <a:pt x="990600" y="0"/>
                  </a:moveTo>
                  <a:lnTo>
                    <a:pt x="0" y="342646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680" y="3998975"/>
              <a:ext cx="5670804" cy="522731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6376" y="2177005"/>
              <a:ext cx="502736" cy="475544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2473452" y="2199131"/>
              <a:ext cx="431800" cy="393700"/>
            </a:xfrm>
            <a:custGeom>
              <a:avLst/>
              <a:gdLst/>
              <a:ahLst/>
              <a:cxnLst/>
              <a:rect l="l" t="t" r="r" b="b"/>
              <a:pathLst>
                <a:path w="431800" h="393700">
                  <a:moveTo>
                    <a:pt x="431292" y="393191"/>
                  </a:moveTo>
                  <a:lnTo>
                    <a:pt x="0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3904" y="2920616"/>
              <a:ext cx="2011483" cy="473015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3665219" y="2942843"/>
              <a:ext cx="1947545" cy="376555"/>
            </a:xfrm>
            <a:custGeom>
              <a:avLst/>
              <a:gdLst/>
              <a:ahLst/>
              <a:cxnLst/>
              <a:rect l="l" t="t" r="r" b="b"/>
              <a:pathLst>
                <a:path w="1947545" h="376554">
                  <a:moveTo>
                    <a:pt x="0" y="0"/>
                  </a:moveTo>
                  <a:lnTo>
                    <a:pt x="1947164" y="376427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7359" y="3288791"/>
              <a:ext cx="687324" cy="51054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612891" y="3329939"/>
              <a:ext cx="568325" cy="390525"/>
            </a:xfrm>
            <a:custGeom>
              <a:avLst/>
              <a:gdLst/>
              <a:ahLst/>
              <a:cxnLst/>
              <a:rect l="l" t="t" r="r" b="b"/>
              <a:pathLst>
                <a:path w="568325" h="390525">
                  <a:moveTo>
                    <a:pt x="568198" y="390017"/>
                  </a:moveTo>
                  <a:lnTo>
                    <a:pt x="0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9880" y="2551175"/>
              <a:ext cx="876299" cy="477012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2058924" y="2592323"/>
              <a:ext cx="5562600" cy="1845310"/>
            </a:xfrm>
            <a:custGeom>
              <a:avLst/>
              <a:gdLst/>
              <a:ahLst/>
              <a:cxnLst/>
              <a:rect l="l" t="t" r="r" b="b"/>
              <a:pathLst>
                <a:path w="5562600" h="1845310">
                  <a:moveTo>
                    <a:pt x="844295" y="0"/>
                  </a:moveTo>
                  <a:lnTo>
                    <a:pt x="1606296" y="350520"/>
                  </a:lnTo>
                </a:path>
                <a:path w="5562600" h="1845310">
                  <a:moveTo>
                    <a:pt x="0" y="1845183"/>
                  </a:moveTo>
                  <a:lnTo>
                    <a:pt x="5562600" y="144780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2791" y="4395215"/>
              <a:ext cx="1104899" cy="467868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17336" y="3678935"/>
              <a:ext cx="1540764" cy="437388"/>
            </a:xfrm>
            <a:prstGeom prst="rect">
              <a:avLst/>
            </a:prstGeom>
          </p:spPr>
        </p:pic>
      </p:grpSp>
      <p:graphicFrame>
        <p:nvGraphicFramePr>
          <p:cNvPr id="25" name="object 25" descr=""/>
          <p:cNvGraphicFramePr>
            <a:graphicFrameLocks noGrp="1"/>
          </p:cNvGraphicFramePr>
          <p:nvPr/>
        </p:nvGraphicFramePr>
        <p:xfrm>
          <a:off x="596900" y="1821179"/>
          <a:ext cx="7023100" cy="306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990600"/>
                <a:gridCol w="838200"/>
                <a:gridCol w="762000"/>
                <a:gridCol w="1959610"/>
                <a:gridCol w="554989"/>
                <a:gridCol w="1447800"/>
              </a:tblGrid>
              <a:tr h="3068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r" marR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12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16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34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36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algn="r" marR="38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50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 descr=""/>
          <p:cNvSpPr/>
          <p:nvPr/>
        </p:nvSpPr>
        <p:spPr>
          <a:xfrm>
            <a:off x="6182867" y="3720084"/>
            <a:ext cx="1429385" cy="312420"/>
          </a:xfrm>
          <a:custGeom>
            <a:avLst/>
            <a:gdLst/>
            <a:ahLst/>
            <a:cxnLst/>
            <a:rect l="l" t="t" r="r" b="b"/>
            <a:pathLst>
              <a:path w="1429384" h="312420">
                <a:moveTo>
                  <a:pt x="1429385" y="311912"/>
                </a:moveTo>
                <a:lnTo>
                  <a:pt x="0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8168640" y="1865376"/>
            <a:ext cx="472440" cy="1755775"/>
          </a:xfrm>
          <a:custGeom>
            <a:avLst/>
            <a:gdLst/>
            <a:ahLst/>
            <a:cxnLst/>
            <a:rect l="l" t="t" r="r" b="b"/>
            <a:pathLst>
              <a:path w="472440" h="1755775">
                <a:moveTo>
                  <a:pt x="0" y="1755521"/>
                </a:moveTo>
                <a:lnTo>
                  <a:pt x="472440" y="1755521"/>
                </a:lnTo>
                <a:lnTo>
                  <a:pt x="472440" y="0"/>
                </a:lnTo>
                <a:lnTo>
                  <a:pt x="0" y="0"/>
                </a:lnTo>
                <a:lnTo>
                  <a:pt x="0" y="1755521"/>
                </a:lnTo>
                <a:close/>
              </a:path>
            </a:pathLst>
          </a:custGeom>
          <a:ln w="24383">
            <a:solidFill>
              <a:srgbClr val="4F8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8251697" y="1869135"/>
            <a:ext cx="31496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1,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latin typeface="Calibri"/>
                <a:cs typeface="Calibri"/>
              </a:rPr>
              <a:t>36,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16,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34,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9,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22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" b="0">
                <a:latin typeface="Calibri"/>
                <a:cs typeface="Calibri"/>
              </a:rPr>
              <a:t>C-</a:t>
            </a:r>
            <a:r>
              <a:rPr dirty="0" sz="4400" spc="-20" b="0">
                <a:latin typeface="Calibri"/>
                <a:cs typeface="Calibri"/>
              </a:rPr>
              <a:t>SCAN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22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961770"/>
            <a:ext cx="8623935" cy="2164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69850" indent="-344805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3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44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current</a:t>
            </a:r>
            <a:r>
              <a:rPr dirty="0" sz="2400" spc="409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position</a:t>
            </a:r>
            <a:r>
              <a:rPr dirty="0" sz="2400" spc="409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disk</a:t>
            </a:r>
            <a:r>
              <a:rPr dirty="0" sz="2400" spc="434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arm</a:t>
            </a:r>
            <a:r>
              <a:rPr dirty="0" sz="2400" spc="434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starts</a:t>
            </a:r>
            <a:r>
              <a:rPr dirty="0" sz="2400" spc="4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</a:t>
            </a:r>
            <a:r>
              <a:rPr dirty="0" sz="2400" spc="4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up</a:t>
            </a:r>
            <a:r>
              <a:rPr dirty="0" sz="2400" spc="4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direction</a:t>
            </a:r>
            <a:r>
              <a:rPr dirty="0" sz="2400" spc="46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and </a:t>
            </a:r>
            <a:r>
              <a:rPr dirty="0" sz="2400" b="1">
                <a:latin typeface="Calibri"/>
                <a:cs typeface="Calibri"/>
              </a:rPr>
              <a:t>moves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towards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end,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serving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request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until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end</a:t>
            </a:r>
            <a:r>
              <a:rPr dirty="0" sz="2400" spc="-2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algn="just" marL="356870" marR="5080" indent="-344805">
              <a:lnSpc>
                <a:spcPct val="113999"/>
              </a:lnSpc>
              <a:spcBef>
                <a:spcPts val="409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end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arm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direction</a:t>
            </a:r>
            <a:r>
              <a:rPr dirty="0" sz="2400" spc="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is</a:t>
            </a:r>
            <a:r>
              <a:rPr dirty="0" sz="2400" spc="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reversed</a:t>
            </a:r>
            <a:r>
              <a:rPr dirty="0" sz="2400" spc="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(down),</a:t>
            </a:r>
            <a:r>
              <a:rPr dirty="0" sz="2400" spc="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and</a:t>
            </a:r>
            <a:r>
              <a:rPr dirty="0" sz="2400" spc="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arm</a:t>
            </a:r>
            <a:r>
              <a:rPr dirty="0" sz="2400" spc="5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directly </a:t>
            </a:r>
            <a:r>
              <a:rPr dirty="0" sz="2400" b="1">
                <a:latin typeface="Calibri"/>
                <a:cs typeface="Calibri"/>
              </a:rPr>
              <a:t>goes</a:t>
            </a:r>
            <a:r>
              <a:rPr dirty="0" sz="2400" spc="190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to</a:t>
            </a:r>
            <a:r>
              <a:rPr dirty="0" sz="2400" spc="190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other</a:t>
            </a:r>
            <a:r>
              <a:rPr dirty="0" sz="2400" spc="190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end</a:t>
            </a:r>
            <a:r>
              <a:rPr dirty="0" sz="2400" spc="190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and</a:t>
            </a:r>
            <a:r>
              <a:rPr dirty="0" sz="2400" spc="190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again</a:t>
            </a:r>
            <a:r>
              <a:rPr dirty="0" sz="2400" spc="180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continues</a:t>
            </a:r>
            <a:r>
              <a:rPr dirty="0" sz="2400" spc="195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moving</a:t>
            </a:r>
            <a:r>
              <a:rPr dirty="0" sz="2400" spc="185" b="1">
                <a:latin typeface="Calibri"/>
                <a:cs typeface="Calibri"/>
              </a:rPr>
              <a:t>  </a:t>
            </a:r>
            <a:r>
              <a:rPr dirty="0" sz="2400" b="1">
                <a:latin typeface="Calibri"/>
                <a:cs typeface="Calibri"/>
              </a:rPr>
              <a:t>in</a:t>
            </a:r>
            <a:r>
              <a:rPr dirty="0" sz="2400" spc="190" b="1">
                <a:latin typeface="Calibri"/>
                <a:cs typeface="Calibri"/>
              </a:rPr>
              <a:t>  </a:t>
            </a:r>
            <a:r>
              <a:rPr dirty="0" sz="2400" spc="-10" b="1">
                <a:latin typeface="Calibri"/>
                <a:cs typeface="Calibri"/>
              </a:rPr>
              <a:t>upward direction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" b="0">
                <a:latin typeface="Calibri"/>
                <a:cs typeface="Calibri"/>
              </a:rPr>
              <a:t>C-</a:t>
            </a:r>
            <a:r>
              <a:rPr dirty="0" sz="4400" spc="-20" b="0">
                <a:latin typeface="Calibri"/>
                <a:cs typeface="Calibri"/>
              </a:rPr>
              <a:t>SCAN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4747666"/>
            <a:ext cx="8485505" cy="111696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>
                <a:latin typeface="Calibri"/>
                <a:cs typeface="Calibri"/>
              </a:rPr>
              <a:t>Disk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movement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will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be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11,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12,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16,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34,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36,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50,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0,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1,9.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615"/>
              </a:lnSpc>
              <a:spcBef>
                <a:spcPts val="36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200" spc="-85">
                <a:latin typeface="Calibri"/>
                <a:cs typeface="Calibri"/>
              </a:rPr>
              <a:t>Total</a:t>
            </a:r>
            <a:r>
              <a:rPr dirty="0" sz="2200" spc="-11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cylinder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movement: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(12-</a:t>
            </a:r>
            <a:r>
              <a:rPr dirty="0" sz="2200">
                <a:latin typeface="Calibri"/>
                <a:cs typeface="Calibri"/>
              </a:rPr>
              <a:t>11)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(16-</a:t>
            </a:r>
            <a:r>
              <a:rPr dirty="0" sz="2200">
                <a:latin typeface="Calibri"/>
                <a:cs typeface="Calibri"/>
              </a:rPr>
              <a:t>12)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(34-</a:t>
            </a:r>
            <a:r>
              <a:rPr dirty="0" sz="2200">
                <a:latin typeface="Calibri"/>
                <a:cs typeface="Calibri"/>
              </a:rPr>
              <a:t>16)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+(36-</a:t>
            </a:r>
            <a:r>
              <a:rPr dirty="0" sz="2200">
                <a:latin typeface="Calibri"/>
                <a:cs typeface="Calibri"/>
              </a:rPr>
              <a:t>34)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+(50-</a:t>
            </a:r>
            <a:r>
              <a:rPr dirty="0" sz="2200">
                <a:latin typeface="Calibri"/>
                <a:cs typeface="Calibri"/>
              </a:rPr>
              <a:t>36)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50">
                <a:latin typeface="Calibri"/>
                <a:cs typeface="Calibri"/>
              </a:rPr>
              <a:t>+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615"/>
              </a:lnSpc>
            </a:pPr>
            <a:r>
              <a:rPr dirty="0" sz="2200" spc="-20">
                <a:latin typeface="Calibri"/>
                <a:cs typeface="Calibri"/>
              </a:rPr>
              <a:t>(50-</a:t>
            </a:r>
            <a:r>
              <a:rPr dirty="0" sz="2200">
                <a:latin typeface="Calibri"/>
                <a:cs typeface="Calibri"/>
              </a:rPr>
              <a:t>0)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 </a:t>
            </a:r>
            <a:r>
              <a:rPr dirty="0" sz="2200" spc="-20">
                <a:latin typeface="Calibri"/>
                <a:cs typeface="Calibri"/>
              </a:rPr>
              <a:t>(1-</a:t>
            </a:r>
            <a:r>
              <a:rPr dirty="0" sz="2200">
                <a:latin typeface="Calibri"/>
                <a:cs typeface="Calibri"/>
              </a:rPr>
              <a:t>0)+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(9-</a:t>
            </a:r>
            <a:r>
              <a:rPr dirty="0" sz="2200">
                <a:latin typeface="Calibri"/>
                <a:cs typeface="Calibri"/>
              </a:rPr>
              <a:t>1)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98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2808" y="1067562"/>
            <a:ext cx="154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89787" y="1081532"/>
            <a:ext cx="154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80692" y="1073276"/>
            <a:ext cx="154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763139" y="1067562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23869" y="1067562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16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480684" y="1081532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34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48883" y="1074546"/>
            <a:ext cx="2844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36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472298" y="1074546"/>
            <a:ext cx="2844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50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82913" y="1811245"/>
            <a:ext cx="7075805" cy="3073400"/>
            <a:chOff x="582913" y="1811245"/>
            <a:chExt cx="7075805" cy="3073400"/>
          </a:xfrm>
        </p:grpSpPr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6376" y="1811245"/>
              <a:ext cx="502736" cy="475544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2473451" y="1833372"/>
              <a:ext cx="431800" cy="393700"/>
            </a:xfrm>
            <a:custGeom>
              <a:avLst/>
              <a:gdLst/>
              <a:ahLst/>
              <a:cxnLst/>
              <a:rect l="l" t="t" r="r" b="b"/>
              <a:pathLst>
                <a:path w="431800" h="393700">
                  <a:moveTo>
                    <a:pt x="431292" y="393191"/>
                  </a:moveTo>
                  <a:lnTo>
                    <a:pt x="0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3904" y="2554856"/>
              <a:ext cx="2011483" cy="473015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665219" y="2577084"/>
              <a:ext cx="1947545" cy="376555"/>
            </a:xfrm>
            <a:custGeom>
              <a:avLst/>
              <a:gdLst/>
              <a:ahLst/>
              <a:cxnLst/>
              <a:rect l="l" t="t" r="r" b="b"/>
              <a:pathLst>
                <a:path w="1947545" h="376555">
                  <a:moveTo>
                    <a:pt x="0" y="0"/>
                  </a:moveTo>
                  <a:lnTo>
                    <a:pt x="1947164" y="376427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7359" y="2923032"/>
              <a:ext cx="687324" cy="510539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612891" y="2964180"/>
              <a:ext cx="568325" cy="390525"/>
            </a:xfrm>
            <a:custGeom>
              <a:avLst/>
              <a:gdLst/>
              <a:ahLst/>
              <a:cxnLst/>
              <a:rect l="l" t="t" r="r" b="b"/>
              <a:pathLst>
                <a:path w="568325" h="390525">
                  <a:moveTo>
                    <a:pt x="568198" y="390017"/>
                  </a:moveTo>
                  <a:lnTo>
                    <a:pt x="0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9879" y="2185416"/>
              <a:ext cx="876299" cy="477012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903219" y="2226564"/>
              <a:ext cx="762000" cy="350520"/>
            </a:xfrm>
            <a:custGeom>
              <a:avLst/>
              <a:gdLst/>
              <a:ahLst/>
              <a:cxnLst/>
              <a:rect l="l" t="t" r="r" b="b"/>
              <a:pathLst>
                <a:path w="762000" h="350519">
                  <a:moveTo>
                    <a:pt x="0" y="0"/>
                  </a:moveTo>
                  <a:lnTo>
                    <a:pt x="762000" y="35052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913" y="3651961"/>
              <a:ext cx="7071019" cy="534238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611123" y="3674364"/>
              <a:ext cx="7010400" cy="748665"/>
            </a:xfrm>
            <a:custGeom>
              <a:avLst/>
              <a:gdLst/>
              <a:ahLst/>
              <a:cxnLst/>
              <a:rect l="l" t="t" r="r" b="b"/>
              <a:pathLst>
                <a:path w="7010400" h="748664">
                  <a:moveTo>
                    <a:pt x="0" y="438277"/>
                  </a:moveTo>
                  <a:lnTo>
                    <a:pt x="7010400" y="0"/>
                  </a:lnTo>
                </a:path>
                <a:path w="7010400" h="748664">
                  <a:moveTo>
                    <a:pt x="461010" y="748284"/>
                  </a:moveTo>
                  <a:lnTo>
                    <a:pt x="0" y="457327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17335" y="3313176"/>
              <a:ext cx="1540764" cy="437388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2791" y="4383024"/>
              <a:ext cx="1104899" cy="501395"/>
            </a:xfrm>
            <a:prstGeom prst="rect">
              <a:avLst/>
            </a:prstGeom>
          </p:spPr>
        </p:pic>
      </p:grpSp>
      <p:graphicFrame>
        <p:nvGraphicFramePr>
          <p:cNvPr id="25" name="object 25" descr=""/>
          <p:cNvGraphicFramePr>
            <a:graphicFrameLocks noGrp="1"/>
          </p:cNvGraphicFramePr>
          <p:nvPr/>
        </p:nvGraphicFramePr>
        <p:xfrm>
          <a:off x="596900" y="1454150"/>
          <a:ext cx="7023100" cy="3456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990600"/>
                <a:gridCol w="838200"/>
                <a:gridCol w="762000"/>
                <a:gridCol w="1959610"/>
                <a:gridCol w="554989"/>
                <a:gridCol w="1447800"/>
              </a:tblGrid>
              <a:tr h="3456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11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12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16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34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  <a:spcBef>
                          <a:spcPts val="1615"/>
                        </a:spcBef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36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r" marR="40005">
                        <a:lnSpc>
                          <a:spcPct val="100000"/>
                        </a:lnSpc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50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6" name="object 2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5591" y="4090415"/>
            <a:ext cx="577596" cy="413004"/>
          </a:xfrm>
          <a:prstGeom prst="rect">
            <a:avLst/>
          </a:prstGeom>
        </p:spPr>
      </p:pic>
      <p:sp>
        <p:nvSpPr>
          <p:cNvPr id="27" name="object 27" descr=""/>
          <p:cNvSpPr/>
          <p:nvPr/>
        </p:nvSpPr>
        <p:spPr>
          <a:xfrm>
            <a:off x="1068324" y="3354323"/>
            <a:ext cx="6544309" cy="1447800"/>
          </a:xfrm>
          <a:custGeom>
            <a:avLst/>
            <a:gdLst/>
            <a:ahLst/>
            <a:cxnLst/>
            <a:rect l="l" t="t" r="r" b="b"/>
            <a:pathLst>
              <a:path w="6544309" h="1447800">
                <a:moveTo>
                  <a:pt x="6543929" y="311912"/>
                </a:moveTo>
                <a:lnTo>
                  <a:pt x="5114544" y="0"/>
                </a:lnTo>
              </a:path>
              <a:path w="6544309" h="1447800">
                <a:moveTo>
                  <a:pt x="990600" y="1447800"/>
                </a:moveTo>
                <a:lnTo>
                  <a:pt x="0" y="1069848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8168640" y="1524000"/>
            <a:ext cx="472440" cy="1755775"/>
          </a:xfrm>
          <a:custGeom>
            <a:avLst/>
            <a:gdLst/>
            <a:ahLst/>
            <a:cxnLst/>
            <a:rect l="l" t="t" r="r" b="b"/>
            <a:pathLst>
              <a:path w="472440" h="1755775">
                <a:moveTo>
                  <a:pt x="0" y="1755521"/>
                </a:moveTo>
                <a:lnTo>
                  <a:pt x="472440" y="1755521"/>
                </a:lnTo>
                <a:lnTo>
                  <a:pt x="472440" y="0"/>
                </a:lnTo>
                <a:lnTo>
                  <a:pt x="0" y="0"/>
                </a:lnTo>
                <a:lnTo>
                  <a:pt x="0" y="1755521"/>
                </a:lnTo>
                <a:close/>
              </a:path>
            </a:pathLst>
          </a:custGeom>
          <a:ln w="24383">
            <a:solidFill>
              <a:srgbClr val="4F8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8251697" y="1527809"/>
            <a:ext cx="31496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1,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36,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16,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34,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9,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22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Disk</a:t>
            </a:r>
            <a:r>
              <a:rPr dirty="0" sz="4400" spc="-95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Scheduling</a:t>
            </a:r>
            <a:r>
              <a:rPr dirty="0" sz="4400" spc="-10" b="0">
                <a:latin typeface="Calibri"/>
                <a:cs typeface="Calibri"/>
              </a:rPr>
              <a:t> Algorithm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22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886257"/>
            <a:ext cx="8447405" cy="280860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400">
                <a:latin typeface="Calibri"/>
                <a:cs typeface="Calibri"/>
              </a:rPr>
              <a:t>Q-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75">
                <a:latin typeface="Calibri"/>
                <a:cs typeface="Calibri"/>
              </a:rPr>
              <a:t>Track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given=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55,58,39,18,90,160,150,38,184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disk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contains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0-</a:t>
            </a:r>
            <a:r>
              <a:rPr dirty="0" sz="2400">
                <a:latin typeface="Calibri"/>
                <a:cs typeface="Calibri"/>
              </a:rPr>
              <a:t>199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tracks</a:t>
            </a:r>
            <a:endParaRPr sz="2400">
              <a:latin typeface="Calibri"/>
              <a:cs typeface="Calibri"/>
            </a:endParaRPr>
          </a:p>
          <a:p>
            <a:pPr marL="356870" marR="5080" indent="-344805">
              <a:lnSpc>
                <a:spcPct val="113700"/>
              </a:lnSpc>
              <a:spcBef>
                <a:spcPts val="42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libri"/>
                <a:cs typeface="Calibri"/>
              </a:rPr>
              <a:t>Current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position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r/w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head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100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direction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towards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larger </a:t>
            </a:r>
            <a:r>
              <a:rPr dirty="0" sz="2400">
                <a:latin typeface="Calibri"/>
                <a:cs typeface="Calibri"/>
              </a:rPr>
              <a:t>value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track</a:t>
            </a:r>
            <a:endParaRPr sz="2400">
              <a:latin typeface="Calibri"/>
              <a:cs typeface="Calibri"/>
            </a:endParaRPr>
          </a:p>
          <a:p>
            <a:pPr marL="356870" marR="525145" indent="-344805">
              <a:lnSpc>
                <a:spcPct val="113799"/>
              </a:lnSpc>
              <a:spcBef>
                <a:spcPts val="61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Calibri"/>
                <a:cs typeface="Calibri"/>
              </a:rPr>
              <a:t>Calculate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total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track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movement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r/w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head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for </a:t>
            </a:r>
            <a:r>
              <a:rPr dirty="0" sz="2400" spc="-20">
                <a:latin typeface="Calibri"/>
                <a:cs typeface="Calibri"/>
              </a:rPr>
              <a:t>FCFS,</a:t>
            </a:r>
            <a:r>
              <a:rPr dirty="0" sz="2400" spc="-110">
                <a:latin typeface="Calibri"/>
                <a:cs typeface="Calibri"/>
              </a:rPr>
              <a:t> SSTF,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SCAN,C-</a:t>
            </a:r>
            <a:r>
              <a:rPr dirty="0" sz="2400">
                <a:latin typeface="Calibri"/>
                <a:cs typeface="Calibri"/>
              </a:rPr>
              <a:t>SCAN,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LOOK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C-</a:t>
            </a:r>
            <a:r>
              <a:rPr dirty="0" sz="2400" spc="-10">
                <a:latin typeface="Calibri"/>
                <a:cs typeface="Calibri"/>
              </a:rPr>
              <a:t>LOOK?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Disk</a:t>
            </a:r>
            <a:r>
              <a:rPr dirty="0" sz="4400" spc="-95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Scheduling</a:t>
            </a:r>
            <a:r>
              <a:rPr dirty="0" sz="4400" spc="-10" b="0">
                <a:latin typeface="Calibri"/>
                <a:cs typeface="Calibri"/>
              </a:rPr>
              <a:t> Algorithm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22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846201"/>
            <a:ext cx="1598930" cy="35026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6510" indent="140335">
              <a:lnSpc>
                <a:spcPct val="134000"/>
              </a:lnSpc>
              <a:spcBef>
                <a:spcPts val="105"/>
              </a:spcBef>
              <a:buSzPct val="95833"/>
              <a:buFont typeface="Wingdings"/>
              <a:buChar char=""/>
              <a:tabLst>
                <a:tab pos="153035" algn="l"/>
              </a:tabLst>
            </a:pPr>
            <a:r>
              <a:rPr dirty="0" sz="2400" spc="-10">
                <a:latin typeface="Calibri"/>
                <a:cs typeface="Calibri"/>
              </a:rPr>
              <a:t>Solution </a:t>
            </a: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FCFS=498 SSTF=248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SCAN=</a:t>
            </a:r>
            <a:r>
              <a:rPr dirty="0" sz="2400" spc="-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006EC0"/>
                </a:solidFill>
                <a:latin typeface="Calibri"/>
                <a:cs typeface="Calibri"/>
              </a:rPr>
              <a:t>280 </a:t>
            </a: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C-SCAN=388 LOOK=250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C-LOOK=322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35" y="91567"/>
            <a:ext cx="6462395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(RAID</a:t>
            </a:r>
            <a:r>
              <a:rPr dirty="0" sz="4400" spc="-15"/>
              <a:t> </a:t>
            </a:r>
            <a:r>
              <a:rPr dirty="0" sz="4400"/>
              <a:t>–</a:t>
            </a:r>
            <a:r>
              <a:rPr dirty="0" sz="4400" spc="-5"/>
              <a:t> </a:t>
            </a:r>
            <a:r>
              <a:rPr dirty="0" sz="4400"/>
              <a:t>Redundant</a:t>
            </a:r>
            <a:r>
              <a:rPr dirty="0" sz="4400" spc="-5"/>
              <a:t> </a:t>
            </a:r>
            <a:r>
              <a:rPr dirty="0" sz="4400"/>
              <a:t>Array</a:t>
            </a:r>
            <a:r>
              <a:rPr dirty="0" sz="4400" spc="-5"/>
              <a:t> </a:t>
            </a:r>
            <a:r>
              <a:rPr dirty="0" sz="4400" spc="-25"/>
              <a:t>of </a:t>
            </a:r>
            <a:r>
              <a:rPr dirty="0" sz="4400"/>
              <a:t>Independent</a:t>
            </a:r>
            <a:r>
              <a:rPr dirty="0" sz="4400" spc="-45"/>
              <a:t> </a:t>
            </a:r>
            <a:r>
              <a:rPr dirty="0" sz="4400" spc="-10"/>
              <a:t>Disks)</a:t>
            </a:r>
            <a:endParaRPr sz="44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22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29487" y="1659508"/>
            <a:ext cx="7260590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274320" indent="-287020">
              <a:lnSpc>
                <a:spcPct val="150000"/>
              </a:lnSpc>
              <a:spcBef>
                <a:spcPts val="100"/>
              </a:spcBef>
            </a:pPr>
            <a:r>
              <a:rPr dirty="0" sz="2400">
                <a:latin typeface="Wingdings"/>
                <a:cs typeface="Wingdings"/>
              </a:rPr>
              <a:t></a:t>
            </a:r>
            <a:r>
              <a:rPr dirty="0" sz="2400">
                <a:latin typeface="Calibri"/>
                <a:cs typeface="Calibri"/>
              </a:rPr>
              <a:t>Parallel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processing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being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speed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up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CPU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performance,</a:t>
            </a:r>
            <a:r>
              <a:rPr dirty="0" sz="2400" spc="-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parallel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I/O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good </a:t>
            </a:r>
            <a:r>
              <a:rPr dirty="0" sz="2400" spc="-10">
                <a:latin typeface="Calibri"/>
                <a:cs typeface="Calibri"/>
              </a:rPr>
              <a:t>idea.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Wingdings"/>
                <a:cs typeface="Wingdings"/>
              </a:rPr>
              <a:t>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basic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idea behind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RAID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install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box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full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disks</a:t>
            </a:r>
            <a:endParaRPr sz="2400">
              <a:latin typeface="Calibri"/>
              <a:cs typeface="Calibri"/>
            </a:endParaRPr>
          </a:p>
          <a:p>
            <a:pPr marL="299085" marR="409575">
              <a:lnSpc>
                <a:spcPct val="150000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next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computer,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replacethe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disk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controller </a:t>
            </a:r>
            <a:r>
              <a:rPr dirty="0" sz="2400" spc="-20">
                <a:latin typeface="Calibri"/>
                <a:cs typeface="Calibri"/>
              </a:rPr>
              <a:t>card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RAID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controller.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Wingdings"/>
                <a:cs typeface="Wingdings"/>
              </a:rPr>
              <a:t>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RAID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property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distributed</a:t>
            </a:r>
            <a:endParaRPr sz="2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Calibri"/>
                <a:cs typeface="Calibri"/>
              </a:rPr>
              <a:t>over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drives,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allow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parallel</a:t>
            </a:r>
            <a:r>
              <a:rPr dirty="0" sz="2400" spc="-2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operation.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516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Calibri"/>
                <a:cs typeface="Calibri"/>
              </a:rPr>
              <a:t>Principles</a:t>
            </a:r>
            <a:r>
              <a:rPr dirty="0" sz="3600" spc="-60" b="0">
                <a:latin typeface="Calibri"/>
                <a:cs typeface="Calibri"/>
              </a:rPr>
              <a:t> </a:t>
            </a:r>
            <a:r>
              <a:rPr dirty="0" sz="3600" b="0">
                <a:latin typeface="Calibri"/>
                <a:cs typeface="Calibri"/>
              </a:rPr>
              <a:t>of</a:t>
            </a:r>
            <a:r>
              <a:rPr dirty="0" sz="3600" spc="-70" b="0">
                <a:latin typeface="Calibri"/>
                <a:cs typeface="Calibri"/>
              </a:rPr>
              <a:t> </a:t>
            </a:r>
            <a:r>
              <a:rPr dirty="0" sz="3600" b="0">
                <a:latin typeface="Calibri"/>
                <a:cs typeface="Calibri"/>
              </a:rPr>
              <a:t>I/O</a:t>
            </a:r>
            <a:r>
              <a:rPr dirty="0" sz="3600" spc="-55" b="0">
                <a:latin typeface="Calibri"/>
                <a:cs typeface="Calibri"/>
              </a:rPr>
              <a:t> </a:t>
            </a:r>
            <a:r>
              <a:rPr dirty="0" sz="3600" spc="-10" b="0">
                <a:latin typeface="Calibri"/>
                <a:cs typeface="Calibri"/>
              </a:rPr>
              <a:t>Hardware:</a:t>
            </a:r>
            <a:r>
              <a:rPr dirty="0" sz="3600" spc="-90" b="0">
                <a:latin typeface="Calibri"/>
                <a:cs typeface="Calibri"/>
              </a:rPr>
              <a:t> </a:t>
            </a:r>
            <a:r>
              <a:rPr dirty="0" sz="3600" b="0">
                <a:latin typeface="Calibri"/>
                <a:cs typeface="Calibri"/>
              </a:rPr>
              <a:t>I/O</a:t>
            </a:r>
            <a:r>
              <a:rPr dirty="0" sz="3600" spc="-60" b="0">
                <a:latin typeface="Calibri"/>
                <a:cs typeface="Calibri"/>
              </a:rPr>
              <a:t> </a:t>
            </a:r>
            <a:r>
              <a:rPr dirty="0" sz="3600" spc="-10" b="0">
                <a:latin typeface="Calibri"/>
                <a:cs typeface="Calibri"/>
              </a:rPr>
              <a:t>device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7432" y="1935289"/>
            <a:ext cx="4953000" cy="3446145"/>
            <a:chOff x="27432" y="1935289"/>
            <a:chExt cx="4953000" cy="3446145"/>
          </a:xfrm>
        </p:grpSpPr>
        <p:sp>
          <p:nvSpPr>
            <p:cNvPr id="4" name="object 4" descr=""/>
            <p:cNvSpPr/>
            <p:nvPr/>
          </p:nvSpPr>
          <p:spPr>
            <a:xfrm>
              <a:off x="4172711" y="1947671"/>
              <a:ext cx="795655" cy="3421379"/>
            </a:xfrm>
            <a:custGeom>
              <a:avLst/>
              <a:gdLst/>
              <a:ahLst/>
              <a:cxnLst/>
              <a:rect l="l" t="t" r="r" b="b"/>
              <a:pathLst>
                <a:path w="795654" h="3421379">
                  <a:moveTo>
                    <a:pt x="0" y="1709927"/>
                  </a:moveTo>
                  <a:lnTo>
                    <a:pt x="397510" y="1709927"/>
                  </a:lnTo>
                  <a:lnTo>
                    <a:pt x="397510" y="3420999"/>
                  </a:lnTo>
                  <a:lnTo>
                    <a:pt x="795147" y="3420999"/>
                  </a:lnTo>
                </a:path>
                <a:path w="795654" h="3421379">
                  <a:moveTo>
                    <a:pt x="0" y="1709927"/>
                  </a:moveTo>
                  <a:lnTo>
                    <a:pt x="795147" y="1709927"/>
                  </a:lnTo>
                </a:path>
                <a:path w="795654" h="3421379">
                  <a:moveTo>
                    <a:pt x="0" y="1711070"/>
                  </a:moveTo>
                  <a:lnTo>
                    <a:pt x="397510" y="1711070"/>
                  </a:lnTo>
                  <a:lnTo>
                    <a:pt x="397510" y="0"/>
                  </a:lnTo>
                  <a:lnTo>
                    <a:pt x="795147" y="0"/>
                  </a:lnTo>
                </a:path>
              </a:pathLst>
            </a:custGeom>
            <a:ln w="24384">
              <a:solidFill>
                <a:srgbClr val="16386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32" y="3023615"/>
              <a:ext cx="4366260" cy="130301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249123" y="3149345"/>
            <a:ext cx="3880485" cy="944244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ctr" marL="12065" marR="5080">
              <a:lnSpc>
                <a:spcPct val="87100"/>
              </a:lnSpc>
              <a:spcBef>
                <a:spcPts val="434"/>
              </a:spcBef>
              <a:tabLst>
                <a:tab pos="2092960" algn="l"/>
              </a:tabLst>
            </a:pPr>
            <a:r>
              <a:rPr dirty="0" sz="2200" spc="-10">
                <a:latin typeface="Cambria"/>
                <a:cs typeface="Cambria"/>
              </a:rPr>
              <a:t>Computers</a:t>
            </a:r>
            <a:r>
              <a:rPr dirty="0" sz="2200" spc="-90">
                <a:latin typeface="Cambria"/>
                <a:cs typeface="Cambria"/>
              </a:rPr>
              <a:t> </a:t>
            </a:r>
            <a:r>
              <a:rPr dirty="0" sz="2200" spc="-25">
                <a:latin typeface="Cambria"/>
                <a:cs typeface="Cambria"/>
              </a:rPr>
              <a:t>operate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great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many </a:t>
            </a:r>
            <a:r>
              <a:rPr dirty="0" sz="2200">
                <a:latin typeface="Cambria"/>
                <a:cs typeface="Cambria"/>
              </a:rPr>
              <a:t>kinds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of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devices.</a:t>
            </a:r>
            <a:r>
              <a:rPr dirty="0" sz="2200">
                <a:latin typeface="Cambria"/>
                <a:cs typeface="Cambria"/>
              </a:rPr>
              <a:t>	Most</a:t>
            </a:r>
            <a:r>
              <a:rPr dirty="0" sz="2200" spc="-2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fit</a:t>
            </a:r>
            <a:r>
              <a:rPr dirty="0" sz="2200" spc="-5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into </a:t>
            </a: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-8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general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categories: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2520" y="1313688"/>
            <a:ext cx="4070604" cy="130301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204840" y="1732025"/>
            <a:ext cx="34905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latin typeface="Cambria"/>
                <a:cs typeface="Cambria"/>
              </a:rPr>
              <a:t>storage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devices</a:t>
            </a:r>
            <a:r>
              <a:rPr dirty="0" sz="2200" spc="-7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(disks,</a:t>
            </a:r>
            <a:r>
              <a:rPr dirty="0" sz="2200" spc="-11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tapes)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7279" y="3023616"/>
            <a:ext cx="4152900" cy="130301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119496" y="3279724"/>
            <a:ext cx="3679190" cy="678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2570"/>
              </a:lnSpc>
              <a:spcBef>
                <a:spcPts val="95"/>
              </a:spcBef>
            </a:pPr>
            <a:r>
              <a:rPr dirty="0" sz="2200" spc="-20">
                <a:latin typeface="Cambria"/>
                <a:cs typeface="Cambria"/>
              </a:rPr>
              <a:t>transmission</a:t>
            </a:r>
            <a:r>
              <a:rPr dirty="0" sz="2200" spc="-8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devices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(network</a:t>
            </a:r>
            <a:endParaRPr sz="2200">
              <a:latin typeface="Cambria"/>
              <a:cs typeface="Cambria"/>
            </a:endParaRPr>
          </a:p>
          <a:p>
            <a:pPr algn="ctr">
              <a:lnSpc>
                <a:spcPts val="2570"/>
              </a:lnSpc>
            </a:pPr>
            <a:r>
              <a:rPr dirty="0" sz="2200" spc="-10">
                <a:latin typeface="Cambria"/>
                <a:cs typeface="Cambria"/>
              </a:rPr>
              <a:t>cards,</a:t>
            </a:r>
            <a:r>
              <a:rPr dirty="0" sz="2200" spc="-10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modems)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6215" y="4733544"/>
            <a:ext cx="4363212" cy="1303020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4976240" y="5008879"/>
            <a:ext cx="3935729" cy="65278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883919" marR="5080" indent="-871855">
              <a:lnSpc>
                <a:spcPts val="2300"/>
              </a:lnSpc>
              <a:spcBef>
                <a:spcPts val="455"/>
              </a:spcBef>
            </a:pPr>
            <a:r>
              <a:rPr dirty="0" sz="2200" spc="-20">
                <a:latin typeface="Cambria"/>
                <a:cs typeface="Cambria"/>
              </a:rPr>
              <a:t>human-</a:t>
            </a:r>
            <a:r>
              <a:rPr dirty="0" sz="2200" spc="-25">
                <a:latin typeface="Cambria"/>
                <a:cs typeface="Cambria"/>
              </a:rPr>
              <a:t>interface</a:t>
            </a:r>
            <a:r>
              <a:rPr dirty="0" sz="2200" spc="-9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devices</a:t>
            </a:r>
            <a:r>
              <a:rPr dirty="0" sz="2200" spc="1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(screen, </a:t>
            </a:r>
            <a:r>
              <a:rPr dirty="0" sz="2200" spc="-35">
                <a:latin typeface="Cambria"/>
                <a:cs typeface="Cambria"/>
              </a:rPr>
              <a:t>keyboard, </a:t>
            </a:r>
            <a:r>
              <a:rPr dirty="0" sz="2200" spc="-10">
                <a:latin typeface="Cambria"/>
                <a:cs typeface="Cambria"/>
              </a:rPr>
              <a:t>mouse).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29487" y="821284"/>
            <a:ext cx="7992109" cy="33299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745"/>
              </a:spcBef>
            </a:pPr>
            <a:r>
              <a:rPr dirty="0" sz="2000" b="1">
                <a:latin typeface="Calibri"/>
                <a:cs typeface="Calibri"/>
              </a:rPr>
              <a:t>RAID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level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50" b="1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ct val="112000"/>
              </a:lnSpc>
              <a:spcBef>
                <a:spcPts val="36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consists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 viewing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virtual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single disk,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being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divided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strips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sectors,</a:t>
            </a:r>
            <a:r>
              <a:rPr dirty="0" sz="2000" spc="-2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distributing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over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multiple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drives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shown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figure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called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striping.</a:t>
            </a:r>
            <a:endParaRPr sz="2000">
              <a:latin typeface="Calibri"/>
              <a:cs typeface="Calibri"/>
            </a:endParaRPr>
          </a:p>
          <a:p>
            <a:pPr marL="355600" marR="54610" indent="-34353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RAID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level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0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organization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writes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consecutive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stripes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over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drives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in </a:t>
            </a:r>
            <a:r>
              <a:rPr dirty="0" sz="2000" spc="-10">
                <a:latin typeface="Calibri"/>
                <a:cs typeface="Calibri"/>
              </a:rPr>
              <a:t>round-</a:t>
            </a:r>
            <a:r>
              <a:rPr dirty="0" sz="2000">
                <a:latin typeface="Calibri"/>
                <a:cs typeface="Calibri"/>
              </a:rPr>
              <a:t>robin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fashion.</a:t>
            </a:r>
            <a:endParaRPr sz="2000">
              <a:latin typeface="Calibri"/>
              <a:cs typeface="Calibri"/>
            </a:endParaRPr>
          </a:p>
          <a:p>
            <a:pPr marL="355600" marR="42545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Calibri"/>
                <a:cs typeface="Calibri"/>
              </a:rPr>
              <a:t>Command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block,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consisting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four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consecutive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strips,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RAID </a:t>
            </a:r>
            <a:r>
              <a:rPr dirty="0" sz="2000">
                <a:latin typeface="Calibri"/>
                <a:cs typeface="Calibri"/>
              </a:rPr>
              <a:t>controller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break,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command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four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separate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commands,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one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four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disks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have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operate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parallel.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Calibri"/>
                <a:cs typeface="Calibri"/>
              </a:rPr>
              <a:t>Thus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have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parallel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I/O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without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software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knowing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about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22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676400"/>
            <a:ext cx="7162800" cy="232714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55039" y="4610811"/>
            <a:ext cx="706628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disadvantage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RAID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level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0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reliability </a:t>
            </a:r>
            <a:r>
              <a:rPr dirty="0" sz="2000" spc="-25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potentially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worse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having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SLED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b="1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ingle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arge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xpensive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D</a:t>
            </a:r>
            <a:r>
              <a:rPr dirty="0" sz="2000" spc="-10">
                <a:latin typeface="Calibri"/>
                <a:cs typeface="Calibri"/>
              </a:rPr>
              <a:t>isk).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22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427" rIns="0" bIns="0" rtlCol="0" vert="horz">
            <a:spAutoFit/>
          </a:bodyPr>
          <a:lstStyle/>
          <a:p>
            <a:pPr marL="870585">
              <a:lnSpc>
                <a:spcPct val="100000"/>
              </a:lnSpc>
              <a:spcBef>
                <a:spcPts val="95"/>
              </a:spcBef>
            </a:pPr>
            <a:r>
              <a:rPr dirty="0"/>
              <a:t>RAID</a:t>
            </a:r>
            <a:r>
              <a:rPr dirty="0" spc="-65"/>
              <a:t> </a:t>
            </a:r>
            <a:r>
              <a:rPr dirty="0"/>
              <a:t>level</a:t>
            </a:r>
            <a:r>
              <a:rPr dirty="0" spc="-35"/>
              <a:t> </a:t>
            </a:r>
            <a:r>
              <a:rPr dirty="0" spc="-50"/>
              <a:t>1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275588"/>
            <a:ext cx="7620000" cy="1543812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>
                <a:latin typeface="Wingdings"/>
                <a:cs typeface="Wingdings"/>
              </a:rPr>
              <a:t></a:t>
            </a:r>
            <a:r>
              <a:rPr dirty="0" spc="380">
                <a:latin typeface="Times New Roman"/>
                <a:cs typeface="Times New Roman"/>
              </a:rPr>
              <a:t> </a:t>
            </a:r>
            <a:r>
              <a:rPr dirty="0"/>
              <a:t>RAID</a:t>
            </a:r>
            <a:r>
              <a:rPr dirty="0" spc="-20"/>
              <a:t> </a:t>
            </a:r>
            <a:r>
              <a:rPr dirty="0"/>
              <a:t>level</a:t>
            </a:r>
            <a:r>
              <a:rPr dirty="0" spc="-45"/>
              <a:t> </a:t>
            </a:r>
            <a:r>
              <a:rPr dirty="0"/>
              <a:t>1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/>
              <a:t>true</a:t>
            </a:r>
            <a:r>
              <a:rPr dirty="0" spc="-20"/>
              <a:t> </a:t>
            </a:r>
            <a:r>
              <a:rPr dirty="0" spc="-10"/>
              <a:t>RAID.</a:t>
            </a:r>
          </a:p>
          <a:p>
            <a:pPr marL="299085" marR="260985" indent="-287020">
              <a:lnSpc>
                <a:spcPct val="113100"/>
              </a:lnSpc>
              <a:spcBef>
                <a:spcPts val="75"/>
              </a:spcBef>
            </a:pPr>
            <a:r>
              <a:rPr dirty="0">
                <a:latin typeface="Wingdings"/>
                <a:cs typeface="Wingdings"/>
              </a:rPr>
              <a:t></a:t>
            </a:r>
            <a:r>
              <a:rPr dirty="0" spc="355">
                <a:latin typeface="Times New Roman"/>
                <a:cs typeface="Times New Roman"/>
              </a:rPr>
              <a:t> </a:t>
            </a:r>
            <a:r>
              <a:rPr dirty="0"/>
              <a:t>It</a:t>
            </a:r>
            <a:r>
              <a:rPr dirty="0" spc="95"/>
              <a:t> </a:t>
            </a:r>
            <a:r>
              <a:rPr dirty="0"/>
              <a:t>duplicates</a:t>
            </a:r>
            <a:r>
              <a:rPr dirty="0" spc="100"/>
              <a:t> </a:t>
            </a:r>
            <a:r>
              <a:rPr dirty="0"/>
              <a:t>all</a:t>
            </a:r>
            <a:r>
              <a:rPr dirty="0" spc="90"/>
              <a:t> </a:t>
            </a:r>
            <a:r>
              <a:rPr dirty="0"/>
              <a:t>the</a:t>
            </a:r>
            <a:r>
              <a:rPr dirty="0" spc="120"/>
              <a:t> </a:t>
            </a:r>
            <a:r>
              <a:rPr dirty="0"/>
              <a:t>disks,</a:t>
            </a:r>
            <a:r>
              <a:rPr dirty="0" spc="85"/>
              <a:t> </a:t>
            </a:r>
            <a:r>
              <a:rPr dirty="0"/>
              <a:t>so</a:t>
            </a:r>
            <a:r>
              <a:rPr dirty="0" spc="105"/>
              <a:t> </a:t>
            </a:r>
            <a:r>
              <a:rPr dirty="0"/>
              <a:t>in</a:t>
            </a:r>
            <a:r>
              <a:rPr dirty="0" spc="85"/>
              <a:t> </a:t>
            </a:r>
            <a:r>
              <a:rPr dirty="0"/>
              <a:t>figure</a:t>
            </a:r>
            <a:r>
              <a:rPr dirty="0" spc="110"/>
              <a:t> </a:t>
            </a:r>
            <a:r>
              <a:rPr dirty="0"/>
              <a:t>there</a:t>
            </a:r>
            <a:r>
              <a:rPr dirty="0" spc="125"/>
              <a:t> </a:t>
            </a:r>
            <a:r>
              <a:rPr dirty="0"/>
              <a:t>are</a:t>
            </a:r>
            <a:r>
              <a:rPr dirty="0" spc="135"/>
              <a:t> </a:t>
            </a:r>
            <a:r>
              <a:rPr dirty="0"/>
              <a:t>four</a:t>
            </a:r>
            <a:r>
              <a:rPr dirty="0" spc="125"/>
              <a:t> </a:t>
            </a:r>
            <a:r>
              <a:rPr dirty="0"/>
              <a:t>primary</a:t>
            </a:r>
            <a:r>
              <a:rPr dirty="0" spc="120"/>
              <a:t> </a:t>
            </a:r>
            <a:r>
              <a:rPr dirty="0"/>
              <a:t>disks</a:t>
            </a:r>
            <a:r>
              <a:rPr dirty="0" spc="110"/>
              <a:t> </a:t>
            </a:r>
            <a:r>
              <a:rPr dirty="0"/>
              <a:t>and</a:t>
            </a:r>
            <a:r>
              <a:rPr dirty="0" spc="85"/>
              <a:t> </a:t>
            </a:r>
            <a:r>
              <a:rPr dirty="0"/>
              <a:t>four</a:t>
            </a:r>
            <a:r>
              <a:rPr dirty="0" spc="120"/>
              <a:t> </a:t>
            </a:r>
            <a:r>
              <a:rPr dirty="0" spc="-10"/>
              <a:t>backup disks.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>
                <a:latin typeface="Wingdings"/>
                <a:cs typeface="Wingdings"/>
              </a:rPr>
              <a:t></a:t>
            </a:r>
            <a:r>
              <a:rPr dirty="0" spc="365">
                <a:latin typeface="Times New Roman"/>
                <a:cs typeface="Times New Roman"/>
              </a:rPr>
              <a:t> </a:t>
            </a:r>
            <a:r>
              <a:rPr dirty="0"/>
              <a:t>On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write</a:t>
            </a:r>
            <a:r>
              <a:rPr dirty="0" spc="-30"/>
              <a:t> </a:t>
            </a:r>
            <a:r>
              <a:rPr dirty="0" spc="-10"/>
              <a:t>operation</a:t>
            </a:r>
            <a:r>
              <a:rPr dirty="0" spc="-5"/>
              <a:t> </a:t>
            </a:r>
            <a:r>
              <a:rPr dirty="0"/>
              <a:t>every strip</a:t>
            </a:r>
            <a:r>
              <a:rPr dirty="0" spc="-45"/>
              <a:t> </a:t>
            </a:r>
            <a:r>
              <a:rPr dirty="0"/>
              <a:t>is</a:t>
            </a:r>
            <a:r>
              <a:rPr dirty="0" spc="-45"/>
              <a:t> </a:t>
            </a:r>
            <a:r>
              <a:rPr dirty="0" spc="-10"/>
              <a:t>written</a:t>
            </a:r>
            <a:r>
              <a:rPr dirty="0" spc="-40"/>
              <a:t> </a:t>
            </a:r>
            <a:r>
              <a:rPr dirty="0" spc="-10"/>
              <a:t>twice.</a:t>
            </a: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Wingdings"/>
                <a:cs typeface="Wingdings"/>
              </a:rPr>
              <a:t></a:t>
            </a:r>
            <a:r>
              <a:rPr dirty="0" spc="350">
                <a:latin typeface="Times New Roman"/>
                <a:cs typeface="Times New Roman"/>
              </a:rPr>
              <a:t> </a:t>
            </a:r>
            <a:r>
              <a:rPr dirty="0"/>
              <a:t>On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55"/>
              <a:t> </a:t>
            </a:r>
            <a:r>
              <a:rPr dirty="0"/>
              <a:t>read</a:t>
            </a:r>
            <a:r>
              <a:rPr dirty="0" spc="-25"/>
              <a:t> </a:t>
            </a:r>
            <a:r>
              <a:rPr dirty="0" spc="-10"/>
              <a:t>operation</a:t>
            </a:r>
            <a:r>
              <a:rPr dirty="0" spc="-15"/>
              <a:t> </a:t>
            </a:r>
            <a:r>
              <a:rPr dirty="0"/>
              <a:t>either</a:t>
            </a:r>
            <a:r>
              <a:rPr dirty="0" spc="-35"/>
              <a:t> </a:t>
            </a:r>
            <a:r>
              <a:rPr dirty="0"/>
              <a:t>copy</a:t>
            </a:r>
            <a:r>
              <a:rPr dirty="0" spc="-10"/>
              <a:t> </a:t>
            </a:r>
            <a:r>
              <a:rPr dirty="0"/>
              <a:t>can</a:t>
            </a:r>
            <a:r>
              <a:rPr dirty="0" spc="-50"/>
              <a:t> </a:t>
            </a:r>
            <a:r>
              <a:rPr dirty="0"/>
              <a:t>be</a:t>
            </a:r>
            <a:r>
              <a:rPr dirty="0" spc="-30"/>
              <a:t> </a:t>
            </a:r>
            <a:r>
              <a:rPr dirty="0"/>
              <a:t>used,</a:t>
            </a:r>
            <a:r>
              <a:rPr dirty="0" spc="-40"/>
              <a:t> </a:t>
            </a:r>
            <a:r>
              <a:rPr dirty="0" spc="-10"/>
              <a:t>distributing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load</a:t>
            </a:r>
            <a:r>
              <a:rPr dirty="0" spc="-70"/>
              <a:t> </a:t>
            </a:r>
            <a:r>
              <a:rPr dirty="0"/>
              <a:t>over</a:t>
            </a:r>
            <a:r>
              <a:rPr dirty="0" spc="-30"/>
              <a:t> </a:t>
            </a:r>
            <a:r>
              <a:rPr dirty="0"/>
              <a:t>more</a:t>
            </a:r>
            <a:r>
              <a:rPr dirty="0" spc="-10"/>
              <a:t> drives.</a:t>
            </a: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>
                <a:latin typeface="Wingdings"/>
                <a:cs typeface="Wingdings"/>
              </a:rPr>
              <a:t></a:t>
            </a:r>
            <a:r>
              <a:rPr dirty="0" spc="360">
                <a:latin typeface="Times New Roman"/>
                <a:cs typeface="Times New Roman"/>
              </a:rPr>
              <a:t> </a:t>
            </a:r>
            <a:r>
              <a:rPr dirty="0" spc="-10"/>
              <a:t>Write</a:t>
            </a:r>
            <a:r>
              <a:rPr dirty="0" spc="-25"/>
              <a:t> </a:t>
            </a:r>
            <a:r>
              <a:rPr dirty="0" spc="-10"/>
              <a:t>performance</a:t>
            </a:r>
            <a:r>
              <a:rPr dirty="0" spc="10"/>
              <a:t> </a:t>
            </a:r>
            <a:r>
              <a:rPr dirty="0"/>
              <a:t>is</a:t>
            </a:r>
            <a:r>
              <a:rPr dirty="0" spc="-40"/>
              <a:t> </a:t>
            </a:r>
            <a:r>
              <a:rPr dirty="0"/>
              <a:t>no</a:t>
            </a:r>
            <a:r>
              <a:rPr dirty="0" spc="-25"/>
              <a:t> </a:t>
            </a:r>
            <a:r>
              <a:rPr dirty="0" spc="-10"/>
              <a:t>better</a:t>
            </a:r>
            <a:r>
              <a:rPr dirty="0" spc="-50"/>
              <a:t> </a:t>
            </a:r>
            <a:r>
              <a:rPr dirty="0"/>
              <a:t>than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/>
              <a:t>single</a:t>
            </a:r>
            <a:r>
              <a:rPr dirty="0" spc="-50"/>
              <a:t> </a:t>
            </a:r>
            <a:r>
              <a:rPr dirty="0" spc="-10"/>
              <a:t>drive.</a:t>
            </a: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>
                <a:latin typeface="Wingdings"/>
                <a:cs typeface="Wingdings"/>
              </a:rPr>
              <a:t></a:t>
            </a:r>
            <a:r>
              <a:rPr dirty="0" spc="380">
                <a:latin typeface="Times New Roman"/>
                <a:cs typeface="Times New Roman"/>
              </a:rPr>
              <a:t> </a:t>
            </a:r>
            <a:r>
              <a:rPr dirty="0" spc="-10"/>
              <a:t>Read</a:t>
            </a:r>
            <a:r>
              <a:rPr dirty="0" spc="-45"/>
              <a:t> </a:t>
            </a:r>
            <a:r>
              <a:rPr dirty="0" spc="-10"/>
              <a:t>performance</a:t>
            </a:r>
            <a:r>
              <a:rPr dirty="0" spc="30"/>
              <a:t> </a:t>
            </a:r>
            <a:r>
              <a:rPr dirty="0"/>
              <a:t>is</a:t>
            </a:r>
            <a:r>
              <a:rPr dirty="0" spc="-50"/>
              <a:t> </a:t>
            </a:r>
            <a:r>
              <a:rPr dirty="0"/>
              <a:t>twice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35"/>
              <a:t> </a:t>
            </a:r>
            <a:r>
              <a:rPr dirty="0" spc="-10"/>
              <a:t>good.</a:t>
            </a: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dirty="0">
                <a:latin typeface="Wingdings"/>
                <a:cs typeface="Wingdings"/>
              </a:rPr>
              <a:t></a:t>
            </a:r>
            <a:r>
              <a:rPr dirty="0" spc="365">
                <a:latin typeface="Times New Roman"/>
                <a:cs typeface="Times New Roman"/>
              </a:rPr>
              <a:t> </a:t>
            </a:r>
            <a:r>
              <a:rPr dirty="0" spc="-10"/>
              <a:t>Fault</a:t>
            </a:r>
            <a:r>
              <a:rPr dirty="0" spc="-50"/>
              <a:t> </a:t>
            </a:r>
            <a:r>
              <a:rPr dirty="0" spc="-10"/>
              <a:t>tolerance</a:t>
            </a:r>
            <a:r>
              <a:rPr dirty="0" spc="-5"/>
              <a:t> </a:t>
            </a:r>
            <a:r>
              <a:rPr dirty="0"/>
              <a:t>is</a:t>
            </a:r>
            <a:r>
              <a:rPr dirty="0" spc="-45"/>
              <a:t> </a:t>
            </a:r>
            <a:r>
              <a:rPr dirty="0" spc="-10"/>
              <a:t>excellent:</a:t>
            </a:r>
            <a:r>
              <a:rPr dirty="0" spc="-45"/>
              <a:t> </a:t>
            </a:r>
            <a:r>
              <a:rPr dirty="0"/>
              <a:t>if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/>
              <a:t>drive</a:t>
            </a:r>
            <a:r>
              <a:rPr dirty="0" spc="-40"/>
              <a:t> </a:t>
            </a:r>
            <a:r>
              <a:rPr dirty="0" spc="-10"/>
              <a:t>crashes,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copy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55"/>
              <a:t> </a:t>
            </a:r>
            <a:r>
              <a:rPr dirty="0"/>
              <a:t>simply</a:t>
            </a:r>
            <a:r>
              <a:rPr dirty="0" spc="-40"/>
              <a:t> </a:t>
            </a:r>
            <a:r>
              <a:rPr dirty="0"/>
              <a:t>used</a:t>
            </a:r>
            <a:r>
              <a:rPr dirty="0" spc="-25"/>
              <a:t> </a:t>
            </a:r>
            <a:r>
              <a:rPr dirty="0" spc="-10"/>
              <a:t>instead.</a:t>
            </a:r>
          </a:p>
          <a:p>
            <a:pPr marL="299085" marR="5080" indent="-287020">
              <a:lnSpc>
                <a:spcPct val="113100"/>
              </a:lnSpc>
              <a:spcBef>
                <a:spcPts val="70"/>
              </a:spcBef>
            </a:pPr>
            <a:r>
              <a:rPr dirty="0">
                <a:latin typeface="Wingdings"/>
                <a:cs typeface="Wingdings"/>
              </a:rPr>
              <a:t></a:t>
            </a:r>
            <a:r>
              <a:rPr dirty="0" spc="300">
                <a:latin typeface="Times New Roman"/>
                <a:cs typeface="Times New Roman"/>
              </a:rPr>
              <a:t> </a:t>
            </a:r>
            <a:r>
              <a:rPr dirty="0"/>
              <a:t>Recovery</a:t>
            </a:r>
            <a:r>
              <a:rPr dirty="0" spc="20"/>
              <a:t> </a:t>
            </a:r>
            <a:r>
              <a:rPr dirty="0"/>
              <a:t>consists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simply</a:t>
            </a:r>
            <a:r>
              <a:rPr dirty="0" spc="-10"/>
              <a:t> </a:t>
            </a:r>
            <a:r>
              <a:rPr dirty="0"/>
              <a:t>installing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new</a:t>
            </a:r>
            <a:r>
              <a:rPr dirty="0" spc="15"/>
              <a:t> </a:t>
            </a:r>
            <a:r>
              <a:rPr dirty="0"/>
              <a:t>drive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copying the entire</a:t>
            </a:r>
            <a:r>
              <a:rPr dirty="0" spc="-25"/>
              <a:t> </a:t>
            </a:r>
            <a:r>
              <a:rPr dirty="0"/>
              <a:t>backup</a:t>
            </a:r>
            <a:r>
              <a:rPr dirty="0" spc="-5"/>
              <a:t> </a:t>
            </a:r>
            <a:r>
              <a:rPr dirty="0" spc="-10"/>
              <a:t>driveto </a:t>
            </a:r>
            <a:r>
              <a:rPr dirty="0" spc="-25"/>
              <a:t>it.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22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15502" y="6532270"/>
            <a:ext cx="2571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43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5711" y="1016508"/>
            <a:ext cx="6132576" cy="162915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40739" y="2862452"/>
            <a:ext cx="8154670" cy="336994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Calibri"/>
                <a:cs typeface="Calibri"/>
              </a:rPr>
              <a:t>RAID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level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works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word,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possibly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even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basis.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Calibri"/>
                <a:cs typeface="Calibri"/>
              </a:rPr>
              <a:t>Imagine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splitting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each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byte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into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pair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4-bit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nibbles,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adding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Hamming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code </a:t>
            </a:r>
            <a:r>
              <a:rPr dirty="0" sz="1800">
                <a:latin typeface="Calibri"/>
                <a:cs typeface="Calibri"/>
              </a:rPr>
              <a:t>toeach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form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7-bit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word,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which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4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were parity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bits,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shown </a:t>
            </a:r>
            <a:r>
              <a:rPr dirty="0" sz="1800" spc="-25">
                <a:latin typeface="Calibri"/>
                <a:cs typeface="Calibri"/>
              </a:rPr>
              <a:t>in </a:t>
            </a:r>
            <a:r>
              <a:rPr dirty="0" sz="1800">
                <a:latin typeface="Calibri"/>
                <a:cs typeface="Calibri"/>
              </a:rPr>
              <a:t>figure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below.</a:t>
            </a:r>
            <a:endParaRPr sz="1800">
              <a:latin typeface="Calibri"/>
              <a:cs typeface="Calibri"/>
            </a:endParaRPr>
          </a:p>
          <a:p>
            <a:pPr marL="299085" marR="196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RAID level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 each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seven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drives needs</a:t>
            </a:r>
            <a:r>
              <a:rPr dirty="0" sz="1800" spc="-10">
                <a:latin typeface="Calibri"/>
                <a:cs typeface="Calibri"/>
              </a:rPr>
              <a:t> synchronized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 terms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position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rotational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position,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would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possible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write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7-bit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Hamming </a:t>
            </a:r>
            <a:r>
              <a:rPr dirty="0" sz="1800">
                <a:latin typeface="Calibri"/>
                <a:cs typeface="Calibri"/>
              </a:rPr>
              <a:t>coded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word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over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seven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drives,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drive.</a:t>
            </a:r>
            <a:endParaRPr sz="1800">
              <a:latin typeface="Calibri"/>
              <a:cs typeface="Calibri"/>
            </a:endParaRPr>
          </a:p>
          <a:p>
            <a:pPr marL="299085" marR="32639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Calibri"/>
                <a:cs typeface="Calibri"/>
              </a:rPr>
              <a:t>Here,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losing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drive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cause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problem,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which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handled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Hamming </a:t>
            </a:r>
            <a:r>
              <a:rPr dirty="0" sz="1800">
                <a:latin typeface="Calibri"/>
                <a:cs typeface="Calibri"/>
              </a:rPr>
              <a:t>code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 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fly.</a:t>
            </a:r>
            <a:endParaRPr sz="1800">
              <a:latin typeface="Calibri"/>
              <a:cs typeface="Calibri"/>
            </a:endParaRPr>
          </a:p>
          <a:p>
            <a:pPr marL="299085" marR="85344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Calibri"/>
                <a:cs typeface="Calibri"/>
              </a:rPr>
              <a:t>But,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down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side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 scheme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requires all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drives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10">
                <a:latin typeface="Calibri"/>
                <a:cs typeface="Calibri"/>
              </a:rPr>
              <a:t> rotationally synchronized</a:t>
            </a:r>
            <a:r>
              <a:rPr dirty="0" sz="1800">
                <a:latin typeface="Calibri"/>
                <a:cs typeface="Calibri"/>
              </a:rPr>
              <a:t> and it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 asks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controller,</a:t>
            </a:r>
            <a:r>
              <a:rPr dirty="0" sz="1800">
                <a:latin typeface="Calibri"/>
                <a:cs typeface="Calibri"/>
              </a:rPr>
              <a:t> since it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must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Hamming </a:t>
            </a:r>
            <a:r>
              <a:rPr dirty="0" sz="1800">
                <a:latin typeface="Calibri"/>
                <a:cs typeface="Calibri"/>
              </a:rPr>
              <a:t>checksum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every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83540" y="6517640"/>
            <a:ext cx="106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944880"/>
            <a:ext cx="6556248" cy="187452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16939" y="3175762"/>
            <a:ext cx="7708900" cy="2297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127635" indent="-28702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Wingdings"/>
                <a:cs typeface="Wingdings"/>
              </a:rPr>
              <a:t>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Calibri"/>
                <a:cs typeface="Calibri"/>
              </a:rPr>
              <a:t>RAID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level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3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simplified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version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RAID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level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shown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above figure.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2000">
                <a:latin typeface="Wingdings"/>
                <a:cs typeface="Wingdings"/>
              </a:rPr>
              <a:t>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Calibri"/>
                <a:cs typeface="Calibri"/>
              </a:rPr>
              <a:t>Here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single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parity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computed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word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written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parity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drive.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2000">
                <a:latin typeface="Wingdings"/>
                <a:cs typeface="Wingdings"/>
              </a:rPr>
              <a:t>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RAID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level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drives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must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exactly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synchronized.</a:t>
            </a:r>
            <a:endParaRPr sz="2000">
              <a:latin typeface="Calibri"/>
              <a:cs typeface="Calibri"/>
            </a:endParaRPr>
          </a:p>
          <a:p>
            <a:pPr marL="299085" marR="5080" indent="-287020">
              <a:lnSpc>
                <a:spcPct val="112999"/>
              </a:lnSpc>
              <a:spcBef>
                <a:spcPts val="60"/>
              </a:spcBef>
            </a:pPr>
            <a:r>
              <a:rPr dirty="0" sz="2000">
                <a:latin typeface="Wingdings"/>
                <a:cs typeface="Wingdings"/>
              </a:rPr>
              <a:t>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case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drive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crashing,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provides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1-bit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error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correction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since</a:t>
            </a:r>
            <a:r>
              <a:rPr dirty="0" sz="2000" spc="-10">
                <a:latin typeface="Calibri"/>
                <a:cs typeface="Calibri"/>
              </a:rPr>
              <a:t> position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bad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bitis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known.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44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7483" y="1027175"/>
            <a:ext cx="5126736" cy="1481327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729487" y="2726521"/>
            <a:ext cx="8079105" cy="337883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Wingdings"/>
                <a:cs typeface="Wingdings"/>
              </a:rPr>
              <a:t>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RAID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level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4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works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strips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individual word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parity.</a:t>
            </a:r>
            <a:endParaRPr sz="18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204"/>
              </a:spcBef>
            </a:pPr>
            <a:r>
              <a:rPr dirty="0" sz="1800">
                <a:latin typeface="Wingdings"/>
                <a:cs typeface="Wingdings"/>
              </a:rPr>
              <a:t>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require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synchronization</a:t>
            </a:r>
            <a:r>
              <a:rPr dirty="0" sz="1800">
                <a:latin typeface="Calibri"/>
                <a:cs typeface="Calibri"/>
              </a:rPr>
              <a:t> 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drives.</a:t>
            </a:r>
            <a:endParaRPr sz="1800">
              <a:latin typeface="Calibri"/>
              <a:cs typeface="Calibri"/>
            </a:endParaRPr>
          </a:p>
          <a:p>
            <a:pPr algn="just" marL="299085" marR="5080" indent="-287020">
              <a:lnSpc>
                <a:spcPct val="114999"/>
              </a:lnSpc>
              <a:spcBef>
                <a:spcPts val="60"/>
              </a:spcBef>
            </a:pPr>
            <a:r>
              <a:rPr dirty="0" sz="1800">
                <a:latin typeface="Wingdings"/>
                <a:cs typeface="Wingdings"/>
              </a:rPr>
              <a:t>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1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shown</a:t>
            </a:r>
            <a:r>
              <a:rPr dirty="0" sz="1800" spc="20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20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figure</a:t>
            </a:r>
            <a:r>
              <a:rPr dirty="0" sz="1800" spc="2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RAID</a:t>
            </a:r>
            <a:r>
              <a:rPr dirty="0" sz="1800" spc="2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level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4</a:t>
            </a:r>
            <a:r>
              <a:rPr dirty="0" sz="1800" spc="2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20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like</a:t>
            </a:r>
            <a:r>
              <a:rPr dirty="0" sz="1800" spc="2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RAID</a:t>
            </a:r>
            <a:r>
              <a:rPr dirty="0" sz="1800" spc="2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level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0,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204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strip-</a:t>
            </a:r>
            <a:r>
              <a:rPr dirty="0" sz="1800" spc="-20">
                <a:latin typeface="Calibri"/>
                <a:cs typeface="Calibri"/>
              </a:rPr>
              <a:t>for-</a:t>
            </a:r>
            <a:r>
              <a:rPr dirty="0" sz="1800">
                <a:latin typeface="Calibri"/>
                <a:cs typeface="Calibri"/>
              </a:rPr>
              <a:t>strip</a:t>
            </a:r>
            <a:r>
              <a:rPr dirty="0" sz="1800" spc="2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parity </a:t>
            </a:r>
            <a:r>
              <a:rPr dirty="0" sz="1800">
                <a:latin typeface="Calibri"/>
                <a:cs typeface="Calibri"/>
              </a:rPr>
              <a:t>written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onto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extra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drive,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example,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each</a:t>
            </a:r>
            <a:r>
              <a:rPr dirty="0" sz="1800" spc="1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strip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bytes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long,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strips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are </a:t>
            </a:r>
            <a:r>
              <a:rPr dirty="0" sz="1800">
                <a:latin typeface="Calibri"/>
                <a:cs typeface="Calibri"/>
              </a:rPr>
              <a:t>EXCLUSIVE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together, </a:t>
            </a:r>
            <a:r>
              <a:rPr dirty="0" sz="1800">
                <a:latin typeface="Calibri"/>
                <a:cs typeface="Calibri"/>
              </a:rPr>
              <a:t>resulting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parity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strip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bytes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long.</a:t>
            </a:r>
            <a:endParaRPr sz="18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latin typeface="Wingdings"/>
                <a:cs typeface="Wingdings"/>
              </a:rPr>
              <a:t>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3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drive</a:t>
            </a:r>
            <a:r>
              <a:rPr dirty="0" sz="1800" spc="4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crashes,</a:t>
            </a:r>
            <a:r>
              <a:rPr dirty="0" sz="1800" spc="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lost</a:t>
            </a:r>
            <a:r>
              <a:rPr dirty="0" sz="1800" spc="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bytes</a:t>
            </a:r>
            <a:r>
              <a:rPr dirty="0" sz="1800" spc="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4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recomputed</a:t>
            </a:r>
            <a:r>
              <a:rPr dirty="0" sz="1800" spc="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4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parity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drive</a:t>
            </a:r>
            <a:r>
              <a:rPr dirty="0" sz="1800" spc="40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by</a:t>
            </a:r>
            <a:endParaRPr sz="1800">
              <a:latin typeface="Calibri"/>
              <a:cs typeface="Calibri"/>
            </a:endParaRPr>
          </a:p>
          <a:p>
            <a:pPr algn="just" marL="299085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latin typeface="Calibri"/>
                <a:cs typeface="Calibri"/>
              </a:rPr>
              <a:t>reading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entire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drives.</a:t>
            </a:r>
            <a:endParaRPr sz="1800">
              <a:latin typeface="Calibri"/>
              <a:cs typeface="Calibri"/>
            </a:endParaRPr>
          </a:p>
          <a:p>
            <a:pPr algn="just" marL="299085" marR="5080" indent="-287020">
              <a:lnSpc>
                <a:spcPct val="114999"/>
              </a:lnSpc>
            </a:pPr>
            <a:r>
              <a:rPr dirty="0" sz="1800">
                <a:latin typeface="Wingdings"/>
                <a:cs typeface="Wingdings"/>
              </a:rPr>
              <a:t>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4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design</a:t>
            </a:r>
            <a:r>
              <a:rPr dirty="0" sz="1800" spc="4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protects</a:t>
            </a:r>
            <a:r>
              <a:rPr dirty="0" sz="1800" spc="4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against</a:t>
            </a:r>
            <a:r>
              <a:rPr dirty="0" sz="1800" spc="4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4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loss</a:t>
            </a:r>
            <a:r>
              <a:rPr dirty="0" sz="1800" spc="4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4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4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drive</a:t>
            </a:r>
            <a:r>
              <a:rPr dirty="0" sz="1800" spc="4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but</a:t>
            </a:r>
            <a:r>
              <a:rPr dirty="0" sz="1800" spc="4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performs</a:t>
            </a:r>
            <a:r>
              <a:rPr dirty="0" sz="1800" spc="4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poorly</a:t>
            </a:r>
            <a:r>
              <a:rPr dirty="0" sz="1800" spc="43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4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small </a:t>
            </a:r>
            <a:r>
              <a:rPr dirty="0" sz="1800">
                <a:latin typeface="Calibri"/>
                <a:cs typeface="Calibri"/>
              </a:rPr>
              <a:t>updates,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1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1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sector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changed,</a:t>
            </a:r>
            <a:r>
              <a:rPr dirty="0" sz="1800" spc="1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1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necessary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read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drives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order</a:t>
            </a:r>
            <a:r>
              <a:rPr dirty="0" sz="1800" spc="1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recalculate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parity.</a:t>
            </a:r>
            <a:endParaRPr sz="1800">
              <a:latin typeface="Calibri"/>
              <a:cs typeface="Calibri"/>
            </a:endParaRPr>
          </a:p>
          <a:p>
            <a:pPr algn="just" marL="12700">
              <a:lnSpc>
                <a:spcPts val="1739"/>
              </a:lnSpc>
            </a:pPr>
            <a:r>
              <a:rPr dirty="0" sz="1800">
                <a:latin typeface="Wingdings"/>
                <a:cs typeface="Wingdings"/>
              </a:rPr>
              <a:t>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creates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heavy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load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parity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drive.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44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9952" y="1022603"/>
            <a:ext cx="7395972" cy="217779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729487" y="3702532"/>
            <a:ext cx="7745730" cy="2455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369570" indent="-287020">
              <a:lnSpc>
                <a:spcPct val="112999"/>
              </a:lnSpc>
              <a:spcBef>
                <a:spcPts val="100"/>
              </a:spcBef>
            </a:pPr>
            <a:r>
              <a:rPr dirty="0" sz="2000">
                <a:latin typeface="Wingdings"/>
                <a:cs typeface="Wingdings"/>
              </a:rPr>
              <a:t>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RAID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level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4,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there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heavy</a:t>
            </a:r>
            <a:r>
              <a:rPr dirty="0" sz="2000" spc="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load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parity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drive,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may </a:t>
            </a:r>
            <a:r>
              <a:rPr dirty="0" sz="2000" spc="-10">
                <a:latin typeface="Calibri"/>
                <a:cs typeface="Calibri"/>
              </a:rPr>
              <a:t>become</a:t>
            </a:r>
            <a:r>
              <a:rPr dirty="0" sz="2000" spc="-2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bottleneck.</a:t>
            </a:r>
            <a:endParaRPr sz="2000">
              <a:latin typeface="Calibri"/>
              <a:cs typeface="Calibri"/>
            </a:endParaRPr>
          </a:p>
          <a:p>
            <a:pPr marL="299085" marR="5080" indent="-287020">
              <a:lnSpc>
                <a:spcPts val="2760"/>
              </a:lnSpc>
              <a:spcBef>
                <a:spcPts val="140"/>
              </a:spcBef>
            </a:pPr>
            <a:r>
              <a:rPr dirty="0" sz="2000">
                <a:latin typeface="Wingdings"/>
                <a:cs typeface="Wingdings"/>
              </a:rPr>
              <a:t>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bottleneck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eliminated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RAID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level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5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distributing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parity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bits</a:t>
            </a:r>
            <a:r>
              <a:rPr dirty="0" sz="2000" spc="-25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uniformly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over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drives,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round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robin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fashion,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shown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above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figure.</a:t>
            </a:r>
            <a:endParaRPr sz="2000">
              <a:latin typeface="Calibri"/>
              <a:cs typeface="Calibri"/>
            </a:endParaRPr>
          </a:p>
          <a:p>
            <a:pPr marL="299085" marR="356870" indent="-287020">
              <a:lnSpc>
                <a:spcPts val="2710"/>
              </a:lnSpc>
            </a:pPr>
            <a:r>
              <a:rPr dirty="0" sz="2000">
                <a:latin typeface="Wingdings"/>
                <a:cs typeface="Wingdings"/>
              </a:rPr>
              <a:t>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event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drive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crash,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reconstructing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contents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failed </a:t>
            </a:r>
            <a:r>
              <a:rPr dirty="0" sz="2000">
                <a:latin typeface="Calibri"/>
                <a:cs typeface="Calibri"/>
              </a:rPr>
              <a:t>drive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complex</a:t>
            </a:r>
            <a:r>
              <a:rPr dirty="0" sz="2000" spc="-2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44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531352" y="6550151"/>
            <a:ext cx="619125" cy="314325"/>
            <a:chOff x="8531352" y="6550151"/>
            <a:chExt cx="619125" cy="3143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5924" y="6554722"/>
              <a:ext cx="608075" cy="30327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8535924" y="6554723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2200" y="1143000"/>
            <a:ext cx="4648200" cy="464820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44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516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Calibri"/>
                <a:cs typeface="Calibri"/>
              </a:rPr>
              <a:t>Principles</a:t>
            </a:r>
            <a:r>
              <a:rPr dirty="0" sz="3600" spc="-60" b="0">
                <a:latin typeface="Calibri"/>
                <a:cs typeface="Calibri"/>
              </a:rPr>
              <a:t> </a:t>
            </a:r>
            <a:r>
              <a:rPr dirty="0" sz="3600" b="0">
                <a:latin typeface="Calibri"/>
                <a:cs typeface="Calibri"/>
              </a:rPr>
              <a:t>of</a:t>
            </a:r>
            <a:r>
              <a:rPr dirty="0" sz="3600" spc="-70" b="0">
                <a:latin typeface="Calibri"/>
                <a:cs typeface="Calibri"/>
              </a:rPr>
              <a:t> </a:t>
            </a:r>
            <a:r>
              <a:rPr dirty="0" sz="3600" b="0">
                <a:latin typeface="Calibri"/>
                <a:cs typeface="Calibri"/>
              </a:rPr>
              <a:t>I/O</a:t>
            </a:r>
            <a:r>
              <a:rPr dirty="0" sz="3600" spc="-55" b="0">
                <a:latin typeface="Calibri"/>
                <a:cs typeface="Calibri"/>
              </a:rPr>
              <a:t> </a:t>
            </a:r>
            <a:r>
              <a:rPr dirty="0" sz="3600" spc="-10" b="0">
                <a:latin typeface="Calibri"/>
                <a:cs typeface="Calibri"/>
              </a:rPr>
              <a:t>Hardware:</a:t>
            </a:r>
            <a:r>
              <a:rPr dirty="0" sz="3600" spc="-90" b="0">
                <a:latin typeface="Calibri"/>
                <a:cs typeface="Calibri"/>
              </a:rPr>
              <a:t> </a:t>
            </a:r>
            <a:r>
              <a:rPr dirty="0" sz="3600" b="0">
                <a:latin typeface="Calibri"/>
                <a:cs typeface="Calibri"/>
              </a:rPr>
              <a:t>I/O</a:t>
            </a:r>
            <a:r>
              <a:rPr dirty="0" sz="3600" spc="-60" b="0">
                <a:latin typeface="Calibri"/>
                <a:cs typeface="Calibri"/>
              </a:rPr>
              <a:t> </a:t>
            </a:r>
            <a:r>
              <a:rPr dirty="0" sz="3600" spc="-10" b="0">
                <a:latin typeface="Calibri"/>
                <a:cs typeface="Calibri"/>
              </a:rPr>
              <a:t>device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334321" y="1087945"/>
            <a:ext cx="5633085" cy="902335"/>
            <a:chOff x="3334321" y="1087945"/>
            <a:chExt cx="5633085" cy="902335"/>
          </a:xfrm>
        </p:grpSpPr>
        <p:sp>
          <p:nvSpPr>
            <p:cNvPr id="4" name="object 4" descr=""/>
            <p:cNvSpPr/>
            <p:nvPr/>
          </p:nvSpPr>
          <p:spPr>
            <a:xfrm>
              <a:off x="3346704" y="1100328"/>
              <a:ext cx="5608320" cy="877569"/>
            </a:xfrm>
            <a:custGeom>
              <a:avLst/>
              <a:gdLst/>
              <a:ahLst/>
              <a:cxnLst/>
              <a:rect l="l" t="t" r="r" b="b"/>
              <a:pathLst>
                <a:path w="5608320" h="877569">
                  <a:moveTo>
                    <a:pt x="5462016" y="0"/>
                  </a:moveTo>
                  <a:lnTo>
                    <a:pt x="0" y="0"/>
                  </a:lnTo>
                  <a:lnTo>
                    <a:pt x="0" y="877443"/>
                  </a:lnTo>
                  <a:lnTo>
                    <a:pt x="5462016" y="877443"/>
                  </a:lnTo>
                  <a:lnTo>
                    <a:pt x="5508244" y="869950"/>
                  </a:lnTo>
                  <a:lnTo>
                    <a:pt x="5548376" y="849249"/>
                  </a:lnTo>
                  <a:lnTo>
                    <a:pt x="5580126" y="817499"/>
                  </a:lnTo>
                  <a:lnTo>
                    <a:pt x="5600827" y="777367"/>
                  </a:lnTo>
                  <a:lnTo>
                    <a:pt x="5608320" y="731138"/>
                  </a:lnTo>
                  <a:lnTo>
                    <a:pt x="5608320" y="146176"/>
                  </a:lnTo>
                  <a:lnTo>
                    <a:pt x="5600827" y="100075"/>
                  </a:lnTo>
                  <a:lnTo>
                    <a:pt x="5580126" y="59944"/>
                  </a:lnTo>
                  <a:lnTo>
                    <a:pt x="5548376" y="28194"/>
                  </a:lnTo>
                  <a:lnTo>
                    <a:pt x="5508244" y="7493"/>
                  </a:lnTo>
                  <a:lnTo>
                    <a:pt x="5462016" y="0"/>
                  </a:lnTo>
                  <a:close/>
                </a:path>
              </a:pathLst>
            </a:custGeom>
            <a:solidFill>
              <a:srgbClr val="CCCFD5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346704" y="1100328"/>
              <a:ext cx="5608320" cy="877569"/>
            </a:xfrm>
            <a:custGeom>
              <a:avLst/>
              <a:gdLst/>
              <a:ahLst/>
              <a:cxnLst/>
              <a:rect l="l" t="t" r="r" b="b"/>
              <a:pathLst>
                <a:path w="5608320" h="877569">
                  <a:moveTo>
                    <a:pt x="5608320" y="146176"/>
                  </a:moveTo>
                  <a:lnTo>
                    <a:pt x="5608320" y="731138"/>
                  </a:lnTo>
                  <a:lnTo>
                    <a:pt x="5600827" y="777367"/>
                  </a:lnTo>
                  <a:lnTo>
                    <a:pt x="5580126" y="817499"/>
                  </a:lnTo>
                  <a:lnTo>
                    <a:pt x="5548376" y="849249"/>
                  </a:lnTo>
                  <a:lnTo>
                    <a:pt x="5508244" y="869950"/>
                  </a:lnTo>
                  <a:lnTo>
                    <a:pt x="5462016" y="877443"/>
                  </a:lnTo>
                  <a:lnTo>
                    <a:pt x="0" y="877443"/>
                  </a:lnTo>
                  <a:lnTo>
                    <a:pt x="0" y="0"/>
                  </a:lnTo>
                  <a:lnTo>
                    <a:pt x="5462016" y="0"/>
                  </a:lnTo>
                  <a:lnTo>
                    <a:pt x="5508244" y="7493"/>
                  </a:lnTo>
                  <a:lnTo>
                    <a:pt x="5548376" y="28194"/>
                  </a:lnTo>
                  <a:lnTo>
                    <a:pt x="5580126" y="59944"/>
                  </a:lnTo>
                  <a:lnTo>
                    <a:pt x="5600827" y="100075"/>
                  </a:lnTo>
                  <a:lnTo>
                    <a:pt x="5608320" y="146176"/>
                  </a:lnTo>
                  <a:close/>
                </a:path>
              </a:pathLst>
            </a:custGeom>
            <a:ln w="24384">
              <a:solidFill>
                <a:srgbClr val="CCCF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581527" y="1324736"/>
            <a:ext cx="21336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dirty="0" sz="2200" spc="-10">
                <a:latin typeface="Cambria"/>
                <a:cs typeface="Cambria"/>
              </a:rPr>
              <a:t>block,</a:t>
            </a:r>
            <a:r>
              <a:rPr dirty="0" sz="2200" spc="-11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character</a:t>
            </a:r>
            <a:endParaRPr sz="2200">
              <a:latin typeface="Cambria"/>
              <a:cs typeface="Cambri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79641" y="978217"/>
            <a:ext cx="3179445" cy="1122045"/>
            <a:chOff x="179641" y="978217"/>
            <a:chExt cx="3179445" cy="1122045"/>
          </a:xfrm>
        </p:grpSpPr>
        <p:sp>
          <p:nvSpPr>
            <p:cNvPr id="8" name="object 8" descr=""/>
            <p:cNvSpPr/>
            <p:nvPr/>
          </p:nvSpPr>
          <p:spPr>
            <a:xfrm>
              <a:off x="192024" y="990600"/>
              <a:ext cx="3154680" cy="1097280"/>
            </a:xfrm>
            <a:custGeom>
              <a:avLst/>
              <a:gdLst/>
              <a:ahLst/>
              <a:cxnLst/>
              <a:rect l="l" t="t" r="r" b="b"/>
              <a:pathLst>
                <a:path w="3154679" h="1097280">
                  <a:moveTo>
                    <a:pt x="2971800" y="0"/>
                  </a:moveTo>
                  <a:lnTo>
                    <a:pt x="182880" y="0"/>
                  </a:lnTo>
                  <a:lnTo>
                    <a:pt x="134264" y="6476"/>
                  </a:lnTo>
                  <a:lnTo>
                    <a:pt x="90576" y="25019"/>
                  </a:lnTo>
                  <a:lnTo>
                    <a:pt x="53568" y="53594"/>
                  </a:lnTo>
                  <a:lnTo>
                    <a:pt x="24968" y="90550"/>
                  </a:lnTo>
                  <a:lnTo>
                    <a:pt x="6527" y="134238"/>
                  </a:lnTo>
                  <a:lnTo>
                    <a:pt x="0" y="182879"/>
                  </a:lnTo>
                  <a:lnTo>
                    <a:pt x="0" y="914400"/>
                  </a:lnTo>
                  <a:lnTo>
                    <a:pt x="6527" y="963040"/>
                  </a:lnTo>
                  <a:lnTo>
                    <a:pt x="24968" y="1006728"/>
                  </a:lnTo>
                  <a:lnTo>
                    <a:pt x="53568" y="1043686"/>
                  </a:lnTo>
                  <a:lnTo>
                    <a:pt x="90576" y="1072261"/>
                  </a:lnTo>
                  <a:lnTo>
                    <a:pt x="134264" y="1090802"/>
                  </a:lnTo>
                  <a:lnTo>
                    <a:pt x="182880" y="1097279"/>
                  </a:lnTo>
                  <a:lnTo>
                    <a:pt x="2971800" y="1097279"/>
                  </a:lnTo>
                  <a:lnTo>
                    <a:pt x="3020441" y="1090802"/>
                  </a:lnTo>
                  <a:lnTo>
                    <a:pt x="3064129" y="1072261"/>
                  </a:lnTo>
                  <a:lnTo>
                    <a:pt x="3101086" y="1043686"/>
                  </a:lnTo>
                  <a:lnTo>
                    <a:pt x="3129661" y="1006728"/>
                  </a:lnTo>
                  <a:lnTo>
                    <a:pt x="3148203" y="963040"/>
                  </a:lnTo>
                  <a:lnTo>
                    <a:pt x="3154679" y="914400"/>
                  </a:lnTo>
                  <a:lnTo>
                    <a:pt x="3154679" y="182879"/>
                  </a:lnTo>
                  <a:lnTo>
                    <a:pt x="3148203" y="134238"/>
                  </a:lnTo>
                  <a:lnTo>
                    <a:pt x="3129661" y="90550"/>
                  </a:lnTo>
                  <a:lnTo>
                    <a:pt x="3101086" y="53594"/>
                  </a:lnTo>
                  <a:lnTo>
                    <a:pt x="3064129" y="25019"/>
                  </a:lnTo>
                  <a:lnTo>
                    <a:pt x="3020441" y="6476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1F47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92024" y="990600"/>
              <a:ext cx="3154680" cy="1097280"/>
            </a:xfrm>
            <a:custGeom>
              <a:avLst/>
              <a:gdLst/>
              <a:ahLst/>
              <a:cxnLst/>
              <a:rect l="l" t="t" r="r" b="b"/>
              <a:pathLst>
                <a:path w="3154679" h="1097280">
                  <a:moveTo>
                    <a:pt x="0" y="182879"/>
                  </a:moveTo>
                  <a:lnTo>
                    <a:pt x="6527" y="134238"/>
                  </a:lnTo>
                  <a:lnTo>
                    <a:pt x="24968" y="90550"/>
                  </a:lnTo>
                  <a:lnTo>
                    <a:pt x="53568" y="53594"/>
                  </a:lnTo>
                  <a:lnTo>
                    <a:pt x="90576" y="25019"/>
                  </a:lnTo>
                  <a:lnTo>
                    <a:pt x="134264" y="6476"/>
                  </a:lnTo>
                  <a:lnTo>
                    <a:pt x="182880" y="0"/>
                  </a:lnTo>
                  <a:lnTo>
                    <a:pt x="2971800" y="0"/>
                  </a:lnTo>
                  <a:lnTo>
                    <a:pt x="3020441" y="6476"/>
                  </a:lnTo>
                  <a:lnTo>
                    <a:pt x="3064129" y="25019"/>
                  </a:lnTo>
                  <a:lnTo>
                    <a:pt x="3101086" y="53594"/>
                  </a:lnTo>
                  <a:lnTo>
                    <a:pt x="3129661" y="90550"/>
                  </a:lnTo>
                  <a:lnTo>
                    <a:pt x="3148203" y="134238"/>
                  </a:lnTo>
                  <a:lnTo>
                    <a:pt x="3154679" y="182879"/>
                  </a:lnTo>
                  <a:lnTo>
                    <a:pt x="3154679" y="914400"/>
                  </a:lnTo>
                  <a:lnTo>
                    <a:pt x="3148203" y="963040"/>
                  </a:lnTo>
                  <a:lnTo>
                    <a:pt x="3129661" y="1006728"/>
                  </a:lnTo>
                  <a:lnTo>
                    <a:pt x="3101086" y="1043686"/>
                  </a:lnTo>
                  <a:lnTo>
                    <a:pt x="3064129" y="1072261"/>
                  </a:lnTo>
                  <a:lnTo>
                    <a:pt x="3020441" y="1090802"/>
                  </a:lnTo>
                  <a:lnTo>
                    <a:pt x="2971800" y="1097279"/>
                  </a:lnTo>
                  <a:lnTo>
                    <a:pt x="182880" y="1097279"/>
                  </a:lnTo>
                  <a:lnTo>
                    <a:pt x="134264" y="1090802"/>
                  </a:lnTo>
                  <a:lnTo>
                    <a:pt x="90576" y="1072261"/>
                  </a:lnTo>
                  <a:lnTo>
                    <a:pt x="53568" y="1043686"/>
                  </a:lnTo>
                  <a:lnTo>
                    <a:pt x="24968" y="1006728"/>
                  </a:lnTo>
                  <a:lnTo>
                    <a:pt x="6527" y="963040"/>
                  </a:lnTo>
                  <a:lnTo>
                    <a:pt x="0" y="914400"/>
                  </a:lnTo>
                  <a:lnTo>
                    <a:pt x="0" y="182879"/>
                  </a:lnTo>
                  <a:close/>
                </a:path>
              </a:pathLst>
            </a:custGeom>
            <a:ln w="24384">
              <a:solidFill>
                <a:srgbClr val="ECEB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56919" y="1176604"/>
            <a:ext cx="1992630" cy="6534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2475"/>
              </a:lnSpc>
              <a:spcBef>
                <a:spcPts val="95"/>
              </a:spcBef>
            </a:pPr>
            <a:r>
              <a:rPr dirty="0" sz="2200" spc="-70">
                <a:solidFill>
                  <a:srgbClr val="FFFFFF"/>
                </a:solidFill>
                <a:latin typeface="Cambria"/>
                <a:cs typeface="Cambria"/>
              </a:rPr>
              <a:t>Two</a:t>
            </a:r>
            <a:r>
              <a:rPr dirty="0" sz="220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00">
                <a:solidFill>
                  <a:srgbClr val="FFFFFF"/>
                </a:solidFill>
                <a:latin typeface="Cambria"/>
                <a:cs typeface="Cambria"/>
              </a:rPr>
              <a:t>types</a:t>
            </a:r>
            <a:r>
              <a:rPr dirty="0" sz="220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0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220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mbria"/>
                <a:cs typeface="Cambria"/>
              </a:rPr>
              <a:t>I/O</a:t>
            </a:r>
            <a:endParaRPr sz="2200">
              <a:latin typeface="Cambria"/>
              <a:cs typeface="Cambria"/>
            </a:endParaRPr>
          </a:p>
          <a:p>
            <a:pPr algn="ctr" marL="20955">
              <a:lnSpc>
                <a:spcPts val="2475"/>
              </a:lnSpc>
            </a:pPr>
            <a:r>
              <a:rPr dirty="0" sz="2200" spc="-10">
                <a:solidFill>
                  <a:srgbClr val="FFFFFF"/>
                </a:solidFill>
                <a:latin typeface="Cambria"/>
                <a:cs typeface="Cambria"/>
              </a:rPr>
              <a:t>devices</a:t>
            </a:r>
            <a:endParaRPr sz="2200">
              <a:latin typeface="Cambria"/>
              <a:cs typeface="Cambri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328225" y="2221801"/>
            <a:ext cx="5629910" cy="1905635"/>
            <a:chOff x="3328225" y="2221801"/>
            <a:chExt cx="5629910" cy="1905635"/>
          </a:xfrm>
        </p:grpSpPr>
        <p:sp>
          <p:nvSpPr>
            <p:cNvPr id="12" name="object 12" descr=""/>
            <p:cNvSpPr/>
            <p:nvPr/>
          </p:nvSpPr>
          <p:spPr>
            <a:xfrm>
              <a:off x="3340608" y="2234184"/>
              <a:ext cx="5605145" cy="1880870"/>
            </a:xfrm>
            <a:custGeom>
              <a:avLst/>
              <a:gdLst/>
              <a:ahLst/>
              <a:cxnLst/>
              <a:rect l="l" t="t" r="r" b="b"/>
              <a:pathLst>
                <a:path w="5605145" h="1880870">
                  <a:moveTo>
                    <a:pt x="5291327" y="0"/>
                  </a:moveTo>
                  <a:lnTo>
                    <a:pt x="0" y="0"/>
                  </a:lnTo>
                  <a:lnTo>
                    <a:pt x="0" y="1880361"/>
                  </a:lnTo>
                  <a:lnTo>
                    <a:pt x="5291327" y="1880361"/>
                  </a:lnTo>
                  <a:lnTo>
                    <a:pt x="5337683" y="1876933"/>
                  </a:lnTo>
                  <a:lnTo>
                    <a:pt x="5381878" y="1867153"/>
                  </a:lnTo>
                  <a:lnTo>
                    <a:pt x="5423535" y="1851278"/>
                  </a:lnTo>
                  <a:lnTo>
                    <a:pt x="5462016" y="1829815"/>
                  </a:lnTo>
                  <a:lnTo>
                    <a:pt x="5496941" y="1803527"/>
                  </a:lnTo>
                  <a:lnTo>
                    <a:pt x="5527928" y="1772539"/>
                  </a:lnTo>
                  <a:lnTo>
                    <a:pt x="5554218" y="1737614"/>
                  </a:lnTo>
                  <a:lnTo>
                    <a:pt x="5575681" y="1699133"/>
                  </a:lnTo>
                  <a:lnTo>
                    <a:pt x="5591556" y="1657477"/>
                  </a:lnTo>
                  <a:lnTo>
                    <a:pt x="5601335" y="1613280"/>
                  </a:lnTo>
                  <a:lnTo>
                    <a:pt x="5604764" y="1566926"/>
                  </a:lnTo>
                  <a:lnTo>
                    <a:pt x="5604764" y="313436"/>
                  </a:lnTo>
                  <a:lnTo>
                    <a:pt x="5601335" y="267080"/>
                  </a:lnTo>
                  <a:lnTo>
                    <a:pt x="5591556" y="222885"/>
                  </a:lnTo>
                  <a:lnTo>
                    <a:pt x="5575681" y="181228"/>
                  </a:lnTo>
                  <a:lnTo>
                    <a:pt x="5554218" y="142748"/>
                  </a:lnTo>
                  <a:lnTo>
                    <a:pt x="5527928" y="107823"/>
                  </a:lnTo>
                  <a:lnTo>
                    <a:pt x="5496941" y="76835"/>
                  </a:lnTo>
                  <a:lnTo>
                    <a:pt x="5462016" y="50545"/>
                  </a:lnTo>
                  <a:lnTo>
                    <a:pt x="5423535" y="29082"/>
                  </a:lnTo>
                  <a:lnTo>
                    <a:pt x="5381878" y="13207"/>
                  </a:lnTo>
                  <a:lnTo>
                    <a:pt x="5337683" y="3428"/>
                  </a:lnTo>
                  <a:lnTo>
                    <a:pt x="5291327" y="0"/>
                  </a:lnTo>
                  <a:close/>
                </a:path>
              </a:pathLst>
            </a:custGeom>
            <a:solidFill>
              <a:srgbClr val="CCCFD5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340608" y="2234184"/>
              <a:ext cx="5605145" cy="1880870"/>
            </a:xfrm>
            <a:custGeom>
              <a:avLst/>
              <a:gdLst/>
              <a:ahLst/>
              <a:cxnLst/>
              <a:rect l="l" t="t" r="r" b="b"/>
              <a:pathLst>
                <a:path w="5605145" h="1880870">
                  <a:moveTo>
                    <a:pt x="5604764" y="313436"/>
                  </a:moveTo>
                  <a:lnTo>
                    <a:pt x="5604764" y="1566926"/>
                  </a:lnTo>
                  <a:lnTo>
                    <a:pt x="5601335" y="1613280"/>
                  </a:lnTo>
                  <a:lnTo>
                    <a:pt x="5591556" y="1657477"/>
                  </a:lnTo>
                  <a:lnTo>
                    <a:pt x="5575681" y="1699133"/>
                  </a:lnTo>
                  <a:lnTo>
                    <a:pt x="5554218" y="1737614"/>
                  </a:lnTo>
                  <a:lnTo>
                    <a:pt x="5527928" y="1772539"/>
                  </a:lnTo>
                  <a:lnTo>
                    <a:pt x="5496941" y="1803527"/>
                  </a:lnTo>
                  <a:lnTo>
                    <a:pt x="5462016" y="1829815"/>
                  </a:lnTo>
                  <a:lnTo>
                    <a:pt x="5423535" y="1851278"/>
                  </a:lnTo>
                  <a:lnTo>
                    <a:pt x="5381878" y="1867153"/>
                  </a:lnTo>
                  <a:lnTo>
                    <a:pt x="5337683" y="1876933"/>
                  </a:lnTo>
                  <a:lnTo>
                    <a:pt x="5291327" y="1880361"/>
                  </a:lnTo>
                  <a:lnTo>
                    <a:pt x="0" y="1880361"/>
                  </a:lnTo>
                  <a:lnTo>
                    <a:pt x="0" y="0"/>
                  </a:lnTo>
                  <a:lnTo>
                    <a:pt x="5291327" y="0"/>
                  </a:lnTo>
                  <a:lnTo>
                    <a:pt x="5337683" y="3428"/>
                  </a:lnTo>
                  <a:lnTo>
                    <a:pt x="5381878" y="13207"/>
                  </a:lnTo>
                  <a:lnTo>
                    <a:pt x="5423535" y="29082"/>
                  </a:lnTo>
                  <a:lnTo>
                    <a:pt x="5462016" y="50545"/>
                  </a:lnTo>
                  <a:lnTo>
                    <a:pt x="5496941" y="76835"/>
                  </a:lnTo>
                  <a:lnTo>
                    <a:pt x="5527928" y="107823"/>
                  </a:lnTo>
                  <a:lnTo>
                    <a:pt x="5554218" y="142748"/>
                  </a:lnTo>
                  <a:lnTo>
                    <a:pt x="5575681" y="181228"/>
                  </a:lnTo>
                  <a:lnTo>
                    <a:pt x="5591556" y="222885"/>
                  </a:lnTo>
                  <a:lnTo>
                    <a:pt x="5601335" y="267080"/>
                  </a:lnTo>
                  <a:lnTo>
                    <a:pt x="5604764" y="313436"/>
                  </a:lnTo>
                  <a:close/>
                </a:path>
              </a:pathLst>
            </a:custGeom>
            <a:ln w="24384">
              <a:solidFill>
                <a:srgbClr val="CCCF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3578097" y="2228469"/>
            <a:ext cx="4998720" cy="622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ts val="2345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dirty="0" sz="2000">
                <a:latin typeface="Cambria"/>
                <a:cs typeface="Cambria"/>
              </a:rPr>
              <a:t>It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is one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that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stores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information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in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fixed-size</a:t>
            </a:r>
            <a:endParaRPr sz="2000">
              <a:latin typeface="Cambria"/>
              <a:cs typeface="Cambria"/>
            </a:endParaRPr>
          </a:p>
          <a:p>
            <a:pPr marL="241300">
              <a:lnSpc>
                <a:spcPts val="2345"/>
              </a:lnSpc>
            </a:pPr>
            <a:r>
              <a:rPr dirty="0" sz="2000">
                <a:latin typeface="Cambria"/>
                <a:cs typeface="Cambria"/>
              </a:rPr>
              <a:t>blocks</a:t>
            </a:r>
            <a:r>
              <a:rPr dirty="0" sz="2000" spc="-7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each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one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with</a:t>
            </a:r>
            <a:r>
              <a:rPr dirty="0" sz="2000" spc="-5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its</a:t>
            </a:r>
            <a:r>
              <a:rPr dirty="0" sz="2000" spc="-6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on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address.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771256" y="2823463"/>
            <a:ext cx="8477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3070" algn="l"/>
              </a:tabLst>
            </a:pPr>
            <a:r>
              <a:rPr dirty="0" sz="2000" spc="-25">
                <a:latin typeface="Cambria"/>
                <a:cs typeface="Cambria"/>
              </a:rPr>
              <a:t>of</a:t>
            </a:r>
            <a:r>
              <a:rPr dirty="0" sz="2000">
                <a:latin typeface="Cambria"/>
                <a:cs typeface="Cambria"/>
              </a:rPr>
              <a:t>	</a:t>
            </a:r>
            <a:r>
              <a:rPr dirty="0" sz="2000" spc="-25">
                <a:latin typeface="Cambria"/>
                <a:cs typeface="Cambria"/>
              </a:rPr>
              <a:t>one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578097" y="2825242"/>
            <a:ext cx="3997960" cy="123380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marR="5080" indent="-228600">
              <a:lnSpc>
                <a:spcPts val="2100"/>
              </a:lnSpc>
              <a:spcBef>
                <a:spcPts val="425"/>
              </a:spcBef>
              <a:buChar char="•"/>
              <a:tabLst>
                <a:tab pos="241300" algn="l"/>
                <a:tab pos="827405" algn="l"/>
                <a:tab pos="1524635" algn="l"/>
                <a:tab pos="2428240" algn="l"/>
              </a:tabLst>
            </a:pPr>
            <a:r>
              <a:rPr dirty="0" sz="2000" spc="-25">
                <a:latin typeface="Cambria"/>
                <a:cs typeface="Cambria"/>
              </a:rPr>
              <a:t>can</a:t>
            </a:r>
            <a:r>
              <a:rPr dirty="0" sz="2000">
                <a:latin typeface="Cambria"/>
                <a:cs typeface="Cambria"/>
              </a:rPr>
              <a:t>	</a:t>
            </a:r>
            <a:r>
              <a:rPr dirty="0" sz="2000" spc="-20">
                <a:latin typeface="Cambria"/>
                <a:cs typeface="Cambria"/>
              </a:rPr>
              <a:t>read</a:t>
            </a:r>
            <a:r>
              <a:rPr dirty="0" sz="2000">
                <a:latin typeface="Cambria"/>
                <a:cs typeface="Cambria"/>
              </a:rPr>
              <a:t>	</a:t>
            </a:r>
            <a:r>
              <a:rPr dirty="0" sz="2000" spc="-10">
                <a:latin typeface="Cambria"/>
                <a:cs typeface="Cambria"/>
              </a:rPr>
              <a:t>blocks</a:t>
            </a:r>
            <a:r>
              <a:rPr dirty="0" sz="2000">
                <a:latin typeface="Cambria"/>
                <a:cs typeface="Cambria"/>
              </a:rPr>
              <a:t>	</a:t>
            </a:r>
            <a:r>
              <a:rPr dirty="0" sz="2000" spc="-20">
                <a:latin typeface="Cambria"/>
                <a:cs typeface="Cambria"/>
              </a:rPr>
              <a:t>independently </a:t>
            </a:r>
            <a:r>
              <a:rPr dirty="0" sz="2000" spc="-10">
                <a:latin typeface="Cambria"/>
                <a:cs typeface="Cambria"/>
              </a:rPr>
              <a:t>another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Char char="•"/>
              <a:tabLst>
                <a:tab pos="241300" algn="l"/>
              </a:tabLst>
            </a:pPr>
            <a:r>
              <a:rPr dirty="0" sz="2000" spc="-10">
                <a:latin typeface="Cambria"/>
                <a:cs typeface="Cambria"/>
              </a:rPr>
              <a:t>Hard</a:t>
            </a:r>
            <a:r>
              <a:rPr dirty="0" sz="2000" spc="-8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disks,</a:t>
            </a:r>
            <a:r>
              <a:rPr dirty="0" sz="2000" spc="-85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CD-</a:t>
            </a:r>
            <a:r>
              <a:rPr dirty="0" sz="2000">
                <a:latin typeface="Cambria"/>
                <a:cs typeface="Cambria"/>
              </a:rPr>
              <a:t>ROMs,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USB</a:t>
            </a:r>
            <a:r>
              <a:rPr dirty="0" sz="2000" spc="-5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sticks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10"/>
              </a:spcBef>
              <a:buChar char="•"/>
              <a:tabLst>
                <a:tab pos="241300" algn="l"/>
              </a:tabLst>
            </a:pPr>
            <a:r>
              <a:rPr dirty="0" sz="2000">
                <a:latin typeface="Cambria"/>
                <a:cs typeface="Cambria"/>
              </a:rPr>
              <a:t>512</a:t>
            </a:r>
            <a:r>
              <a:rPr dirty="0" sz="2000" spc="33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bytes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to</a:t>
            </a:r>
            <a:r>
              <a:rPr dirty="0" sz="2000" spc="-7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32,768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bytes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79641" y="2130361"/>
            <a:ext cx="3173095" cy="2088514"/>
            <a:chOff x="179641" y="2130361"/>
            <a:chExt cx="3173095" cy="2088514"/>
          </a:xfrm>
        </p:grpSpPr>
        <p:sp>
          <p:nvSpPr>
            <p:cNvPr id="18" name="object 18" descr=""/>
            <p:cNvSpPr/>
            <p:nvPr/>
          </p:nvSpPr>
          <p:spPr>
            <a:xfrm>
              <a:off x="192024" y="2142743"/>
              <a:ext cx="3148330" cy="2063750"/>
            </a:xfrm>
            <a:custGeom>
              <a:avLst/>
              <a:gdLst/>
              <a:ahLst/>
              <a:cxnLst/>
              <a:rect l="l" t="t" r="r" b="b"/>
              <a:pathLst>
                <a:path w="3148329" h="2063750">
                  <a:moveTo>
                    <a:pt x="2804287" y="0"/>
                  </a:moveTo>
                  <a:lnTo>
                    <a:pt x="343890" y="0"/>
                  </a:lnTo>
                  <a:lnTo>
                    <a:pt x="297218" y="3175"/>
                  </a:lnTo>
                  <a:lnTo>
                    <a:pt x="252463" y="12318"/>
                  </a:lnTo>
                  <a:lnTo>
                    <a:pt x="210032" y="27050"/>
                  </a:lnTo>
                  <a:lnTo>
                    <a:pt x="170319" y="46989"/>
                  </a:lnTo>
                  <a:lnTo>
                    <a:pt x="133743" y="71627"/>
                  </a:lnTo>
                  <a:lnTo>
                    <a:pt x="100723" y="100710"/>
                  </a:lnTo>
                  <a:lnTo>
                    <a:pt x="71653" y="133730"/>
                  </a:lnTo>
                  <a:lnTo>
                    <a:pt x="46951" y="170306"/>
                  </a:lnTo>
                  <a:lnTo>
                    <a:pt x="27025" y="210057"/>
                  </a:lnTo>
                  <a:lnTo>
                    <a:pt x="12280" y="252475"/>
                  </a:lnTo>
                  <a:lnTo>
                    <a:pt x="3136" y="297179"/>
                  </a:lnTo>
                  <a:lnTo>
                    <a:pt x="0" y="343915"/>
                  </a:lnTo>
                  <a:lnTo>
                    <a:pt x="0" y="1719325"/>
                  </a:lnTo>
                  <a:lnTo>
                    <a:pt x="3136" y="1766061"/>
                  </a:lnTo>
                  <a:lnTo>
                    <a:pt x="12280" y="1810765"/>
                  </a:lnTo>
                  <a:lnTo>
                    <a:pt x="27025" y="1853183"/>
                  </a:lnTo>
                  <a:lnTo>
                    <a:pt x="46951" y="1892934"/>
                  </a:lnTo>
                  <a:lnTo>
                    <a:pt x="71653" y="1929510"/>
                  </a:lnTo>
                  <a:lnTo>
                    <a:pt x="100723" y="1962530"/>
                  </a:lnTo>
                  <a:lnTo>
                    <a:pt x="133743" y="1991613"/>
                  </a:lnTo>
                  <a:lnTo>
                    <a:pt x="170319" y="2016251"/>
                  </a:lnTo>
                  <a:lnTo>
                    <a:pt x="210032" y="2036190"/>
                  </a:lnTo>
                  <a:lnTo>
                    <a:pt x="252463" y="2050922"/>
                  </a:lnTo>
                  <a:lnTo>
                    <a:pt x="297218" y="2060066"/>
                  </a:lnTo>
                  <a:lnTo>
                    <a:pt x="343890" y="2063241"/>
                  </a:lnTo>
                  <a:lnTo>
                    <a:pt x="2804287" y="2063241"/>
                  </a:lnTo>
                  <a:lnTo>
                    <a:pt x="2851023" y="2060066"/>
                  </a:lnTo>
                  <a:lnTo>
                    <a:pt x="2895727" y="2050922"/>
                  </a:lnTo>
                  <a:lnTo>
                    <a:pt x="2938145" y="2036190"/>
                  </a:lnTo>
                  <a:lnTo>
                    <a:pt x="2977896" y="2016251"/>
                  </a:lnTo>
                  <a:lnTo>
                    <a:pt x="3014472" y="1991613"/>
                  </a:lnTo>
                  <a:lnTo>
                    <a:pt x="3047492" y="1962530"/>
                  </a:lnTo>
                  <a:lnTo>
                    <a:pt x="3076575" y="1929510"/>
                  </a:lnTo>
                  <a:lnTo>
                    <a:pt x="3101213" y="1892934"/>
                  </a:lnTo>
                  <a:lnTo>
                    <a:pt x="3121152" y="1853183"/>
                  </a:lnTo>
                  <a:lnTo>
                    <a:pt x="3135884" y="1810765"/>
                  </a:lnTo>
                  <a:lnTo>
                    <a:pt x="3145028" y="1766061"/>
                  </a:lnTo>
                  <a:lnTo>
                    <a:pt x="3148203" y="1719325"/>
                  </a:lnTo>
                  <a:lnTo>
                    <a:pt x="3148203" y="343915"/>
                  </a:lnTo>
                  <a:lnTo>
                    <a:pt x="3145028" y="297179"/>
                  </a:lnTo>
                  <a:lnTo>
                    <a:pt x="3135884" y="252475"/>
                  </a:lnTo>
                  <a:lnTo>
                    <a:pt x="3121152" y="210057"/>
                  </a:lnTo>
                  <a:lnTo>
                    <a:pt x="3101213" y="170306"/>
                  </a:lnTo>
                  <a:lnTo>
                    <a:pt x="3076575" y="133730"/>
                  </a:lnTo>
                  <a:lnTo>
                    <a:pt x="3047492" y="100710"/>
                  </a:lnTo>
                  <a:lnTo>
                    <a:pt x="3014472" y="71627"/>
                  </a:lnTo>
                  <a:lnTo>
                    <a:pt x="2977896" y="46989"/>
                  </a:lnTo>
                  <a:lnTo>
                    <a:pt x="2938145" y="27050"/>
                  </a:lnTo>
                  <a:lnTo>
                    <a:pt x="2895727" y="12318"/>
                  </a:lnTo>
                  <a:lnTo>
                    <a:pt x="2851023" y="3175"/>
                  </a:lnTo>
                  <a:lnTo>
                    <a:pt x="2804287" y="0"/>
                  </a:lnTo>
                  <a:close/>
                </a:path>
              </a:pathLst>
            </a:custGeom>
            <a:solidFill>
              <a:srgbClr val="1F47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92024" y="2142743"/>
              <a:ext cx="3148330" cy="2063750"/>
            </a:xfrm>
            <a:custGeom>
              <a:avLst/>
              <a:gdLst/>
              <a:ahLst/>
              <a:cxnLst/>
              <a:rect l="l" t="t" r="r" b="b"/>
              <a:pathLst>
                <a:path w="3148329" h="2063750">
                  <a:moveTo>
                    <a:pt x="0" y="343915"/>
                  </a:moveTo>
                  <a:lnTo>
                    <a:pt x="3136" y="297179"/>
                  </a:lnTo>
                  <a:lnTo>
                    <a:pt x="12280" y="252475"/>
                  </a:lnTo>
                  <a:lnTo>
                    <a:pt x="27025" y="210057"/>
                  </a:lnTo>
                  <a:lnTo>
                    <a:pt x="46951" y="170306"/>
                  </a:lnTo>
                  <a:lnTo>
                    <a:pt x="71653" y="133730"/>
                  </a:lnTo>
                  <a:lnTo>
                    <a:pt x="100723" y="100710"/>
                  </a:lnTo>
                  <a:lnTo>
                    <a:pt x="133743" y="71627"/>
                  </a:lnTo>
                  <a:lnTo>
                    <a:pt x="170319" y="46989"/>
                  </a:lnTo>
                  <a:lnTo>
                    <a:pt x="210032" y="27050"/>
                  </a:lnTo>
                  <a:lnTo>
                    <a:pt x="252463" y="12318"/>
                  </a:lnTo>
                  <a:lnTo>
                    <a:pt x="297218" y="3175"/>
                  </a:lnTo>
                  <a:lnTo>
                    <a:pt x="343890" y="0"/>
                  </a:lnTo>
                  <a:lnTo>
                    <a:pt x="2804287" y="0"/>
                  </a:lnTo>
                  <a:lnTo>
                    <a:pt x="2851023" y="3175"/>
                  </a:lnTo>
                  <a:lnTo>
                    <a:pt x="2895727" y="12318"/>
                  </a:lnTo>
                  <a:lnTo>
                    <a:pt x="2938145" y="27050"/>
                  </a:lnTo>
                  <a:lnTo>
                    <a:pt x="2977896" y="46989"/>
                  </a:lnTo>
                  <a:lnTo>
                    <a:pt x="3014472" y="71627"/>
                  </a:lnTo>
                  <a:lnTo>
                    <a:pt x="3047492" y="100710"/>
                  </a:lnTo>
                  <a:lnTo>
                    <a:pt x="3076575" y="133730"/>
                  </a:lnTo>
                  <a:lnTo>
                    <a:pt x="3101213" y="170306"/>
                  </a:lnTo>
                  <a:lnTo>
                    <a:pt x="3121152" y="210057"/>
                  </a:lnTo>
                  <a:lnTo>
                    <a:pt x="3135884" y="252475"/>
                  </a:lnTo>
                  <a:lnTo>
                    <a:pt x="3145028" y="297179"/>
                  </a:lnTo>
                  <a:lnTo>
                    <a:pt x="3148203" y="343915"/>
                  </a:lnTo>
                  <a:lnTo>
                    <a:pt x="3148203" y="1719325"/>
                  </a:lnTo>
                  <a:lnTo>
                    <a:pt x="3145028" y="1766061"/>
                  </a:lnTo>
                  <a:lnTo>
                    <a:pt x="3135884" y="1810765"/>
                  </a:lnTo>
                  <a:lnTo>
                    <a:pt x="3121152" y="1853183"/>
                  </a:lnTo>
                  <a:lnTo>
                    <a:pt x="3101213" y="1892934"/>
                  </a:lnTo>
                  <a:lnTo>
                    <a:pt x="3076575" y="1929510"/>
                  </a:lnTo>
                  <a:lnTo>
                    <a:pt x="3047492" y="1962530"/>
                  </a:lnTo>
                  <a:lnTo>
                    <a:pt x="3014472" y="1991613"/>
                  </a:lnTo>
                  <a:lnTo>
                    <a:pt x="2977896" y="2016251"/>
                  </a:lnTo>
                  <a:lnTo>
                    <a:pt x="2938145" y="2036190"/>
                  </a:lnTo>
                  <a:lnTo>
                    <a:pt x="2895727" y="2050922"/>
                  </a:lnTo>
                  <a:lnTo>
                    <a:pt x="2851023" y="2060066"/>
                  </a:lnTo>
                  <a:lnTo>
                    <a:pt x="2804287" y="2063241"/>
                  </a:lnTo>
                  <a:lnTo>
                    <a:pt x="343890" y="2063241"/>
                  </a:lnTo>
                  <a:lnTo>
                    <a:pt x="297218" y="2060066"/>
                  </a:lnTo>
                  <a:lnTo>
                    <a:pt x="252463" y="2050922"/>
                  </a:lnTo>
                  <a:lnTo>
                    <a:pt x="210032" y="2036190"/>
                  </a:lnTo>
                  <a:lnTo>
                    <a:pt x="170319" y="2016251"/>
                  </a:lnTo>
                  <a:lnTo>
                    <a:pt x="133743" y="1991613"/>
                  </a:lnTo>
                  <a:lnTo>
                    <a:pt x="100723" y="1962530"/>
                  </a:lnTo>
                  <a:lnTo>
                    <a:pt x="71653" y="1929510"/>
                  </a:lnTo>
                  <a:lnTo>
                    <a:pt x="46951" y="1892934"/>
                  </a:lnTo>
                  <a:lnTo>
                    <a:pt x="27025" y="1853183"/>
                  </a:lnTo>
                  <a:lnTo>
                    <a:pt x="12280" y="1810765"/>
                  </a:lnTo>
                  <a:lnTo>
                    <a:pt x="3136" y="1766061"/>
                  </a:lnTo>
                  <a:lnTo>
                    <a:pt x="0" y="1719325"/>
                  </a:lnTo>
                  <a:lnTo>
                    <a:pt x="0" y="343915"/>
                  </a:lnTo>
                  <a:close/>
                </a:path>
              </a:pathLst>
            </a:custGeom>
            <a:ln w="24384">
              <a:solidFill>
                <a:srgbClr val="ECEB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969060" y="2960877"/>
            <a:ext cx="15805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FFFFFF"/>
                </a:solidFill>
                <a:latin typeface="Cambria"/>
                <a:cs typeface="Cambria"/>
              </a:rPr>
              <a:t>Block</a:t>
            </a:r>
            <a:r>
              <a:rPr dirty="0" sz="220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mbria"/>
                <a:cs typeface="Cambria"/>
              </a:rPr>
              <a:t>device:</a:t>
            </a:r>
            <a:endParaRPr sz="2200">
              <a:latin typeface="Cambria"/>
              <a:cs typeface="Cambri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334321" y="4358449"/>
            <a:ext cx="5633085" cy="902335"/>
            <a:chOff x="3334321" y="4358449"/>
            <a:chExt cx="5633085" cy="902335"/>
          </a:xfrm>
        </p:grpSpPr>
        <p:sp>
          <p:nvSpPr>
            <p:cNvPr id="22" name="object 22" descr=""/>
            <p:cNvSpPr/>
            <p:nvPr/>
          </p:nvSpPr>
          <p:spPr>
            <a:xfrm>
              <a:off x="3346704" y="4370831"/>
              <a:ext cx="5608320" cy="877569"/>
            </a:xfrm>
            <a:custGeom>
              <a:avLst/>
              <a:gdLst/>
              <a:ahLst/>
              <a:cxnLst/>
              <a:rect l="l" t="t" r="r" b="b"/>
              <a:pathLst>
                <a:path w="5608320" h="877570">
                  <a:moveTo>
                    <a:pt x="5462016" y="0"/>
                  </a:moveTo>
                  <a:lnTo>
                    <a:pt x="0" y="0"/>
                  </a:lnTo>
                  <a:lnTo>
                    <a:pt x="0" y="877443"/>
                  </a:lnTo>
                  <a:lnTo>
                    <a:pt x="5462016" y="877443"/>
                  </a:lnTo>
                  <a:lnTo>
                    <a:pt x="5508244" y="869950"/>
                  </a:lnTo>
                  <a:lnTo>
                    <a:pt x="5548376" y="849249"/>
                  </a:lnTo>
                  <a:lnTo>
                    <a:pt x="5580126" y="817499"/>
                  </a:lnTo>
                  <a:lnTo>
                    <a:pt x="5600827" y="777367"/>
                  </a:lnTo>
                  <a:lnTo>
                    <a:pt x="5608320" y="731266"/>
                  </a:lnTo>
                  <a:lnTo>
                    <a:pt x="5608320" y="146177"/>
                  </a:lnTo>
                  <a:lnTo>
                    <a:pt x="5600827" y="100076"/>
                  </a:lnTo>
                  <a:lnTo>
                    <a:pt x="5580126" y="59944"/>
                  </a:lnTo>
                  <a:lnTo>
                    <a:pt x="5548376" y="28194"/>
                  </a:lnTo>
                  <a:lnTo>
                    <a:pt x="5508244" y="7493"/>
                  </a:lnTo>
                  <a:lnTo>
                    <a:pt x="5462016" y="0"/>
                  </a:lnTo>
                  <a:close/>
                </a:path>
              </a:pathLst>
            </a:custGeom>
            <a:solidFill>
              <a:srgbClr val="CCCFD5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346704" y="4370831"/>
              <a:ext cx="5608320" cy="877569"/>
            </a:xfrm>
            <a:custGeom>
              <a:avLst/>
              <a:gdLst/>
              <a:ahLst/>
              <a:cxnLst/>
              <a:rect l="l" t="t" r="r" b="b"/>
              <a:pathLst>
                <a:path w="5608320" h="877570">
                  <a:moveTo>
                    <a:pt x="5608320" y="146177"/>
                  </a:moveTo>
                  <a:lnTo>
                    <a:pt x="5608320" y="731266"/>
                  </a:lnTo>
                  <a:lnTo>
                    <a:pt x="5600827" y="777367"/>
                  </a:lnTo>
                  <a:lnTo>
                    <a:pt x="5580126" y="817499"/>
                  </a:lnTo>
                  <a:lnTo>
                    <a:pt x="5548376" y="849249"/>
                  </a:lnTo>
                  <a:lnTo>
                    <a:pt x="5508244" y="869950"/>
                  </a:lnTo>
                  <a:lnTo>
                    <a:pt x="5462016" y="877443"/>
                  </a:lnTo>
                  <a:lnTo>
                    <a:pt x="0" y="877443"/>
                  </a:lnTo>
                  <a:lnTo>
                    <a:pt x="0" y="0"/>
                  </a:lnTo>
                  <a:lnTo>
                    <a:pt x="5462016" y="0"/>
                  </a:lnTo>
                  <a:lnTo>
                    <a:pt x="5508244" y="7493"/>
                  </a:lnTo>
                  <a:lnTo>
                    <a:pt x="5548376" y="28194"/>
                  </a:lnTo>
                  <a:lnTo>
                    <a:pt x="5580126" y="59944"/>
                  </a:lnTo>
                  <a:lnTo>
                    <a:pt x="5600827" y="100076"/>
                  </a:lnTo>
                  <a:lnTo>
                    <a:pt x="5608320" y="146177"/>
                  </a:lnTo>
                  <a:close/>
                </a:path>
              </a:pathLst>
            </a:custGeom>
            <a:ln w="24384">
              <a:solidFill>
                <a:srgbClr val="CCCF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581527" y="4325873"/>
            <a:ext cx="4804410" cy="915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25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dirty="0" sz="2000">
                <a:latin typeface="Cambria"/>
                <a:cs typeface="Cambria"/>
              </a:rPr>
              <a:t>accepts</a:t>
            </a:r>
            <a:r>
              <a:rPr dirty="0" sz="2000" spc="-65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characters</a:t>
            </a:r>
            <a:r>
              <a:rPr dirty="0" sz="2000" spc="-9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without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 spc="-30">
                <a:latin typeface="Cambria"/>
                <a:cs typeface="Cambria"/>
              </a:rPr>
              <a:t>regard</a:t>
            </a:r>
            <a:r>
              <a:rPr dirty="0" sz="2000" spc="-7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to</a:t>
            </a:r>
            <a:r>
              <a:rPr dirty="0" sz="2000" spc="-6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block</a:t>
            </a:r>
            <a:endParaRPr sz="2000">
              <a:latin typeface="Cambria"/>
              <a:cs typeface="Cambria"/>
            </a:endParaRPr>
          </a:p>
          <a:p>
            <a:pPr marL="241300">
              <a:lnSpc>
                <a:spcPts val="2250"/>
              </a:lnSpc>
            </a:pPr>
            <a:r>
              <a:rPr dirty="0" sz="2000" spc="-10">
                <a:latin typeface="Cambria"/>
                <a:cs typeface="Cambria"/>
              </a:rPr>
              <a:t>structure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dirty="0" sz="2000" spc="-10">
                <a:latin typeface="Cambria"/>
                <a:cs typeface="Cambria"/>
              </a:rPr>
              <a:t>Printers,</a:t>
            </a:r>
            <a:r>
              <a:rPr dirty="0" sz="2000" spc="-8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mouse,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network</a:t>
            </a:r>
            <a:r>
              <a:rPr dirty="0" sz="2000" spc="-7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interfaces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79641" y="4248721"/>
            <a:ext cx="3179445" cy="1122045"/>
            <a:chOff x="179641" y="4248721"/>
            <a:chExt cx="3179445" cy="1122045"/>
          </a:xfrm>
        </p:grpSpPr>
        <p:sp>
          <p:nvSpPr>
            <p:cNvPr id="26" name="object 26" descr=""/>
            <p:cNvSpPr/>
            <p:nvPr/>
          </p:nvSpPr>
          <p:spPr>
            <a:xfrm>
              <a:off x="192024" y="4261104"/>
              <a:ext cx="3154680" cy="1097280"/>
            </a:xfrm>
            <a:custGeom>
              <a:avLst/>
              <a:gdLst/>
              <a:ahLst/>
              <a:cxnLst/>
              <a:rect l="l" t="t" r="r" b="b"/>
              <a:pathLst>
                <a:path w="3154679" h="1097279">
                  <a:moveTo>
                    <a:pt x="2971800" y="0"/>
                  </a:moveTo>
                  <a:lnTo>
                    <a:pt x="182880" y="0"/>
                  </a:lnTo>
                  <a:lnTo>
                    <a:pt x="134264" y="6477"/>
                  </a:lnTo>
                  <a:lnTo>
                    <a:pt x="90576" y="25019"/>
                  </a:lnTo>
                  <a:lnTo>
                    <a:pt x="53568" y="53594"/>
                  </a:lnTo>
                  <a:lnTo>
                    <a:pt x="24968" y="90551"/>
                  </a:lnTo>
                  <a:lnTo>
                    <a:pt x="6527" y="134239"/>
                  </a:lnTo>
                  <a:lnTo>
                    <a:pt x="0" y="182880"/>
                  </a:lnTo>
                  <a:lnTo>
                    <a:pt x="0" y="914400"/>
                  </a:lnTo>
                  <a:lnTo>
                    <a:pt x="6527" y="963041"/>
                  </a:lnTo>
                  <a:lnTo>
                    <a:pt x="24968" y="1006729"/>
                  </a:lnTo>
                  <a:lnTo>
                    <a:pt x="53568" y="1043686"/>
                  </a:lnTo>
                  <a:lnTo>
                    <a:pt x="90576" y="1072261"/>
                  </a:lnTo>
                  <a:lnTo>
                    <a:pt x="134264" y="1090803"/>
                  </a:lnTo>
                  <a:lnTo>
                    <a:pt x="182880" y="1097280"/>
                  </a:lnTo>
                  <a:lnTo>
                    <a:pt x="2971800" y="1097280"/>
                  </a:lnTo>
                  <a:lnTo>
                    <a:pt x="3020441" y="1090803"/>
                  </a:lnTo>
                  <a:lnTo>
                    <a:pt x="3064129" y="1072261"/>
                  </a:lnTo>
                  <a:lnTo>
                    <a:pt x="3101086" y="1043686"/>
                  </a:lnTo>
                  <a:lnTo>
                    <a:pt x="3129661" y="1006729"/>
                  </a:lnTo>
                  <a:lnTo>
                    <a:pt x="3148203" y="963041"/>
                  </a:lnTo>
                  <a:lnTo>
                    <a:pt x="3154679" y="914400"/>
                  </a:lnTo>
                  <a:lnTo>
                    <a:pt x="3154679" y="182880"/>
                  </a:lnTo>
                  <a:lnTo>
                    <a:pt x="3148203" y="134239"/>
                  </a:lnTo>
                  <a:lnTo>
                    <a:pt x="3129661" y="90551"/>
                  </a:lnTo>
                  <a:lnTo>
                    <a:pt x="3101086" y="53594"/>
                  </a:lnTo>
                  <a:lnTo>
                    <a:pt x="3064129" y="25019"/>
                  </a:lnTo>
                  <a:lnTo>
                    <a:pt x="3020441" y="6477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1F47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92024" y="4261104"/>
              <a:ext cx="3154680" cy="1097280"/>
            </a:xfrm>
            <a:custGeom>
              <a:avLst/>
              <a:gdLst/>
              <a:ahLst/>
              <a:cxnLst/>
              <a:rect l="l" t="t" r="r" b="b"/>
              <a:pathLst>
                <a:path w="3154679" h="1097279">
                  <a:moveTo>
                    <a:pt x="0" y="182880"/>
                  </a:moveTo>
                  <a:lnTo>
                    <a:pt x="6527" y="134239"/>
                  </a:lnTo>
                  <a:lnTo>
                    <a:pt x="24968" y="90551"/>
                  </a:lnTo>
                  <a:lnTo>
                    <a:pt x="53568" y="53594"/>
                  </a:lnTo>
                  <a:lnTo>
                    <a:pt x="90576" y="25019"/>
                  </a:lnTo>
                  <a:lnTo>
                    <a:pt x="134264" y="6477"/>
                  </a:lnTo>
                  <a:lnTo>
                    <a:pt x="182880" y="0"/>
                  </a:lnTo>
                  <a:lnTo>
                    <a:pt x="2971800" y="0"/>
                  </a:lnTo>
                  <a:lnTo>
                    <a:pt x="3020441" y="6477"/>
                  </a:lnTo>
                  <a:lnTo>
                    <a:pt x="3064129" y="25019"/>
                  </a:lnTo>
                  <a:lnTo>
                    <a:pt x="3101086" y="53594"/>
                  </a:lnTo>
                  <a:lnTo>
                    <a:pt x="3129661" y="90551"/>
                  </a:lnTo>
                  <a:lnTo>
                    <a:pt x="3148203" y="134239"/>
                  </a:lnTo>
                  <a:lnTo>
                    <a:pt x="3154679" y="182880"/>
                  </a:lnTo>
                  <a:lnTo>
                    <a:pt x="3154679" y="914400"/>
                  </a:lnTo>
                  <a:lnTo>
                    <a:pt x="3148203" y="963041"/>
                  </a:lnTo>
                  <a:lnTo>
                    <a:pt x="3129661" y="1006729"/>
                  </a:lnTo>
                  <a:lnTo>
                    <a:pt x="3101086" y="1043686"/>
                  </a:lnTo>
                  <a:lnTo>
                    <a:pt x="3064129" y="1072261"/>
                  </a:lnTo>
                  <a:lnTo>
                    <a:pt x="3020441" y="1090803"/>
                  </a:lnTo>
                  <a:lnTo>
                    <a:pt x="2971800" y="1097280"/>
                  </a:lnTo>
                  <a:lnTo>
                    <a:pt x="182880" y="1097280"/>
                  </a:lnTo>
                  <a:lnTo>
                    <a:pt x="134264" y="1090803"/>
                  </a:lnTo>
                  <a:lnTo>
                    <a:pt x="90576" y="1072261"/>
                  </a:lnTo>
                  <a:lnTo>
                    <a:pt x="53568" y="1043686"/>
                  </a:lnTo>
                  <a:lnTo>
                    <a:pt x="24968" y="1006729"/>
                  </a:lnTo>
                  <a:lnTo>
                    <a:pt x="6527" y="963041"/>
                  </a:lnTo>
                  <a:lnTo>
                    <a:pt x="0" y="914400"/>
                  </a:lnTo>
                  <a:lnTo>
                    <a:pt x="0" y="182880"/>
                  </a:lnTo>
                  <a:close/>
                </a:path>
              </a:pathLst>
            </a:custGeom>
            <a:ln w="24384">
              <a:solidFill>
                <a:srgbClr val="ECEB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720344" y="4596765"/>
            <a:ext cx="20713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5">
                <a:solidFill>
                  <a:srgbClr val="FFFFFF"/>
                </a:solidFill>
                <a:latin typeface="Cambria"/>
                <a:cs typeface="Cambria"/>
              </a:rPr>
              <a:t>Character</a:t>
            </a:r>
            <a:r>
              <a:rPr dirty="0" sz="2200" spc="-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mbria"/>
                <a:cs typeface="Cambria"/>
              </a:rPr>
              <a:t>device:</a:t>
            </a:r>
            <a:endParaRPr sz="2200">
              <a:latin typeface="Cambria"/>
              <a:cs typeface="Cambria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3334321" y="5528881"/>
            <a:ext cx="5633085" cy="676910"/>
            <a:chOff x="3334321" y="5528881"/>
            <a:chExt cx="5633085" cy="676910"/>
          </a:xfrm>
        </p:grpSpPr>
        <p:sp>
          <p:nvSpPr>
            <p:cNvPr id="30" name="object 30" descr=""/>
            <p:cNvSpPr/>
            <p:nvPr/>
          </p:nvSpPr>
          <p:spPr>
            <a:xfrm>
              <a:off x="3346704" y="5541264"/>
              <a:ext cx="5608320" cy="652145"/>
            </a:xfrm>
            <a:custGeom>
              <a:avLst/>
              <a:gdLst/>
              <a:ahLst/>
              <a:cxnLst/>
              <a:rect l="l" t="t" r="r" b="b"/>
              <a:pathLst>
                <a:path w="5608320" h="652145">
                  <a:moveTo>
                    <a:pt x="5499608" y="0"/>
                  </a:moveTo>
                  <a:lnTo>
                    <a:pt x="0" y="0"/>
                  </a:lnTo>
                  <a:lnTo>
                    <a:pt x="0" y="651764"/>
                  </a:lnTo>
                  <a:lnTo>
                    <a:pt x="5499608" y="651764"/>
                  </a:lnTo>
                  <a:lnTo>
                    <a:pt x="5541899" y="643229"/>
                  </a:lnTo>
                  <a:lnTo>
                    <a:pt x="5576443" y="619950"/>
                  </a:lnTo>
                  <a:lnTo>
                    <a:pt x="5599811" y="585419"/>
                  </a:lnTo>
                  <a:lnTo>
                    <a:pt x="5608320" y="543140"/>
                  </a:lnTo>
                  <a:lnTo>
                    <a:pt x="5608320" y="108623"/>
                  </a:lnTo>
                  <a:lnTo>
                    <a:pt x="5599811" y="66344"/>
                  </a:lnTo>
                  <a:lnTo>
                    <a:pt x="5576443" y="31750"/>
                  </a:lnTo>
                  <a:lnTo>
                    <a:pt x="5541899" y="8509"/>
                  </a:lnTo>
                  <a:lnTo>
                    <a:pt x="5499608" y="0"/>
                  </a:lnTo>
                  <a:close/>
                </a:path>
              </a:pathLst>
            </a:custGeom>
            <a:solidFill>
              <a:srgbClr val="CCCFD5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346704" y="5541264"/>
              <a:ext cx="5608320" cy="652145"/>
            </a:xfrm>
            <a:custGeom>
              <a:avLst/>
              <a:gdLst/>
              <a:ahLst/>
              <a:cxnLst/>
              <a:rect l="l" t="t" r="r" b="b"/>
              <a:pathLst>
                <a:path w="5608320" h="652145">
                  <a:moveTo>
                    <a:pt x="5608320" y="108623"/>
                  </a:moveTo>
                  <a:lnTo>
                    <a:pt x="5608320" y="543140"/>
                  </a:lnTo>
                  <a:lnTo>
                    <a:pt x="5599811" y="585419"/>
                  </a:lnTo>
                  <a:lnTo>
                    <a:pt x="5576443" y="619950"/>
                  </a:lnTo>
                  <a:lnTo>
                    <a:pt x="5541899" y="643229"/>
                  </a:lnTo>
                  <a:lnTo>
                    <a:pt x="5499608" y="651764"/>
                  </a:lnTo>
                  <a:lnTo>
                    <a:pt x="0" y="651764"/>
                  </a:lnTo>
                  <a:lnTo>
                    <a:pt x="0" y="0"/>
                  </a:lnTo>
                  <a:lnTo>
                    <a:pt x="5499608" y="0"/>
                  </a:lnTo>
                  <a:lnTo>
                    <a:pt x="5541899" y="8509"/>
                  </a:lnTo>
                  <a:lnTo>
                    <a:pt x="5576443" y="31750"/>
                  </a:lnTo>
                  <a:lnTo>
                    <a:pt x="5599811" y="66344"/>
                  </a:lnTo>
                  <a:lnTo>
                    <a:pt x="5608320" y="108623"/>
                  </a:lnTo>
                  <a:close/>
                </a:path>
              </a:pathLst>
            </a:custGeom>
            <a:ln w="24384">
              <a:solidFill>
                <a:srgbClr val="CCCF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3358896" y="5655665"/>
            <a:ext cx="55645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464184" algn="l"/>
              </a:tabLst>
            </a:pPr>
            <a:r>
              <a:rPr dirty="0" sz="2200">
                <a:latin typeface="Cambria"/>
                <a:cs typeface="Cambria"/>
              </a:rPr>
              <a:t>e.g.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clocks</a:t>
            </a:r>
            <a:r>
              <a:rPr dirty="0" sz="2200" spc="-110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don’t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 spc="-25">
                <a:latin typeface="Cambria"/>
                <a:cs typeface="Cambria"/>
              </a:rPr>
              <a:t>fit</a:t>
            </a:r>
            <a:endParaRPr sz="2200">
              <a:latin typeface="Cambria"/>
              <a:cs typeface="Cambri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179831" y="5401055"/>
            <a:ext cx="3179445" cy="935355"/>
            <a:chOff x="179831" y="5401055"/>
            <a:chExt cx="3179445" cy="935355"/>
          </a:xfrm>
        </p:grpSpPr>
        <p:sp>
          <p:nvSpPr>
            <p:cNvPr id="34" name="object 34" descr=""/>
            <p:cNvSpPr/>
            <p:nvPr/>
          </p:nvSpPr>
          <p:spPr>
            <a:xfrm>
              <a:off x="192023" y="5413247"/>
              <a:ext cx="3154680" cy="911225"/>
            </a:xfrm>
            <a:custGeom>
              <a:avLst/>
              <a:gdLst/>
              <a:ahLst/>
              <a:cxnLst/>
              <a:rect l="l" t="t" r="r" b="b"/>
              <a:pathLst>
                <a:path w="3154679" h="911225">
                  <a:moveTo>
                    <a:pt x="3002788" y="0"/>
                  </a:moveTo>
                  <a:lnTo>
                    <a:pt x="151892" y="0"/>
                  </a:lnTo>
                  <a:lnTo>
                    <a:pt x="103886" y="7746"/>
                  </a:lnTo>
                  <a:lnTo>
                    <a:pt x="62191" y="29209"/>
                  </a:lnTo>
                  <a:lnTo>
                    <a:pt x="29311" y="62102"/>
                  </a:lnTo>
                  <a:lnTo>
                    <a:pt x="7747" y="103758"/>
                  </a:lnTo>
                  <a:lnTo>
                    <a:pt x="0" y="151764"/>
                  </a:lnTo>
                  <a:lnTo>
                    <a:pt x="0" y="759040"/>
                  </a:lnTo>
                  <a:lnTo>
                    <a:pt x="7747" y="807021"/>
                  </a:lnTo>
                  <a:lnTo>
                    <a:pt x="29311" y="848690"/>
                  </a:lnTo>
                  <a:lnTo>
                    <a:pt x="62191" y="881557"/>
                  </a:lnTo>
                  <a:lnTo>
                    <a:pt x="103886" y="903109"/>
                  </a:lnTo>
                  <a:lnTo>
                    <a:pt x="151892" y="910844"/>
                  </a:lnTo>
                  <a:lnTo>
                    <a:pt x="3002788" y="910844"/>
                  </a:lnTo>
                  <a:lnTo>
                    <a:pt x="3050794" y="903109"/>
                  </a:lnTo>
                  <a:lnTo>
                    <a:pt x="3092577" y="881557"/>
                  </a:lnTo>
                  <a:lnTo>
                    <a:pt x="3125342" y="848690"/>
                  </a:lnTo>
                  <a:lnTo>
                    <a:pt x="3146933" y="807021"/>
                  </a:lnTo>
                  <a:lnTo>
                    <a:pt x="3154679" y="759040"/>
                  </a:lnTo>
                  <a:lnTo>
                    <a:pt x="3154679" y="151764"/>
                  </a:lnTo>
                  <a:lnTo>
                    <a:pt x="3146933" y="103758"/>
                  </a:lnTo>
                  <a:lnTo>
                    <a:pt x="3125342" y="62102"/>
                  </a:lnTo>
                  <a:lnTo>
                    <a:pt x="3092577" y="29209"/>
                  </a:lnTo>
                  <a:lnTo>
                    <a:pt x="3050794" y="7746"/>
                  </a:lnTo>
                  <a:lnTo>
                    <a:pt x="3002788" y="0"/>
                  </a:lnTo>
                  <a:close/>
                </a:path>
              </a:pathLst>
            </a:custGeom>
            <a:solidFill>
              <a:srgbClr val="1F47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92023" y="5413247"/>
              <a:ext cx="3154680" cy="911225"/>
            </a:xfrm>
            <a:custGeom>
              <a:avLst/>
              <a:gdLst/>
              <a:ahLst/>
              <a:cxnLst/>
              <a:rect l="l" t="t" r="r" b="b"/>
              <a:pathLst>
                <a:path w="3154679" h="911225">
                  <a:moveTo>
                    <a:pt x="0" y="151764"/>
                  </a:moveTo>
                  <a:lnTo>
                    <a:pt x="7747" y="103758"/>
                  </a:lnTo>
                  <a:lnTo>
                    <a:pt x="29311" y="62102"/>
                  </a:lnTo>
                  <a:lnTo>
                    <a:pt x="62191" y="29209"/>
                  </a:lnTo>
                  <a:lnTo>
                    <a:pt x="103886" y="7746"/>
                  </a:lnTo>
                  <a:lnTo>
                    <a:pt x="151892" y="0"/>
                  </a:lnTo>
                  <a:lnTo>
                    <a:pt x="3002788" y="0"/>
                  </a:lnTo>
                  <a:lnTo>
                    <a:pt x="3050794" y="7746"/>
                  </a:lnTo>
                  <a:lnTo>
                    <a:pt x="3092577" y="29209"/>
                  </a:lnTo>
                  <a:lnTo>
                    <a:pt x="3125342" y="62102"/>
                  </a:lnTo>
                  <a:lnTo>
                    <a:pt x="3146933" y="103758"/>
                  </a:lnTo>
                  <a:lnTo>
                    <a:pt x="3154679" y="151764"/>
                  </a:lnTo>
                  <a:lnTo>
                    <a:pt x="3154679" y="759040"/>
                  </a:lnTo>
                  <a:lnTo>
                    <a:pt x="3146933" y="807021"/>
                  </a:lnTo>
                  <a:lnTo>
                    <a:pt x="3125342" y="848690"/>
                  </a:lnTo>
                  <a:lnTo>
                    <a:pt x="3092577" y="881557"/>
                  </a:lnTo>
                  <a:lnTo>
                    <a:pt x="3050794" y="903109"/>
                  </a:lnTo>
                  <a:lnTo>
                    <a:pt x="3002788" y="910844"/>
                  </a:lnTo>
                  <a:lnTo>
                    <a:pt x="151892" y="910844"/>
                  </a:lnTo>
                  <a:lnTo>
                    <a:pt x="103886" y="903109"/>
                  </a:lnTo>
                  <a:lnTo>
                    <a:pt x="62191" y="881557"/>
                  </a:lnTo>
                  <a:lnTo>
                    <a:pt x="29311" y="848690"/>
                  </a:lnTo>
                  <a:lnTo>
                    <a:pt x="7747" y="807021"/>
                  </a:lnTo>
                  <a:lnTo>
                    <a:pt x="0" y="759040"/>
                  </a:lnTo>
                  <a:lnTo>
                    <a:pt x="0" y="151764"/>
                  </a:lnTo>
                  <a:close/>
                </a:path>
              </a:pathLst>
            </a:custGeom>
            <a:ln w="24384">
              <a:solidFill>
                <a:srgbClr val="ECEB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607872" y="5655665"/>
            <a:ext cx="22955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FFFFFF"/>
                </a:solidFill>
                <a:latin typeface="Cambria"/>
                <a:cs typeface="Cambria"/>
              </a:rPr>
              <a:t>Not</a:t>
            </a:r>
            <a:r>
              <a:rPr dirty="0" sz="220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mbria"/>
                <a:cs typeface="Cambria"/>
              </a:rPr>
              <a:t>everything</a:t>
            </a:r>
            <a:r>
              <a:rPr dirty="0" sz="2200" spc="-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mbria"/>
                <a:cs typeface="Cambria"/>
              </a:rPr>
              <a:t>fits: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7" name="object 3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Components</a:t>
            </a:r>
            <a:r>
              <a:rPr dirty="0" sz="4400" spc="-35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of</a:t>
            </a:r>
            <a:r>
              <a:rPr dirty="0" sz="4400" spc="-55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I/O</a:t>
            </a:r>
            <a:r>
              <a:rPr dirty="0" sz="4400" spc="-45" b="0">
                <a:latin typeface="Calibri"/>
                <a:cs typeface="Calibri"/>
              </a:rPr>
              <a:t> </a:t>
            </a:r>
            <a:r>
              <a:rPr dirty="0" sz="4400" spc="-10" b="0">
                <a:latin typeface="Calibri"/>
                <a:cs typeface="Calibri"/>
              </a:rPr>
              <a:t>devices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81940" y="884734"/>
            <a:ext cx="7867015" cy="288671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344170" indent="-344805">
              <a:lnSpc>
                <a:spcPct val="100000"/>
              </a:lnSpc>
              <a:spcBef>
                <a:spcPts val="1115"/>
              </a:spcBef>
              <a:buFont typeface="Wingdings"/>
              <a:buChar char=""/>
              <a:tabLst>
                <a:tab pos="344170" algn="l"/>
                <a:tab pos="344805" algn="l"/>
              </a:tabLst>
            </a:pPr>
            <a:r>
              <a:rPr dirty="0" sz="2400">
                <a:latin typeface="Calibri"/>
                <a:cs typeface="Calibri"/>
              </a:rPr>
              <a:t>I/O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devices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have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two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1019"/>
              </a:spcBef>
              <a:buAutoNum type="arabicPeriod"/>
              <a:tabLst>
                <a:tab pos="456565" algn="l"/>
                <a:tab pos="457200" algn="l"/>
              </a:tabLst>
            </a:pP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Mechanical</a:t>
            </a:r>
            <a:r>
              <a:rPr dirty="0" sz="2400" spc="-6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component</a:t>
            </a:r>
            <a:r>
              <a:rPr dirty="0" sz="2400" spc="-9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-</a:t>
            </a:r>
            <a:r>
              <a:rPr dirty="0" sz="2400" spc="-5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mbria"/>
                <a:cs typeface="Cambria"/>
              </a:rPr>
              <a:t>Device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itself.</a:t>
            </a:r>
            <a:endParaRPr sz="2400">
              <a:latin typeface="Cambria"/>
              <a:cs typeface="Cambria"/>
            </a:endParaRPr>
          </a:p>
          <a:p>
            <a:pPr marL="456565" indent="-456565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56565" algn="l"/>
                <a:tab pos="457200" algn="l"/>
              </a:tabLst>
            </a:pP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Electronic</a:t>
            </a:r>
            <a:r>
              <a:rPr dirty="0" sz="2400" spc="-5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Component-</a:t>
            </a:r>
            <a:endParaRPr sz="2400">
              <a:latin typeface="Calibri"/>
              <a:cs typeface="Calibri"/>
            </a:endParaRPr>
          </a:p>
          <a:p>
            <a:pPr lvl="1" marL="344170" indent="-344805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344170" algn="l"/>
                <a:tab pos="344805" algn="l"/>
              </a:tabLst>
            </a:pPr>
            <a:r>
              <a:rPr dirty="0" sz="2400" spc="-10">
                <a:latin typeface="Calibri"/>
                <a:cs typeface="Calibri"/>
              </a:rPr>
              <a:t>Known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device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controller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adapter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lvl="1" marL="344170" marR="5080" indent="-344805">
              <a:lnSpc>
                <a:spcPct val="114199"/>
              </a:lnSpc>
              <a:spcBef>
                <a:spcPts val="405"/>
              </a:spcBef>
              <a:buFont typeface="Wingdings"/>
              <a:buChar char=""/>
              <a:tabLst>
                <a:tab pos="344170" algn="l"/>
                <a:tab pos="344805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controller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card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usually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connector</a:t>
            </a:r>
            <a:r>
              <a:rPr dirty="0" sz="2400" spc="-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>
                <a:latin typeface="Calibri"/>
                <a:cs typeface="Calibri"/>
              </a:rPr>
              <a:t>cable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leading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device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itself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plugged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155" y="1856232"/>
            <a:ext cx="8039100" cy="34564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9435" y="302132"/>
            <a:ext cx="39300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Device</a:t>
            </a:r>
            <a:r>
              <a:rPr dirty="0" sz="4400" spc="-100" b="0">
                <a:latin typeface="Calibri"/>
                <a:cs typeface="Calibri"/>
              </a:rPr>
              <a:t> </a:t>
            </a:r>
            <a:r>
              <a:rPr dirty="0" sz="4400" spc="-10" b="0">
                <a:latin typeface="Calibri"/>
                <a:cs typeface="Calibri"/>
              </a:rPr>
              <a:t>Controller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Device</a:t>
            </a:r>
            <a:r>
              <a:rPr dirty="0" sz="4400" spc="-100" b="0">
                <a:latin typeface="Calibri"/>
                <a:cs typeface="Calibri"/>
              </a:rPr>
              <a:t> </a:t>
            </a:r>
            <a:r>
              <a:rPr dirty="0" sz="4400" spc="-10" b="0">
                <a:latin typeface="Calibri"/>
                <a:cs typeface="Calibri"/>
              </a:rPr>
              <a:t>Controller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886257"/>
            <a:ext cx="8380095" cy="505206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5"/>
              </a:spcBef>
              <a:buClr>
                <a:srgbClr val="00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Electronic</a:t>
            </a:r>
            <a:r>
              <a:rPr dirty="0" sz="2400" spc="-10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component</a:t>
            </a:r>
            <a:r>
              <a:rPr dirty="0" sz="2400" spc="-9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controls</a:t>
            </a:r>
            <a:r>
              <a:rPr dirty="0" sz="2400" spc="-13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the </a:t>
            </a: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device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may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handle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multiple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devices.</a:t>
            </a:r>
            <a:endParaRPr sz="2400">
              <a:latin typeface="Calibri"/>
              <a:cs typeface="Calibri"/>
            </a:endParaRPr>
          </a:p>
          <a:p>
            <a:pPr marL="356870" marR="1143635" indent="-344805">
              <a:lnSpc>
                <a:spcPct val="113700"/>
              </a:lnSpc>
              <a:spcBef>
                <a:spcPts val="42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There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may</a:t>
            </a:r>
            <a:r>
              <a:rPr dirty="0" sz="2400" spc="-7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be</a:t>
            </a:r>
            <a:r>
              <a:rPr dirty="0" sz="2400" spc="-3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more</a:t>
            </a:r>
            <a:r>
              <a:rPr dirty="0" sz="2400" spc="-9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than</a:t>
            </a:r>
            <a:r>
              <a:rPr dirty="0" sz="2400" spc="-2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one</a:t>
            </a:r>
            <a:r>
              <a:rPr dirty="0" sz="2400" spc="-5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controller</a:t>
            </a:r>
            <a:r>
              <a:rPr dirty="0" sz="2400" spc="-7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mechanical component</a:t>
            </a:r>
            <a:r>
              <a:rPr dirty="0" sz="2400" spc="-1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(example: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hard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drive).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119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20">
                <a:latin typeface="Calibri"/>
                <a:cs typeface="Calibri"/>
              </a:rPr>
              <a:t>Controller's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tasks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converts</a:t>
            </a:r>
            <a:r>
              <a:rPr dirty="0" sz="2400" spc="-9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serial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bit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stream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to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block</a:t>
            </a:r>
            <a:r>
              <a:rPr dirty="0" sz="2400" spc="-10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bytes</a:t>
            </a:r>
            <a:endParaRPr sz="24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400" spc="-20" b="1">
                <a:latin typeface="Calibri"/>
                <a:cs typeface="Calibri"/>
              </a:rPr>
              <a:t>Perform</a:t>
            </a:r>
            <a:r>
              <a:rPr dirty="0" sz="2400" spc="-10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error</a:t>
            </a:r>
            <a:r>
              <a:rPr dirty="0" sz="2400" spc="-9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correction</a:t>
            </a:r>
            <a:r>
              <a:rPr dirty="0" sz="2400" spc="-114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necessary</a:t>
            </a:r>
            <a:endParaRPr sz="20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400" b="1">
                <a:latin typeface="Calibri"/>
                <a:cs typeface="Calibri"/>
              </a:rPr>
              <a:t>Block</a:t>
            </a:r>
            <a:r>
              <a:rPr dirty="0" sz="2400" spc="-9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bytes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is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first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assembled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bit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by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bit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buffer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inside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390"/>
              </a:spcBef>
            </a:pPr>
            <a:r>
              <a:rPr dirty="0" sz="2000" spc="-10">
                <a:latin typeface="Calibri"/>
                <a:cs typeface="Calibri"/>
              </a:rPr>
              <a:t>controller</a:t>
            </a:r>
            <a:endParaRPr sz="2000">
              <a:latin typeface="Calibri"/>
              <a:cs typeface="Calibri"/>
            </a:endParaRPr>
          </a:p>
          <a:p>
            <a:pPr lvl="1" marL="756285" marR="5080" indent="-287020">
              <a:lnSpc>
                <a:spcPct val="111300"/>
              </a:lnSpc>
              <a:spcBef>
                <a:spcPts val="6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After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verification,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block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been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declared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error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free,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it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copied</a:t>
            </a:r>
            <a:r>
              <a:rPr dirty="0" sz="2400" spc="-1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to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main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Device</a:t>
            </a:r>
            <a:r>
              <a:rPr dirty="0" sz="4400" spc="-100" b="0">
                <a:latin typeface="Calibri"/>
                <a:cs typeface="Calibri"/>
              </a:rPr>
              <a:t> </a:t>
            </a:r>
            <a:r>
              <a:rPr dirty="0" sz="4400" spc="-10" b="0">
                <a:latin typeface="Calibri"/>
                <a:cs typeface="Calibri"/>
              </a:rPr>
              <a:t>Controller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68935" y="961770"/>
            <a:ext cx="8621395" cy="5252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87630" indent="-344805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device</a:t>
            </a:r>
            <a:r>
              <a:rPr dirty="0" sz="2400" spc="6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controller</a:t>
            </a:r>
            <a:r>
              <a:rPr dirty="0" sz="2400" spc="585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has</a:t>
            </a:r>
            <a:r>
              <a:rPr dirty="0" sz="2400" spc="70" b="1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a</a:t>
            </a:r>
            <a:r>
              <a:rPr dirty="0" sz="2400" spc="65" b="1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few</a:t>
            </a:r>
            <a:r>
              <a:rPr dirty="0" sz="2400" spc="70" b="1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registers</a:t>
            </a:r>
            <a:r>
              <a:rPr dirty="0" sz="2400" spc="35" b="1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65">
                <a:latin typeface="Calibri"/>
                <a:cs typeface="Calibri"/>
              </a:rPr>
              <a:t> 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used</a:t>
            </a:r>
            <a:r>
              <a:rPr dirty="0" sz="2400" spc="65" b="1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dirty="0" sz="2400" spc="-25" b="1">
                <a:solidFill>
                  <a:srgbClr val="006EC0"/>
                </a:solidFill>
                <a:latin typeface="Calibri"/>
                <a:cs typeface="Calibri"/>
              </a:rPr>
              <a:t>for </a:t>
            </a: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communicating</a:t>
            </a:r>
            <a:r>
              <a:rPr dirty="0" sz="2400" spc="-10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with</a:t>
            </a:r>
            <a:r>
              <a:rPr dirty="0" sz="2400" spc="-5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the </a:t>
            </a:r>
            <a:r>
              <a:rPr dirty="0" sz="2400" spc="-20" b="1">
                <a:solidFill>
                  <a:srgbClr val="006EC0"/>
                </a:solidFill>
                <a:latin typeface="Calibri"/>
                <a:cs typeface="Calibri"/>
              </a:rPr>
              <a:t>CPU</a:t>
            </a:r>
            <a:r>
              <a:rPr dirty="0" sz="2400" spc="-20">
                <a:solidFill>
                  <a:srgbClr val="006EC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algn="just" marL="356870" marR="6350" indent="-344805">
              <a:lnSpc>
                <a:spcPct val="113999"/>
              </a:lnSpc>
              <a:spcBef>
                <a:spcPts val="409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writing</a:t>
            </a:r>
            <a:r>
              <a:rPr dirty="0" sz="2400" spc="2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into</a:t>
            </a:r>
            <a:r>
              <a:rPr dirty="0" sz="2400" spc="1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these</a:t>
            </a:r>
            <a:r>
              <a:rPr dirty="0" sz="2400" spc="3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registers</a:t>
            </a:r>
            <a:r>
              <a:rPr dirty="0" sz="2400" spc="-10">
                <a:latin typeface="Calibri"/>
                <a:cs typeface="Calibri"/>
              </a:rPr>
              <a:t>,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OS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command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device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 </a:t>
            </a:r>
            <a:r>
              <a:rPr dirty="0" sz="2400" b="1">
                <a:latin typeface="Calibri"/>
                <a:cs typeface="Calibri"/>
              </a:rPr>
              <a:t>deliver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data,</a:t>
            </a:r>
            <a:r>
              <a:rPr dirty="0" sz="2400" spc="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accept</a:t>
            </a:r>
            <a:r>
              <a:rPr dirty="0" sz="2400" spc="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data,</a:t>
            </a:r>
            <a:r>
              <a:rPr dirty="0" sz="2400" spc="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switch</a:t>
            </a:r>
            <a:r>
              <a:rPr dirty="0" sz="2400" spc="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itself</a:t>
            </a:r>
            <a:r>
              <a:rPr dirty="0" sz="2400" spc="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on</a:t>
            </a:r>
            <a:r>
              <a:rPr dirty="0" sz="2400" spc="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or</a:t>
            </a:r>
            <a:r>
              <a:rPr dirty="0" sz="2400" spc="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off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perform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some </a:t>
            </a:r>
            <a:r>
              <a:rPr dirty="0" sz="2400" spc="-10">
                <a:latin typeface="Calibri"/>
                <a:cs typeface="Calibri"/>
              </a:rPr>
              <a:t>action.</a:t>
            </a:r>
            <a:endParaRPr sz="2400">
              <a:latin typeface="Calibri"/>
              <a:cs typeface="Calibri"/>
            </a:endParaRPr>
          </a:p>
          <a:p>
            <a:pPr algn="just" marL="356870" marR="5080" indent="-344805">
              <a:lnSpc>
                <a:spcPct val="113999"/>
              </a:lnSpc>
              <a:spcBef>
                <a:spcPts val="59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310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reading</a:t>
            </a:r>
            <a:r>
              <a:rPr dirty="0" sz="2400" spc="33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from</a:t>
            </a:r>
            <a:r>
              <a:rPr dirty="0" sz="2400" spc="32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these</a:t>
            </a:r>
            <a:r>
              <a:rPr dirty="0" sz="2400" spc="35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registers</a:t>
            </a:r>
            <a:r>
              <a:rPr dirty="0" sz="2400" spc="32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OS</a:t>
            </a:r>
            <a:r>
              <a:rPr dirty="0" sz="2400" spc="3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3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learn</a:t>
            </a:r>
            <a:r>
              <a:rPr dirty="0" sz="2400" spc="320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what</a:t>
            </a:r>
            <a:r>
              <a:rPr dirty="0" sz="2400" spc="32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the</a:t>
            </a:r>
            <a:r>
              <a:rPr dirty="0" sz="2400" spc="35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spc="-30" b="1">
                <a:solidFill>
                  <a:srgbClr val="006EC0"/>
                </a:solidFill>
                <a:latin typeface="Calibri"/>
                <a:cs typeface="Calibri"/>
              </a:rPr>
              <a:t>device’s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status</a:t>
            </a:r>
            <a:r>
              <a:rPr dirty="0" sz="2400" spc="5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is</a:t>
            </a:r>
            <a:r>
              <a:rPr dirty="0" sz="2400">
                <a:solidFill>
                  <a:srgbClr val="006EC0"/>
                </a:solidFill>
                <a:latin typeface="Calibri"/>
                <a:cs typeface="Calibri"/>
              </a:rPr>
              <a:t>,</a:t>
            </a:r>
            <a:r>
              <a:rPr dirty="0" sz="2400" spc="55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whether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prepared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accept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new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command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so on.</a:t>
            </a:r>
            <a:endParaRPr sz="2400">
              <a:latin typeface="Calibri"/>
              <a:cs typeface="Calibri"/>
            </a:endParaRPr>
          </a:p>
          <a:p>
            <a:pPr algn="just" marL="356870" marR="169545" indent="-344805">
              <a:lnSpc>
                <a:spcPct val="114199"/>
              </a:lnSpc>
              <a:spcBef>
                <a:spcPts val="775"/>
              </a:spcBef>
              <a:buFont typeface="Wingdings"/>
              <a:buChar char=""/>
              <a:tabLst>
                <a:tab pos="357505" algn="l"/>
              </a:tabLst>
            </a:pPr>
            <a:r>
              <a:rPr dirty="0" sz="2400">
                <a:latin typeface="Calibri"/>
                <a:cs typeface="Calibri"/>
              </a:rPr>
              <a:t>There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two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ways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communicate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control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registers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device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buffers:</a:t>
            </a:r>
            <a:endParaRPr sz="2400">
              <a:latin typeface="Calibri"/>
              <a:cs typeface="Calibri"/>
            </a:endParaRPr>
          </a:p>
          <a:p>
            <a:pPr lvl="1" marL="832485" indent="-457834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832485" algn="l"/>
                <a:tab pos="833119" algn="l"/>
              </a:tabLst>
            </a:pPr>
            <a:r>
              <a:rPr dirty="0" sz="2000">
                <a:latin typeface="Calibri"/>
                <a:cs typeface="Calibri"/>
              </a:rPr>
              <a:t>I/O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Port</a:t>
            </a:r>
            <a:endParaRPr sz="2000">
              <a:latin typeface="Calibri"/>
              <a:cs typeface="Calibri"/>
            </a:endParaRPr>
          </a:p>
          <a:p>
            <a:pPr lvl="1" marL="832485" indent="-457834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832485" algn="l"/>
                <a:tab pos="833119" algn="l"/>
              </a:tabLst>
            </a:pPr>
            <a:r>
              <a:rPr dirty="0" sz="2000">
                <a:latin typeface="Calibri"/>
                <a:cs typeface="Calibri"/>
              </a:rPr>
              <a:t>Memory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mapped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I/O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dc:title>3140702 Operating System</dc:title>
  <dcterms:created xsi:type="dcterms:W3CDTF">2024-05-14T12:42:49Z</dcterms:created>
  <dcterms:modified xsi:type="dcterms:W3CDTF">2024-05-14T12:42:49Z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2024-05-14T00:00:00Z</vt:filetime>
  </property>
  <property fmtid="{D5CDD505-2E9C-101B-9397-08002B2CF9AE}" pid="5" name="Producer">
    <vt:lpwstr>Microsoft® PowerPoint® 2013</vt:lpwstr>
  </property>
</Properties>
</file>