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283" r:id="rId2"/>
    <p:sldId id="295" r:id="rId3"/>
    <p:sldId id="296" r:id="rId4"/>
    <p:sldId id="279" r:id="rId5"/>
    <p:sldId id="280" r:id="rId6"/>
    <p:sldId id="297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en Parekh" userId="8f10d3bdc10aeb37" providerId="LiveId" clId="{08593226-176A-4C60-B188-E5C1128A5283}"/>
    <pc:docChg chg="delSld delMainMaster">
      <pc:chgData name="Hiren Parekh" userId="8f10d3bdc10aeb37" providerId="LiveId" clId="{08593226-176A-4C60-B188-E5C1128A5283}" dt="2023-11-01T08:55:40.812" v="1" actId="47"/>
      <pc:docMkLst>
        <pc:docMk/>
      </pc:docMkLst>
      <pc:sldChg chg="del">
        <pc:chgData name="Hiren Parekh" userId="8f10d3bdc10aeb37" providerId="LiveId" clId="{08593226-176A-4C60-B188-E5C1128A5283}" dt="2023-11-01T08:55:40.812" v="1" actId="47"/>
        <pc:sldMkLst>
          <pc:docMk/>
          <pc:sldMk cId="3173482204" sldId="290"/>
        </pc:sldMkLst>
      </pc:sldChg>
      <pc:sldChg chg="del">
        <pc:chgData name="Hiren Parekh" userId="8f10d3bdc10aeb37" providerId="LiveId" clId="{08593226-176A-4C60-B188-E5C1128A5283}" dt="2023-11-01T08:55:37.482" v="0" actId="47"/>
        <pc:sldMkLst>
          <pc:docMk/>
          <pc:sldMk cId="1124295657" sldId="291"/>
        </pc:sldMkLst>
      </pc:sldChg>
      <pc:sldMasterChg chg="del delSldLayout">
        <pc:chgData name="Hiren Parekh" userId="8f10d3bdc10aeb37" providerId="LiveId" clId="{08593226-176A-4C60-B188-E5C1128A5283}" dt="2023-11-01T08:55:40.812" v="1" actId="47"/>
        <pc:sldMasterMkLst>
          <pc:docMk/>
          <pc:sldMasterMk cId="3875299009" sldId="2147483696"/>
        </pc:sldMasterMkLst>
        <pc:sldLayoutChg chg="del">
          <pc:chgData name="Hiren Parekh" userId="8f10d3bdc10aeb37" providerId="LiveId" clId="{08593226-176A-4C60-B188-E5C1128A5283}" dt="2023-11-01T08:55:40.812" v="1" actId="47"/>
          <pc:sldLayoutMkLst>
            <pc:docMk/>
            <pc:sldMasterMk cId="3875299009" sldId="2147483696"/>
            <pc:sldLayoutMk cId="2698524153" sldId="2147483697"/>
          </pc:sldLayoutMkLst>
        </pc:sldLayoutChg>
        <pc:sldLayoutChg chg="del">
          <pc:chgData name="Hiren Parekh" userId="8f10d3bdc10aeb37" providerId="LiveId" clId="{08593226-176A-4C60-B188-E5C1128A5283}" dt="2023-11-01T08:55:37.482" v="0" actId="47"/>
          <pc:sldLayoutMkLst>
            <pc:docMk/>
            <pc:sldMasterMk cId="3875299009" sldId="2147483696"/>
            <pc:sldLayoutMk cId="2952238252" sldId="2147483698"/>
          </pc:sldLayoutMkLst>
        </pc:sldLayoutChg>
        <pc:sldLayoutChg chg="del">
          <pc:chgData name="Hiren Parekh" userId="8f10d3bdc10aeb37" providerId="LiveId" clId="{08593226-176A-4C60-B188-E5C1128A5283}" dt="2023-11-01T08:55:40.812" v="1" actId="47"/>
          <pc:sldLayoutMkLst>
            <pc:docMk/>
            <pc:sldMasterMk cId="3875299009" sldId="2147483696"/>
            <pc:sldLayoutMk cId="3660236126" sldId="2147483699"/>
          </pc:sldLayoutMkLst>
        </pc:sldLayoutChg>
        <pc:sldLayoutChg chg="del">
          <pc:chgData name="Hiren Parekh" userId="8f10d3bdc10aeb37" providerId="LiveId" clId="{08593226-176A-4C60-B188-E5C1128A5283}" dt="2023-11-01T08:55:40.812" v="1" actId="47"/>
          <pc:sldLayoutMkLst>
            <pc:docMk/>
            <pc:sldMasterMk cId="3875299009" sldId="2147483696"/>
            <pc:sldLayoutMk cId="2357300142" sldId="2147483700"/>
          </pc:sldLayoutMkLst>
        </pc:sldLayoutChg>
        <pc:sldLayoutChg chg="del">
          <pc:chgData name="Hiren Parekh" userId="8f10d3bdc10aeb37" providerId="LiveId" clId="{08593226-176A-4C60-B188-E5C1128A5283}" dt="2023-11-01T08:55:40.812" v="1" actId="47"/>
          <pc:sldLayoutMkLst>
            <pc:docMk/>
            <pc:sldMasterMk cId="3875299009" sldId="2147483696"/>
            <pc:sldLayoutMk cId="1538711656" sldId="2147483701"/>
          </pc:sldLayoutMkLst>
        </pc:sldLayoutChg>
      </pc:sldMasterChg>
    </pc:docChg>
  </pc:docChgLst>
  <pc:docChgLst>
    <pc:chgData name="Hiren Parekh" userId="8f10d3bdc10aeb37" providerId="LiveId" clId="{EBB86AC4-6A91-47F9-AB73-882BB0F38A88}"/>
    <pc:docChg chg="modSld">
      <pc:chgData name="Hiren Parekh" userId="8f10d3bdc10aeb37" providerId="LiveId" clId="{EBB86AC4-6A91-47F9-AB73-882BB0F38A88}" dt="2023-08-03T05:11:37.446" v="7" actId="20577"/>
      <pc:docMkLst>
        <pc:docMk/>
      </pc:docMkLst>
      <pc:sldChg chg="modSp mod">
        <pc:chgData name="Hiren Parekh" userId="8f10d3bdc10aeb37" providerId="LiveId" clId="{EBB86AC4-6A91-47F9-AB73-882BB0F38A88}" dt="2023-08-03T05:11:37.446" v="7" actId="20577"/>
        <pc:sldMkLst>
          <pc:docMk/>
          <pc:sldMk cId="84591808" sldId="295"/>
        </pc:sldMkLst>
        <pc:spChg chg="mod">
          <ac:chgData name="Hiren Parekh" userId="8f10d3bdc10aeb37" providerId="LiveId" clId="{EBB86AC4-6A91-47F9-AB73-882BB0F38A88}" dt="2023-08-03T05:11:37.446" v="7" actId="20577"/>
          <ac:spMkLst>
            <pc:docMk/>
            <pc:sldMk cId="84591808" sldId="2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93CCE-8C4C-4E21-BAF8-4823DC39FA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0F92DD-C512-48C2-8300-E3EF6B701172}">
      <dgm:prSet phldrT="[Text]"/>
      <dgm:spPr/>
      <dgm:t>
        <a:bodyPr/>
        <a:lstStyle/>
        <a:p>
          <a:r>
            <a:rPr lang="en-GB" dirty="0"/>
            <a:t>SALARY</a:t>
          </a:r>
        </a:p>
      </dgm:t>
    </dgm:pt>
    <dgm:pt modelId="{D7652485-808C-47EC-90C1-F7F2B5FB532E}" type="parTrans" cxnId="{9F9619C4-D116-4DB7-A4F2-3DE5F977A77E}">
      <dgm:prSet/>
      <dgm:spPr/>
      <dgm:t>
        <a:bodyPr/>
        <a:lstStyle/>
        <a:p>
          <a:endParaRPr lang="en-GB"/>
        </a:p>
      </dgm:t>
    </dgm:pt>
    <dgm:pt modelId="{630A1175-EA43-4BAB-AB55-DFCD5B74ECF6}" type="sibTrans" cxnId="{9F9619C4-D116-4DB7-A4F2-3DE5F977A77E}">
      <dgm:prSet/>
      <dgm:spPr/>
      <dgm:t>
        <a:bodyPr/>
        <a:lstStyle/>
        <a:p>
          <a:endParaRPr lang="en-GB"/>
        </a:p>
      </dgm:t>
    </dgm:pt>
    <dgm:pt modelId="{985DB8BC-C408-48F6-9549-FBCFE2B090DA}">
      <dgm:prSet phldrT="[Text]"/>
      <dgm:spPr/>
      <dgm:t>
        <a:bodyPr/>
        <a:lstStyle/>
        <a:p>
          <a:r>
            <a:rPr lang="en-GB" dirty="0"/>
            <a:t>HOUSE PROPERTY</a:t>
          </a:r>
        </a:p>
      </dgm:t>
    </dgm:pt>
    <dgm:pt modelId="{245C8D5B-EAF5-4557-B131-F1911C93DA3E}" type="parTrans" cxnId="{80A6167F-3A42-4CDA-A030-8B21B2ADD502}">
      <dgm:prSet/>
      <dgm:spPr/>
      <dgm:t>
        <a:bodyPr/>
        <a:lstStyle/>
        <a:p>
          <a:endParaRPr lang="en-GB"/>
        </a:p>
      </dgm:t>
    </dgm:pt>
    <dgm:pt modelId="{ABD88965-31F9-4099-B48A-0A01FE361274}" type="sibTrans" cxnId="{80A6167F-3A42-4CDA-A030-8B21B2ADD502}">
      <dgm:prSet/>
      <dgm:spPr/>
      <dgm:t>
        <a:bodyPr/>
        <a:lstStyle/>
        <a:p>
          <a:endParaRPr lang="en-GB"/>
        </a:p>
      </dgm:t>
    </dgm:pt>
    <dgm:pt modelId="{C6771459-4B03-448B-B4A8-8A8EBC247BB6}">
      <dgm:prSet phldrT="[Text]"/>
      <dgm:spPr/>
      <dgm:t>
        <a:bodyPr/>
        <a:lstStyle/>
        <a:p>
          <a:r>
            <a:rPr lang="en-GB" dirty="0"/>
            <a:t>PGBP</a:t>
          </a:r>
        </a:p>
      </dgm:t>
    </dgm:pt>
    <dgm:pt modelId="{ABA3A533-5E81-40A4-B816-21A85E7BA607}" type="parTrans" cxnId="{B70CFEA8-AAB8-4746-AD3F-04B38BCA5CE9}">
      <dgm:prSet/>
      <dgm:spPr/>
      <dgm:t>
        <a:bodyPr/>
        <a:lstStyle/>
        <a:p>
          <a:endParaRPr lang="en-GB"/>
        </a:p>
      </dgm:t>
    </dgm:pt>
    <dgm:pt modelId="{0B84E811-2767-4B31-925D-1A6E03741B9C}" type="sibTrans" cxnId="{B70CFEA8-AAB8-4746-AD3F-04B38BCA5CE9}">
      <dgm:prSet/>
      <dgm:spPr/>
      <dgm:t>
        <a:bodyPr/>
        <a:lstStyle/>
        <a:p>
          <a:endParaRPr lang="en-GB"/>
        </a:p>
      </dgm:t>
    </dgm:pt>
    <dgm:pt modelId="{46B92305-6D5F-4B98-84FA-01ABAFC8EDA8}">
      <dgm:prSet phldrT="[Text]"/>
      <dgm:spPr/>
      <dgm:t>
        <a:bodyPr/>
        <a:lstStyle/>
        <a:p>
          <a:r>
            <a:rPr lang="en-GB" dirty="0"/>
            <a:t>CAPITAL GAINS</a:t>
          </a:r>
        </a:p>
      </dgm:t>
    </dgm:pt>
    <dgm:pt modelId="{1526D2BE-BA73-4064-B579-5BB99800D824}" type="parTrans" cxnId="{91C3CADB-7F35-4ECF-83F9-01B44048B93C}">
      <dgm:prSet/>
      <dgm:spPr/>
      <dgm:t>
        <a:bodyPr/>
        <a:lstStyle/>
        <a:p>
          <a:endParaRPr lang="en-GB"/>
        </a:p>
      </dgm:t>
    </dgm:pt>
    <dgm:pt modelId="{EED297AD-42E8-49D9-9E58-79C0EE5251BC}" type="sibTrans" cxnId="{91C3CADB-7F35-4ECF-83F9-01B44048B93C}">
      <dgm:prSet/>
      <dgm:spPr/>
      <dgm:t>
        <a:bodyPr/>
        <a:lstStyle/>
        <a:p>
          <a:endParaRPr lang="en-GB"/>
        </a:p>
      </dgm:t>
    </dgm:pt>
    <dgm:pt modelId="{C8D46F48-CD2D-4280-884E-B718A9935FCA}">
      <dgm:prSet phldrT="[Text]"/>
      <dgm:spPr/>
      <dgm:t>
        <a:bodyPr/>
        <a:lstStyle/>
        <a:p>
          <a:r>
            <a:rPr lang="en-GB" dirty="0"/>
            <a:t>IFOS</a:t>
          </a:r>
        </a:p>
      </dgm:t>
    </dgm:pt>
    <dgm:pt modelId="{F47FC1E4-0CB9-4F1B-B583-F950EEA47C35}" type="parTrans" cxnId="{BAEF479C-44A3-4338-A62D-EBF7CFB566AE}">
      <dgm:prSet/>
      <dgm:spPr/>
      <dgm:t>
        <a:bodyPr/>
        <a:lstStyle/>
        <a:p>
          <a:endParaRPr lang="en-GB"/>
        </a:p>
      </dgm:t>
    </dgm:pt>
    <dgm:pt modelId="{94DE5D76-54D8-4338-8057-6C08E29DE12E}" type="sibTrans" cxnId="{BAEF479C-44A3-4338-A62D-EBF7CFB566AE}">
      <dgm:prSet/>
      <dgm:spPr/>
      <dgm:t>
        <a:bodyPr/>
        <a:lstStyle/>
        <a:p>
          <a:endParaRPr lang="en-GB"/>
        </a:p>
      </dgm:t>
    </dgm:pt>
    <dgm:pt modelId="{5C97DF0D-5971-4C3E-A9A4-77B52359DF8E}" type="pres">
      <dgm:prSet presAssocID="{47693CCE-8C4C-4E21-BAF8-4823DC39FA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9DFDBB4-8176-424F-B7CD-21C8660079EB}" type="pres">
      <dgm:prSet presAssocID="{A80F92DD-C512-48C2-8300-E3EF6B70117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641822-2B27-4104-ACBB-ABFC4C823986}" type="pres">
      <dgm:prSet presAssocID="{630A1175-EA43-4BAB-AB55-DFCD5B74ECF6}" presName="sibTrans" presStyleLbl="sibTrans2D1" presStyleIdx="0" presStyleCnt="5"/>
      <dgm:spPr/>
      <dgm:t>
        <a:bodyPr/>
        <a:lstStyle/>
        <a:p>
          <a:endParaRPr lang="en-IN"/>
        </a:p>
      </dgm:t>
    </dgm:pt>
    <dgm:pt modelId="{85BC8508-83CC-47C6-8E11-4C9036A37135}" type="pres">
      <dgm:prSet presAssocID="{630A1175-EA43-4BAB-AB55-DFCD5B74ECF6}" presName="connectorText" presStyleLbl="sibTrans2D1" presStyleIdx="0" presStyleCnt="5"/>
      <dgm:spPr/>
      <dgm:t>
        <a:bodyPr/>
        <a:lstStyle/>
        <a:p>
          <a:endParaRPr lang="en-IN"/>
        </a:p>
      </dgm:t>
    </dgm:pt>
    <dgm:pt modelId="{B978D170-EBA3-4113-A3D8-EB2294B2A06C}" type="pres">
      <dgm:prSet presAssocID="{985DB8BC-C408-48F6-9549-FBCFE2B090D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7DB1B5B-48F0-461C-82CF-47EE9A30D0BA}" type="pres">
      <dgm:prSet presAssocID="{ABD88965-31F9-4099-B48A-0A01FE361274}" presName="sibTrans" presStyleLbl="sibTrans2D1" presStyleIdx="1" presStyleCnt="5"/>
      <dgm:spPr/>
      <dgm:t>
        <a:bodyPr/>
        <a:lstStyle/>
        <a:p>
          <a:endParaRPr lang="en-IN"/>
        </a:p>
      </dgm:t>
    </dgm:pt>
    <dgm:pt modelId="{EF9397F4-6C97-46EE-9A83-F3B4A5025655}" type="pres">
      <dgm:prSet presAssocID="{ABD88965-31F9-4099-B48A-0A01FE361274}" presName="connectorText" presStyleLbl="sibTrans2D1" presStyleIdx="1" presStyleCnt="5"/>
      <dgm:spPr/>
      <dgm:t>
        <a:bodyPr/>
        <a:lstStyle/>
        <a:p>
          <a:endParaRPr lang="en-IN"/>
        </a:p>
      </dgm:t>
    </dgm:pt>
    <dgm:pt modelId="{1EF3D272-0D96-4D85-A12C-3563C29592D1}" type="pres">
      <dgm:prSet presAssocID="{C6771459-4B03-448B-B4A8-8A8EBC247BB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5A269B-1943-4563-A3C4-DCD518DC00C4}" type="pres">
      <dgm:prSet presAssocID="{0B84E811-2767-4B31-925D-1A6E03741B9C}" presName="sibTrans" presStyleLbl="sibTrans2D1" presStyleIdx="2" presStyleCnt="5"/>
      <dgm:spPr/>
      <dgm:t>
        <a:bodyPr/>
        <a:lstStyle/>
        <a:p>
          <a:endParaRPr lang="en-IN"/>
        </a:p>
      </dgm:t>
    </dgm:pt>
    <dgm:pt modelId="{91DE2952-D816-41E1-93FB-F9AD0B7C04CB}" type="pres">
      <dgm:prSet presAssocID="{0B84E811-2767-4B31-925D-1A6E03741B9C}" presName="connectorText" presStyleLbl="sibTrans2D1" presStyleIdx="2" presStyleCnt="5"/>
      <dgm:spPr/>
      <dgm:t>
        <a:bodyPr/>
        <a:lstStyle/>
        <a:p>
          <a:endParaRPr lang="en-IN"/>
        </a:p>
      </dgm:t>
    </dgm:pt>
    <dgm:pt modelId="{92F91367-A447-46C4-8F4D-2D673D3C31DC}" type="pres">
      <dgm:prSet presAssocID="{46B92305-6D5F-4B98-84FA-01ABAFC8EDA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298D96-219B-44EA-9901-66941A82E8D6}" type="pres">
      <dgm:prSet presAssocID="{EED297AD-42E8-49D9-9E58-79C0EE5251BC}" presName="sibTrans" presStyleLbl="sibTrans2D1" presStyleIdx="3" presStyleCnt="5"/>
      <dgm:spPr/>
      <dgm:t>
        <a:bodyPr/>
        <a:lstStyle/>
        <a:p>
          <a:endParaRPr lang="en-IN"/>
        </a:p>
      </dgm:t>
    </dgm:pt>
    <dgm:pt modelId="{08E1472B-A97B-4F77-BB22-47B01AF2A461}" type="pres">
      <dgm:prSet presAssocID="{EED297AD-42E8-49D9-9E58-79C0EE5251BC}" presName="connectorText" presStyleLbl="sibTrans2D1" presStyleIdx="3" presStyleCnt="5"/>
      <dgm:spPr/>
      <dgm:t>
        <a:bodyPr/>
        <a:lstStyle/>
        <a:p>
          <a:endParaRPr lang="en-IN"/>
        </a:p>
      </dgm:t>
    </dgm:pt>
    <dgm:pt modelId="{4813AE67-4A1D-41EB-BBEA-73B3A9811518}" type="pres">
      <dgm:prSet presAssocID="{C8D46F48-CD2D-4280-884E-B718A9935FC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E12804C-CDDC-4954-A89E-B1E51F3696F1}" type="pres">
      <dgm:prSet presAssocID="{94DE5D76-54D8-4338-8057-6C08E29DE12E}" presName="sibTrans" presStyleLbl="sibTrans2D1" presStyleIdx="4" presStyleCnt="5"/>
      <dgm:spPr/>
      <dgm:t>
        <a:bodyPr/>
        <a:lstStyle/>
        <a:p>
          <a:endParaRPr lang="en-IN"/>
        </a:p>
      </dgm:t>
    </dgm:pt>
    <dgm:pt modelId="{A863D792-E2BC-444B-9BCC-C9C14919055B}" type="pres">
      <dgm:prSet presAssocID="{94DE5D76-54D8-4338-8057-6C08E29DE12E}" presName="connectorText" presStyleLbl="sibTrans2D1" presStyleIdx="4" presStyleCnt="5"/>
      <dgm:spPr/>
      <dgm:t>
        <a:bodyPr/>
        <a:lstStyle/>
        <a:p>
          <a:endParaRPr lang="en-IN"/>
        </a:p>
      </dgm:t>
    </dgm:pt>
  </dgm:ptLst>
  <dgm:cxnLst>
    <dgm:cxn modelId="{1C014085-EBFC-45DE-A04D-AAA0B01CD551}" type="presOf" srcId="{630A1175-EA43-4BAB-AB55-DFCD5B74ECF6}" destId="{BE641822-2B27-4104-ACBB-ABFC4C823986}" srcOrd="0" destOrd="0" presId="urn:microsoft.com/office/officeart/2005/8/layout/cycle2"/>
    <dgm:cxn modelId="{9FEA57D2-7E3D-4005-B36E-F890A2986172}" type="presOf" srcId="{985DB8BC-C408-48F6-9549-FBCFE2B090DA}" destId="{B978D170-EBA3-4113-A3D8-EB2294B2A06C}" srcOrd="0" destOrd="0" presId="urn:microsoft.com/office/officeart/2005/8/layout/cycle2"/>
    <dgm:cxn modelId="{10675CF6-3133-4300-8344-70D89639B43F}" type="presOf" srcId="{C8D46F48-CD2D-4280-884E-B718A9935FCA}" destId="{4813AE67-4A1D-41EB-BBEA-73B3A9811518}" srcOrd="0" destOrd="0" presId="urn:microsoft.com/office/officeart/2005/8/layout/cycle2"/>
    <dgm:cxn modelId="{B805BE1E-AB8C-4A53-A876-9669E29BEC62}" type="presOf" srcId="{94DE5D76-54D8-4338-8057-6C08E29DE12E}" destId="{3E12804C-CDDC-4954-A89E-B1E51F3696F1}" srcOrd="0" destOrd="0" presId="urn:microsoft.com/office/officeart/2005/8/layout/cycle2"/>
    <dgm:cxn modelId="{B70CFEA8-AAB8-4746-AD3F-04B38BCA5CE9}" srcId="{47693CCE-8C4C-4E21-BAF8-4823DC39FA63}" destId="{C6771459-4B03-448B-B4A8-8A8EBC247BB6}" srcOrd="2" destOrd="0" parTransId="{ABA3A533-5E81-40A4-B816-21A85E7BA607}" sibTransId="{0B84E811-2767-4B31-925D-1A6E03741B9C}"/>
    <dgm:cxn modelId="{D9248696-738A-4692-8642-15E29E1F31EA}" type="presOf" srcId="{46B92305-6D5F-4B98-84FA-01ABAFC8EDA8}" destId="{92F91367-A447-46C4-8F4D-2D673D3C31DC}" srcOrd="0" destOrd="0" presId="urn:microsoft.com/office/officeart/2005/8/layout/cycle2"/>
    <dgm:cxn modelId="{528AEC47-62BA-4C1E-8ECF-EAB430207240}" type="presOf" srcId="{94DE5D76-54D8-4338-8057-6C08E29DE12E}" destId="{A863D792-E2BC-444B-9BCC-C9C14919055B}" srcOrd="1" destOrd="0" presId="urn:microsoft.com/office/officeart/2005/8/layout/cycle2"/>
    <dgm:cxn modelId="{939331BB-C94F-4881-AC6F-126ADF7DF7F8}" type="presOf" srcId="{630A1175-EA43-4BAB-AB55-DFCD5B74ECF6}" destId="{85BC8508-83CC-47C6-8E11-4C9036A37135}" srcOrd="1" destOrd="0" presId="urn:microsoft.com/office/officeart/2005/8/layout/cycle2"/>
    <dgm:cxn modelId="{624263B4-F8AA-4814-8435-AEF4984139DC}" type="presOf" srcId="{EED297AD-42E8-49D9-9E58-79C0EE5251BC}" destId="{8B298D96-219B-44EA-9901-66941A82E8D6}" srcOrd="0" destOrd="0" presId="urn:microsoft.com/office/officeart/2005/8/layout/cycle2"/>
    <dgm:cxn modelId="{9B1D24E6-1107-4A21-A239-645DEE79091D}" type="presOf" srcId="{A80F92DD-C512-48C2-8300-E3EF6B701172}" destId="{E9DFDBB4-8176-424F-B7CD-21C8660079EB}" srcOrd="0" destOrd="0" presId="urn:microsoft.com/office/officeart/2005/8/layout/cycle2"/>
    <dgm:cxn modelId="{80A6167F-3A42-4CDA-A030-8B21B2ADD502}" srcId="{47693CCE-8C4C-4E21-BAF8-4823DC39FA63}" destId="{985DB8BC-C408-48F6-9549-FBCFE2B090DA}" srcOrd="1" destOrd="0" parTransId="{245C8D5B-EAF5-4557-B131-F1911C93DA3E}" sibTransId="{ABD88965-31F9-4099-B48A-0A01FE361274}"/>
    <dgm:cxn modelId="{3D25C41B-014C-43B7-ADFC-62F0CB1EDF8B}" type="presOf" srcId="{ABD88965-31F9-4099-B48A-0A01FE361274}" destId="{EF9397F4-6C97-46EE-9A83-F3B4A5025655}" srcOrd="1" destOrd="0" presId="urn:microsoft.com/office/officeart/2005/8/layout/cycle2"/>
    <dgm:cxn modelId="{E5097C07-B052-452E-898C-A702F7D47B8C}" type="presOf" srcId="{C6771459-4B03-448B-B4A8-8A8EBC247BB6}" destId="{1EF3D272-0D96-4D85-A12C-3563C29592D1}" srcOrd="0" destOrd="0" presId="urn:microsoft.com/office/officeart/2005/8/layout/cycle2"/>
    <dgm:cxn modelId="{4FA79EB3-2360-485F-8325-F188F8F79AF5}" type="presOf" srcId="{0B84E811-2767-4B31-925D-1A6E03741B9C}" destId="{91DE2952-D816-41E1-93FB-F9AD0B7C04CB}" srcOrd="1" destOrd="0" presId="urn:microsoft.com/office/officeart/2005/8/layout/cycle2"/>
    <dgm:cxn modelId="{895351E0-37FA-4EE5-A6B3-E3FDD10844E5}" type="presOf" srcId="{0B84E811-2767-4B31-925D-1A6E03741B9C}" destId="{605A269B-1943-4563-A3C4-DCD518DC00C4}" srcOrd="0" destOrd="0" presId="urn:microsoft.com/office/officeart/2005/8/layout/cycle2"/>
    <dgm:cxn modelId="{B58AD91C-E436-4E28-AD8B-0C642C235B18}" type="presOf" srcId="{ABD88965-31F9-4099-B48A-0A01FE361274}" destId="{37DB1B5B-48F0-461C-82CF-47EE9A30D0BA}" srcOrd="0" destOrd="0" presId="urn:microsoft.com/office/officeart/2005/8/layout/cycle2"/>
    <dgm:cxn modelId="{9F9619C4-D116-4DB7-A4F2-3DE5F977A77E}" srcId="{47693CCE-8C4C-4E21-BAF8-4823DC39FA63}" destId="{A80F92DD-C512-48C2-8300-E3EF6B701172}" srcOrd="0" destOrd="0" parTransId="{D7652485-808C-47EC-90C1-F7F2B5FB532E}" sibTransId="{630A1175-EA43-4BAB-AB55-DFCD5B74ECF6}"/>
    <dgm:cxn modelId="{91C3CADB-7F35-4ECF-83F9-01B44048B93C}" srcId="{47693CCE-8C4C-4E21-BAF8-4823DC39FA63}" destId="{46B92305-6D5F-4B98-84FA-01ABAFC8EDA8}" srcOrd="3" destOrd="0" parTransId="{1526D2BE-BA73-4064-B579-5BB99800D824}" sibTransId="{EED297AD-42E8-49D9-9E58-79C0EE5251BC}"/>
    <dgm:cxn modelId="{FACFD1A6-A963-440B-81FD-520EB27E9150}" type="presOf" srcId="{EED297AD-42E8-49D9-9E58-79C0EE5251BC}" destId="{08E1472B-A97B-4F77-BB22-47B01AF2A461}" srcOrd="1" destOrd="0" presId="urn:microsoft.com/office/officeart/2005/8/layout/cycle2"/>
    <dgm:cxn modelId="{BAEF479C-44A3-4338-A62D-EBF7CFB566AE}" srcId="{47693CCE-8C4C-4E21-BAF8-4823DC39FA63}" destId="{C8D46F48-CD2D-4280-884E-B718A9935FCA}" srcOrd="4" destOrd="0" parTransId="{F47FC1E4-0CB9-4F1B-B583-F950EEA47C35}" sibTransId="{94DE5D76-54D8-4338-8057-6C08E29DE12E}"/>
    <dgm:cxn modelId="{A346E2E3-75A9-459F-B8AC-C8B7DD434805}" type="presOf" srcId="{47693CCE-8C4C-4E21-BAF8-4823DC39FA63}" destId="{5C97DF0D-5971-4C3E-A9A4-77B52359DF8E}" srcOrd="0" destOrd="0" presId="urn:microsoft.com/office/officeart/2005/8/layout/cycle2"/>
    <dgm:cxn modelId="{B5C4CB68-99BE-4B82-8D7E-00CABDDCD55E}" type="presParOf" srcId="{5C97DF0D-5971-4C3E-A9A4-77B52359DF8E}" destId="{E9DFDBB4-8176-424F-B7CD-21C8660079EB}" srcOrd="0" destOrd="0" presId="urn:microsoft.com/office/officeart/2005/8/layout/cycle2"/>
    <dgm:cxn modelId="{74AB0D97-3717-4438-ADEC-3C856136A1A6}" type="presParOf" srcId="{5C97DF0D-5971-4C3E-A9A4-77B52359DF8E}" destId="{BE641822-2B27-4104-ACBB-ABFC4C823986}" srcOrd="1" destOrd="0" presId="urn:microsoft.com/office/officeart/2005/8/layout/cycle2"/>
    <dgm:cxn modelId="{2FB73865-57DE-4E87-AB9F-335ADBF853D8}" type="presParOf" srcId="{BE641822-2B27-4104-ACBB-ABFC4C823986}" destId="{85BC8508-83CC-47C6-8E11-4C9036A37135}" srcOrd="0" destOrd="0" presId="urn:microsoft.com/office/officeart/2005/8/layout/cycle2"/>
    <dgm:cxn modelId="{5AF04880-92E0-4D19-A3BB-06EF7B89B53F}" type="presParOf" srcId="{5C97DF0D-5971-4C3E-A9A4-77B52359DF8E}" destId="{B978D170-EBA3-4113-A3D8-EB2294B2A06C}" srcOrd="2" destOrd="0" presId="urn:microsoft.com/office/officeart/2005/8/layout/cycle2"/>
    <dgm:cxn modelId="{52EB8C54-CB5A-48DF-8CBA-149B572FB823}" type="presParOf" srcId="{5C97DF0D-5971-4C3E-A9A4-77B52359DF8E}" destId="{37DB1B5B-48F0-461C-82CF-47EE9A30D0BA}" srcOrd="3" destOrd="0" presId="urn:microsoft.com/office/officeart/2005/8/layout/cycle2"/>
    <dgm:cxn modelId="{40BE6015-C1C4-44B5-8481-3C2C22393514}" type="presParOf" srcId="{37DB1B5B-48F0-461C-82CF-47EE9A30D0BA}" destId="{EF9397F4-6C97-46EE-9A83-F3B4A5025655}" srcOrd="0" destOrd="0" presId="urn:microsoft.com/office/officeart/2005/8/layout/cycle2"/>
    <dgm:cxn modelId="{AF55C3B7-B867-4674-B1CA-4A95C3339C83}" type="presParOf" srcId="{5C97DF0D-5971-4C3E-A9A4-77B52359DF8E}" destId="{1EF3D272-0D96-4D85-A12C-3563C29592D1}" srcOrd="4" destOrd="0" presId="urn:microsoft.com/office/officeart/2005/8/layout/cycle2"/>
    <dgm:cxn modelId="{8D5A960A-408D-4D53-8513-0A0D37DCFEEF}" type="presParOf" srcId="{5C97DF0D-5971-4C3E-A9A4-77B52359DF8E}" destId="{605A269B-1943-4563-A3C4-DCD518DC00C4}" srcOrd="5" destOrd="0" presId="urn:microsoft.com/office/officeart/2005/8/layout/cycle2"/>
    <dgm:cxn modelId="{30893C1E-504D-4FF0-B57B-648AC41F9170}" type="presParOf" srcId="{605A269B-1943-4563-A3C4-DCD518DC00C4}" destId="{91DE2952-D816-41E1-93FB-F9AD0B7C04CB}" srcOrd="0" destOrd="0" presId="urn:microsoft.com/office/officeart/2005/8/layout/cycle2"/>
    <dgm:cxn modelId="{92E09150-91EB-4BAF-A7F9-F50535064434}" type="presParOf" srcId="{5C97DF0D-5971-4C3E-A9A4-77B52359DF8E}" destId="{92F91367-A447-46C4-8F4D-2D673D3C31DC}" srcOrd="6" destOrd="0" presId="urn:microsoft.com/office/officeart/2005/8/layout/cycle2"/>
    <dgm:cxn modelId="{FC8A785D-2A6C-46C6-A8CA-6CED5E93B60B}" type="presParOf" srcId="{5C97DF0D-5971-4C3E-A9A4-77B52359DF8E}" destId="{8B298D96-219B-44EA-9901-66941A82E8D6}" srcOrd="7" destOrd="0" presId="urn:microsoft.com/office/officeart/2005/8/layout/cycle2"/>
    <dgm:cxn modelId="{250E96EB-66A2-4143-AECD-A65884D0AEF7}" type="presParOf" srcId="{8B298D96-219B-44EA-9901-66941A82E8D6}" destId="{08E1472B-A97B-4F77-BB22-47B01AF2A461}" srcOrd="0" destOrd="0" presId="urn:microsoft.com/office/officeart/2005/8/layout/cycle2"/>
    <dgm:cxn modelId="{96B2EB27-142B-47F6-A00F-63DE023FE096}" type="presParOf" srcId="{5C97DF0D-5971-4C3E-A9A4-77B52359DF8E}" destId="{4813AE67-4A1D-41EB-BBEA-73B3A9811518}" srcOrd="8" destOrd="0" presId="urn:microsoft.com/office/officeart/2005/8/layout/cycle2"/>
    <dgm:cxn modelId="{3E68774C-787D-4AC7-BE7F-7DA7DB44C492}" type="presParOf" srcId="{5C97DF0D-5971-4C3E-A9A4-77B52359DF8E}" destId="{3E12804C-CDDC-4954-A89E-B1E51F3696F1}" srcOrd="9" destOrd="0" presId="urn:microsoft.com/office/officeart/2005/8/layout/cycle2"/>
    <dgm:cxn modelId="{21C02851-A10E-48DF-83FF-CFC0C28E348B}" type="presParOf" srcId="{3E12804C-CDDC-4954-A89E-B1E51F3696F1}" destId="{A863D792-E2BC-444B-9BCC-C9C14919055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FDBB4-8176-424F-B7CD-21C8660079EB}">
      <dsp:nvSpPr>
        <dsp:cNvPr id="0" name=""/>
        <dsp:cNvSpPr/>
      </dsp:nvSpPr>
      <dsp:spPr>
        <a:xfrm>
          <a:off x="3538661" y="932"/>
          <a:ext cx="1330076" cy="1330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SALARY</a:t>
          </a:r>
        </a:p>
      </dsp:txBody>
      <dsp:txXfrm>
        <a:off x="3733446" y="195717"/>
        <a:ext cx="940506" cy="940506"/>
      </dsp:txXfrm>
    </dsp:sp>
    <dsp:sp modelId="{BE641822-2B27-4104-ACBB-ABFC4C823986}">
      <dsp:nvSpPr>
        <dsp:cNvPr id="0" name=""/>
        <dsp:cNvSpPr/>
      </dsp:nvSpPr>
      <dsp:spPr>
        <a:xfrm rot="2160000">
          <a:off x="4826832" y="1022894"/>
          <a:ext cx="354120" cy="44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4836977" y="1081452"/>
        <a:ext cx="247884" cy="269340"/>
      </dsp:txXfrm>
    </dsp:sp>
    <dsp:sp modelId="{B978D170-EBA3-4113-A3D8-EB2294B2A06C}">
      <dsp:nvSpPr>
        <dsp:cNvPr id="0" name=""/>
        <dsp:cNvSpPr/>
      </dsp:nvSpPr>
      <dsp:spPr>
        <a:xfrm>
          <a:off x="5155262" y="1175462"/>
          <a:ext cx="1330076" cy="1330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HOUSE PROPERTY</a:t>
          </a:r>
        </a:p>
      </dsp:txBody>
      <dsp:txXfrm>
        <a:off x="5350047" y="1370247"/>
        <a:ext cx="940506" cy="940506"/>
      </dsp:txXfrm>
    </dsp:sp>
    <dsp:sp modelId="{37DB1B5B-48F0-461C-82CF-47EE9A30D0BA}">
      <dsp:nvSpPr>
        <dsp:cNvPr id="0" name=""/>
        <dsp:cNvSpPr/>
      </dsp:nvSpPr>
      <dsp:spPr>
        <a:xfrm rot="6480000">
          <a:off x="5337594" y="2556732"/>
          <a:ext cx="354120" cy="44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0800000">
        <a:off x="5407126" y="2595994"/>
        <a:ext cx="247884" cy="269340"/>
      </dsp:txXfrm>
    </dsp:sp>
    <dsp:sp modelId="{1EF3D272-0D96-4D85-A12C-3563C29592D1}">
      <dsp:nvSpPr>
        <dsp:cNvPr id="0" name=""/>
        <dsp:cNvSpPr/>
      </dsp:nvSpPr>
      <dsp:spPr>
        <a:xfrm>
          <a:off x="4537775" y="3075890"/>
          <a:ext cx="1330076" cy="1330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PGBP</a:t>
          </a:r>
        </a:p>
      </dsp:txBody>
      <dsp:txXfrm>
        <a:off x="4732560" y="3270675"/>
        <a:ext cx="940506" cy="940506"/>
      </dsp:txXfrm>
    </dsp:sp>
    <dsp:sp modelId="{605A269B-1943-4563-A3C4-DCD518DC00C4}">
      <dsp:nvSpPr>
        <dsp:cNvPr id="0" name=""/>
        <dsp:cNvSpPr/>
      </dsp:nvSpPr>
      <dsp:spPr>
        <a:xfrm rot="10800000">
          <a:off x="4036662" y="3516478"/>
          <a:ext cx="354120" cy="44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0800000">
        <a:off x="4142898" y="3606258"/>
        <a:ext cx="247884" cy="269340"/>
      </dsp:txXfrm>
    </dsp:sp>
    <dsp:sp modelId="{92F91367-A447-46C4-8F4D-2D673D3C31DC}">
      <dsp:nvSpPr>
        <dsp:cNvPr id="0" name=""/>
        <dsp:cNvSpPr/>
      </dsp:nvSpPr>
      <dsp:spPr>
        <a:xfrm>
          <a:off x="2539547" y="3075890"/>
          <a:ext cx="1330076" cy="1330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CAPITAL GAINS</a:t>
          </a:r>
        </a:p>
      </dsp:txBody>
      <dsp:txXfrm>
        <a:off x="2734332" y="3270675"/>
        <a:ext cx="940506" cy="940506"/>
      </dsp:txXfrm>
    </dsp:sp>
    <dsp:sp modelId="{8B298D96-219B-44EA-9901-66941A82E8D6}">
      <dsp:nvSpPr>
        <dsp:cNvPr id="0" name=""/>
        <dsp:cNvSpPr/>
      </dsp:nvSpPr>
      <dsp:spPr>
        <a:xfrm rot="15120000">
          <a:off x="2721879" y="2575795"/>
          <a:ext cx="354120" cy="44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 rot="10800000">
        <a:off x="2791411" y="2716093"/>
        <a:ext cx="247884" cy="269340"/>
      </dsp:txXfrm>
    </dsp:sp>
    <dsp:sp modelId="{4813AE67-4A1D-41EB-BBEA-73B3A9811518}">
      <dsp:nvSpPr>
        <dsp:cNvPr id="0" name=""/>
        <dsp:cNvSpPr/>
      </dsp:nvSpPr>
      <dsp:spPr>
        <a:xfrm>
          <a:off x="1922060" y="1175462"/>
          <a:ext cx="1330076" cy="1330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/>
            <a:t>IFOS</a:t>
          </a:r>
        </a:p>
      </dsp:txBody>
      <dsp:txXfrm>
        <a:off x="2116845" y="1370247"/>
        <a:ext cx="940506" cy="940506"/>
      </dsp:txXfrm>
    </dsp:sp>
    <dsp:sp modelId="{3E12804C-CDDC-4954-A89E-B1E51F3696F1}">
      <dsp:nvSpPr>
        <dsp:cNvPr id="0" name=""/>
        <dsp:cNvSpPr/>
      </dsp:nvSpPr>
      <dsp:spPr>
        <a:xfrm rot="19440000">
          <a:off x="3210231" y="1034676"/>
          <a:ext cx="354120" cy="44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300" kern="1200"/>
        </a:p>
      </dsp:txBody>
      <dsp:txXfrm>
        <a:off x="3220376" y="1155678"/>
        <a:ext cx="247884" cy="26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B35EE-A5C0-4225-94DE-A1B096A9CBF4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6BED-7764-498A-BB53-EAA742A5BB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8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90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4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94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4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22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3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52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6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9423-67C7-48E1-AFC1-AC75882F0121}" type="datetimeFigureOut">
              <a:rPr lang="en-GB" smtClean="0"/>
              <a:t>18/04/2024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kern="0" smtClean="0"/>
              <a:pPr/>
              <a:t>‹#›</a:t>
            </a:fld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11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 PLANNING VS TAX EVASION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27009"/>
              </p:ext>
            </p:extLst>
          </p:nvPr>
        </p:nvGraphicFramePr>
        <p:xfrm>
          <a:off x="467544" y="1412776"/>
          <a:ext cx="7787208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6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36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473696">
                <a:tc>
                  <a:txBody>
                    <a:bodyPr/>
                    <a:lstStyle/>
                    <a:p>
                      <a:r>
                        <a:rPr lang="en-GB" sz="2800" dirty="0"/>
                        <a:t>TAX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TAX EVASION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3696">
                <a:tc>
                  <a:txBody>
                    <a:bodyPr/>
                    <a:lstStyle/>
                    <a:p>
                      <a:r>
                        <a:rPr lang="en-GB" sz="2800" dirty="0"/>
                        <a:t>LEGITIMATE WAYS TO MINIMISE</a:t>
                      </a:r>
                      <a:r>
                        <a:rPr lang="en-GB" sz="2800" baseline="0" dirty="0"/>
                        <a:t> TAX LIBILITY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ILLEGAL WAYS TO AVOID TAX 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73696">
                <a:tc>
                  <a:txBody>
                    <a:bodyPr/>
                    <a:lstStyle/>
                    <a:p>
                      <a:r>
                        <a:rPr lang="en-GB" sz="2800" dirty="0"/>
                        <a:t>E.g. Invest</a:t>
                      </a:r>
                      <a:r>
                        <a:rPr lang="en-GB" sz="2800" baseline="0" dirty="0"/>
                        <a:t> in PPF to reduce taxable income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E.g. Not to declare income</a:t>
                      </a:r>
                      <a:r>
                        <a:rPr lang="en-GB" sz="2800" baseline="0" dirty="0"/>
                        <a:t> and evade tax on the same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96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80C - contributions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CONTRIBUTION TO PPF/RPF</a:t>
            </a:r>
          </a:p>
          <a:p>
            <a:r>
              <a:rPr lang="en-GB" dirty="0"/>
              <a:t>LIFE INSURANCE PREMIUM/ULIP </a:t>
            </a:r>
          </a:p>
          <a:p>
            <a:r>
              <a:rPr lang="en-GB" dirty="0"/>
              <a:t>TUITION FEES OF CHILD (MAX 2 CHILD, IN INDIA)</a:t>
            </a:r>
          </a:p>
          <a:p>
            <a:r>
              <a:rPr lang="en-GB" dirty="0"/>
              <a:t>SUBSCRIPTION TO NSC</a:t>
            </a:r>
          </a:p>
          <a:p>
            <a:r>
              <a:rPr lang="en-GB" dirty="0"/>
              <a:t>REPAYMENT OF PRINCIPAL COMPONENT OF HOUSING LOAN</a:t>
            </a:r>
          </a:p>
          <a:p>
            <a:r>
              <a:rPr lang="en-GB" dirty="0"/>
              <a:t>5 YEAR TERM DEPOSIT WITH SCHEDULED BANK</a:t>
            </a:r>
          </a:p>
          <a:p>
            <a:r>
              <a:rPr lang="en-GB" dirty="0"/>
              <a:t>CONTRIBUTION TO SUKANYA SAMRIDDHI SCHEME</a:t>
            </a:r>
          </a:p>
          <a:p>
            <a:r>
              <a:rPr lang="en-GB" dirty="0"/>
              <a:t>DEPOSIT INTO 5 YEAR SENIOR CITIZEN SAVINGS SCHEME</a:t>
            </a:r>
          </a:p>
          <a:p>
            <a:r>
              <a:rPr lang="en-GB" dirty="0"/>
              <a:t>MAXIMUM DEDUCTION: RS 1,50,000/- p.a.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8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Section 80D – Mediclaim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The maximum limit is </a:t>
            </a:r>
            <a:r>
              <a:rPr lang="en-GB" dirty="0"/>
              <a:t>Rs</a:t>
            </a:r>
            <a:r>
              <a:rPr lang="en-GB" dirty="0"/>
              <a:t>. 25,000 p.a. in aggregate [</a:t>
            </a:r>
            <a:r>
              <a:rPr lang="en-GB" dirty="0"/>
              <a:t>Rs</a:t>
            </a:r>
            <a:r>
              <a:rPr lang="en-GB" dirty="0"/>
              <a:t>. 50,000 in case </a:t>
            </a:r>
            <a:r>
              <a:rPr lang="en-GB" b="1" dirty="0"/>
              <a:t>individual/spouse/child</a:t>
            </a:r>
            <a:r>
              <a:rPr lang="en-GB" dirty="0"/>
              <a:t> are above 60 years of age]</a:t>
            </a:r>
          </a:p>
          <a:p>
            <a:pPr marL="45720" indent="0">
              <a:buNone/>
            </a:pPr>
            <a:r>
              <a:rPr lang="en-GB" dirty="0"/>
              <a:t> </a:t>
            </a:r>
          </a:p>
          <a:p>
            <a:pPr lvl="0"/>
            <a:r>
              <a:rPr lang="en-GB" dirty="0"/>
              <a:t>Additional </a:t>
            </a:r>
            <a:r>
              <a:rPr lang="en-GB" dirty="0"/>
              <a:t>Rs</a:t>
            </a:r>
            <a:r>
              <a:rPr lang="en-GB" dirty="0"/>
              <a:t>. 25,000 is allowed for health insurance policy of </a:t>
            </a:r>
            <a:r>
              <a:rPr lang="en-GB" b="1" dirty="0"/>
              <a:t>parents</a:t>
            </a:r>
            <a:r>
              <a:rPr lang="en-GB" dirty="0"/>
              <a:t>. [</a:t>
            </a:r>
            <a:r>
              <a:rPr lang="en-GB" dirty="0"/>
              <a:t>Rs</a:t>
            </a:r>
            <a:r>
              <a:rPr lang="en-GB" dirty="0"/>
              <a:t>. 50,000 in case parents are above 60 years of age].</a:t>
            </a:r>
          </a:p>
          <a:p>
            <a:pPr marL="45720" lvl="0" indent="0">
              <a:buNone/>
            </a:pPr>
            <a:endParaRPr lang="en-GB" dirty="0"/>
          </a:p>
          <a:p>
            <a:pPr lvl="0"/>
            <a:r>
              <a:rPr lang="en-GB" dirty="0"/>
              <a:t>Payment must be by any mode OTHER THAN CASH.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60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80G donation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100% or 50% OF AMOUNT DONATED (NOT IN KIND)</a:t>
            </a:r>
          </a:p>
        </p:txBody>
      </p:sp>
    </p:spTree>
    <p:extLst>
      <p:ext uri="{BB962C8B-B14F-4D97-AF65-F5344CB8AC3E}">
        <p14:creationId xmlns:p14="http://schemas.microsoft.com/office/powerpoint/2010/main" val="112935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80TTA- INTEREST ON SB ACCOUNT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6000" dirty="0"/>
              <a:t>UPTO RS.10,000/- P.A.</a:t>
            </a:r>
          </a:p>
        </p:txBody>
      </p:sp>
    </p:spTree>
    <p:extLst>
      <p:ext uri="{BB962C8B-B14F-4D97-AF65-F5344CB8AC3E}">
        <p14:creationId xmlns:p14="http://schemas.microsoft.com/office/powerpoint/2010/main" val="323533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SECTION 80TTB INTEREST ON SB/FD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ONLY TO SENIOR CITIZEN RESIDENT</a:t>
            </a:r>
          </a:p>
          <a:p>
            <a:r>
              <a:rPr lang="en-GB" sz="6000" dirty="0"/>
              <a:t>UPTO RS 50,000/- P.A.</a:t>
            </a:r>
          </a:p>
        </p:txBody>
      </p:sp>
    </p:spTree>
    <p:extLst>
      <p:ext uri="{BB962C8B-B14F-4D97-AF65-F5344CB8AC3E}">
        <p14:creationId xmlns:p14="http://schemas.microsoft.com/office/powerpoint/2010/main" val="317242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TAX SLABS FOR INDIVIDUALS </a:t>
            </a:r>
            <a:br>
              <a:rPr lang="en-GB" dirty="0"/>
            </a:br>
            <a:r>
              <a:rPr lang="en-GB" dirty="0"/>
              <a:t>(A.Y. 2023-24)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460902"/>
              </p:ext>
            </p:extLst>
          </p:nvPr>
        </p:nvGraphicFramePr>
        <p:xfrm>
          <a:off x="457200" y="1600200"/>
          <a:ext cx="8229600" cy="492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064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5643">
                <a:tc gridSpan="4">
                  <a:txBody>
                    <a:bodyPr/>
                    <a:lstStyle/>
                    <a:p>
                      <a:r>
                        <a:rPr lang="en-GB" dirty="0"/>
                        <a:t>OPTION –I</a:t>
                      </a:r>
                      <a:r>
                        <a:rPr lang="en-GB" baseline="0" dirty="0"/>
                        <a:t>   (TRADITIONAL SLAB)</a:t>
                      </a:r>
                      <a:r>
                        <a:rPr lang="en-GB" dirty="0"/>
                        <a:t> *                 OPTION –I</a:t>
                      </a:r>
                      <a:r>
                        <a:rPr lang="en-GB" baseline="0" dirty="0"/>
                        <a:t>I    (NEW SLAB) [FOR ALL AGE]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5643">
                <a:tc>
                  <a:txBody>
                    <a:bodyPr/>
                    <a:lstStyle/>
                    <a:p>
                      <a:r>
                        <a:rPr lang="en-GB" dirty="0"/>
                        <a:t>UPTO RS.</a:t>
                      </a:r>
                      <a:r>
                        <a:rPr lang="en-GB" baseline="0" dirty="0"/>
                        <a:t> 2,50,000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UPTO RS.</a:t>
                      </a:r>
                      <a:r>
                        <a:rPr lang="en-GB" baseline="0" dirty="0"/>
                        <a:t> 2,50,000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5643">
                <a:tc>
                  <a:txBody>
                    <a:bodyPr/>
                    <a:lstStyle/>
                    <a:p>
                      <a:r>
                        <a:rPr lang="en-GB" dirty="0"/>
                        <a:t>2,5O,001-5,00,000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2,5O,001-5,00,000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5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5,0O,001-10,00,000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5,0O,001-7,50,000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5643">
                <a:tc>
                  <a:txBody>
                    <a:bodyPr/>
                    <a:lstStyle/>
                    <a:p>
                      <a:r>
                        <a:rPr lang="en-GB" dirty="0"/>
                        <a:t>ABOVE 10,00,000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7,5O,001-10,00,000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5643">
                <a:tc rowSpan="3" gridSpan="2">
                  <a:txBody>
                    <a:bodyPr/>
                    <a:lstStyle/>
                    <a:p>
                      <a:pPr algn="l"/>
                      <a:r>
                        <a:rPr lang="en-GB" dirty="0"/>
                        <a:t>* Enhanced</a:t>
                      </a:r>
                      <a:r>
                        <a:rPr lang="en-GB" baseline="0" dirty="0"/>
                        <a:t> basic exemption limit of Rs. 3L and Rs. 5L is available for Individual (Resident) aged ‘60 years or above’ and ‘80 years or above’ respectively.</a:t>
                      </a:r>
                      <a:endParaRPr lang="en-GB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10,0O,001-12,50,000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15643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12,5O,001-15,00,000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15643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ABOVE 15,00,000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I VIS-A-VIS OPTION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118024"/>
              </p:ext>
            </p:extLst>
          </p:nvPr>
        </p:nvGraphicFramePr>
        <p:xfrm>
          <a:off x="457200" y="1600200"/>
          <a:ext cx="8229600" cy="448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2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DEDUCTION / EXEMPTION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OPTION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LTC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EXEMPTION FOR OTHER ALLOW.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  <a:r>
                        <a:rPr lang="en-GB" baseline="0" dirty="0"/>
                        <a:t> (SALARY)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24(b) Int. on hsg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Family</a:t>
                      </a:r>
                      <a:r>
                        <a:rPr lang="en-GB" baseline="0" dirty="0"/>
                        <a:t> Pension [57(iia)]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80C to 80U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80CCD(2) EMPLOYERS CONT TO NPS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74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1884"/>
            <a:ext cx="8381260" cy="1054395"/>
          </a:xfrm>
        </p:spPr>
        <p:txBody>
          <a:bodyPr/>
          <a:lstStyle/>
          <a:p>
            <a:r>
              <a:rPr lang="en-GB" dirty="0"/>
              <a:t>FIVE HEADS OF INCOME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561940"/>
              </p:ext>
            </p:extLst>
          </p:nvPr>
        </p:nvGraphicFramePr>
        <p:xfrm>
          <a:off x="381000" y="1765301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7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112610"/>
              </p:ext>
            </p:extLst>
          </p:nvPr>
        </p:nvGraphicFramePr>
        <p:xfrm>
          <a:off x="457200" y="1600200"/>
          <a:ext cx="792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BASIC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TAXABLE ALLOWANCES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TAXABLE PERQUISITES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TAXABLE RETIREMENT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LESS: DEDUCTIONS U/S 16:-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a) Standard Deduction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(50,000)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b) Entertainment 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c) Professional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TAXABLE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9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 EXEMPTIONS FROM ALLOWANCES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066598"/>
              </p:ext>
            </p:extLst>
          </p:nvPr>
        </p:nvGraphicFramePr>
        <p:xfrm>
          <a:off x="457200" y="1600200"/>
          <a:ext cx="8229600" cy="442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4218">
                <a:tc>
                  <a:txBody>
                    <a:bodyPr/>
                    <a:lstStyle/>
                    <a:p>
                      <a:r>
                        <a:rPr lang="en-GB" dirty="0"/>
                        <a:t>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GB" dirty="0"/>
                        <a:t>CHILDREN</a:t>
                      </a:r>
                      <a:r>
                        <a:rPr lang="en-GB" baseline="0" dirty="0"/>
                        <a:t> EDUCATION ALLOWANCE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UPTO RS 100 PM </a:t>
                      </a:r>
                      <a:r>
                        <a:rPr lang="en-GB" baseline="0" dirty="0"/>
                        <a:t> PC (MAX 2 CHILD)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GB" dirty="0"/>
                        <a:t>HOSTEL EXPENDITURE 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UPTO RS 300 PM </a:t>
                      </a:r>
                      <a:r>
                        <a:rPr lang="en-GB" baseline="0" dirty="0"/>
                        <a:t> PC (MAX 2 CHILD)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GB" dirty="0"/>
                        <a:t>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MAXI UPTO 40%/50% OF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GB" dirty="0"/>
                        <a:t>UNIFORM ALLOWANCE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UPTO ACTUAL EXPENDITURE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 PROPERTY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008514"/>
              </p:ext>
            </p:extLst>
          </p:nvPr>
        </p:nvGraphicFramePr>
        <p:xfrm>
          <a:off x="457200" y="1600200"/>
          <a:ext cx="79248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GROSS</a:t>
                      </a:r>
                      <a:r>
                        <a:rPr lang="en-GB" sz="1900" baseline="0" dirty="0"/>
                        <a:t> ANNUAL VALUE (GAV)</a:t>
                      </a:r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LESS:- MUNICIPAL</a:t>
                      </a:r>
                      <a:r>
                        <a:rPr lang="en-GB" sz="1900" baseline="0" dirty="0"/>
                        <a:t> TAXES</a:t>
                      </a:r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NET ANNUAL VALUE (NAV)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LESS: DEDUCTIONS U/S 24:-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900" dirty="0"/>
                        <a:t>a) Standard Deduction @ 30% OF NAV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b) INTEREST</a:t>
                      </a:r>
                      <a:r>
                        <a:rPr lang="en-GB" sz="1900" baseline="0" dirty="0"/>
                        <a:t> ON HOUSING LOAN</a:t>
                      </a:r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900" dirty="0"/>
                        <a:t>[LO – NO LIMIT ; S/0 30000/200000]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INCOME FROM HOUSE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9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CAPITAL GAINS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COST OF IMPROVEMENT IN CAPITAL ASSET CAN BE CLAIMED AS DEDUCTION.</a:t>
            </a:r>
          </a:p>
          <a:p>
            <a:r>
              <a:rPr lang="en-GB" dirty="0"/>
              <a:t>Exemption u/s 54:- Sale of Residential House Property and Purchase of new Residential House Property ( Amount of Investment or LTCG </a:t>
            </a:r>
            <a:r>
              <a:rPr lang="en-GB" dirty="0"/>
              <a:t>w.e</a:t>
            </a:r>
            <a:r>
              <a:rPr lang="en-GB" dirty="0"/>
              <a:t>. is less is exempt)</a:t>
            </a:r>
          </a:p>
          <a:p>
            <a:r>
              <a:rPr lang="en-GB" dirty="0"/>
              <a:t>Exemption u/s 54F:- Sale of any capital asset other than Residential House Property and Purchase of new Residential House Property ( Amount of Investment or Net Consideration </a:t>
            </a:r>
            <a:r>
              <a:rPr lang="en-GB" dirty="0"/>
              <a:t>w.e</a:t>
            </a:r>
            <a:r>
              <a:rPr lang="en-GB" dirty="0"/>
              <a:t>. is less is exempt)</a:t>
            </a:r>
          </a:p>
          <a:p>
            <a:r>
              <a:rPr lang="en-GB" dirty="0"/>
              <a:t>Exemption u/s 54EC:- Sale of any Long Term Capital Asset and Purchase of Infrastructure bonds of NHAI or RECL ( Amount of Investment or LTCG </a:t>
            </a:r>
            <a:r>
              <a:rPr lang="en-GB" dirty="0"/>
              <a:t>w.e</a:t>
            </a:r>
            <a:r>
              <a:rPr lang="en-GB" dirty="0"/>
              <a:t>. is less is exempt)</a:t>
            </a:r>
          </a:p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5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IMPORTANT DEDUCTIONS YOU SHOULD NOT MISS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SECTION 80C- CONTRIBUTIONS AND PAYMENTS</a:t>
            </a:r>
          </a:p>
          <a:p>
            <a:r>
              <a:rPr lang="en-GB" sz="2800" dirty="0"/>
              <a:t>SECTION 80D- MEDICLAIM</a:t>
            </a:r>
          </a:p>
          <a:p>
            <a:r>
              <a:rPr lang="en-GB" sz="2800" dirty="0"/>
              <a:t>SECTION 80E-  INTEREST ON LOAN TAKEN FOR HIGHER EDUCATION</a:t>
            </a:r>
          </a:p>
          <a:p>
            <a:r>
              <a:rPr lang="en-GB" sz="2800" dirty="0"/>
              <a:t>SECTION 80G- DONATION</a:t>
            </a:r>
          </a:p>
          <a:p>
            <a:r>
              <a:rPr lang="en-GB" sz="2800" dirty="0"/>
              <a:t>SECTION 80TTA- INTEREST ON SAVINGS ACCOUNT</a:t>
            </a:r>
          </a:p>
          <a:p>
            <a:r>
              <a:rPr lang="en-GB" sz="2800" dirty="0"/>
              <a:t>SECTION 80TTB- INTEREST ON SB/FD FOR SENIOR CITIZENS (RESIDENT)</a:t>
            </a:r>
          </a:p>
        </p:txBody>
      </p:sp>
    </p:spTree>
    <p:extLst>
      <p:ext uri="{BB962C8B-B14F-4D97-AF65-F5344CB8AC3E}">
        <p14:creationId xmlns:p14="http://schemas.microsoft.com/office/powerpoint/2010/main" val="265805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564</TotalTime>
  <Words>668</Words>
  <Application>Microsoft Office PowerPoint</Application>
  <PresentationFormat>On-screen Show 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TAX PLANNING VS TAX EVASION</vt:lpstr>
      <vt:lpstr>TAX SLABS FOR INDIVIDUALS  (A.Y. 2023-24)</vt:lpstr>
      <vt:lpstr>OPTION I VIS-A-VIS OPTION II</vt:lpstr>
      <vt:lpstr>FIVE HEADS OF INCOME</vt:lpstr>
      <vt:lpstr>SALARY</vt:lpstr>
      <vt:lpstr>IMP EXEMPTIONS FROM ALLOWANCES</vt:lpstr>
      <vt:lpstr>HOUSE PROPERTY</vt:lpstr>
      <vt:lpstr>CAPITAL GAINS</vt:lpstr>
      <vt:lpstr>IMPORTANT DEDUCTIONS YOU SHOULD NOT MISS</vt:lpstr>
      <vt:lpstr>SECTION 80C - contributions</vt:lpstr>
      <vt:lpstr>Section 80D – Mediclaim</vt:lpstr>
      <vt:lpstr>Section 80G donation</vt:lpstr>
      <vt:lpstr>80TTA- INTEREST ON SB ACCOUNT</vt:lpstr>
      <vt:lpstr>SECTION 80TTB INTEREST ON SB/FD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account</cp:lastModifiedBy>
  <cp:revision>41</cp:revision>
  <dcterms:created xsi:type="dcterms:W3CDTF">2019-01-02T18:17:54Z</dcterms:created>
  <dcterms:modified xsi:type="dcterms:W3CDTF">2024-04-18T02:56:48Z</dcterms:modified>
</cp:coreProperties>
</file>