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Montserrat Medium"/>
      <p:regular r:id="rId18"/>
      <p:bold r:id="rId19"/>
      <p:italic r:id="rId20"/>
      <p:boldItalic r:id="rId21"/>
    </p:embeddedFon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gZVgAT0MvSIKn1MmgYoENxRoAu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Medium-italic.fntdata"/><Relationship Id="rId22" Type="http://schemas.openxmlformats.org/officeDocument/2006/relationships/font" Target="fonts/RobotoMono-regular.fntdata"/><Relationship Id="rId21" Type="http://schemas.openxmlformats.org/officeDocument/2006/relationships/font" Target="fonts/MontserratMedium-boldItalic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RobotoMon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19" Type="http://schemas.openxmlformats.org/officeDocument/2006/relationships/font" Target="fonts/MontserratMedium-bold.fntdata"/><Relationship Id="rId18" Type="http://schemas.openxmlformats.org/officeDocument/2006/relationships/font" Target="fonts/Montserrat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1a490110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101a490110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g101a490110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1a4901109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01a4901109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101a4901109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1a4901109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01a4901109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101a4901109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4c40956b3_2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b4c40956b3_2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3ac5a8f96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113ac5a8f96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3ac5a8f96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113ac5a8f96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3ac5a8f96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113ac5a8f96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rgbClr val="F9F7F9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17" name="Google Shape;17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29" y="0"/>
            <a:ext cx="913554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Content">
  <p:cSld name="Chart Content">
    <p:bg>
      <p:bgPr>
        <a:solidFill>
          <a:srgbClr val="F9F7F9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4"/>
          <p:cNvSpPr/>
          <p:nvPr>
            <p:ph idx="1" type="body"/>
          </p:nvPr>
        </p:nvSpPr>
        <p:spPr>
          <a:xfrm>
            <a:off x="381836" y="1315129"/>
            <a:ext cx="8190663" cy="295848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1100"/>
              <a:buNone/>
              <a:defRPr sz="11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44"/>
          <p:cNvSpPr/>
          <p:nvPr/>
        </p:nvSpPr>
        <p:spPr>
          <a:xfrm>
            <a:off x="381836" y="452176"/>
            <a:ext cx="8762164" cy="693336"/>
          </a:xfrm>
          <a:prstGeom prst="roundRect">
            <a:avLst>
              <a:gd fmla="val 16667" name="adj"/>
            </a:avLst>
          </a:prstGeom>
          <a:solidFill>
            <a:schemeClr val="lt1">
              <a:alpha val="8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44"/>
          <p:cNvSpPr txBox="1"/>
          <p:nvPr>
            <p:ph type="title"/>
          </p:nvPr>
        </p:nvSpPr>
        <p:spPr>
          <a:xfrm>
            <a:off x="571500" y="579457"/>
            <a:ext cx="8000999" cy="474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  <a:defRPr b="0" i="0" sz="2400">
                <a:solidFill>
                  <a:srgbClr val="252A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4">
  <p:cSld name="Title and Content 4">
    <p:bg>
      <p:bgPr>
        <a:solidFill>
          <a:srgbClr val="F9F7F9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5"/>
          <p:cNvSpPr/>
          <p:nvPr>
            <p:ph idx="1" type="body"/>
          </p:nvPr>
        </p:nvSpPr>
        <p:spPr>
          <a:xfrm>
            <a:off x="2472869" y="2581689"/>
            <a:ext cx="4337050" cy="6254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2000"/>
              <a:buNone/>
              <a:defRPr sz="20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45"/>
          <p:cNvSpPr/>
          <p:nvPr>
            <p:ph idx="2" type="body"/>
          </p:nvPr>
        </p:nvSpPr>
        <p:spPr>
          <a:xfrm>
            <a:off x="1280174" y="1836254"/>
            <a:ext cx="4337050" cy="6254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2000"/>
              <a:buNone/>
              <a:defRPr sz="20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45"/>
          <p:cNvSpPr/>
          <p:nvPr>
            <p:ph idx="3" type="body"/>
          </p:nvPr>
        </p:nvSpPr>
        <p:spPr>
          <a:xfrm>
            <a:off x="3576112" y="3337062"/>
            <a:ext cx="4337050" cy="6254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2000"/>
              <a:buNone/>
              <a:defRPr sz="20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45"/>
          <p:cNvSpPr/>
          <p:nvPr/>
        </p:nvSpPr>
        <p:spPr>
          <a:xfrm>
            <a:off x="381836" y="452176"/>
            <a:ext cx="8762164" cy="693336"/>
          </a:xfrm>
          <a:prstGeom prst="roundRect">
            <a:avLst>
              <a:gd fmla="val 16667" name="adj"/>
            </a:avLst>
          </a:prstGeom>
          <a:solidFill>
            <a:schemeClr val="lt1">
              <a:alpha val="8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5"/>
          <p:cNvSpPr txBox="1"/>
          <p:nvPr>
            <p:ph type="title"/>
          </p:nvPr>
        </p:nvSpPr>
        <p:spPr>
          <a:xfrm>
            <a:off x="571500" y="579457"/>
            <a:ext cx="8000999" cy="474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  <a:defRPr b="0" i="0" sz="2400">
                <a:solidFill>
                  <a:srgbClr val="252A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2">
  <p:cSld name="Transition 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46"/>
          <p:cNvSpPr txBox="1"/>
          <p:nvPr>
            <p:ph idx="1" type="body"/>
          </p:nvPr>
        </p:nvSpPr>
        <p:spPr>
          <a:xfrm rot="-5400000">
            <a:off x="6567824" y="2363981"/>
            <a:ext cx="3814091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4D00"/>
              </a:buClr>
              <a:buSzPts val="1800"/>
              <a:buNone/>
              <a:defRPr sz="1800">
                <a:solidFill>
                  <a:srgbClr val="FF4D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Title and Content 3">
    <p:bg>
      <p:bgPr>
        <a:solidFill>
          <a:srgbClr val="F9F7F9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6"/>
          <p:cNvSpPr/>
          <p:nvPr/>
        </p:nvSpPr>
        <p:spPr>
          <a:xfrm>
            <a:off x="381836" y="452176"/>
            <a:ext cx="5858190" cy="693336"/>
          </a:xfrm>
          <a:prstGeom prst="roundRect">
            <a:avLst>
              <a:gd fmla="val 16667" name="adj"/>
            </a:avLst>
          </a:prstGeom>
          <a:solidFill>
            <a:schemeClr val="lt1">
              <a:alpha val="8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6"/>
          <p:cNvSpPr txBox="1"/>
          <p:nvPr>
            <p:ph idx="1" type="body"/>
          </p:nvPr>
        </p:nvSpPr>
        <p:spPr>
          <a:xfrm>
            <a:off x="1308099" y="1245997"/>
            <a:ext cx="7264399" cy="474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6"/>
          <p:cNvSpPr txBox="1"/>
          <p:nvPr>
            <p:ph idx="2" type="body"/>
          </p:nvPr>
        </p:nvSpPr>
        <p:spPr>
          <a:xfrm>
            <a:off x="1308099" y="1747948"/>
            <a:ext cx="7264399" cy="27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6"/>
          <p:cNvSpPr txBox="1"/>
          <p:nvPr>
            <p:ph type="title"/>
          </p:nvPr>
        </p:nvSpPr>
        <p:spPr>
          <a:xfrm>
            <a:off x="571500" y="579457"/>
            <a:ext cx="8000999" cy="474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  <a:defRPr b="0" i="0" sz="2400">
                <a:solidFill>
                  <a:srgbClr val="252A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3" name="Google Shape;23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6117" y="4188145"/>
            <a:ext cx="962133" cy="68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Title and Content 2">
    <p:bg>
      <p:bgPr>
        <a:solidFill>
          <a:srgbClr val="F9F7F9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7"/>
          <p:cNvSpPr/>
          <p:nvPr/>
        </p:nvSpPr>
        <p:spPr>
          <a:xfrm>
            <a:off x="381836" y="452176"/>
            <a:ext cx="8762164" cy="693336"/>
          </a:xfrm>
          <a:prstGeom prst="roundRect">
            <a:avLst>
              <a:gd fmla="val 16667" name="adj"/>
            </a:avLst>
          </a:prstGeom>
          <a:solidFill>
            <a:schemeClr val="lt1">
              <a:alpha val="8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7"/>
          <p:cNvSpPr txBox="1"/>
          <p:nvPr>
            <p:ph idx="1" type="body"/>
          </p:nvPr>
        </p:nvSpPr>
        <p:spPr>
          <a:xfrm>
            <a:off x="1328025" y="1881553"/>
            <a:ext cx="3243974" cy="1547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6CFE3"/>
              </a:buClr>
              <a:buSzPts val="1600"/>
              <a:buNone/>
              <a:defRPr sz="1600">
                <a:solidFill>
                  <a:srgbClr val="66CFE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7"/>
          <p:cNvSpPr txBox="1"/>
          <p:nvPr>
            <p:ph idx="2" type="body"/>
          </p:nvPr>
        </p:nvSpPr>
        <p:spPr>
          <a:xfrm>
            <a:off x="4795361" y="1535659"/>
            <a:ext cx="3569780" cy="2754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7"/>
          <p:cNvSpPr txBox="1"/>
          <p:nvPr>
            <p:ph type="title"/>
          </p:nvPr>
        </p:nvSpPr>
        <p:spPr>
          <a:xfrm>
            <a:off x="571500" y="579457"/>
            <a:ext cx="8000999" cy="474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  <a:defRPr b="0" i="0" sz="2400">
                <a:solidFill>
                  <a:srgbClr val="252A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9" name="Google Shape;29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6117" y="4188145"/>
            <a:ext cx="962133" cy="68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5">
  <p:cSld name="Title and Content 5">
    <p:bg>
      <p:bgPr>
        <a:solidFill>
          <a:srgbClr val="F9F7F9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1"/>
          <p:cNvSpPr/>
          <p:nvPr>
            <p:ph idx="1" type="body"/>
          </p:nvPr>
        </p:nvSpPr>
        <p:spPr>
          <a:xfrm>
            <a:off x="2472869" y="2581689"/>
            <a:ext cx="4337050" cy="6254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2000"/>
              <a:buNone/>
              <a:defRPr sz="20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1"/>
          <p:cNvSpPr/>
          <p:nvPr>
            <p:ph idx="2" type="body"/>
          </p:nvPr>
        </p:nvSpPr>
        <p:spPr>
          <a:xfrm>
            <a:off x="1280174" y="1836254"/>
            <a:ext cx="4337050" cy="6254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2000"/>
              <a:buNone/>
              <a:defRPr sz="20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1"/>
          <p:cNvSpPr/>
          <p:nvPr>
            <p:ph idx="3" type="body"/>
          </p:nvPr>
        </p:nvSpPr>
        <p:spPr>
          <a:xfrm>
            <a:off x="3576112" y="3337062"/>
            <a:ext cx="4337050" cy="6254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2000"/>
              <a:buNone/>
              <a:defRPr sz="20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1"/>
          <p:cNvSpPr/>
          <p:nvPr/>
        </p:nvSpPr>
        <p:spPr>
          <a:xfrm>
            <a:off x="381836" y="452176"/>
            <a:ext cx="8762164" cy="693336"/>
          </a:xfrm>
          <a:prstGeom prst="roundRect">
            <a:avLst>
              <a:gd fmla="val 16667" name="adj"/>
            </a:avLst>
          </a:prstGeom>
          <a:solidFill>
            <a:schemeClr val="lt1">
              <a:alpha val="8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1"/>
          <p:cNvSpPr txBox="1"/>
          <p:nvPr>
            <p:ph type="title"/>
          </p:nvPr>
        </p:nvSpPr>
        <p:spPr>
          <a:xfrm>
            <a:off x="571500" y="579457"/>
            <a:ext cx="8000999" cy="474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  <a:defRPr b="0" i="0" sz="2400">
                <a:solidFill>
                  <a:srgbClr val="252A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1">
  <p:cSld name="Transition 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37" name="Google Shape;37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39"/>
          <p:cNvSpPr txBox="1"/>
          <p:nvPr>
            <p:ph idx="1" type="body"/>
          </p:nvPr>
        </p:nvSpPr>
        <p:spPr>
          <a:xfrm rot="-5400000">
            <a:off x="6567824" y="2363981"/>
            <a:ext cx="3814091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9D628"/>
              </a:buClr>
              <a:buSzPts val="1800"/>
              <a:buNone/>
              <a:defRPr sz="1800">
                <a:solidFill>
                  <a:srgbClr val="F9D62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ransition 2">
  <p:cSld name="1_Transition 2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40"/>
          <p:cNvSpPr txBox="1"/>
          <p:nvPr>
            <p:ph idx="1" type="body"/>
          </p:nvPr>
        </p:nvSpPr>
        <p:spPr>
          <a:xfrm rot="-5400000">
            <a:off x="6567824" y="2363981"/>
            <a:ext cx="3814091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B1E0E0"/>
              </a:buClr>
              <a:buSzPts val="1800"/>
              <a:buNone/>
              <a:defRPr sz="1800">
                <a:solidFill>
                  <a:srgbClr val="B1E0E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bg>
      <p:bgPr>
        <a:solidFill>
          <a:srgbClr val="F9F7F9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 1">
    <p:bg>
      <p:bgPr>
        <a:solidFill>
          <a:srgbClr val="F9F7F9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, application, chat or text message&#10;&#10;Description automatically generated" id="44" name="Google Shape;44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42"/>
          <p:cNvSpPr/>
          <p:nvPr/>
        </p:nvSpPr>
        <p:spPr>
          <a:xfrm>
            <a:off x="381836" y="452176"/>
            <a:ext cx="8762164" cy="693336"/>
          </a:xfrm>
          <a:prstGeom prst="roundRect">
            <a:avLst>
              <a:gd fmla="val 16667" name="adj"/>
            </a:avLst>
          </a:prstGeom>
          <a:solidFill>
            <a:schemeClr val="lt1">
              <a:alpha val="8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2"/>
          <p:cNvSpPr txBox="1"/>
          <p:nvPr>
            <p:ph idx="1" type="body"/>
          </p:nvPr>
        </p:nvSpPr>
        <p:spPr>
          <a:xfrm>
            <a:off x="1328026" y="1510303"/>
            <a:ext cx="6876174" cy="2492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1400"/>
              <a:buNone/>
              <a:defRPr b="0" i="0" sz="14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52A22"/>
              </a:buClr>
              <a:buSzPts val="1400"/>
              <a:buNone/>
              <a:defRPr b="0" i="0" sz="14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52A22"/>
              </a:buClr>
              <a:buSzPts val="1400"/>
              <a:buNone/>
              <a:defRPr b="0" i="0" sz="14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52A22"/>
              </a:buClr>
              <a:buSzPts val="1400"/>
              <a:buNone/>
              <a:defRPr b="0" i="0" sz="14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52A22"/>
              </a:buClr>
              <a:buSzPts val="1400"/>
              <a:buNone/>
              <a:defRPr b="0" i="0" sz="14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42"/>
          <p:cNvSpPr txBox="1"/>
          <p:nvPr>
            <p:ph type="title"/>
          </p:nvPr>
        </p:nvSpPr>
        <p:spPr>
          <a:xfrm>
            <a:off x="571500" y="579457"/>
            <a:ext cx="8000999" cy="474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  <a:defRPr b="0" i="0" sz="2400">
                <a:solidFill>
                  <a:srgbClr val="252A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8" name="Google Shape;4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6117" y="4188145"/>
            <a:ext cx="962133" cy="68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cific Content">
  <p:cSld name="Specific Content">
    <p:bg>
      <p:bgPr>
        <a:solidFill>
          <a:srgbClr val="F9F7F9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3"/>
          <p:cNvSpPr/>
          <p:nvPr>
            <p:ph idx="1" type="body"/>
          </p:nvPr>
        </p:nvSpPr>
        <p:spPr>
          <a:xfrm>
            <a:off x="1236433" y="1836254"/>
            <a:ext cx="2099659" cy="125758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1100"/>
              <a:buNone/>
              <a:defRPr sz="11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43"/>
          <p:cNvSpPr/>
          <p:nvPr>
            <p:ph idx="2" type="body"/>
          </p:nvPr>
        </p:nvSpPr>
        <p:spPr>
          <a:xfrm>
            <a:off x="1236433" y="3319167"/>
            <a:ext cx="2099659" cy="125758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1100"/>
              <a:buNone/>
              <a:defRPr sz="11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43"/>
          <p:cNvSpPr/>
          <p:nvPr>
            <p:ph idx="3" type="body"/>
          </p:nvPr>
        </p:nvSpPr>
        <p:spPr>
          <a:xfrm>
            <a:off x="3462799" y="1836254"/>
            <a:ext cx="2099659" cy="125758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1100"/>
              <a:buNone/>
              <a:defRPr sz="11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43"/>
          <p:cNvSpPr/>
          <p:nvPr>
            <p:ph idx="4" type="body"/>
          </p:nvPr>
        </p:nvSpPr>
        <p:spPr>
          <a:xfrm>
            <a:off x="3462799" y="3319167"/>
            <a:ext cx="2099659" cy="125758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1100"/>
              <a:buNone/>
              <a:defRPr sz="11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43"/>
          <p:cNvSpPr/>
          <p:nvPr>
            <p:ph idx="5" type="body"/>
          </p:nvPr>
        </p:nvSpPr>
        <p:spPr>
          <a:xfrm>
            <a:off x="5669286" y="1836254"/>
            <a:ext cx="2099659" cy="125758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1100"/>
              <a:buNone/>
              <a:defRPr sz="11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43"/>
          <p:cNvSpPr/>
          <p:nvPr>
            <p:ph idx="6" type="body"/>
          </p:nvPr>
        </p:nvSpPr>
        <p:spPr>
          <a:xfrm>
            <a:off x="5669286" y="3319167"/>
            <a:ext cx="2099659" cy="125758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1100"/>
              <a:buNone/>
              <a:defRPr sz="11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43"/>
          <p:cNvSpPr/>
          <p:nvPr/>
        </p:nvSpPr>
        <p:spPr>
          <a:xfrm>
            <a:off x="381836" y="452176"/>
            <a:ext cx="8762164" cy="693336"/>
          </a:xfrm>
          <a:prstGeom prst="roundRect">
            <a:avLst>
              <a:gd fmla="val 16667" name="adj"/>
            </a:avLst>
          </a:prstGeom>
          <a:solidFill>
            <a:schemeClr val="lt1">
              <a:alpha val="8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3"/>
          <p:cNvSpPr txBox="1"/>
          <p:nvPr>
            <p:ph type="title"/>
          </p:nvPr>
        </p:nvSpPr>
        <p:spPr>
          <a:xfrm>
            <a:off x="571500" y="579457"/>
            <a:ext cx="8000999" cy="474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  <a:defRPr b="0" i="0" sz="2400">
                <a:solidFill>
                  <a:srgbClr val="252A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5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&#10;&#10;Description automatically generated" id="10" name="Google Shape;10;p3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10800000">
            <a:off x="-2" y="-2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15" name="Google Shape;15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6117" y="4188145"/>
            <a:ext cx="962133" cy="6815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/>
          <p:nvPr/>
        </p:nvSpPr>
        <p:spPr>
          <a:xfrm>
            <a:off x="114197" y="2781275"/>
            <a:ext cx="315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CA" sz="1800" u="none" cap="none" strike="noStrike">
                <a:solidFill>
                  <a:srgbClr val="4B868E"/>
                </a:solidFill>
                <a:latin typeface="Montserrat"/>
                <a:ea typeface="Montserrat"/>
                <a:cs typeface="Montserrat"/>
                <a:sym typeface="Montserrat"/>
              </a:rPr>
              <a:t>Introduction to </a:t>
            </a:r>
            <a:r>
              <a:rPr b="1" lang="en-CA" sz="1800">
                <a:solidFill>
                  <a:srgbClr val="4B868E"/>
                </a:solidFill>
                <a:latin typeface="Montserrat"/>
                <a:ea typeface="Montserrat"/>
                <a:cs typeface="Montserrat"/>
                <a:sym typeface="Montserrat"/>
              </a:rPr>
              <a:t>Neural Network using PyTorch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4505500" y="4090675"/>
            <a:ext cx="432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CA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Presentors: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CA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ISAIC Tech Team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441775" y="4354625"/>
            <a:ext cx="23982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C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DATE: 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/>
          <p:nvPr>
            <p:ph type="title"/>
          </p:nvPr>
        </p:nvSpPr>
        <p:spPr>
          <a:xfrm>
            <a:off x="571500" y="579457"/>
            <a:ext cx="8000999" cy="474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</a:pPr>
            <a:r>
              <a:rPr lang="en-CA"/>
              <a:t>Today’s Discussion</a:t>
            </a:r>
            <a:endParaRPr/>
          </a:p>
        </p:txBody>
      </p:sp>
      <p:sp>
        <p:nvSpPr>
          <p:cNvPr id="83" name="Google Shape;83;p2"/>
          <p:cNvSpPr txBox="1"/>
          <p:nvPr/>
        </p:nvSpPr>
        <p:spPr>
          <a:xfrm>
            <a:off x="1540105" y="1296892"/>
            <a:ext cx="64614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D00"/>
              </a:buClr>
              <a:buSzPts val="1400"/>
              <a:buFont typeface="Arial"/>
              <a:buChar char="•"/>
            </a:pPr>
            <a:r>
              <a:rPr b="1" i="0" lang="en-CA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Who we are and more about ISAIC?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D00"/>
              </a:buClr>
              <a:buSzPts val="1400"/>
              <a:buFont typeface="Arial"/>
              <a:buChar char="•"/>
            </a:pPr>
            <a:r>
              <a:rPr b="1" lang="en-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 is Artificial Neural Network?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D00"/>
              </a:buClr>
              <a:buSzPts val="1400"/>
              <a:buFont typeface="Arial"/>
              <a:buChar char="•"/>
            </a:pPr>
            <a:r>
              <a:rPr b="1" lang="en-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Introduction to PyTorch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D00"/>
              </a:buClr>
              <a:buSzPts val="1400"/>
              <a:buFont typeface="Arial"/>
              <a:buChar char="•"/>
            </a:pPr>
            <a:r>
              <a:rPr b="1" i="0" lang="en-CA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Tutorial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069" y="3246624"/>
            <a:ext cx="1274869" cy="1836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1a4901109_0_0"/>
          <p:cNvSpPr txBox="1"/>
          <p:nvPr/>
        </p:nvSpPr>
        <p:spPr>
          <a:xfrm>
            <a:off x="571500" y="57945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rgbClr val="252A22"/>
                </a:solidFill>
                <a:latin typeface="Montserrat"/>
                <a:ea typeface="Montserrat"/>
                <a:cs typeface="Montserrat"/>
                <a:sym typeface="Montserrat"/>
              </a:rPr>
              <a:t>ISAIC is powering the A.I.mbition in Western Canada</a:t>
            </a:r>
            <a:endParaRPr b="0" i="0" sz="2400" u="none" cap="none" strike="noStrike">
              <a:solidFill>
                <a:srgbClr val="252A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g101a4901109_0_0"/>
          <p:cNvSpPr txBox="1"/>
          <p:nvPr/>
        </p:nvSpPr>
        <p:spPr>
          <a:xfrm>
            <a:off x="681100" y="1390300"/>
            <a:ext cx="6860400" cy="3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D00"/>
              </a:buClr>
              <a:buSzPts val="1400"/>
              <a:buFont typeface="Arial"/>
              <a:buChar char="•"/>
            </a:pPr>
            <a:r>
              <a:rPr b="1" i="0" lang="en-C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Small to medium size start ups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D00"/>
              </a:buClr>
              <a:buSzPts val="1500"/>
              <a:buFont typeface="Arial"/>
              <a:buChar char="•"/>
            </a:pPr>
            <a:r>
              <a:rPr b="1" i="0" lang="en-C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Accelerate AI adoption and commercialization</a:t>
            </a:r>
            <a:endParaRPr b="1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D00"/>
              </a:buClr>
              <a:buSzPts val="1400"/>
              <a:buFont typeface="Arial"/>
              <a:buChar char="•"/>
            </a:pPr>
            <a:r>
              <a:rPr b="1" i="0" lang="en-C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By abstracting away hardware management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1a4901109_0_9"/>
          <p:cNvSpPr txBox="1"/>
          <p:nvPr/>
        </p:nvSpPr>
        <p:spPr>
          <a:xfrm>
            <a:off x="571500" y="57945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rgbClr val="252A22"/>
                </a:solidFill>
                <a:latin typeface="Montserrat"/>
                <a:ea typeface="Montserrat"/>
                <a:cs typeface="Montserrat"/>
                <a:sym typeface="Montserrat"/>
              </a:rPr>
              <a:t>We offer High-performance Computing Virtual Machines</a:t>
            </a:r>
            <a:endParaRPr b="0" i="0" sz="2400" u="none" cap="none" strike="noStrike">
              <a:solidFill>
                <a:srgbClr val="252A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g101a4901109_0_9"/>
          <p:cNvSpPr txBox="1"/>
          <p:nvPr/>
        </p:nvSpPr>
        <p:spPr>
          <a:xfrm>
            <a:off x="746800" y="1371525"/>
            <a:ext cx="6860400" cy="3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D00"/>
              </a:buClr>
              <a:buSzPts val="1400"/>
              <a:buFont typeface="Arial"/>
              <a:buChar char="•"/>
            </a:pPr>
            <a:r>
              <a:rPr b="1" i="0" lang="en-C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At ISAIC, we offer different flavours of high-performance VMs that come preconfigured and specifically tailored to their needs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D00"/>
              </a:buClr>
              <a:buSzPts val="1400"/>
              <a:buFont typeface="Arial"/>
              <a:buChar char="•"/>
            </a:pPr>
            <a:r>
              <a:rPr b="1" i="0" lang="en-C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Our services come with 1 to 8 GPUs and up to 64 CPU cores with 512GB RAM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D00"/>
              </a:buClr>
              <a:buSzPts val="1400"/>
              <a:buFont typeface="Arial"/>
              <a:buChar char="•"/>
            </a:pPr>
            <a:r>
              <a:rPr b="1" i="0" lang="en-C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Our offerings come ready with AI tools including newest libraries from TensorFlow, Torch, &amp; Keras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D00"/>
              </a:buClr>
              <a:buSzPts val="1400"/>
              <a:buFont typeface="Arial"/>
              <a:buChar char="•"/>
            </a:pPr>
            <a:r>
              <a:rPr b="1" i="0" lang="en-C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offer in-person expert consultation to our clients and help them through their AI journey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1a4901109_0_18"/>
          <p:cNvSpPr txBox="1"/>
          <p:nvPr/>
        </p:nvSpPr>
        <p:spPr>
          <a:xfrm>
            <a:off x="571500" y="57945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rgbClr val="252A22"/>
                </a:solidFill>
                <a:latin typeface="Montserrat"/>
                <a:ea typeface="Montserrat"/>
                <a:cs typeface="Montserrat"/>
                <a:sym typeface="Montserrat"/>
              </a:rPr>
              <a:t>Today, we will see how ISAIC creates and uses VMs for our clients</a:t>
            </a:r>
            <a:endParaRPr b="0" i="0" sz="2400" u="none" cap="none" strike="noStrike">
              <a:solidFill>
                <a:srgbClr val="252A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g101a4901109_0_18"/>
          <p:cNvSpPr txBox="1"/>
          <p:nvPr/>
        </p:nvSpPr>
        <p:spPr>
          <a:xfrm>
            <a:off x="746800" y="1371525"/>
            <a:ext cx="6860400" cy="3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D00"/>
              </a:buClr>
              <a:buSzPts val="1400"/>
              <a:buFont typeface="Arial"/>
              <a:buChar char="•"/>
            </a:pPr>
            <a:r>
              <a:rPr b="1" i="0" lang="en-C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What is a Virtual Machine?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○"/>
            </a:pPr>
            <a:r>
              <a:rPr b="1" i="0" lang="en-C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Through virtualization we can divide existing hardware resources into multiple machines and create virtual hardware that our Operating Systems run on …..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D00"/>
              </a:buClr>
              <a:buSzPts val="1400"/>
              <a:buFont typeface="Arial"/>
              <a:buChar char="•"/>
            </a:pPr>
            <a:r>
              <a:rPr b="1" i="0" lang="en-C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Let’s set aside the technical terminology and definition and take a look at virtualization from an operational point of view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4c40956b3_2_7"/>
          <p:cNvSpPr txBox="1"/>
          <p:nvPr>
            <p:ph type="title"/>
          </p:nvPr>
        </p:nvSpPr>
        <p:spPr>
          <a:xfrm>
            <a:off x="571500" y="57945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</a:pPr>
            <a:r>
              <a:rPr lang="en-CA"/>
              <a:t>What is Artificial Neural Network?</a:t>
            </a:r>
            <a:endParaRPr/>
          </a:p>
        </p:txBody>
      </p:sp>
      <p:sp>
        <p:nvSpPr>
          <p:cNvPr id="111" name="Google Shape;111;gb4c40956b3_2_7"/>
          <p:cNvSpPr txBox="1"/>
          <p:nvPr/>
        </p:nvSpPr>
        <p:spPr>
          <a:xfrm>
            <a:off x="765550" y="1448100"/>
            <a:ext cx="3207900" cy="3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1" lang="en-CA">
                <a:latin typeface="Calibri"/>
                <a:ea typeface="Calibri"/>
                <a:cs typeface="Calibri"/>
                <a:sym typeface="Calibri"/>
              </a:rPr>
              <a:t>Artificial Neural Network (NN) is a part of Deep Learning algorithms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1" lang="en-CA">
                <a:latin typeface="Calibri"/>
                <a:ea typeface="Calibri"/>
                <a:cs typeface="Calibri"/>
                <a:sym typeface="Calibri"/>
              </a:rPr>
              <a:t>Inspired by working principle of biological neurons in animal brains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-CA">
                <a:latin typeface="Calibri"/>
                <a:ea typeface="Calibri"/>
                <a:cs typeface="Calibri"/>
                <a:sym typeface="Calibri"/>
              </a:rPr>
              <a:t>Data driven statistical inference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-CA">
                <a:latin typeface="Calibri"/>
                <a:ea typeface="Calibri"/>
                <a:cs typeface="Calibri"/>
                <a:sym typeface="Calibri"/>
              </a:rPr>
              <a:t>Requires large volume data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-CA">
                <a:latin typeface="Calibri"/>
                <a:ea typeface="Calibri"/>
                <a:cs typeface="Calibri"/>
                <a:sym typeface="Calibri"/>
              </a:rPr>
              <a:t>Transforms input data to very high dimensional abstract space through </a:t>
            </a:r>
            <a:r>
              <a:rPr b="1" lang="en-CA">
                <a:latin typeface="Calibri"/>
                <a:ea typeface="Calibri"/>
                <a:cs typeface="Calibri"/>
                <a:sym typeface="Calibri"/>
              </a:rPr>
              <a:t>complex</a:t>
            </a:r>
            <a:r>
              <a:rPr b="1" lang="en-CA">
                <a:latin typeface="Calibri"/>
                <a:ea typeface="Calibri"/>
                <a:cs typeface="Calibri"/>
                <a:sym typeface="Calibri"/>
              </a:rPr>
              <a:t> model architecture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gb4c40956b3_2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300" y="1054057"/>
            <a:ext cx="3795504" cy="3784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3ac5a8f96_0_1"/>
          <p:cNvSpPr txBox="1"/>
          <p:nvPr>
            <p:ph type="title"/>
          </p:nvPr>
        </p:nvSpPr>
        <p:spPr>
          <a:xfrm>
            <a:off x="571500" y="57945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</a:pPr>
            <a:r>
              <a:rPr lang="en-CA"/>
              <a:t>‘Vanilla’ Neural Network</a:t>
            </a:r>
            <a:endParaRPr/>
          </a:p>
        </p:txBody>
      </p:sp>
      <p:sp>
        <p:nvSpPr>
          <p:cNvPr id="118" name="Google Shape;118;g113ac5a8f96_0_1"/>
          <p:cNvSpPr txBox="1"/>
          <p:nvPr/>
        </p:nvSpPr>
        <p:spPr>
          <a:xfrm>
            <a:off x="765550" y="1448100"/>
            <a:ext cx="3207900" cy="3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1" lang="en-CA">
                <a:latin typeface="Calibri"/>
                <a:ea typeface="Calibri"/>
                <a:cs typeface="Calibri"/>
                <a:sym typeface="Calibri"/>
              </a:rPr>
              <a:t>Simplest form of ANN structure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1" lang="en-CA">
                <a:latin typeface="Calibri"/>
                <a:ea typeface="Calibri"/>
                <a:cs typeface="Calibri"/>
                <a:sym typeface="Calibri"/>
              </a:rPr>
              <a:t>Consists of input, hidden and output layer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-CA">
                <a:latin typeface="Calibri"/>
                <a:ea typeface="Calibri"/>
                <a:cs typeface="Calibri"/>
                <a:sym typeface="Calibri"/>
              </a:rPr>
              <a:t>Philosophy of “Neurons that fire together, wire together”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-CA">
                <a:latin typeface="Calibri"/>
                <a:ea typeface="Calibri"/>
                <a:cs typeface="Calibri"/>
                <a:sym typeface="Calibri"/>
              </a:rPr>
              <a:t>Relies on Stochastic Gradient Descent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-CA">
                <a:latin typeface="Calibri"/>
                <a:ea typeface="Calibri"/>
                <a:cs typeface="Calibri"/>
                <a:sym typeface="Calibri"/>
              </a:rPr>
              <a:t>Advancement of auto differentiation and computing power enables us to build such models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g113ac5a8f96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275" y="977857"/>
            <a:ext cx="4865749" cy="34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113ac5a8f96_0_1"/>
          <p:cNvSpPr txBox="1"/>
          <p:nvPr/>
        </p:nvSpPr>
        <p:spPr>
          <a:xfrm>
            <a:off x="4425375" y="4272476"/>
            <a:ext cx="3633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00">
                <a:latin typeface="Calibri"/>
                <a:ea typeface="Calibri"/>
                <a:cs typeface="Calibri"/>
                <a:sym typeface="Calibri"/>
              </a:rPr>
              <a:t>Image Credit: https://1.cms.s81c.com/sites/default/files/2021-01-06/ICLH_Diagram_Batch_01_03-DeepNeuralNetwork-WHITEBG.png</a:t>
            </a:r>
            <a:endParaRPr sz="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3ac5a8f96_0_11"/>
          <p:cNvSpPr txBox="1"/>
          <p:nvPr>
            <p:ph type="title"/>
          </p:nvPr>
        </p:nvSpPr>
        <p:spPr>
          <a:xfrm>
            <a:off x="571500" y="57945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</a:pPr>
            <a:r>
              <a:rPr lang="en-CA"/>
              <a:t>Introduction to PyTorch</a:t>
            </a:r>
            <a:endParaRPr/>
          </a:p>
        </p:txBody>
      </p:sp>
      <p:sp>
        <p:nvSpPr>
          <p:cNvPr id="126" name="Google Shape;126;g113ac5a8f96_0_11"/>
          <p:cNvSpPr txBox="1"/>
          <p:nvPr/>
        </p:nvSpPr>
        <p:spPr>
          <a:xfrm>
            <a:off x="765550" y="1448100"/>
            <a:ext cx="3207900" cy="3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1" lang="en-CA">
                <a:latin typeface="Calibri"/>
                <a:ea typeface="Calibri"/>
                <a:cs typeface="Calibri"/>
                <a:sym typeface="Calibri"/>
              </a:rPr>
              <a:t>Open source ML framework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1" lang="en-CA">
                <a:latin typeface="Calibri"/>
                <a:ea typeface="Calibri"/>
                <a:cs typeface="Calibri"/>
                <a:sym typeface="Calibri"/>
              </a:rPr>
              <a:t>Developed by Facebook and built upon Torch library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-CA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lang="en-CA">
                <a:latin typeface="Calibri"/>
                <a:ea typeface="Calibri"/>
                <a:cs typeface="Calibri"/>
                <a:sym typeface="Calibri"/>
              </a:rPr>
              <a:t>orch.tensor stores and processes multi-dimensional data in very efficient way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-CA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lang="en-CA">
                <a:latin typeface="Calibri"/>
                <a:ea typeface="Calibri"/>
                <a:cs typeface="Calibri"/>
                <a:sym typeface="Calibri"/>
              </a:rPr>
              <a:t>orch.autograd provides auto differentiation engine to </a:t>
            </a:r>
            <a:r>
              <a:rPr b="1" lang="en-CA">
                <a:latin typeface="Calibri"/>
                <a:ea typeface="Calibri"/>
                <a:cs typeface="Calibri"/>
                <a:sym typeface="Calibri"/>
              </a:rPr>
              <a:t>perform</a:t>
            </a:r>
            <a:r>
              <a:rPr b="1" lang="en-CA">
                <a:latin typeface="Calibri"/>
                <a:ea typeface="Calibri"/>
                <a:cs typeface="Calibri"/>
                <a:sym typeface="Calibri"/>
              </a:rPr>
              <a:t> stochastic gradient descent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-CA">
                <a:latin typeface="Calibri"/>
                <a:ea typeface="Calibri"/>
                <a:cs typeface="Calibri"/>
                <a:sym typeface="Calibri"/>
              </a:rPr>
              <a:t>APIs are intuitive, easy-to-use for ML project development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g113ac5a8f96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9275" y="1181149"/>
            <a:ext cx="4223376" cy="211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113ac5a8f96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0575" y="3322700"/>
            <a:ext cx="2898202" cy="97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113ac5a8f96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7700" y="4324776"/>
            <a:ext cx="2143949" cy="74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3ac5a8f96_0_23"/>
          <p:cNvSpPr txBox="1"/>
          <p:nvPr>
            <p:ph type="title"/>
          </p:nvPr>
        </p:nvSpPr>
        <p:spPr>
          <a:xfrm>
            <a:off x="571500" y="57945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</a:pPr>
            <a:r>
              <a:rPr lang="en-CA"/>
              <a:t>Introduction to </a:t>
            </a:r>
            <a:r>
              <a:rPr lang="en-CA">
                <a:latin typeface="Roboto Mono"/>
                <a:ea typeface="Roboto Mono"/>
                <a:cs typeface="Roboto Mono"/>
                <a:sym typeface="Roboto Mono"/>
              </a:rPr>
              <a:t>torch.tensor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5" name="Google Shape;135;g113ac5a8f96_0_23"/>
          <p:cNvSpPr txBox="1"/>
          <p:nvPr/>
        </p:nvSpPr>
        <p:spPr>
          <a:xfrm>
            <a:off x="285750" y="3033850"/>
            <a:ext cx="7888800" cy="19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CA" sz="1500">
                <a:latin typeface="Calibri"/>
                <a:ea typeface="Calibri"/>
                <a:cs typeface="Calibri"/>
                <a:sym typeface="Calibri"/>
              </a:rPr>
              <a:t>Advantages over NumPy Arrays</a:t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1" lang="en-CA">
                <a:latin typeface="Calibri"/>
                <a:ea typeface="Calibri"/>
                <a:cs typeface="Calibri"/>
                <a:sym typeface="Calibri"/>
              </a:rPr>
              <a:t>torch.tensor handles data very similarly as NumPy arrays, and can be converted to back and forth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1" lang="en-CA">
                <a:latin typeface="Calibri"/>
                <a:ea typeface="Calibri"/>
                <a:cs typeface="Calibri"/>
                <a:sym typeface="Calibri"/>
              </a:rPr>
              <a:t>Unlike NumPy arrays, torch Tensors can be computed on other devices such as GPUs, TPUs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-CA">
                <a:latin typeface="Calibri"/>
                <a:ea typeface="Calibri"/>
                <a:cs typeface="Calibri"/>
                <a:sym typeface="Calibri"/>
              </a:rPr>
              <a:t>Torch Tensors hold additional placeholder for gradients calculatio</a:t>
            </a:r>
            <a:r>
              <a:rPr b="1" lang="en-CA">
                <a:latin typeface="Calibri"/>
                <a:ea typeface="Calibri"/>
                <a:cs typeface="Calibri"/>
                <a:sym typeface="Calibri"/>
              </a:rPr>
              <a:t>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-CA">
                <a:latin typeface="Calibri"/>
                <a:ea typeface="Calibri"/>
                <a:cs typeface="Calibri"/>
                <a:sym typeface="Calibri"/>
              </a:rPr>
              <a:t>PyTorch neural network modules are designed to work efficiently on torch Tensors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g113ac5a8f96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1209076"/>
            <a:ext cx="8572502" cy="1752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2020-10-28T16:42:10Z</dcterms:created>
  <dc:creator>biagi.emil@gmail.com</dc:creator>
</cp:coreProperties>
</file>