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d67027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6d67027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ca69cd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ca69cd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d670273b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16d670273b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d67027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d67027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6d67027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6d67027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d67027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6d67027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ca69cd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ca69cd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ca69c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ca69c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ca69cd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ca69cd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ca69cd8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16ca69cd8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ca69cd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6ca69cd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d67027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d67027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ca69cd8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ca69cd8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d67027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d67027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28025" y="1881553"/>
            <a:ext cx="32439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95361" y="1535659"/>
            <a:ext cx="35697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9F7F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solidFill>
          <a:srgbClr val="F9F7F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381836" y="452176"/>
            <a:ext cx="5858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308099" y="1245997"/>
            <a:ext cx="7264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1308099" y="1747948"/>
            <a:ext cx="7264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328025" y="1881553"/>
            <a:ext cx="32439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95361" y="1535659"/>
            <a:ext cx="35697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rgbClr val="F9F7F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>
            <p:ph idx="1" type="body"/>
          </p:nvPr>
        </p:nvSpPr>
        <p:spPr>
          <a:xfrm>
            <a:off x="2472869" y="2581689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body"/>
          </p:nvPr>
        </p:nvSpPr>
        <p:spPr>
          <a:xfrm>
            <a:off x="1280174" y="1836254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/>
          <p:nvPr>
            <p:ph idx="3" type="body"/>
          </p:nvPr>
        </p:nvSpPr>
        <p:spPr>
          <a:xfrm>
            <a:off x="3576112" y="3337062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>
  <p:cSld name="Transition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 rot="-5400000">
            <a:off x="6567788" y="2363907"/>
            <a:ext cx="3814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9D628"/>
              </a:buClr>
              <a:buSzPts val="1800"/>
              <a:buNone/>
              <a:defRPr sz="1800">
                <a:solidFill>
                  <a:srgbClr val="F9D62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 2">
  <p:cSld name="1_Transition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" type="body"/>
          </p:nvPr>
        </p:nvSpPr>
        <p:spPr>
          <a:xfrm rot="-5400000">
            <a:off x="6567788" y="2363907"/>
            <a:ext cx="3814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1E0E0"/>
              </a:buClr>
              <a:buSzPts val="1800"/>
              <a:buNone/>
              <a:defRPr sz="1800">
                <a:solidFill>
                  <a:srgbClr val="B1E0E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F9F7F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rgbClr val="F9F7F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1328026" y="1510303"/>
            <a:ext cx="68763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fic Content">
  <p:cSld name="Specific Content">
    <p:bg>
      <p:bgPr>
        <a:solidFill>
          <a:srgbClr val="F9F7F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1" type="body"/>
          </p:nvPr>
        </p:nvSpPr>
        <p:spPr>
          <a:xfrm>
            <a:off x="1236433" y="1836254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body"/>
          </p:nvPr>
        </p:nvSpPr>
        <p:spPr>
          <a:xfrm>
            <a:off x="1236433" y="3319167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3"/>
          <p:cNvSpPr/>
          <p:nvPr>
            <p:ph idx="3" type="body"/>
          </p:nvPr>
        </p:nvSpPr>
        <p:spPr>
          <a:xfrm>
            <a:off x="3462799" y="1836254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4" type="body"/>
          </p:nvPr>
        </p:nvSpPr>
        <p:spPr>
          <a:xfrm>
            <a:off x="3462799" y="3319167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/>
          <p:nvPr>
            <p:ph idx="5" type="body"/>
          </p:nvPr>
        </p:nvSpPr>
        <p:spPr>
          <a:xfrm>
            <a:off x="5669286" y="1836254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3"/>
          <p:cNvSpPr/>
          <p:nvPr>
            <p:ph idx="6" type="body"/>
          </p:nvPr>
        </p:nvSpPr>
        <p:spPr>
          <a:xfrm>
            <a:off x="5669286" y="3319167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Content">
  <p:cSld name="Chart Content">
    <p:bg>
      <p:bgPr>
        <a:solidFill>
          <a:srgbClr val="F9F7F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>
            <p:ph idx="1" type="body"/>
          </p:nvPr>
        </p:nvSpPr>
        <p:spPr>
          <a:xfrm>
            <a:off x="381836" y="1315129"/>
            <a:ext cx="8190600" cy="295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4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bg>
      <p:bgPr>
        <a:solidFill>
          <a:srgbClr val="F9F7F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>
            <p:ph idx="1" type="body"/>
          </p:nvPr>
        </p:nvSpPr>
        <p:spPr>
          <a:xfrm>
            <a:off x="2472869" y="2581689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/>
          <p:nvPr>
            <p:ph idx="2" type="body"/>
          </p:nvPr>
        </p:nvSpPr>
        <p:spPr>
          <a:xfrm>
            <a:off x="1280174" y="1836254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3" type="body"/>
          </p:nvPr>
        </p:nvSpPr>
        <p:spPr>
          <a:xfrm>
            <a:off x="3576112" y="3337062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2">
  <p:cSld name="Transition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idx="1" type="body"/>
          </p:nvPr>
        </p:nvSpPr>
        <p:spPr>
          <a:xfrm rot="-5400000">
            <a:off x="6567788" y="2363907"/>
            <a:ext cx="3814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4D00"/>
              </a:buClr>
              <a:buSzPts val="1800"/>
              <a:buNone/>
              <a:defRPr sz="1800">
                <a:solidFill>
                  <a:srgbClr val="FF4D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1" y="-2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5.jpg"/><Relationship Id="rId6" Type="http://schemas.openxmlformats.org/officeDocument/2006/relationships/image" Target="../media/image14.png"/><Relationship Id="rId7" Type="http://schemas.openxmlformats.org/officeDocument/2006/relationships/image" Target="../media/image26.jpg"/><Relationship Id="rId8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5.jpg"/><Relationship Id="rId6" Type="http://schemas.openxmlformats.org/officeDocument/2006/relationships/image" Target="../media/image14.png"/><Relationship Id="rId7" Type="http://schemas.openxmlformats.org/officeDocument/2006/relationships/image" Target="../media/image26.jpg"/><Relationship Id="rId8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5.jpg"/><Relationship Id="rId6" Type="http://schemas.openxmlformats.org/officeDocument/2006/relationships/image" Target="../media/image14.png"/><Relationship Id="rId7" Type="http://schemas.openxmlformats.org/officeDocument/2006/relationships/image" Target="../media/image26.jpg"/><Relationship Id="rId8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ANN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241850"/>
            <a:ext cx="2286501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110428"/>
            <a:ext cx="2930799" cy="208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024" y="2961911"/>
            <a:ext cx="2286499" cy="21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0" y="1117714"/>
            <a:ext cx="2286500" cy="17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650" y="3380475"/>
            <a:ext cx="2092859" cy="1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375" y="3380475"/>
            <a:ext cx="2469039" cy="1646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6"/>
          <p:cNvCxnSpPr/>
          <p:nvPr/>
        </p:nvCxnSpPr>
        <p:spPr>
          <a:xfrm rot="10800000">
            <a:off x="5713147" y="1580351"/>
            <a:ext cx="1317600" cy="54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 and backpropagation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125" y="2979398"/>
            <a:ext cx="3246140" cy="2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725" y="1185602"/>
            <a:ext cx="3188950" cy="179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571500" y="1185600"/>
            <a:ext cx="43869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Define Loss function that calculates the the error in predicting correct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In the “training” phase, we minimize the loss by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tweaking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 the parameters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Tweaking of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 happens through something called gradient descent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Backpropagation takes care of the gradients of all parameters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Autodifferentiation creates a computation graph to keep track of all the parameters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125" y="3670350"/>
            <a:ext cx="5021076" cy="1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"/>
              <a:t>Introduction to PyTorch</a:t>
            </a:r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Open source ML framework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Developed by Facebook and built upon Torch library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torch.tensor stores and processes multi-dimensional data in very efficient way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torch.autograd provides auto differentiation engine to perform stochastic gradient descent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APIs are intuitive, easy-to-use for ML project development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75" y="1181149"/>
            <a:ext cx="4223376" cy="21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75" y="3322700"/>
            <a:ext cx="2898202" cy="9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00" y="4324776"/>
            <a:ext cx="2143949" cy="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model perform?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457"/>
            <a:ext cx="7576764" cy="378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model perform?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457"/>
            <a:ext cx="7606685" cy="378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model perform?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50" y="1206457"/>
            <a:ext cx="4805896" cy="378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571500" y="204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Some historical background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863550"/>
            <a:ext cx="85206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early days, AI tackled and solved problems that are </a:t>
            </a:r>
            <a:r>
              <a:rPr lang="en"/>
              <a:t>intellectually difficult for humans but easy to reason in mathematical formula (e.g. big math calculations)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challenge is to build AI that can solve problems which are easy and intuitive for humans but hard to reason in terms of math (face recognition)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Knowledge based AI: </a:t>
            </a:r>
            <a:r>
              <a:rPr lang="en"/>
              <a:t>hardcode knowledge about the world in formal language. </a:t>
            </a:r>
            <a:r>
              <a:rPr b="1" lang="en"/>
              <a:t>Cyc</a:t>
            </a:r>
            <a:r>
              <a:rPr lang="en"/>
              <a:t> engine discovered a cyborg in a story of “Fred shaving in the morning”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that AI needs to acquire their own knowledge by finding patterns in data - </a:t>
            </a:r>
            <a:r>
              <a:rPr b="1" lang="en"/>
              <a:t>Machine learning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Advanced AI: learn from experience using the hierarchy of concepts. Each concept is defined through relation to simpler concepts: </a:t>
            </a:r>
            <a:r>
              <a:rPr b="1" lang="en"/>
              <a:t>Deep Learning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50" y="679432"/>
            <a:ext cx="3795504" cy="378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289850" y="757425"/>
            <a:ext cx="39864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Artificial Neural Network (NN) is a part of Deep Learning algorithms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Inspired by working principle of biological neurons in animal brains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First wave: 1940s-1960s, development of one single artificial neuron, perceptron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Second wave: 1980s-1995, development of backpropagation, multiple hidden layers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Third wave: 2006, started full scale ANN applications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71500" y="204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What is Artificial Neural Network?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50" y="679432"/>
            <a:ext cx="3795504" cy="378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289850" y="757425"/>
            <a:ext cx="39864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Reverse engineer the computational principles behind how brain 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Inspired by working principle of biological neurons in animal brains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driven statistical inference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Requires large volume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Transforms input data to very high dimensional abstract space through complex model architecture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571500" y="204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What is Artificial Neural Network?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"/>
              <a:t>‘Vanilla’ Neural Network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Simplest form of ANN structure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Consists of input, hidden and output layer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Philosophy of “Neurons that fire together, wire together”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Relies on Stochastic Gradient Descent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Advancement of auto differentiation and computing power enables us to build such models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75" y="977857"/>
            <a:ext cx="4865749" cy="34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4425375" y="4272476"/>
            <a:ext cx="363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Image Credit: https://1.cms.s81c.com/sites/default/files/2021-01-06/ICLH_Diagram_Batch_01_03-DeepNeuralNetwork-WHITEBG.png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950" y="1162950"/>
            <a:ext cx="4931275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"/>
              <a:t>Building the hierarchy of concepts</a:t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571500" y="1594150"/>
            <a:ext cx="32079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Starts with pixel information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Builds simple local information in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consecutive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Joins local concepts to build more complex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 data</a:t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0" y="1227307"/>
            <a:ext cx="7524407" cy="378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ANN</a:t>
            </a:r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241850"/>
            <a:ext cx="2286501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110428"/>
            <a:ext cx="2930799" cy="208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024" y="2961911"/>
            <a:ext cx="2286499" cy="21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0" y="1117714"/>
            <a:ext cx="2286500" cy="17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650" y="3380475"/>
            <a:ext cx="2092859" cy="1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375" y="3380475"/>
            <a:ext cx="2469039" cy="16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ANN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241850"/>
            <a:ext cx="2286501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110428"/>
            <a:ext cx="2930799" cy="208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024" y="2961911"/>
            <a:ext cx="2286499" cy="21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0" y="1117714"/>
            <a:ext cx="2286500" cy="17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650" y="3380475"/>
            <a:ext cx="2092859" cy="1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375" y="3380475"/>
            <a:ext cx="2469039" cy="16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697372" y="1538699"/>
            <a:ext cx="347400" cy="6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1283822" y="1549551"/>
            <a:ext cx="347400" cy="33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5"/>
          <p:cNvCxnSpPr>
            <a:endCxn id="188" idx="3"/>
          </p:cNvCxnSpPr>
          <p:nvPr/>
        </p:nvCxnSpPr>
        <p:spPr>
          <a:xfrm rot="10800000">
            <a:off x="1631222" y="1717701"/>
            <a:ext cx="2405400" cy="49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