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Fe90wGCNt8HSk4VNQnOaBOAG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680ac5292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CA" sz="1400"/>
              <a:t>SMEM is controlled by user for better memory optimization and shared across all cores in the SM</a:t>
            </a:r>
            <a:endParaRPr/>
          </a:p>
        </p:txBody>
      </p:sp>
      <p:sp>
        <p:nvSpPr>
          <p:cNvPr id="241" name="Google Shape;241;g11680ac5292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80ac529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CA" sz="1400"/>
              <a:t>- in simple words, all threads execute same code/instruction but on different data</a:t>
            </a:r>
            <a:endParaRPr/>
          </a:p>
        </p:txBody>
      </p:sp>
      <p:sp>
        <p:nvSpPr>
          <p:cNvPr id="249" name="Google Shape;249;g11680ac529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80ac5292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1680ac5292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80ac5292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1680ac5292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a49011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1a49011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01a490110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a490110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1a490110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01a490110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a490110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1a490110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01a490110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c40956b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b4c40956b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ac5a8f9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Series of interconnected complicated task in cpu vs complex task broken into thousand/millions parallel tasks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Low latency vs high throughput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System memory easily expandable where graphics memory is not, and can cause bottle neck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Cpu cache layer structure automatic management, gpu non-uniform and user controlled for optimization</a:t>
            </a:r>
            <a:endParaRPr/>
          </a:p>
        </p:txBody>
      </p:sp>
      <p:sp>
        <p:nvSpPr>
          <p:cNvPr id="115" name="Google Shape;115;g113ac5a8f9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80ac529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CA" sz="1400"/>
              <a:t>GPU has high bandwidth memory (HBM) (speed of ~1.2TBps) that is different from traditional DDR RAM (speed of ~100GBps)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1" lang="en-CA" sz="1400"/>
              <a:t>: </a:t>
            </a:r>
            <a:r>
              <a:rPr lang="en-CA" sz="1400"/>
              <a:t>GPU efficiently handles memory heavy computations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1" lang="en-CA" sz="1400"/>
              <a:t>: </a:t>
            </a:r>
            <a:r>
              <a:rPr lang="en-CA" sz="1400"/>
              <a:t>simultaneous use of multiple processing threads outperforms the latency problem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1" lang="en-CA" sz="1400"/>
              <a:t>: </a:t>
            </a:r>
            <a:r>
              <a:rPr lang="en-CA" sz="1400"/>
              <a:t>GPU performs much more work for each unit of energy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173" name="Google Shape;173;g11680ac5292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3ac5a8f9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13ac5a8f9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9F7F9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7" name="Google Shape;1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Content">
  <p:cSld name="Chart Content">
    <p:bg>
      <p:bgPr>
        <a:solidFill>
          <a:srgbClr val="F9F7F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/>
          <p:nvPr>
            <p:ph idx="1" type="body"/>
          </p:nvPr>
        </p:nvSpPr>
        <p:spPr>
          <a:xfrm>
            <a:off x="381836" y="1315129"/>
            <a:ext cx="8190663" cy="2958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4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4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bg>
      <p:bgPr>
        <a:solidFill>
          <a:srgbClr val="F9F7F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5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4D00"/>
              </a:buClr>
              <a:buSzPts val="1800"/>
              <a:buNone/>
              <a:defRPr sz="1800">
                <a:solidFill>
                  <a:srgbClr val="FF4D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solidFill>
          <a:srgbClr val="F9F7F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381836" y="452176"/>
            <a:ext cx="5858190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1308099" y="1245997"/>
            <a:ext cx="72643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2" type="body"/>
          </p:nvPr>
        </p:nvSpPr>
        <p:spPr>
          <a:xfrm>
            <a:off x="1308099" y="1747948"/>
            <a:ext cx="7264399" cy="27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7"/>
          <p:cNvSpPr txBox="1"/>
          <p:nvPr>
            <p:ph idx="1" type="body"/>
          </p:nvPr>
        </p:nvSpPr>
        <p:spPr>
          <a:xfrm>
            <a:off x="1328025" y="1881553"/>
            <a:ext cx="3243974" cy="154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2" type="body"/>
          </p:nvPr>
        </p:nvSpPr>
        <p:spPr>
          <a:xfrm>
            <a:off x="4795361" y="1535659"/>
            <a:ext cx="3569780" cy="275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rgbClr val="F9F7F9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1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Transition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7" name="Google Shape;3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9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9D628"/>
              </a:buClr>
              <a:buSzPts val="1800"/>
              <a:buNone/>
              <a:defRPr sz="1800">
                <a:solidFill>
                  <a:srgbClr val="F9D62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 2">
  <p:cSld name="1_Transition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0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1E0E0"/>
              </a:buClr>
              <a:buSzPts val="1800"/>
              <a:buNone/>
              <a:defRPr sz="1800">
                <a:solidFill>
                  <a:srgbClr val="B1E0E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9F7F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rgbClr val="F9F7F9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44" name="Google Shape;4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2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1328026" y="1510303"/>
            <a:ext cx="6876174" cy="2492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fic Content">
  <p:cSld name="Specific Content">
    <p:bg>
      <p:bgPr>
        <a:solidFill>
          <a:srgbClr val="F9F7F9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/>
          <p:nvPr>
            <p:ph idx="1" type="body"/>
          </p:nvPr>
        </p:nvSpPr>
        <p:spPr>
          <a:xfrm>
            <a:off x="1236433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/>
          <p:nvPr>
            <p:ph idx="2" type="body"/>
          </p:nvPr>
        </p:nvSpPr>
        <p:spPr>
          <a:xfrm>
            <a:off x="1236433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/>
          <p:nvPr>
            <p:ph idx="3" type="body"/>
          </p:nvPr>
        </p:nvSpPr>
        <p:spPr>
          <a:xfrm>
            <a:off x="3462799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3"/>
          <p:cNvSpPr/>
          <p:nvPr>
            <p:ph idx="4" type="body"/>
          </p:nvPr>
        </p:nvSpPr>
        <p:spPr>
          <a:xfrm>
            <a:off x="3462799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3"/>
          <p:cNvSpPr/>
          <p:nvPr>
            <p:ph idx="5" type="body"/>
          </p:nvPr>
        </p:nvSpPr>
        <p:spPr>
          <a:xfrm>
            <a:off x="5669286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3"/>
          <p:cNvSpPr/>
          <p:nvPr>
            <p:ph idx="6" type="body"/>
          </p:nvPr>
        </p:nvSpPr>
        <p:spPr>
          <a:xfrm>
            <a:off x="5669286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3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" y="-2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hyperlink" Target="https://arxiv.org/pdf/2003.01178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arxiv.org/pdf/2003.01178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jpg"/><Relationship Id="rId7" Type="http://schemas.openxmlformats.org/officeDocument/2006/relationships/hyperlink" Target="https://myloview.com/sticker-baby-boy-sitting-on-the-floor-and-throwing-ball-in-the-air-vector-no-C7D1DC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jpg"/><Relationship Id="rId7" Type="http://schemas.openxmlformats.org/officeDocument/2006/relationships/hyperlink" Target="https://myloview.com/sticker-baby-boy-sitting-on-the-floor-and-throwing-ball-in-the-air-vector-no-C7D1DC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hyperlink" Target="https://inspirationfeed.com/game-worlds/" TargetMode="External"/><Relationship Id="rId6" Type="http://schemas.openxmlformats.org/officeDocument/2006/relationships/hyperlink" Target="https://digital.hbs.edu/platform-digit/submission/nvidias-winning-platform-strategy-with-cu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14200" y="2781275"/>
            <a:ext cx="33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solidFill>
                  <a:srgbClr val="4B868E"/>
                </a:solidFill>
                <a:latin typeface="Montserrat"/>
                <a:ea typeface="Montserrat"/>
                <a:cs typeface="Montserrat"/>
                <a:sym typeface="Montserrat"/>
              </a:rPr>
              <a:t>GPU-Accelerated Python Programming with Numba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505500" y="4090675"/>
            <a:ext cx="43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Presentors: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ISAIC Tech Team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41775" y="4354625"/>
            <a:ext cx="239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DATE: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680ac5292_0_119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Diving Deep into GPU Architecture</a:t>
            </a:r>
            <a:endParaRPr/>
          </a:p>
        </p:txBody>
      </p:sp>
      <p:sp>
        <p:nvSpPr>
          <p:cNvPr id="244" name="Google Shape;244;g11680ac5292_0_119"/>
          <p:cNvSpPr txBox="1"/>
          <p:nvPr/>
        </p:nvSpPr>
        <p:spPr>
          <a:xfrm>
            <a:off x="150675" y="1054050"/>
            <a:ext cx="40740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Compute units called Streaming Multiprocessors (SMs)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Each SM has a number of cores, registers and shared memory (SMEM) and L1 cache local to each SM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Shared memory utilization is programmable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Data flow: SM -&gt;L1 cache -&gt; L2 cache -&gt; global memory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11680ac5292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75" y="1643012"/>
            <a:ext cx="4619125" cy="21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1680ac5292_0_119"/>
          <p:cNvSpPr txBox="1"/>
          <p:nvPr/>
        </p:nvSpPr>
        <p:spPr>
          <a:xfrm>
            <a:off x="4345475" y="3912025"/>
            <a:ext cx="28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https://arxiv.org/pdf/2003.01178.pdf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80ac5292_0_13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Diving Deep into GPU Processing</a:t>
            </a:r>
            <a:endParaRPr/>
          </a:p>
        </p:txBody>
      </p:sp>
      <p:sp>
        <p:nvSpPr>
          <p:cNvPr id="252" name="Google Shape;252;g11680ac5292_0_131"/>
          <p:cNvSpPr txBox="1"/>
          <p:nvPr/>
        </p:nvSpPr>
        <p:spPr>
          <a:xfrm>
            <a:off x="150675" y="1054050"/>
            <a:ext cx="40740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GPU processes large number of threads (tasks) organized into </a:t>
            </a:r>
            <a:r>
              <a:rPr b="1" lang="en-CA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thread blocks</a:t>
            </a:r>
            <a:endParaRPr b="1" i="0" u="none" cap="none" strike="noStrike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CA">
                <a:solidFill>
                  <a:schemeClr val="dk1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thread block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 is run by one SM</a:t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Thread blocks are further divided into subgroups of threads called </a:t>
            </a:r>
            <a:r>
              <a:rPr b="1" lang="en-CA" u="sng">
                <a:latin typeface="Calibri"/>
                <a:ea typeface="Calibri"/>
                <a:cs typeface="Calibri"/>
                <a:sym typeface="Calibri"/>
              </a:rPr>
              <a:t>warps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 (usually consisting of 32 threads)</a:t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Threads of a warp execute a </a:t>
            </a:r>
            <a:r>
              <a:rPr b="1" i="1" lang="en-CA">
                <a:latin typeface="Calibri"/>
                <a:ea typeface="Calibri"/>
                <a:cs typeface="Calibri"/>
                <a:sym typeface="Calibri"/>
              </a:rPr>
              <a:t>Single Instruction Multiple Threads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 (SIMT) model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SIMT model is the execution mechanism that gives GPU the power of parallel computing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1680ac5292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75" y="1643012"/>
            <a:ext cx="4619125" cy="21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80ac5292_0_131"/>
          <p:cNvSpPr txBox="1"/>
          <p:nvPr/>
        </p:nvSpPr>
        <p:spPr>
          <a:xfrm>
            <a:off x="4345475" y="3912025"/>
            <a:ext cx="28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https://arxiv.org/pdf/2003.01178.pdf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680ac5292_0_138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APIs to implement SIMT: Introduction to CUDA</a:t>
            </a:r>
            <a:endParaRPr/>
          </a:p>
        </p:txBody>
      </p:sp>
      <p:sp>
        <p:nvSpPr>
          <p:cNvPr id="260" name="Google Shape;260;g11680ac5292_0_138"/>
          <p:cNvSpPr txBox="1"/>
          <p:nvPr/>
        </p:nvSpPr>
        <p:spPr>
          <a:xfrm>
            <a:off x="150675" y="1054050"/>
            <a:ext cx="44310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CUDA is a software platform that implements parallel computing </a:t>
            </a:r>
            <a:endParaRPr b="1" i="0" sz="1300" u="none" cap="none" strike="noStrike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Developed by NVIDIA with first release in 2007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Designed to work with programming language C, C++, FORTRAN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Like CUDA, there are other parallel programming models e.g. ROCm, OpenCL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These APIs and libraries built on top of them provide GPU the massive power to build high performance computing (HPC) and cutting edge AI solutions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In our tutorial, we will learn how to convert traditional python code into GPU-accelerated code that runs on CUDA supported devices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680ac5292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50" y="998257"/>
            <a:ext cx="38671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1680ac5292_0_138"/>
          <p:cNvSpPr txBox="1"/>
          <p:nvPr/>
        </p:nvSpPr>
        <p:spPr>
          <a:xfrm>
            <a:off x="4981650" y="3130748"/>
            <a:ext cx="133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latin typeface="Calibri"/>
                <a:ea typeface="Calibri"/>
                <a:cs typeface="Calibri"/>
                <a:sym typeface="Calibri"/>
              </a:rPr>
              <a:t>https://en.wikipedia.org/wiki/CUDA</a:t>
            </a:r>
            <a:endParaRPr sz="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11680ac5292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31" y="3428692"/>
            <a:ext cx="4290381" cy="15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1680ac5292_0_138"/>
          <p:cNvSpPr txBox="1"/>
          <p:nvPr/>
        </p:nvSpPr>
        <p:spPr>
          <a:xfrm>
            <a:off x="4804950" y="4951910"/>
            <a:ext cx="1599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">
                <a:latin typeface="Calibri"/>
                <a:ea typeface="Calibri"/>
                <a:cs typeface="Calibri"/>
                <a:sym typeface="Calibri"/>
              </a:rPr>
              <a:t>https://www.nvidia.com/en-us/technologies/cuda-x/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80ac5292_0_15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 sz="2100"/>
              <a:t>Accelerated Python Programming: Introduction to Numba</a:t>
            </a:r>
            <a:endParaRPr sz="2100"/>
          </a:p>
        </p:txBody>
      </p:sp>
      <p:sp>
        <p:nvSpPr>
          <p:cNvPr id="270" name="Google Shape;270;g11680ac5292_0_151"/>
          <p:cNvSpPr txBox="1"/>
          <p:nvPr/>
        </p:nvSpPr>
        <p:spPr>
          <a:xfrm>
            <a:off x="150675" y="1054050"/>
            <a:ext cx="44310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Numba is a “just-in-time” (jit) compiler for python</a:t>
            </a:r>
            <a:endParaRPr b="1" i="0" sz="1300" u="none" cap="none" strike="noStrike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Works best on code that uses NumPy, functions and loops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Requires very little modification to existing python code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Optimizes python functions for both CPU and CUDA based GPU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pyCUDA is an alternative option for Numba, but requires writing C code in python and a lot of code modification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In our tutorial, we will first learn how to use Numba to compile python functions for CPU, then switch to GPU acceleration using Numba compiler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11680ac5292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00" y="2019307"/>
            <a:ext cx="41338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Today’s Discussion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540105" y="1296892"/>
            <a:ext cx="6461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we are and more about ISAIC?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CPU vs. GPU computations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GPU and Parallel Computing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Numba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Tutorial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9" y="3246624"/>
            <a:ext cx="1274869" cy="183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4901109_0_0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ISAIC is powering the A.I.mbition in Western Canada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101a4901109_0_0"/>
          <p:cNvSpPr txBox="1"/>
          <p:nvPr/>
        </p:nvSpPr>
        <p:spPr>
          <a:xfrm>
            <a:off x="681100" y="1390300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Small to medium size start ups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5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Accelerate AI adoption and commercialization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abstracting away hardware management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a4901109_0_9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We offer High-performance Computing Virtual Machines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01a4901109_0_9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ISAIC, we offer different flavours of high-performance VMs that come preconfigured and specifically tailored to their needs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services come with 1 to 8 GPUs and up to 64 CPU cores with 512GB RAM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offerings come ready with AI tools including newest libraries from TensorFlow, Torch, &amp; Keras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offer in-person expert consultation to our clients and help them through their AI journey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4901109_0_18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Today, we will see how ISAIC creates and uses VMs for our clients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101a4901109_0_18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a Virtual Machine?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 virtualization we can divide existing hardware resources into multiple machines and create virtual hardware that our Operating Systems run on …..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set aside the technical terminology and definition and take a look at virtualization from an operational point of view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b4c40956b3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575" y="1258357"/>
            <a:ext cx="5115462" cy="378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b4c40956b3_2_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Why do we need GPUs?</a:t>
            </a:r>
            <a:endParaRPr/>
          </a:p>
        </p:txBody>
      </p:sp>
      <p:sp>
        <p:nvSpPr>
          <p:cNvPr id="112" name="Google Shape;112;gb4c40956b3_2_7"/>
          <p:cNvSpPr txBox="1"/>
          <p:nvPr/>
        </p:nvSpPr>
        <p:spPr>
          <a:xfrm>
            <a:off x="184475" y="1353650"/>
            <a:ext cx="3522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Transistors today are of size ~10nm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In recent years, shrinkage of transistor has slowed down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CA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Moore’s law hitting the physics limitation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However we need higher computation power than ever before to process exponentially growing data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GPUs come to the rescue by using the distributed parallel computing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3ac5a8f96_0_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CPU Vs. GPU</a:t>
            </a:r>
            <a:endParaRPr/>
          </a:p>
        </p:txBody>
      </p:sp>
      <p:sp>
        <p:nvSpPr>
          <p:cNvPr id="118" name="Google Shape;118;g113ac5a8f96_0_1"/>
          <p:cNvSpPr txBox="1"/>
          <p:nvPr/>
        </p:nvSpPr>
        <p:spPr>
          <a:xfrm>
            <a:off x="232100" y="1376550"/>
            <a:ext cx="32079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Serial vs. parallel computing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Several cores vs. thousands of cores</a:t>
            </a:r>
            <a:r>
              <a:rPr b="1" i="0" lang="en-CA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Fast and </a:t>
            </a: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versatile</a:t>
            </a: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 vs. high throughput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System memory vs. graphics card memory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Cache memory management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13ac5a8f9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00" y="1227653"/>
            <a:ext cx="2766850" cy="1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13ac5a8f9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250" y="1190400"/>
            <a:ext cx="2766850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13ac5a8f9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623" y="2961073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13ac5a8f9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973" y="2961073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13ac5a8f9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623" y="3998098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13ac5a8f9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973" y="3998098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331538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982138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13ac5a8f9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4632738"/>
            <a:ext cx="325301" cy="3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3ac5a8f96_0_1"/>
          <p:cNvSpPr txBox="1"/>
          <p:nvPr/>
        </p:nvSpPr>
        <p:spPr>
          <a:xfrm>
            <a:off x="4560475" y="105405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Calibri"/>
                <a:ea typeface="Calibri"/>
                <a:cs typeface="Calibri"/>
                <a:sym typeface="Calibri"/>
              </a:rPr>
              <a:t>CPU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13ac5a8f96_0_1"/>
          <p:cNvSpPr txBox="1"/>
          <p:nvPr/>
        </p:nvSpPr>
        <p:spPr>
          <a:xfrm>
            <a:off x="7426725" y="105405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CA">
                <a:latin typeface="Calibri"/>
                <a:ea typeface="Calibri"/>
                <a:cs typeface="Calibri"/>
                <a:sym typeface="Calibri"/>
              </a:rPr>
              <a:t>PU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13ac5a8f96_0_1"/>
          <p:cNvSpPr txBox="1"/>
          <p:nvPr/>
        </p:nvSpPr>
        <p:spPr>
          <a:xfrm>
            <a:off x="3643925" y="4963355"/>
            <a:ext cx="2662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">
                <a:latin typeface="Courier New"/>
                <a:ea typeface="Courier New"/>
                <a:cs typeface="Courier New"/>
                <a:sym typeface="Courier New"/>
              </a:rPr>
              <a:t>﻿﻿https://www.vectorstock.com/royalty-free-vector/juggling-balls-vector-10097076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13ac5a8f96_0_1"/>
          <p:cNvSpPr txBox="1"/>
          <p:nvPr/>
        </p:nvSpPr>
        <p:spPr>
          <a:xfrm>
            <a:off x="6389956" y="4960347"/>
            <a:ext cx="2766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https://myloview.com/sticker-baby-boy-sitting-on-the-floor-and-throwing-ball-in-the-air-vector-no-C7D1DC2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80ac5292_0_5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Advantages of GPU over CPU</a:t>
            </a:r>
            <a:endParaRPr/>
          </a:p>
        </p:txBody>
      </p:sp>
      <p:sp>
        <p:nvSpPr>
          <p:cNvPr id="176" name="Google Shape;176;g11680ac5292_0_51"/>
          <p:cNvSpPr txBox="1"/>
          <p:nvPr/>
        </p:nvSpPr>
        <p:spPr>
          <a:xfrm>
            <a:off x="232100" y="1227650"/>
            <a:ext cx="32079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lang="en-CA" sz="2000">
                <a:latin typeface="Calibri"/>
                <a:ea typeface="Calibri"/>
                <a:cs typeface="Calibri"/>
                <a:sym typeface="Calibri"/>
              </a:rPr>
              <a:t>Memory Bandwidth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lang="en-CA" sz="2000"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b="1" i="0" lang="en-C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CA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C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atasets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lang="en-CA" sz="2000"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lang="en-CA" sz="2000">
                <a:latin typeface="Calibri"/>
                <a:ea typeface="Calibri"/>
                <a:cs typeface="Calibri"/>
                <a:sym typeface="Calibri"/>
              </a:rPr>
              <a:t>Cost Effective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1680ac529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00" y="1227653"/>
            <a:ext cx="2766850" cy="1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1680ac5292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250" y="1190400"/>
            <a:ext cx="2766850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1680ac5292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623" y="2961073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1680ac5292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973" y="2961073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1680ac5292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623" y="3998098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680ac5292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973" y="3998098"/>
            <a:ext cx="672750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3315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0062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331538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39821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6568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3982138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8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01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4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7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60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324" y="46327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4307450"/>
            <a:ext cx="325301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1680ac5292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6624" y="4632738"/>
            <a:ext cx="325301" cy="3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1680ac5292_0_51"/>
          <p:cNvSpPr txBox="1"/>
          <p:nvPr/>
        </p:nvSpPr>
        <p:spPr>
          <a:xfrm>
            <a:off x="4560475" y="105405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Calibri"/>
                <a:ea typeface="Calibri"/>
                <a:cs typeface="Calibri"/>
                <a:sym typeface="Calibri"/>
              </a:rPr>
              <a:t>CPU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1680ac5292_0_51"/>
          <p:cNvSpPr txBox="1"/>
          <p:nvPr/>
        </p:nvSpPr>
        <p:spPr>
          <a:xfrm>
            <a:off x="7426725" y="1054050"/>
            <a:ext cx="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Calibri"/>
                <a:ea typeface="Calibri"/>
                <a:cs typeface="Calibri"/>
                <a:sym typeface="Calibri"/>
              </a:rPr>
              <a:t>GPU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1680ac5292_0_51"/>
          <p:cNvSpPr txBox="1"/>
          <p:nvPr/>
        </p:nvSpPr>
        <p:spPr>
          <a:xfrm>
            <a:off x="3643925" y="4963355"/>
            <a:ext cx="2662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">
                <a:latin typeface="Courier New"/>
                <a:ea typeface="Courier New"/>
                <a:cs typeface="Courier New"/>
                <a:sym typeface="Courier New"/>
              </a:rPr>
              <a:t>﻿﻿https://www.vectorstock.com/royalty-free-vector/juggling-balls-vector-10097076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1680ac5292_0_51"/>
          <p:cNvSpPr txBox="1"/>
          <p:nvPr/>
        </p:nvSpPr>
        <p:spPr>
          <a:xfrm>
            <a:off x="6389956" y="4960347"/>
            <a:ext cx="2766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https://myloview.com/sticker-baby-boy-sitting-on-the-floor-and-throwing-ball-in-the-air-vector-no-C7D1DC2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ac5a8f96_0_1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GPU at a Glance</a:t>
            </a:r>
            <a:endParaRPr/>
          </a:p>
        </p:txBody>
      </p:sp>
      <p:sp>
        <p:nvSpPr>
          <p:cNvPr id="234" name="Google Shape;234;g113ac5a8f96_0_11"/>
          <p:cNvSpPr txBox="1"/>
          <p:nvPr/>
        </p:nvSpPr>
        <p:spPr>
          <a:xfrm>
            <a:off x="169275" y="917075"/>
            <a:ext cx="4074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First developed for the purpose of graphics, 3D image/video rendering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Used as special purpose graphics unit mainly for </a:t>
            </a: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 developments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Quickly transformed into general purpose computing device and sparked AI boom, became integrated part of modern supercomputers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GPU is </a:t>
            </a: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complementary</a:t>
            </a: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 to CPU, NOT a replacement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13ac5a8f9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150" y="1159950"/>
            <a:ext cx="4741474" cy="23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13ac5a8f96_0_11"/>
          <p:cNvPicPr preferRelativeResize="0"/>
          <p:nvPr/>
        </p:nvPicPr>
        <p:blipFill rotWithShape="1">
          <a:blip r:embed="rId4">
            <a:alphaModFix/>
          </a:blip>
          <a:srcRect b="51903" l="0" r="0" t="10658"/>
          <a:stretch/>
        </p:blipFill>
        <p:spPr>
          <a:xfrm>
            <a:off x="169275" y="3751604"/>
            <a:ext cx="7549494" cy="12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13ac5a8f96_0_11"/>
          <p:cNvSpPr txBox="1"/>
          <p:nvPr/>
        </p:nvSpPr>
        <p:spPr>
          <a:xfrm>
            <a:off x="4271054" y="3437684"/>
            <a:ext cx="212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https://inspirationfeed.com/game-worlds/</a:t>
            </a:r>
            <a:endParaRPr sz="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13ac5a8f96_0_11"/>
          <p:cNvSpPr txBox="1"/>
          <p:nvPr/>
        </p:nvSpPr>
        <p:spPr>
          <a:xfrm>
            <a:off x="364600" y="4888662"/>
            <a:ext cx="5357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" u="sng">
                <a:solidFill>
                  <a:srgbClr val="3397FF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https://digital.hbs.edu/platform-digit/submission/nvidias-winning-platform-strategy-with-cuda/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2020-10-28T16:42:10Z</dcterms:created>
  <dc:creator>biagi.emil@gmail.com</dc:creator>
</cp:coreProperties>
</file>