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Montserrat"/>
      <p:regular r:id="rId32"/>
      <p:bold r:id="rId33"/>
      <p:italic r:id="rId34"/>
      <p:boldItalic r:id="rId35"/>
    </p:embeddedFont>
    <p:embeddedFont>
      <p:font typeface="Montserrat Medium"/>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iFMim1aQcIX8QMp5TKQVucqjFR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Montserrat-bold.fntdata"/><Relationship Id="rId10" Type="http://schemas.openxmlformats.org/officeDocument/2006/relationships/slide" Target="slides/slide6.xml"/><Relationship Id="rId32" Type="http://schemas.openxmlformats.org/officeDocument/2006/relationships/font" Target="fonts/Montserrat-regular.fntdata"/><Relationship Id="rId13" Type="http://schemas.openxmlformats.org/officeDocument/2006/relationships/slide" Target="slides/slide9.xml"/><Relationship Id="rId35" Type="http://schemas.openxmlformats.org/officeDocument/2006/relationships/font" Target="fonts/Montserrat-boldItalic.fntdata"/><Relationship Id="rId12" Type="http://schemas.openxmlformats.org/officeDocument/2006/relationships/slide" Target="slides/slide8.xml"/><Relationship Id="rId34" Type="http://schemas.openxmlformats.org/officeDocument/2006/relationships/font" Target="fonts/Montserrat-italic.fntdata"/><Relationship Id="rId15" Type="http://schemas.openxmlformats.org/officeDocument/2006/relationships/slide" Target="slides/slide11.xml"/><Relationship Id="rId37" Type="http://schemas.openxmlformats.org/officeDocument/2006/relationships/font" Target="fonts/MontserratMedium-bold.fntdata"/><Relationship Id="rId14" Type="http://schemas.openxmlformats.org/officeDocument/2006/relationships/slide" Target="slides/slide10.xml"/><Relationship Id="rId36" Type="http://schemas.openxmlformats.org/officeDocument/2006/relationships/font" Target="fonts/MontserratMedium-regular.fntdata"/><Relationship Id="rId17" Type="http://schemas.openxmlformats.org/officeDocument/2006/relationships/slide" Target="slides/slide13.xml"/><Relationship Id="rId39" Type="http://schemas.openxmlformats.org/officeDocument/2006/relationships/font" Target="fonts/MontserratMedium-boldItalic.fntdata"/><Relationship Id="rId16" Type="http://schemas.openxmlformats.org/officeDocument/2006/relationships/slide" Target="slides/slide12.xml"/><Relationship Id="rId38" Type="http://schemas.openxmlformats.org/officeDocument/2006/relationships/font" Target="fonts/MontserratMedium-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C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 name="Google Shape;7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bbeb26e7b_0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gabbeb26e7b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7e84c2033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7e84c2033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107e84c2033_0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7e84c2033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7e84c2033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107e84c2033_0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bbeb26e7b_0_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gabbeb26e7b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bbeb26e7b_0_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gabbeb26e7b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bbeb26e7b_0_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gabbeb26e7b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6530b1da6_1_2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gf6530b1da6_1_2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gf6530b1da6_1_2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f6530b1da6_1_2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f6530b1da6_1_2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gf6530b1da6_1_2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6530b1da6_1_3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gf6530b1da6_1_3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gf6530b1da6_1_30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f6530b1da6_1_3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f6530b1da6_1_3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gf6530b1da6_1_3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f6530b1da6_1_3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gf6530b1da6_1_3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gf6530b1da6_1_3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f6530b1da6_1_3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gf6530b1da6_1_3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gf6530b1da6_1_3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f6530b1da6_1_3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gf6530b1da6_1_3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gf6530b1da6_1_3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6530b1da6_1_4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gf6530b1da6_1_4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 name="Google Shape;258;gf6530b1da6_1_4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f6530b1da6_1_4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gf6530b1da6_1_4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gf6530b1da6_1_4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f6530b1da6_1_4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gf6530b1da6_1_4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gf6530b1da6_1_4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6530b1da6_1_4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gf6530b1da6_1_4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gf6530b1da6_1_4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4c40956b3_2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gb4c40956b3_2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4c40956b3_2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gb4c40956b3_2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bbeb26e7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gabbeb26e7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bbeb26e7b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gabbeb26e7b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bbeb26e7b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gabbeb26e7b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F9F7F9"/>
        </a:solidFill>
      </p:bgPr>
    </p:bg>
    <p:spTree>
      <p:nvGrpSpPr>
        <p:cNvPr id="16" name="Shape 16"/>
        <p:cNvGrpSpPr/>
        <p:nvPr/>
      </p:nvGrpSpPr>
      <p:grpSpPr>
        <a:xfrm>
          <a:off x="0" y="0"/>
          <a:ext cx="0" cy="0"/>
          <a:chOff x="0" y="0"/>
          <a:chExt cx="0" cy="0"/>
        </a:xfrm>
      </p:grpSpPr>
      <p:pic>
        <p:nvPicPr>
          <p:cNvPr descr="Diagram&#10;&#10;Description automatically generated" id="17" name="Google Shape;17;p35"/>
          <p:cNvPicPr preferRelativeResize="0"/>
          <p:nvPr/>
        </p:nvPicPr>
        <p:blipFill rotWithShape="1">
          <a:blip r:embed="rId2">
            <a:alphaModFix/>
          </a:blip>
          <a:srcRect b="0" l="0" r="0" t="0"/>
          <a:stretch/>
        </p:blipFill>
        <p:spPr>
          <a:xfrm>
            <a:off x="4229" y="0"/>
            <a:ext cx="9135541"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Content">
  <p:cSld name="Chart Content">
    <p:bg>
      <p:bgPr>
        <a:solidFill>
          <a:srgbClr val="F9F7F9"/>
        </a:solidFill>
      </p:bgPr>
    </p:bg>
    <p:spTree>
      <p:nvGrpSpPr>
        <p:cNvPr id="58" name="Shape 58"/>
        <p:cNvGrpSpPr/>
        <p:nvPr/>
      </p:nvGrpSpPr>
      <p:grpSpPr>
        <a:xfrm>
          <a:off x="0" y="0"/>
          <a:ext cx="0" cy="0"/>
          <a:chOff x="0" y="0"/>
          <a:chExt cx="0" cy="0"/>
        </a:xfrm>
      </p:grpSpPr>
      <p:sp>
        <p:nvSpPr>
          <p:cNvPr id="59" name="Google Shape;59;p44"/>
          <p:cNvSpPr/>
          <p:nvPr>
            <p:ph idx="1" type="body"/>
          </p:nvPr>
        </p:nvSpPr>
        <p:spPr>
          <a:xfrm>
            <a:off x="381836" y="1315129"/>
            <a:ext cx="8190663" cy="2958487"/>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1100"/>
              <a:buNone/>
              <a:defRPr sz="11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0" name="Google Shape;60;p44"/>
          <p:cNvSpPr/>
          <p:nvPr/>
        </p:nvSpPr>
        <p:spPr>
          <a:xfrm>
            <a:off x="381836" y="452176"/>
            <a:ext cx="8762164" cy="693336"/>
          </a:xfrm>
          <a:prstGeom prst="roundRect">
            <a:avLst>
              <a:gd fmla="val 16667" name="adj"/>
            </a:avLst>
          </a:prstGeom>
          <a:solidFill>
            <a:schemeClr val="lt1">
              <a:alpha val="8352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CA" sz="1800" u="none" cap="none" strike="noStrike">
                <a:solidFill>
                  <a:schemeClr val="lt1"/>
                </a:solidFill>
                <a:latin typeface="Calibri"/>
                <a:ea typeface="Calibri"/>
                <a:cs typeface="Calibri"/>
                <a:sym typeface="Calibri"/>
              </a:rPr>
              <a:t>v</a:t>
            </a:r>
            <a:endParaRPr b="0" i="0" sz="1400" u="none" cap="none" strike="noStrike">
              <a:solidFill>
                <a:srgbClr val="000000"/>
              </a:solidFill>
              <a:latin typeface="Arial"/>
              <a:ea typeface="Arial"/>
              <a:cs typeface="Arial"/>
              <a:sym typeface="Arial"/>
            </a:endParaRPr>
          </a:p>
        </p:txBody>
      </p:sp>
      <p:sp>
        <p:nvSpPr>
          <p:cNvPr id="61" name="Google Shape;61;p44"/>
          <p:cNvSpPr txBox="1"/>
          <p:nvPr>
            <p:ph type="title"/>
          </p:nvPr>
        </p:nvSpPr>
        <p:spPr>
          <a:xfrm>
            <a:off x="571500" y="579457"/>
            <a:ext cx="8000999" cy="47454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52A22"/>
              </a:buClr>
              <a:buSzPts val="2400"/>
              <a:buFont typeface="Montserrat"/>
              <a:buNone/>
              <a:defRPr b="0" i="0" sz="2400">
                <a:solidFill>
                  <a:srgbClr val="252A22"/>
                </a:solidFill>
                <a:latin typeface="Montserrat"/>
                <a:ea typeface="Montserrat"/>
                <a:cs typeface="Montserrat"/>
                <a:sym typeface="Montserra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4">
  <p:cSld name="Title and Content 4">
    <p:bg>
      <p:bgPr>
        <a:solidFill>
          <a:srgbClr val="F9F7F9"/>
        </a:solidFill>
      </p:bgPr>
    </p:bg>
    <p:spTree>
      <p:nvGrpSpPr>
        <p:cNvPr id="62" name="Shape 62"/>
        <p:cNvGrpSpPr/>
        <p:nvPr/>
      </p:nvGrpSpPr>
      <p:grpSpPr>
        <a:xfrm>
          <a:off x="0" y="0"/>
          <a:ext cx="0" cy="0"/>
          <a:chOff x="0" y="0"/>
          <a:chExt cx="0" cy="0"/>
        </a:xfrm>
      </p:grpSpPr>
      <p:sp>
        <p:nvSpPr>
          <p:cNvPr id="63" name="Google Shape;63;p45"/>
          <p:cNvSpPr/>
          <p:nvPr>
            <p:ph idx="1" type="body"/>
          </p:nvPr>
        </p:nvSpPr>
        <p:spPr>
          <a:xfrm>
            <a:off x="2472869" y="2581689"/>
            <a:ext cx="4337050" cy="625475"/>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2000"/>
              <a:buNone/>
              <a:defRPr sz="20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4" name="Google Shape;64;p45"/>
          <p:cNvSpPr/>
          <p:nvPr>
            <p:ph idx="2" type="body"/>
          </p:nvPr>
        </p:nvSpPr>
        <p:spPr>
          <a:xfrm>
            <a:off x="1280174" y="1836254"/>
            <a:ext cx="4337050" cy="625475"/>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2000"/>
              <a:buNone/>
              <a:defRPr sz="20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5" name="Google Shape;65;p45"/>
          <p:cNvSpPr/>
          <p:nvPr>
            <p:ph idx="3" type="body"/>
          </p:nvPr>
        </p:nvSpPr>
        <p:spPr>
          <a:xfrm>
            <a:off x="3576112" y="3337062"/>
            <a:ext cx="4337050" cy="625475"/>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2000"/>
              <a:buNone/>
              <a:defRPr sz="20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6" name="Google Shape;66;p45"/>
          <p:cNvSpPr/>
          <p:nvPr/>
        </p:nvSpPr>
        <p:spPr>
          <a:xfrm>
            <a:off x="381836" y="452176"/>
            <a:ext cx="8762164" cy="693336"/>
          </a:xfrm>
          <a:prstGeom prst="roundRect">
            <a:avLst>
              <a:gd fmla="val 16667" name="adj"/>
            </a:avLst>
          </a:prstGeom>
          <a:solidFill>
            <a:schemeClr val="lt1">
              <a:alpha val="8352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CA" sz="1800" u="none" cap="none" strike="noStrike">
                <a:solidFill>
                  <a:schemeClr val="lt1"/>
                </a:solidFill>
                <a:latin typeface="Calibri"/>
                <a:ea typeface="Calibri"/>
                <a:cs typeface="Calibri"/>
                <a:sym typeface="Calibri"/>
              </a:rPr>
              <a:t>v</a:t>
            </a:r>
            <a:endParaRPr b="0" i="0" sz="1400" u="none" cap="none" strike="noStrike">
              <a:solidFill>
                <a:srgbClr val="000000"/>
              </a:solidFill>
              <a:latin typeface="Arial"/>
              <a:ea typeface="Arial"/>
              <a:cs typeface="Arial"/>
              <a:sym typeface="Arial"/>
            </a:endParaRPr>
          </a:p>
        </p:txBody>
      </p:sp>
      <p:sp>
        <p:nvSpPr>
          <p:cNvPr id="67" name="Google Shape;67;p45"/>
          <p:cNvSpPr txBox="1"/>
          <p:nvPr>
            <p:ph type="title"/>
          </p:nvPr>
        </p:nvSpPr>
        <p:spPr>
          <a:xfrm>
            <a:off x="571500" y="579457"/>
            <a:ext cx="8000999" cy="47454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52A22"/>
              </a:buClr>
              <a:buSzPts val="2400"/>
              <a:buFont typeface="Montserrat"/>
              <a:buNone/>
              <a:defRPr b="0" i="0" sz="2400">
                <a:solidFill>
                  <a:srgbClr val="252A22"/>
                </a:solidFill>
                <a:latin typeface="Montserrat"/>
                <a:ea typeface="Montserrat"/>
                <a:cs typeface="Montserrat"/>
                <a:sym typeface="Montserra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2">
  <p:cSld name="Transition 2">
    <p:spTree>
      <p:nvGrpSpPr>
        <p:cNvPr id="68" name="Shape 68"/>
        <p:cNvGrpSpPr/>
        <p:nvPr/>
      </p:nvGrpSpPr>
      <p:grpSpPr>
        <a:xfrm>
          <a:off x="0" y="0"/>
          <a:ext cx="0" cy="0"/>
          <a:chOff x="0" y="0"/>
          <a:chExt cx="0" cy="0"/>
        </a:xfrm>
      </p:grpSpPr>
      <p:pic>
        <p:nvPicPr>
          <p:cNvPr id="69" name="Google Shape;69;p4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70" name="Google Shape;70;p46"/>
          <p:cNvSpPr txBox="1"/>
          <p:nvPr>
            <p:ph idx="1" type="body"/>
          </p:nvPr>
        </p:nvSpPr>
        <p:spPr>
          <a:xfrm rot="-5400000">
            <a:off x="6567824" y="2363981"/>
            <a:ext cx="3814091" cy="57626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FF4D00"/>
              </a:buClr>
              <a:buSzPts val="1800"/>
              <a:buNone/>
              <a:defRPr sz="1800">
                <a:solidFill>
                  <a:srgbClr val="FF4D00"/>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3">
  <p:cSld name="Title and Content 3">
    <p:bg>
      <p:bgPr>
        <a:solidFill>
          <a:srgbClr val="F9F7F9"/>
        </a:solidFill>
      </p:bgPr>
    </p:bg>
    <p:spTree>
      <p:nvGrpSpPr>
        <p:cNvPr id="18" name="Shape 18"/>
        <p:cNvGrpSpPr/>
        <p:nvPr/>
      </p:nvGrpSpPr>
      <p:grpSpPr>
        <a:xfrm>
          <a:off x="0" y="0"/>
          <a:ext cx="0" cy="0"/>
          <a:chOff x="0" y="0"/>
          <a:chExt cx="0" cy="0"/>
        </a:xfrm>
      </p:grpSpPr>
      <p:sp>
        <p:nvSpPr>
          <p:cNvPr id="19" name="Google Shape;19;p36"/>
          <p:cNvSpPr/>
          <p:nvPr/>
        </p:nvSpPr>
        <p:spPr>
          <a:xfrm>
            <a:off x="381836" y="452176"/>
            <a:ext cx="5858190" cy="693336"/>
          </a:xfrm>
          <a:prstGeom prst="roundRect">
            <a:avLst>
              <a:gd fmla="val 16667" name="adj"/>
            </a:avLst>
          </a:prstGeom>
          <a:solidFill>
            <a:schemeClr val="lt1">
              <a:alpha val="8352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CA" sz="1800" u="none" cap="none" strike="noStrike">
                <a:solidFill>
                  <a:schemeClr val="lt1"/>
                </a:solidFill>
                <a:latin typeface="Calibri"/>
                <a:ea typeface="Calibri"/>
                <a:cs typeface="Calibri"/>
                <a:sym typeface="Calibri"/>
              </a:rPr>
              <a:t>v</a:t>
            </a:r>
            <a:endParaRPr b="0" i="0" sz="1400" u="none" cap="none" strike="noStrike">
              <a:solidFill>
                <a:srgbClr val="000000"/>
              </a:solidFill>
              <a:latin typeface="Arial"/>
              <a:ea typeface="Arial"/>
              <a:cs typeface="Arial"/>
              <a:sym typeface="Arial"/>
            </a:endParaRPr>
          </a:p>
        </p:txBody>
      </p:sp>
      <p:sp>
        <p:nvSpPr>
          <p:cNvPr id="20" name="Google Shape;20;p36"/>
          <p:cNvSpPr txBox="1"/>
          <p:nvPr>
            <p:ph idx="1" type="body"/>
          </p:nvPr>
        </p:nvSpPr>
        <p:spPr>
          <a:xfrm>
            <a:off x="1308099" y="1245997"/>
            <a:ext cx="7264399" cy="47454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sz="1800">
                <a:latin typeface="Montserrat Medium"/>
                <a:ea typeface="Montserrat Medium"/>
                <a:cs typeface="Montserrat Medium"/>
                <a:sym typeface="Montserrat Medium"/>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1" name="Google Shape;21;p36"/>
          <p:cNvSpPr txBox="1"/>
          <p:nvPr>
            <p:ph idx="2" type="body"/>
          </p:nvPr>
        </p:nvSpPr>
        <p:spPr>
          <a:xfrm>
            <a:off x="1308099" y="1747948"/>
            <a:ext cx="7264399" cy="27460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atin typeface="Montserrat Medium"/>
                <a:ea typeface="Montserrat Medium"/>
                <a:cs typeface="Montserrat Medium"/>
                <a:sym typeface="Montserrat Medium"/>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 name="Google Shape;22;p36"/>
          <p:cNvSpPr txBox="1"/>
          <p:nvPr>
            <p:ph type="title"/>
          </p:nvPr>
        </p:nvSpPr>
        <p:spPr>
          <a:xfrm>
            <a:off x="571500" y="579457"/>
            <a:ext cx="8000999" cy="47454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52A22"/>
              </a:buClr>
              <a:buSzPts val="2400"/>
              <a:buFont typeface="Montserrat"/>
              <a:buNone/>
              <a:defRPr b="0" i="0" sz="2400">
                <a:solidFill>
                  <a:srgbClr val="252A22"/>
                </a:solidFill>
                <a:latin typeface="Montserrat"/>
                <a:ea typeface="Montserrat"/>
                <a:cs typeface="Montserrat"/>
                <a:sym typeface="Montserra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3" name="Google Shape;23;p36"/>
          <p:cNvPicPr preferRelativeResize="0"/>
          <p:nvPr/>
        </p:nvPicPr>
        <p:blipFill rotWithShape="1">
          <a:blip r:embed="rId2">
            <a:alphaModFix/>
          </a:blip>
          <a:srcRect b="0" l="0" r="0" t="0"/>
          <a:stretch/>
        </p:blipFill>
        <p:spPr>
          <a:xfrm>
            <a:off x="7896117" y="4188145"/>
            <a:ext cx="962133" cy="68151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 and Content 2">
    <p:bg>
      <p:bgPr>
        <a:solidFill>
          <a:srgbClr val="F9F7F9"/>
        </a:solidFill>
      </p:bgPr>
    </p:bg>
    <p:spTree>
      <p:nvGrpSpPr>
        <p:cNvPr id="24" name="Shape 24"/>
        <p:cNvGrpSpPr/>
        <p:nvPr/>
      </p:nvGrpSpPr>
      <p:grpSpPr>
        <a:xfrm>
          <a:off x="0" y="0"/>
          <a:ext cx="0" cy="0"/>
          <a:chOff x="0" y="0"/>
          <a:chExt cx="0" cy="0"/>
        </a:xfrm>
      </p:grpSpPr>
      <p:sp>
        <p:nvSpPr>
          <p:cNvPr id="25" name="Google Shape;25;p37"/>
          <p:cNvSpPr/>
          <p:nvPr/>
        </p:nvSpPr>
        <p:spPr>
          <a:xfrm>
            <a:off x="381836" y="452176"/>
            <a:ext cx="8762164" cy="693336"/>
          </a:xfrm>
          <a:prstGeom prst="roundRect">
            <a:avLst>
              <a:gd fmla="val 16667" name="adj"/>
            </a:avLst>
          </a:prstGeom>
          <a:solidFill>
            <a:schemeClr val="lt1">
              <a:alpha val="8352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CA" sz="1800" u="none" cap="none" strike="noStrike">
                <a:solidFill>
                  <a:schemeClr val="lt1"/>
                </a:solidFill>
                <a:latin typeface="Calibri"/>
                <a:ea typeface="Calibri"/>
                <a:cs typeface="Calibri"/>
                <a:sym typeface="Calibri"/>
              </a:rPr>
              <a:t>v</a:t>
            </a:r>
            <a:endParaRPr b="0" i="0" sz="1400" u="none" cap="none" strike="noStrike">
              <a:solidFill>
                <a:srgbClr val="000000"/>
              </a:solidFill>
              <a:latin typeface="Arial"/>
              <a:ea typeface="Arial"/>
              <a:cs typeface="Arial"/>
              <a:sym typeface="Arial"/>
            </a:endParaRPr>
          </a:p>
        </p:txBody>
      </p:sp>
      <p:sp>
        <p:nvSpPr>
          <p:cNvPr id="26" name="Google Shape;26;p37"/>
          <p:cNvSpPr txBox="1"/>
          <p:nvPr>
            <p:ph idx="1" type="body"/>
          </p:nvPr>
        </p:nvSpPr>
        <p:spPr>
          <a:xfrm>
            <a:off x="1328025" y="1881553"/>
            <a:ext cx="3243974" cy="154744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66CFE3"/>
              </a:buClr>
              <a:buSzPts val="1600"/>
              <a:buNone/>
              <a:defRPr sz="1600">
                <a:solidFill>
                  <a:srgbClr val="66CFE3"/>
                </a:solidFill>
                <a:latin typeface="Montserrat Medium"/>
                <a:ea typeface="Montserrat Medium"/>
                <a:cs typeface="Montserrat Medium"/>
                <a:sym typeface="Montserrat Medium"/>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7" name="Google Shape;27;p37"/>
          <p:cNvSpPr txBox="1"/>
          <p:nvPr>
            <p:ph idx="2" type="body"/>
          </p:nvPr>
        </p:nvSpPr>
        <p:spPr>
          <a:xfrm>
            <a:off x="4795361" y="1535659"/>
            <a:ext cx="3569780" cy="275467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400"/>
              <a:buNone/>
              <a:defRPr sz="1400">
                <a:latin typeface="Montserrat Medium"/>
                <a:ea typeface="Montserrat Medium"/>
                <a:cs typeface="Montserrat Medium"/>
                <a:sym typeface="Montserrat Medium"/>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 name="Google Shape;28;p37"/>
          <p:cNvSpPr txBox="1"/>
          <p:nvPr>
            <p:ph type="title"/>
          </p:nvPr>
        </p:nvSpPr>
        <p:spPr>
          <a:xfrm>
            <a:off x="571500" y="579457"/>
            <a:ext cx="8000999" cy="47454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52A22"/>
              </a:buClr>
              <a:buSzPts val="2400"/>
              <a:buFont typeface="Montserrat"/>
              <a:buNone/>
              <a:defRPr b="0" i="0" sz="2400">
                <a:solidFill>
                  <a:srgbClr val="252A22"/>
                </a:solidFill>
                <a:latin typeface="Montserrat"/>
                <a:ea typeface="Montserrat"/>
                <a:cs typeface="Montserrat"/>
                <a:sym typeface="Montserra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9" name="Google Shape;29;p37"/>
          <p:cNvPicPr preferRelativeResize="0"/>
          <p:nvPr/>
        </p:nvPicPr>
        <p:blipFill rotWithShape="1">
          <a:blip r:embed="rId2">
            <a:alphaModFix/>
          </a:blip>
          <a:srcRect b="0" l="0" r="0" t="0"/>
          <a:stretch/>
        </p:blipFill>
        <p:spPr>
          <a:xfrm>
            <a:off x="7896117" y="4188145"/>
            <a:ext cx="962133" cy="68151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5">
  <p:cSld name="Title and Content 5">
    <p:bg>
      <p:bgPr>
        <a:solidFill>
          <a:srgbClr val="F9F7F9"/>
        </a:solidFill>
      </p:bgPr>
    </p:bg>
    <p:spTree>
      <p:nvGrpSpPr>
        <p:cNvPr id="30" name="Shape 30"/>
        <p:cNvGrpSpPr/>
        <p:nvPr/>
      </p:nvGrpSpPr>
      <p:grpSpPr>
        <a:xfrm>
          <a:off x="0" y="0"/>
          <a:ext cx="0" cy="0"/>
          <a:chOff x="0" y="0"/>
          <a:chExt cx="0" cy="0"/>
        </a:xfrm>
      </p:grpSpPr>
      <p:sp>
        <p:nvSpPr>
          <p:cNvPr id="31" name="Google Shape;31;p41"/>
          <p:cNvSpPr/>
          <p:nvPr>
            <p:ph idx="1" type="body"/>
          </p:nvPr>
        </p:nvSpPr>
        <p:spPr>
          <a:xfrm>
            <a:off x="2472869" y="2581689"/>
            <a:ext cx="4337050" cy="625475"/>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2000"/>
              <a:buNone/>
              <a:defRPr sz="20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2" name="Google Shape;32;p41"/>
          <p:cNvSpPr/>
          <p:nvPr>
            <p:ph idx="2" type="body"/>
          </p:nvPr>
        </p:nvSpPr>
        <p:spPr>
          <a:xfrm>
            <a:off x="1280174" y="1836254"/>
            <a:ext cx="4337050" cy="625475"/>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2000"/>
              <a:buNone/>
              <a:defRPr sz="20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3" name="Google Shape;33;p41"/>
          <p:cNvSpPr/>
          <p:nvPr>
            <p:ph idx="3" type="body"/>
          </p:nvPr>
        </p:nvSpPr>
        <p:spPr>
          <a:xfrm>
            <a:off x="3576112" y="3337062"/>
            <a:ext cx="4337050" cy="625475"/>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2000"/>
              <a:buNone/>
              <a:defRPr sz="20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4" name="Google Shape;34;p41"/>
          <p:cNvSpPr/>
          <p:nvPr/>
        </p:nvSpPr>
        <p:spPr>
          <a:xfrm>
            <a:off x="381836" y="452176"/>
            <a:ext cx="8762164" cy="693336"/>
          </a:xfrm>
          <a:prstGeom prst="roundRect">
            <a:avLst>
              <a:gd fmla="val 16667" name="adj"/>
            </a:avLst>
          </a:prstGeom>
          <a:solidFill>
            <a:schemeClr val="lt1">
              <a:alpha val="8352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CA" sz="1800" u="none" cap="none" strike="noStrike">
                <a:solidFill>
                  <a:schemeClr val="lt1"/>
                </a:solidFill>
                <a:latin typeface="Calibri"/>
                <a:ea typeface="Calibri"/>
                <a:cs typeface="Calibri"/>
                <a:sym typeface="Calibri"/>
              </a:rPr>
              <a:t>v</a:t>
            </a:r>
            <a:endParaRPr b="0" i="0" sz="1400" u="none" cap="none" strike="noStrike">
              <a:solidFill>
                <a:srgbClr val="000000"/>
              </a:solidFill>
              <a:latin typeface="Arial"/>
              <a:ea typeface="Arial"/>
              <a:cs typeface="Arial"/>
              <a:sym typeface="Arial"/>
            </a:endParaRPr>
          </a:p>
        </p:txBody>
      </p:sp>
      <p:sp>
        <p:nvSpPr>
          <p:cNvPr id="35" name="Google Shape;35;p41"/>
          <p:cNvSpPr txBox="1"/>
          <p:nvPr>
            <p:ph type="title"/>
          </p:nvPr>
        </p:nvSpPr>
        <p:spPr>
          <a:xfrm>
            <a:off x="571500" y="579457"/>
            <a:ext cx="8000999" cy="47454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52A22"/>
              </a:buClr>
              <a:buSzPts val="2400"/>
              <a:buFont typeface="Montserrat"/>
              <a:buNone/>
              <a:defRPr b="0" i="0" sz="2400">
                <a:solidFill>
                  <a:srgbClr val="252A22"/>
                </a:solidFill>
                <a:latin typeface="Montserrat"/>
                <a:ea typeface="Montserrat"/>
                <a:cs typeface="Montserrat"/>
                <a:sym typeface="Montserra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1">
  <p:cSld name="Transition 1">
    <p:spTree>
      <p:nvGrpSpPr>
        <p:cNvPr id="36" name="Shape 36"/>
        <p:cNvGrpSpPr/>
        <p:nvPr/>
      </p:nvGrpSpPr>
      <p:grpSpPr>
        <a:xfrm>
          <a:off x="0" y="0"/>
          <a:ext cx="0" cy="0"/>
          <a:chOff x="0" y="0"/>
          <a:chExt cx="0" cy="0"/>
        </a:xfrm>
      </p:grpSpPr>
      <p:pic>
        <p:nvPicPr>
          <p:cNvPr descr="Diagram&#10;&#10;Description automatically generated" id="37" name="Google Shape;37;p3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8" name="Google Shape;38;p39"/>
          <p:cNvSpPr txBox="1"/>
          <p:nvPr>
            <p:ph idx="1" type="body"/>
          </p:nvPr>
        </p:nvSpPr>
        <p:spPr>
          <a:xfrm rot="-5400000">
            <a:off x="6567824" y="2363981"/>
            <a:ext cx="3814091" cy="57626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F9D628"/>
              </a:buClr>
              <a:buSzPts val="1800"/>
              <a:buNone/>
              <a:defRPr sz="1800">
                <a:solidFill>
                  <a:srgbClr val="F9D628"/>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ransition 2">
  <p:cSld name="1_Transition 2">
    <p:spTree>
      <p:nvGrpSpPr>
        <p:cNvPr id="39" name="Shape 39"/>
        <p:cNvGrpSpPr/>
        <p:nvPr/>
      </p:nvGrpSpPr>
      <p:grpSpPr>
        <a:xfrm>
          <a:off x="0" y="0"/>
          <a:ext cx="0" cy="0"/>
          <a:chOff x="0" y="0"/>
          <a:chExt cx="0" cy="0"/>
        </a:xfrm>
      </p:grpSpPr>
      <p:pic>
        <p:nvPicPr>
          <p:cNvPr id="40" name="Google Shape;40;p4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1" name="Google Shape;41;p40"/>
          <p:cNvSpPr txBox="1"/>
          <p:nvPr>
            <p:ph idx="1" type="body"/>
          </p:nvPr>
        </p:nvSpPr>
        <p:spPr>
          <a:xfrm rot="-5400000">
            <a:off x="6567824" y="2363981"/>
            <a:ext cx="3814091" cy="57626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B1E0E0"/>
              </a:buClr>
              <a:buSzPts val="1800"/>
              <a:buNone/>
              <a:defRPr sz="1800">
                <a:solidFill>
                  <a:srgbClr val="B1E0E0"/>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bg>
      <p:bgPr>
        <a:solidFill>
          <a:srgbClr val="F9F7F9"/>
        </a:solidFill>
      </p:bgPr>
    </p:bg>
    <p:spTree>
      <p:nvGrpSpPr>
        <p:cNvPr id="42" name="Shape 4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1">
    <p:bg>
      <p:bgPr>
        <a:solidFill>
          <a:srgbClr val="F9F7F9"/>
        </a:solidFill>
      </p:bgPr>
    </p:bg>
    <p:spTree>
      <p:nvGrpSpPr>
        <p:cNvPr id="43" name="Shape 43"/>
        <p:cNvGrpSpPr/>
        <p:nvPr/>
      </p:nvGrpSpPr>
      <p:grpSpPr>
        <a:xfrm>
          <a:off x="0" y="0"/>
          <a:ext cx="0" cy="0"/>
          <a:chOff x="0" y="0"/>
          <a:chExt cx="0" cy="0"/>
        </a:xfrm>
      </p:grpSpPr>
      <p:pic>
        <p:nvPicPr>
          <p:cNvPr descr="Graphical user interface, text, application, chat or text message&#10;&#10;Description automatically generated" id="44" name="Google Shape;44;p4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5" name="Google Shape;45;p42"/>
          <p:cNvSpPr/>
          <p:nvPr/>
        </p:nvSpPr>
        <p:spPr>
          <a:xfrm>
            <a:off x="381836" y="452176"/>
            <a:ext cx="8762164" cy="693336"/>
          </a:xfrm>
          <a:prstGeom prst="roundRect">
            <a:avLst>
              <a:gd fmla="val 16667" name="adj"/>
            </a:avLst>
          </a:prstGeom>
          <a:solidFill>
            <a:schemeClr val="lt1">
              <a:alpha val="8352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CA" sz="1800" u="none" cap="none" strike="noStrike">
                <a:solidFill>
                  <a:schemeClr val="lt1"/>
                </a:solidFill>
                <a:latin typeface="Calibri"/>
                <a:ea typeface="Calibri"/>
                <a:cs typeface="Calibri"/>
                <a:sym typeface="Calibri"/>
              </a:rPr>
              <a:t>v</a:t>
            </a:r>
            <a:endParaRPr b="0" i="0" sz="1400" u="none" cap="none" strike="noStrike">
              <a:solidFill>
                <a:srgbClr val="000000"/>
              </a:solidFill>
              <a:latin typeface="Arial"/>
              <a:ea typeface="Arial"/>
              <a:cs typeface="Arial"/>
              <a:sym typeface="Arial"/>
            </a:endParaRPr>
          </a:p>
        </p:txBody>
      </p:sp>
      <p:sp>
        <p:nvSpPr>
          <p:cNvPr id="46" name="Google Shape;46;p42"/>
          <p:cNvSpPr txBox="1"/>
          <p:nvPr>
            <p:ph idx="1" type="body"/>
          </p:nvPr>
        </p:nvSpPr>
        <p:spPr>
          <a:xfrm>
            <a:off x="1328026" y="1510303"/>
            <a:ext cx="6876174" cy="249255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252A22"/>
              </a:buClr>
              <a:buSzPts val="1400"/>
              <a:buNone/>
              <a:defRPr b="0" i="0" sz="14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rgbClr val="252A22"/>
              </a:buClr>
              <a:buSzPts val="1400"/>
              <a:buNone/>
              <a:defRPr b="0" i="0" sz="1400">
                <a:solidFill>
                  <a:srgbClr val="252A22"/>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rgbClr val="252A22"/>
              </a:buClr>
              <a:buSzPts val="1400"/>
              <a:buNone/>
              <a:defRPr b="0" i="0" sz="1400">
                <a:solidFill>
                  <a:srgbClr val="252A22"/>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rgbClr val="252A22"/>
              </a:buClr>
              <a:buSzPts val="1400"/>
              <a:buNone/>
              <a:defRPr b="0" i="0" sz="1400">
                <a:solidFill>
                  <a:srgbClr val="252A22"/>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rgbClr val="252A22"/>
              </a:buClr>
              <a:buSzPts val="1400"/>
              <a:buNone/>
              <a:defRPr b="0" i="0" sz="1400">
                <a:solidFill>
                  <a:srgbClr val="252A22"/>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7" name="Google Shape;47;p42"/>
          <p:cNvSpPr txBox="1"/>
          <p:nvPr>
            <p:ph type="title"/>
          </p:nvPr>
        </p:nvSpPr>
        <p:spPr>
          <a:xfrm>
            <a:off x="571500" y="579457"/>
            <a:ext cx="8000999" cy="47454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52A22"/>
              </a:buClr>
              <a:buSzPts val="2400"/>
              <a:buFont typeface="Montserrat"/>
              <a:buNone/>
              <a:defRPr b="0" i="0" sz="2400">
                <a:solidFill>
                  <a:srgbClr val="252A22"/>
                </a:solidFill>
                <a:latin typeface="Montserrat"/>
                <a:ea typeface="Montserrat"/>
                <a:cs typeface="Montserrat"/>
                <a:sym typeface="Montserra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8" name="Google Shape;48;p42"/>
          <p:cNvPicPr preferRelativeResize="0"/>
          <p:nvPr/>
        </p:nvPicPr>
        <p:blipFill rotWithShape="1">
          <a:blip r:embed="rId3">
            <a:alphaModFix/>
          </a:blip>
          <a:srcRect b="0" l="0" r="0" t="0"/>
          <a:stretch/>
        </p:blipFill>
        <p:spPr>
          <a:xfrm>
            <a:off x="7896117" y="4188145"/>
            <a:ext cx="962133" cy="68151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ecific Content">
  <p:cSld name="Specific Content">
    <p:bg>
      <p:bgPr>
        <a:solidFill>
          <a:srgbClr val="F9F7F9"/>
        </a:solidFill>
      </p:bgPr>
    </p:bg>
    <p:spTree>
      <p:nvGrpSpPr>
        <p:cNvPr id="49" name="Shape 49"/>
        <p:cNvGrpSpPr/>
        <p:nvPr/>
      </p:nvGrpSpPr>
      <p:grpSpPr>
        <a:xfrm>
          <a:off x="0" y="0"/>
          <a:ext cx="0" cy="0"/>
          <a:chOff x="0" y="0"/>
          <a:chExt cx="0" cy="0"/>
        </a:xfrm>
      </p:grpSpPr>
      <p:sp>
        <p:nvSpPr>
          <p:cNvPr id="50" name="Google Shape;50;p43"/>
          <p:cNvSpPr/>
          <p:nvPr>
            <p:ph idx="1" type="body"/>
          </p:nvPr>
        </p:nvSpPr>
        <p:spPr>
          <a:xfrm>
            <a:off x="1236433" y="1836254"/>
            <a:ext cx="2099659" cy="1257581"/>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1100"/>
              <a:buNone/>
              <a:defRPr sz="11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1" name="Google Shape;51;p43"/>
          <p:cNvSpPr/>
          <p:nvPr>
            <p:ph idx="2" type="body"/>
          </p:nvPr>
        </p:nvSpPr>
        <p:spPr>
          <a:xfrm>
            <a:off x="1236433" y="3319167"/>
            <a:ext cx="2099659" cy="1257581"/>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1100"/>
              <a:buNone/>
              <a:defRPr sz="11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2" name="Google Shape;52;p43"/>
          <p:cNvSpPr/>
          <p:nvPr>
            <p:ph idx="3" type="body"/>
          </p:nvPr>
        </p:nvSpPr>
        <p:spPr>
          <a:xfrm>
            <a:off x="3462799" y="1836254"/>
            <a:ext cx="2099659" cy="1257581"/>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1100"/>
              <a:buNone/>
              <a:defRPr sz="11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3" name="Google Shape;53;p43"/>
          <p:cNvSpPr/>
          <p:nvPr>
            <p:ph idx="4" type="body"/>
          </p:nvPr>
        </p:nvSpPr>
        <p:spPr>
          <a:xfrm>
            <a:off x="3462799" y="3319167"/>
            <a:ext cx="2099659" cy="1257581"/>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1100"/>
              <a:buNone/>
              <a:defRPr sz="11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4" name="Google Shape;54;p43"/>
          <p:cNvSpPr/>
          <p:nvPr>
            <p:ph idx="5" type="body"/>
          </p:nvPr>
        </p:nvSpPr>
        <p:spPr>
          <a:xfrm>
            <a:off x="5669286" y="1836254"/>
            <a:ext cx="2099659" cy="1257581"/>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1100"/>
              <a:buNone/>
              <a:defRPr sz="11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5" name="Google Shape;55;p43"/>
          <p:cNvSpPr/>
          <p:nvPr>
            <p:ph idx="6" type="body"/>
          </p:nvPr>
        </p:nvSpPr>
        <p:spPr>
          <a:xfrm>
            <a:off x="5669286" y="3319167"/>
            <a:ext cx="2099659" cy="1257581"/>
          </a:xfrm>
          <a:prstGeom prst="roundRect">
            <a:avLst>
              <a:gd fmla="val 16667" name="adj"/>
            </a:avLst>
          </a:prstGeom>
          <a:solidFill>
            <a:schemeClr val="lt1"/>
          </a:solidFill>
          <a:ln cap="flat" cmpd="sng" w="19050">
            <a:solidFill>
              <a:srgbClr val="F9D628"/>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ctr">
              <a:lnSpc>
                <a:spcPct val="150000"/>
              </a:lnSpc>
              <a:spcBef>
                <a:spcPts val="750"/>
              </a:spcBef>
              <a:spcAft>
                <a:spcPts val="0"/>
              </a:spcAft>
              <a:buClr>
                <a:srgbClr val="252A22"/>
              </a:buClr>
              <a:buSzPts val="1100"/>
              <a:buNone/>
              <a:defRPr sz="1100">
                <a:solidFill>
                  <a:srgbClr val="252A22"/>
                </a:solidFill>
                <a:latin typeface="Montserrat Medium"/>
                <a:ea typeface="Montserrat Medium"/>
                <a:cs typeface="Montserrat Medium"/>
                <a:sym typeface="Montserrat Medium"/>
              </a:defRPr>
            </a:lvl1pPr>
            <a:lvl2pPr indent="-228600" lvl="1" marL="914400" algn="l">
              <a:lnSpc>
                <a:spcPct val="90000"/>
              </a:lnSpc>
              <a:spcBef>
                <a:spcPts val="375"/>
              </a:spcBef>
              <a:spcAft>
                <a:spcPts val="0"/>
              </a:spcAft>
              <a:buClr>
                <a:schemeClr val="dk1"/>
              </a:buClr>
              <a:buSzPts val="1600"/>
              <a:buNone/>
              <a:defRPr sz="1600">
                <a:solidFill>
                  <a:schemeClr val="lt1"/>
                </a:solidFill>
                <a:latin typeface="Montserrat Medium"/>
                <a:ea typeface="Montserrat Medium"/>
                <a:cs typeface="Montserrat Medium"/>
                <a:sym typeface="Montserrat Medium"/>
              </a:defRPr>
            </a:lvl2pPr>
            <a:lvl3pPr indent="-228600" lvl="2" marL="1371600" algn="l">
              <a:lnSpc>
                <a:spcPct val="90000"/>
              </a:lnSpc>
              <a:spcBef>
                <a:spcPts val="375"/>
              </a:spcBef>
              <a:spcAft>
                <a:spcPts val="0"/>
              </a:spcAft>
              <a:buClr>
                <a:schemeClr val="dk1"/>
              </a:buClr>
              <a:buSzPts val="1400"/>
              <a:buNone/>
              <a:defRPr sz="1400">
                <a:solidFill>
                  <a:schemeClr val="lt1"/>
                </a:solidFill>
                <a:latin typeface="Montserrat Medium"/>
                <a:ea typeface="Montserrat Medium"/>
                <a:cs typeface="Montserrat Medium"/>
                <a:sym typeface="Montserrat Medium"/>
              </a:defRPr>
            </a:lvl3pPr>
            <a:lvl4pPr indent="-228600" lvl="3" marL="18288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4pPr>
            <a:lvl5pPr indent="-228600" lvl="4" marL="2286000" algn="l">
              <a:lnSpc>
                <a:spcPct val="90000"/>
              </a:lnSpc>
              <a:spcBef>
                <a:spcPts val="375"/>
              </a:spcBef>
              <a:spcAft>
                <a:spcPts val="0"/>
              </a:spcAft>
              <a:buClr>
                <a:schemeClr val="dk1"/>
              </a:buClr>
              <a:buSzPts val="1200"/>
              <a:buNone/>
              <a:defRPr sz="1200">
                <a:solidFill>
                  <a:schemeClr val="lt1"/>
                </a:solidFill>
                <a:latin typeface="Montserrat Medium"/>
                <a:ea typeface="Montserrat Medium"/>
                <a:cs typeface="Montserrat Medium"/>
                <a:sym typeface="Montserrat Medium"/>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6" name="Google Shape;56;p43"/>
          <p:cNvSpPr/>
          <p:nvPr/>
        </p:nvSpPr>
        <p:spPr>
          <a:xfrm>
            <a:off x="381836" y="452176"/>
            <a:ext cx="8762164" cy="693336"/>
          </a:xfrm>
          <a:prstGeom prst="roundRect">
            <a:avLst>
              <a:gd fmla="val 16667" name="adj"/>
            </a:avLst>
          </a:prstGeom>
          <a:solidFill>
            <a:schemeClr val="lt1">
              <a:alpha val="8352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CA" sz="1800" u="none" cap="none" strike="noStrike">
                <a:solidFill>
                  <a:schemeClr val="lt1"/>
                </a:solidFill>
                <a:latin typeface="Calibri"/>
                <a:ea typeface="Calibri"/>
                <a:cs typeface="Calibri"/>
                <a:sym typeface="Calibri"/>
              </a:rPr>
              <a:t>v</a:t>
            </a:r>
            <a:endParaRPr b="0" i="0" sz="1400" u="none" cap="none" strike="noStrike">
              <a:solidFill>
                <a:srgbClr val="000000"/>
              </a:solidFill>
              <a:latin typeface="Arial"/>
              <a:ea typeface="Arial"/>
              <a:cs typeface="Arial"/>
              <a:sym typeface="Arial"/>
            </a:endParaRPr>
          </a:p>
        </p:txBody>
      </p:sp>
      <p:sp>
        <p:nvSpPr>
          <p:cNvPr id="57" name="Google Shape;57;p43"/>
          <p:cNvSpPr txBox="1"/>
          <p:nvPr>
            <p:ph type="title"/>
          </p:nvPr>
        </p:nvSpPr>
        <p:spPr>
          <a:xfrm>
            <a:off x="571500" y="579457"/>
            <a:ext cx="8000999" cy="47454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52A22"/>
              </a:buClr>
              <a:buSzPts val="2400"/>
              <a:buFont typeface="Montserrat"/>
              <a:buNone/>
              <a:defRPr b="0" i="0" sz="2400">
                <a:solidFill>
                  <a:srgbClr val="252A22"/>
                </a:solidFill>
                <a:latin typeface="Montserrat"/>
                <a:ea typeface="Montserrat"/>
                <a:cs typeface="Montserrat"/>
                <a:sym typeface="Montserra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8.jp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Text&#10;&#10;Description automatically generated" id="10" name="Google Shape;10;p34"/>
          <p:cNvPicPr preferRelativeResize="0"/>
          <p:nvPr/>
        </p:nvPicPr>
        <p:blipFill rotWithShape="1">
          <a:blip r:embed="rId1">
            <a:alphaModFix/>
          </a:blip>
          <a:srcRect b="0" l="0" r="0" t="0"/>
          <a:stretch/>
        </p:blipFill>
        <p:spPr>
          <a:xfrm rot="10800000">
            <a:off x="-2" y="-2"/>
            <a:ext cx="9144001" cy="5143501"/>
          </a:xfrm>
          <a:prstGeom prst="rect">
            <a:avLst/>
          </a:prstGeom>
          <a:noFill/>
          <a:ln>
            <a:noFill/>
          </a:ln>
        </p:spPr>
      </p:pic>
      <p:sp>
        <p:nvSpPr>
          <p:cNvPr id="11" name="Google Shape;11;p34"/>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34"/>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3" name="Google Shape;13;p3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pic>
        <p:nvPicPr>
          <p:cNvPr id="15" name="Google Shape;15;p34"/>
          <p:cNvPicPr preferRelativeResize="0"/>
          <p:nvPr/>
        </p:nvPicPr>
        <p:blipFill rotWithShape="1">
          <a:blip r:embed="rId2">
            <a:alphaModFix/>
          </a:blip>
          <a:srcRect b="0" l="0" r="0" t="0"/>
          <a:stretch/>
        </p:blipFill>
        <p:spPr>
          <a:xfrm>
            <a:off x="7896117" y="4188145"/>
            <a:ext cx="962133" cy="68151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jpg"/><Relationship Id="rId4"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cloud.r-project.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
          <p:cNvSpPr txBox="1"/>
          <p:nvPr/>
        </p:nvSpPr>
        <p:spPr>
          <a:xfrm>
            <a:off x="114197" y="2781275"/>
            <a:ext cx="31569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CA" sz="1800" u="none" cap="none" strike="noStrike">
                <a:solidFill>
                  <a:srgbClr val="4B868E"/>
                </a:solidFill>
                <a:latin typeface="Montserrat"/>
                <a:ea typeface="Montserrat"/>
                <a:cs typeface="Montserrat"/>
                <a:sym typeface="Montserrat"/>
              </a:rPr>
              <a:t>Introduction to </a:t>
            </a:r>
            <a:r>
              <a:rPr b="1" lang="en-CA" sz="1800">
                <a:solidFill>
                  <a:srgbClr val="4B868E"/>
                </a:solidFill>
                <a:latin typeface="Montserrat"/>
                <a:ea typeface="Montserrat"/>
                <a:cs typeface="Montserrat"/>
                <a:sym typeface="Montserrat"/>
              </a:rPr>
              <a:t>R and </a:t>
            </a:r>
            <a:r>
              <a:rPr b="1" lang="en-CA" sz="1800">
                <a:solidFill>
                  <a:srgbClr val="4B868E"/>
                </a:solidFill>
                <a:latin typeface="Montserrat"/>
                <a:ea typeface="Montserrat"/>
                <a:cs typeface="Montserrat"/>
                <a:sym typeface="Montserrat"/>
              </a:rPr>
              <a:t>RStudio</a:t>
            </a:r>
            <a:r>
              <a:rPr b="1" lang="en-CA" sz="1800">
                <a:solidFill>
                  <a:srgbClr val="4B868E"/>
                </a:solidFill>
                <a:latin typeface="Montserrat"/>
                <a:ea typeface="Montserrat"/>
                <a:cs typeface="Montserrat"/>
                <a:sym typeface="Montserrat"/>
              </a:rPr>
              <a:t> </a:t>
            </a:r>
            <a:endParaRPr b="0" i="0" sz="1400" u="none" cap="none" strike="noStrike">
              <a:solidFill>
                <a:srgbClr val="000000"/>
              </a:solidFill>
              <a:latin typeface="Arial"/>
              <a:ea typeface="Arial"/>
              <a:cs typeface="Arial"/>
              <a:sym typeface="Arial"/>
            </a:endParaRPr>
          </a:p>
        </p:txBody>
      </p:sp>
      <p:sp>
        <p:nvSpPr>
          <p:cNvPr id="76" name="Google Shape;76;p1"/>
          <p:cNvSpPr txBox="1"/>
          <p:nvPr/>
        </p:nvSpPr>
        <p:spPr>
          <a:xfrm>
            <a:off x="4505500" y="4090675"/>
            <a:ext cx="43299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CA" sz="1800" u="none" cap="none" strike="noStrike">
                <a:solidFill>
                  <a:srgbClr val="000000"/>
                </a:solidFill>
                <a:latin typeface="Montserrat"/>
                <a:ea typeface="Montserrat"/>
                <a:cs typeface="Montserrat"/>
                <a:sym typeface="Montserrat"/>
              </a:rPr>
              <a:t>Presentors:</a:t>
            </a:r>
            <a:endParaRPr b="1" i="0" sz="18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800"/>
              <a:buFont typeface="Arial"/>
              <a:buNone/>
            </a:pPr>
            <a:r>
              <a:rPr b="1" i="0" lang="en-CA" sz="1800" u="none" cap="none" strike="noStrike">
                <a:solidFill>
                  <a:srgbClr val="000000"/>
                </a:solidFill>
                <a:latin typeface="Montserrat"/>
                <a:ea typeface="Montserrat"/>
                <a:cs typeface="Montserrat"/>
                <a:sym typeface="Montserrat"/>
              </a:rPr>
              <a:t>?</a:t>
            </a:r>
            <a:endParaRPr b="1" i="0" sz="1800" u="none" cap="none" strike="noStrike">
              <a:solidFill>
                <a:srgbClr val="000000"/>
              </a:solidFill>
              <a:latin typeface="Montserrat"/>
              <a:ea typeface="Montserrat"/>
              <a:cs typeface="Montserrat"/>
              <a:sym typeface="Montserrat"/>
            </a:endParaRPr>
          </a:p>
        </p:txBody>
      </p:sp>
      <p:sp>
        <p:nvSpPr>
          <p:cNvPr id="77" name="Google Shape;77;p1"/>
          <p:cNvSpPr txBox="1"/>
          <p:nvPr/>
        </p:nvSpPr>
        <p:spPr>
          <a:xfrm>
            <a:off x="441775" y="4354625"/>
            <a:ext cx="2398200" cy="42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CA" sz="1400" u="none" cap="none" strike="noStrike">
                <a:solidFill>
                  <a:srgbClr val="000000"/>
                </a:solidFill>
                <a:latin typeface="Montserrat"/>
                <a:ea typeface="Montserrat"/>
                <a:cs typeface="Montserrat"/>
                <a:sym typeface="Montserrat"/>
              </a:rPr>
              <a:t>22 September, 2021</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abbeb26e7b_0_51"/>
          <p:cNvSpPr txBox="1"/>
          <p:nvPr>
            <p:ph type="title"/>
          </p:nvPr>
        </p:nvSpPr>
        <p:spPr>
          <a:xfrm>
            <a:off x="571500" y="617257"/>
            <a:ext cx="8001000" cy="47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52A22"/>
              </a:buClr>
              <a:buSzPts val="2400"/>
              <a:buFont typeface="Montserrat"/>
              <a:buNone/>
            </a:pPr>
            <a:r>
              <a:rPr lang="en-CA"/>
              <a:t>Type Conversion</a:t>
            </a:r>
            <a:endParaRPr/>
          </a:p>
        </p:txBody>
      </p:sp>
      <p:sp>
        <p:nvSpPr>
          <p:cNvPr id="145" name="Google Shape;145;gabbeb26e7b_0_51"/>
          <p:cNvSpPr txBox="1"/>
          <p:nvPr/>
        </p:nvSpPr>
        <p:spPr>
          <a:xfrm>
            <a:off x="325625" y="1305350"/>
            <a:ext cx="4284900" cy="298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x &lt;- 1L </a:t>
            </a:r>
            <a:r>
              <a:rPr lang="en-CA" sz="1150">
                <a:solidFill>
                  <a:srgbClr val="008000"/>
                </a:solidFill>
                <a:highlight>
                  <a:srgbClr val="FFFFFF"/>
                </a:highlight>
                <a:latin typeface="Courier New"/>
                <a:ea typeface="Courier New"/>
                <a:cs typeface="Courier New"/>
                <a:sym typeface="Courier New"/>
              </a:rPr>
              <a:t># integer</a:t>
            </a:r>
            <a:endParaRPr sz="1150">
              <a:solidFill>
                <a:srgbClr val="008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y &lt;- </a:t>
            </a:r>
            <a:r>
              <a:rPr lang="en-CA" sz="1150">
                <a:solidFill>
                  <a:srgbClr val="FF0000"/>
                </a:solidFill>
                <a:highlight>
                  <a:srgbClr val="FFFFFF"/>
                </a:highlight>
                <a:latin typeface="Courier New"/>
                <a:ea typeface="Courier New"/>
                <a:cs typeface="Courier New"/>
                <a:sym typeface="Courier New"/>
              </a:rPr>
              <a:t>2</a:t>
            </a:r>
            <a:r>
              <a:rPr lang="en-CA" sz="1150">
                <a:solidFill>
                  <a:schemeClr val="dk1"/>
                </a:solidFill>
                <a:highlight>
                  <a:srgbClr val="FFFFFF"/>
                </a:highlight>
                <a:latin typeface="Courier New"/>
                <a:ea typeface="Courier New"/>
                <a:cs typeface="Courier New"/>
                <a:sym typeface="Courier New"/>
              </a:rPr>
              <a:t> </a:t>
            </a:r>
            <a:r>
              <a:rPr lang="en-CA" sz="1150">
                <a:solidFill>
                  <a:srgbClr val="008000"/>
                </a:solidFill>
                <a:highlight>
                  <a:srgbClr val="FFFFFF"/>
                </a:highlight>
                <a:latin typeface="Courier New"/>
                <a:ea typeface="Courier New"/>
                <a:cs typeface="Courier New"/>
                <a:sym typeface="Courier New"/>
              </a:rPr>
              <a:t># numeric</a:t>
            </a:r>
            <a:endParaRPr sz="1150">
              <a:solidFill>
                <a:srgbClr val="008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sz="11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CA" sz="1150">
                <a:solidFill>
                  <a:srgbClr val="008000"/>
                </a:solidFill>
                <a:highlight>
                  <a:srgbClr val="FFFFFF"/>
                </a:highlight>
                <a:latin typeface="Courier New"/>
                <a:ea typeface="Courier New"/>
                <a:cs typeface="Courier New"/>
                <a:sym typeface="Courier New"/>
              </a:rPr>
              <a:t># convert from integer to numeric:</a:t>
            </a:r>
            <a:endParaRPr sz="1150">
              <a:solidFill>
                <a:srgbClr val="008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a &lt;- </a:t>
            </a:r>
            <a:r>
              <a:rPr lang="en-CA" sz="1150">
                <a:solidFill>
                  <a:srgbClr val="0000CD"/>
                </a:solidFill>
                <a:highlight>
                  <a:srgbClr val="FFFFFF"/>
                </a:highlight>
                <a:latin typeface="Courier New"/>
                <a:ea typeface="Courier New"/>
                <a:cs typeface="Courier New"/>
                <a:sym typeface="Courier New"/>
              </a:rPr>
              <a:t>as</a:t>
            </a:r>
            <a:r>
              <a:rPr lang="en-CA" sz="1150">
                <a:solidFill>
                  <a:schemeClr val="dk1"/>
                </a:solidFill>
                <a:highlight>
                  <a:srgbClr val="FFFFFF"/>
                </a:highlight>
                <a:latin typeface="Courier New"/>
                <a:ea typeface="Courier New"/>
                <a:cs typeface="Courier New"/>
                <a:sym typeface="Courier New"/>
              </a:rPr>
              <a:t>.numeric(x)</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sz="11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CA" sz="1150">
                <a:solidFill>
                  <a:srgbClr val="008000"/>
                </a:solidFill>
                <a:highlight>
                  <a:srgbClr val="FFFFFF"/>
                </a:highlight>
                <a:latin typeface="Courier New"/>
                <a:ea typeface="Courier New"/>
                <a:cs typeface="Courier New"/>
                <a:sym typeface="Courier New"/>
              </a:rPr>
              <a:t># convert from numeric to integer:</a:t>
            </a:r>
            <a:endParaRPr sz="1150">
              <a:solidFill>
                <a:srgbClr val="008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b &lt;- </a:t>
            </a:r>
            <a:r>
              <a:rPr lang="en-CA" sz="1150">
                <a:solidFill>
                  <a:srgbClr val="0000CD"/>
                </a:solidFill>
                <a:highlight>
                  <a:srgbClr val="FFFFFF"/>
                </a:highlight>
                <a:latin typeface="Courier New"/>
                <a:ea typeface="Courier New"/>
                <a:cs typeface="Courier New"/>
                <a:sym typeface="Courier New"/>
              </a:rPr>
              <a:t>as</a:t>
            </a:r>
            <a:r>
              <a:rPr lang="en-CA" sz="1150">
                <a:solidFill>
                  <a:schemeClr val="dk1"/>
                </a:solidFill>
                <a:highlight>
                  <a:srgbClr val="FFFFFF"/>
                </a:highlight>
                <a:latin typeface="Courier New"/>
                <a:ea typeface="Courier New"/>
                <a:cs typeface="Courier New"/>
                <a:sym typeface="Courier New"/>
              </a:rPr>
              <a:t>.integer(y)</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sz="11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CA" sz="1150">
                <a:solidFill>
                  <a:srgbClr val="008000"/>
                </a:solidFill>
                <a:highlight>
                  <a:srgbClr val="FFFFFF"/>
                </a:highlight>
                <a:latin typeface="Courier New"/>
                <a:ea typeface="Courier New"/>
                <a:cs typeface="Courier New"/>
                <a:sym typeface="Courier New"/>
              </a:rPr>
              <a:t># print values of x and y</a:t>
            </a:r>
            <a:endParaRPr sz="1150">
              <a:solidFill>
                <a:srgbClr val="008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x</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y</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sz="11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CA" sz="1150">
                <a:solidFill>
                  <a:srgbClr val="008000"/>
                </a:solidFill>
                <a:highlight>
                  <a:srgbClr val="FFFFFF"/>
                </a:highlight>
                <a:latin typeface="Courier New"/>
                <a:ea typeface="Courier New"/>
                <a:cs typeface="Courier New"/>
                <a:sym typeface="Courier New"/>
              </a:rPr>
              <a:t># print the class name of a and b</a:t>
            </a:r>
            <a:endParaRPr sz="1150">
              <a:solidFill>
                <a:srgbClr val="008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class</a:t>
            </a:r>
            <a:r>
              <a:rPr lang="en-CA" sz="1150">
                <a:solidFill>
                  <a:schemeClr val="dk1"/>
                </a:solidFill>
                <a:highlight>
                  <a:srgbClr val="FFFFFF"/>
                </a:highlight>
                <a:latin typeface="Courier New"/>
                <a:ea typeface="Courier New"/>
                <a:cs typeface="Courier New"/>
                <a:sym typeface="Courier New"/>
              </a:rPr>
              <a:t>(a)</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rPr lang="en-CA" sz="1150">
                <a:solidFill>
                  <a:srgbClr val="0000CD"/>
                </a:solidFill>
                <a:highlight>
                  <a:srgbClr val="FFFFFF"/>
                </a:highlight>
                <a:latin typeface="Courier New"/>
                <a:ea typeface="Courier New"/>
                <a:cs typeface="Courier New"/>
                <a:sym typeface="Courier New"/>
              </a:rPr>
              <a:t>class</a:t>
            </a:r>
            <a:r>
              <a:rPr lang="en-CA" sz="1150">
                <a:solidFill>
                  <a:schemeClr val="dk1"/>
                </a:solidFill>
                <a:highlight>
                  <a:srgbClr val="FFFFFF"/>
                </a:highlight>
                <a:latin typeface="Courier New"/>
                <a:ea typeface="Courier New"/>
                <a:cs typeface="Courier New"/>
                <a:sym typeface="Courier New"/>
              </a:rPr>
              <a:t>(b)</a:t>
            </a:r>
            <a:endParaRPr sz="1150">
              <a:solidFill>
                <a:schemeClr val="dk1"/>
              </a:solidFill>
              <a:highlight>
                <a:srgbClr val="FFFFFF"/>
              </a:highlight>
              <a:latin typeface="Courier New"/>
              <a:ea typeface="Courier New"/>
              <a:cs typeface="Courier New"/>
              <a:sym typeface="Courier New"/>
            </a:endParaRPr>
          </a:p>
        </p:txBody>
      </p:sp>
      <p:sp>
        <p:nvSpPr>
          <p:cNvPr id="146" name="Google Shape;146;gabbeb26e7b_0_51"/>
          <p:cNvSpPr txBox="1"/>
          <p:nvPr/>
        </p:nvSpPr>
        <p:spPr>
          <a:xfrm>
            <a:off x="5350725" y="1591150"/>
            <a:ext cx="2434800" cy="183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Calibri"/>
              <a:ea typeface="Calibri"/>
              <a:cs typeface="Calibri"/>
              <a:sym typeface="Calibri"/>
            </a:endParaRPr>
          </a:p>
          <a:p>
            <a:pPr indent="0" lvl="0" marL="127000" marR="177800" rtl="0" algn="l">
              <a:lnSpc>
                <a:spcPct val="115000"/>
              </a:lnSpc>
              <a:spcBef>
                <a:spcPts val="0"/>
              </a:spcBef>
              <a:spcAft>
                <a:spcPts val="0"/>
              </a:spcAft>
              <a:buClr>
                <a:schemeClr val="dk1"/>
              </a:buClr>
              <a:buSzPts val="1100"/>
              <a:buFont typeface="Arial"/>
              <a:buNone/>
            </a:pPr>
            <a:r>
              <a:rPr b="0" i="0" lang="en-CA" sz="1150" u="none" cap="none" strike="noStrike">
                <a:solidFill>
                  <a:srgbClr val="FFFFFF"/>
                </a:solidFill>
                <a:highlight>
                  <a:schemeClr val="dk1"/>
                </a:highlight>
                <a:latin typeface="Courier New"/>
                <a:ea typeface="Courier New"/>
                <a:cs typeface="Courier New"/>
                <a:sym typeface="Courier New"/>
              </a:rPr>
              <a:t>1</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127000" marR="177800" rtl="0" algn="l">
              <a:lnSpc>
                <a:spcPct val="115000"/>
              </a:lnSpc>
              <a:spcBef>
                <a:spcPts val="0"/>
              </a:spcBef>
              <a:spcAft>
                <a:spcPts val="0"/>
              </a:spcAft>
              <a:buClr>
                <a:schemeClr val="dk1"/>
              </a:buClr>
              <a:buSzPts val="1100"/>
              <a:buFont typeface="Arial"/>
              <a:buNone/>
            </a:pPr>
            <a:r>
              <a:rPr b="0" i="0" lang="en-CA" sz="1150" u="none" cap="none" strike="noStrike">
                <a:solidFill>
                  <a:srgbClr val="FFFFFF"/>
                </a:solidFill>
                <a:highlight>
                  <a:schemeClr val="dk1"/>
                </a:highlight>
                <a:latin typeface="Courier New"/>
                <a:ea typeface="Courier New"/>
                <a:cs typeface="Courier New"/>
                <a:sym typeface="Courier New"/>
              </a:rPr>
              <a:t>2</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127000" marR="177800" rtl="0" algn="l">
              <a:lnSpc>
                <a:spcPct val="115000"/>
              </a:lnSpc>
              <a:spcBef>
                <a:spcPts val="0"/>
              </a:spcBef>
              <a:spcAft>
                <a:spcPts val="0"/>
              </a:spcAft>
              <a:buClr>
                <a:schemeClr val="dk1"/>
              </a:buClr>
              <a:buSzPts val="1100"/>
              <a:buFont typeface="Arial"/>
              <a:buNone/>
            </a:pPr>
            <a:r>
              <a:rPr b="0" i="0" lang="en-CA" sz="1150" u="none" cap="none" strike="noStrike">
                <a:solidFill>
                  <a:srgbClr val="FFFFFF"/>
                </a:solidFill>
                <a:highlight>
                  <a:schemeClr val="dk1"/>
                </a:highlight>
                <a:latin typeface="Courier New"/>
                <a:ea typeface="Courier New"/>
                <a:cs typeface="Courier New"/>
                <a:sym typeface="Courier New"/>
              </a:rPr>
              <a:t>(1+0j)</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127000" marR="177800" rtl="0" algn="l">
              <a:lnSpc>
                <a:spcPct val="115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“numeric”</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127000" marR="177800" rtl="0" algn="l">
              <a:lnSpc>
                <a:spcPct val="115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“integer”</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127000" marR="177800" rtl="0" algn="l">
              <a:lnSpc>
                <a:spcPct val="115000"/>
              </a:lnSpc>
              <a:spcBef>
                <a:spcPts val="0"/>
              </a:spcBef>
              <a:spcAft>
                <a:spcPts val="0"/>
              </a:spcAft>
              <a:buClr>
                <a:schemeClr val="dk1"/>
              </a:buClr>
              <a:buSzPts val="1100"/>
              <a:buFont typeface="Arial"/>
              <a:buNone/>
            </a:pPr>
            <a:r>
              <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07e84c2033_0_39"/>
          <p:cNvSpPr txBox="1"/>
          <p:nvPr>
            <p:ph idx="1" type="body"/>
          </p:nvPr>
        </p:nvSpPr>
        <p:spPr>
          <a:xfrm>
            <a:off x="716050" y="1349600"/>
            <a:ext cx="8001000" cy="3534900"/>
          </a:xfrm>
          <a:prstGeom prst="rect">
            <a:avLst/>
          </a:prstGeom>
        </p:spPr>
        <p:txBody>
          <a:bodyPr anchorCtr="0" anchor="t" bIns="45700" lIns="91425" spcFirstLastPara="1" rIns="91425" wrap="square" tIns="45700">
            <a:normAutofit/>
          </a:bodyPr>
          <a:lstStyle/>
          <a:p>
            <a:pPr indent="-301625" lvl="0" marL="457200" rtl="0" algn="l">
              <a:lnSpc>
                <a:spcPct val="100000"/>
              </a:lnSpc>
              <a:spcBef>
                <a:spcPts val="0"/>
              </a:spcBef>
              <a:spcAft>
                <a:spcPts val="0"/>
              </a:spcAft>
              <a:buSzPts val="1150"/>
              <a:buFont typeface="Montserrat"/>
              <a:buChar char="●"/>
            </a:pPr>
            <a:r>
              <a:rPr lang="en-CA" sz="1150">
                <a:solidFill>
                  <a:srgbClr val="FF0000"/>
                </a:solidFill>
                <a:highlight>
                  <a:srgbClr val="FFFFFF"/>
                </a:highlight>
                <a:latin typeface="Montserrat"/>
                <a:ea typeface="Montserrat"/>
                <a:cs typeface="Montserrat"/>
                <a:sym typeface="Montserrat"/>
              </a:rPr>
              <a:t>10</a:t>
            </a:r>
            <a:r>
              <a:rPr lang="en-CA" sz="1150">
                <a:highlight>
                  <a:srgbClr val="FFFFFF"/>
                </a:highlight>
                <a:latin typeface="Montserrat"/>
                <a:ea typeface="Montserrat"/>
                <a:cs typeface="Montserrat"/>
                <a:sym typeface="Montserrat"/>
              </a:rPr>
              <a:t> + </a:t>
            </a:r>
            <a:r>
              <a:rPr lang="en-CA" sz="1150">
                <a:solidFill>
                  <a:srgbClr val="FF0000"/>
                </a:solidFill>
                <a:highlight>
                  <a:srgbClr val="FFFFFF"/>
                </a:highlight>
                <a:latin typeface="Montserrat"/>
                <a:ea typeface="Montserrat"/>
                <a:cs typeface="Montserrat"/>
                <a:sym typeface="Montserrat"/>
              </a:rPr>
              <a:t>5                                                     </a:t>
            </a:r>
            <a:r>
              <a:rPr lang="en-CA" sz="1150">
                <a:solidFill>
                  <a:srgbClr val="FFFFFF"/>
                </a:solidFill>
                <a:highlight>
                  <a:schemeClr val="dk1"/>
                </a:highlight>
                <a:latin typeface="Courier New"/>
                <a:ea typeface="Courier New"/>
                <a:cs typeface="Courier New"/>
                <a:sym typeface="Courier New"/>
              </a:rPr>
              <a:t>15</a:t>
            </a:r>
            <a:endParaRPr sz="1150">
              <a:solidFill>
                <a:srgbClr val="FF0000"/>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t/>
            </a:r>
            <a:endParaRPr sz="1150">
              <a:solidFill>
                <a:srgbClr val="FF0000"/>
              </a:solidFill>
              <a:highlight>
                <a:srgbClr val="FFFFFF"/>
              </a:highlight>
              <a:latin typeface="Montserrat"/>
              <a:ea typeface="Montserrat"/>
              <a:cs typeface="Montserrat"/>
              <a:sym typeface="Montserrat"/>
            </a:endParaRPr>
          </a:p>
          <a:p>
            <a:pPr indent="-301625" lvl="0" marL="457200" rtl="0" algn="l">
              <a:lnSpc>
                <a:spcPct val="100000"/>
              </a:lnSpc>
              <a:spcBef>
                <a:spcPts val="0"/>
              </a:spcBef>
              <a:spcAft>
                <a:spcPts val="0"/>
              </a:spcAft>
              <a:buSzPts val="1150"/>
              <a:buFont typeface="Montserrat"/>
              <a:buChar char="●"/>
            </a:pPr>
            <a:r>
              <a:rPr lang="en-CA" sz="1150">
                <a:solidFill>
                  <a:srgbClr val="FF0000"/>
                </a:solidFill>
                <a:highlight>
                  <a:srgbClr val="FFFFFF"/>
                </a:highlight>
                <a:latin typeface="Montserrat"/>
                <a:ea typeface="Montserrat"/>
                <a:cs typeface="Montserrat"/>
                <a:sym typeface="Montserrat"/>
              </a:rPr>
              <a:t>10</a:t>
            </a:r>
            <a:r>
              <a:rPr lang="en-CA" sz="1150">
                <a:highlight>
                  <a:srgbClr val="FFFFFF"/>
                </a:highlight>
                <a:latin typeface="Montserrat"/>
                <a:ea typeface="Montserrat"/>
                <a:cs typeface="Montserrat"/>
                <a:sym typeface="Montserrat"/>
              </a:rPr>
              <a:t> - </a:t>
            </a:r>
            <a:r>
              <a:rPr lang="en-CA" sz="1150">
                <a:solidFill>
                  <a:srgbClr val="FF0000"/>
                </a:solidFill>
                <a:highlight>
                  <a:srgbClr val="FFFFFF"/>
                </a:highlight>
                <a:latin typeface="Montserrat"/>
                <a:ea typeface="Montserrat"/>
                <a:cs typeface="Montserrat"/>
                <a:sym typeface="Montserrat"/>
              </a:rPr>
              <a:t>5                                                      </a:t>
            </a:r>
            <a:r>
              <a:rPr lang="en-CA" sz="1150">
                <a:solidFill>
                  <a:srgbClr val="FFFFFF"/>
                </a:solidFill>
                <a:highlight>
                  <a:schemeClr val="dk1"/>
                </a:highlight>
                <a:latin typeface="Courier New"/>
                <a:ea typeface="Courier New"/>
                <a:cs typeface="Courier New"/>
                <a:sym typeface="Courier New"/>
              </a:rPr>
              <a:t>5</a:t>
            </a:r>
            <a:endParaRPr sz="1150">
              <a:solidFill>
                <a:srgbClr val="FF0000"/>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t/>
            </a:r>
            <a:endParaRPr sz="1150">
              <a:solidFill>
                <a:srgbClr val="FF0000"/>
              </a:solidFill>
              <a:highlight>
                <a:srgbClr val="FFFFFF"/>
              </a:highlight>
              <a:latin typeface="Montserrat"/>
              <a:ea typeface="Montserrat"/>
              <a:cs typeface="Montserrat"/>
              <a:sym typeface="Montserrat"/>
            </a:endParaRPr>
          </a:p>
          <a:p>
            <a:pPr indent="-301625" lvl="0" marL="457200" rtl="0" algn="l">
              <a:lnSpc>
                <a:spcPct val="100000"/>
              </a:lnSpc>
              <a:spcBef>
                <a:spcPts val="0"/>
              </a:spcBef>
              <a:spcAft>
                <a:spcPts val="0"/>
              </a:spcAft>
              <a:buSzPts val="1150"/>
              <a:buFont typeface="Montserrat"/>
              <a:buChar char="●"/>
            </a:pPr>
            <a:r>
              <a:rPr lang="en-CA" sz="1150">
                <a:solidFill>
                  <a:srgbClr val="0000CD"/>
                </a:solidFill>
                <a:highlight>
                  <a:srgbClr val="FFFFFF"/>
                </a:highlight>
                <a:latin typeface="Montserrat"/>
                <a:ea typeface="Montserrat"/>
                <a:cs typeface="Montserrat"/>
                <a:sym typeface="Montserrat"/>
              </a:rPr>
              <a:t>max</a:t>
            </a:r>
            <a:r>
              <a:rPr lang="en-CA" sz="1150">
                <a:highlight>
                  <a:srgbClr val="FFFFFF"/>
                </a:highlight>
                <a:latin typeface="Montserrat"/>
                <a:ea typeface="Montserrat"/>
                <a:cs typeface="Montserrat"/>
                <a:sym typeface="Montserrat"/>
              </a:rPr>
              <a:t>(</a:t>
            </a:r>
            <a:r>
              <a:rPr lang="en-CA" sz="1150">
                <a:solidFill>
                  <a:srgbClr val="FF0000"/>
                </a:solidFill>
                <a:highlight>
                  <a:srgbClr val="FFFFFF"/>
                </a:highlight>
                <a:latin typeface="Montserrat"/>
                <a:ea typeface="Montserrat"/>
                <a:cs typeface="Montserrat"/>
                <a:sym typeface="Montserrat"/>
              </a:rPr>
              <a:t>5</a:t>
            </a:r>
            <a:r>
              <a:rPr lang="en-CA" sz="1150">
                <a:highlight>
                  <a:srgbClr val="FFFFFF"/>
                </a:highlight>
                <a:latin typeface="Montserrat"/>
                <a:ea typeface="Montserrat"/>
                <a:cs typeface="Montserrat"/>
                <a:sym typeface="Montserrat"/>
              </a:rPr>
              <a:t>, </a:t>
            </a:r>
            <a:r>
              <a:rPr lang="en-CA" sz="1150">
                <a:solidFill>
                  <a:srgbClr val="FF0000"/>
                </a:solidFill>
                <a:highlight>
                  <a:srgbClr val="FFFFFF"/>
                </a:highlight>
                <a:latin typeface="Montserrat"/>
                <a:ea typeface="Montserrat"/>
                <a:cs typeface="Montserrat"/>
                <a:sym typeface="Montserrat"/>
              </a:rPr>
              <a:t>10</a:t>
            </a:r>
            <a:r>
              <a:rPr lang="en-CA" sz="1150">
                <a:highlight>
                  <a:srgbClr val="FFFFFF"/>
                </a:highlight>
                <a:latin typeface="Montserrat"/>
                <a:ea typeface="Montserrat"/>
                <a:cs typeface="Montserrat"/>
                <a:sym typeface="Montserrat"/>
              </a:rPr>
              <a:t>, </a:t>
            </a:r>
            <a:r>
              <a:rPr lang="en-CA" sz="1150">
                <a:solidFill>
                  <a:srgbClr val="FF0000"/>
                </a:solidFill>
                <a:highlight>
                  <a:srgbClr val="FFFFFF"/>
                </a:highlight>
                <a:latin typeface="Montserrat"/>
                <a:ea typeface="Montserrat"/>
                <a:cs typeface="Montserrat"/>
                <a:sym typeface="Montserrat"/>
              </a:rPr>
              <a:t>15</a:t>
            </a:r>
            <a:r>
              <a:rPr lang="en-CA" sz="1150">
                <a:highlight>
                  <a:srgbClr val="FFFFFF"/>
                </a:highlight>
                <a:latin typeface="Montserrat"/>
                <a:ea typeface="Montserrat"/>
                <a:cs typeface="Montserrat"/>
                <a:sym typeface="Montserrat"/>
              </a:rPr>
              <a:t>)                                       </a:t>
            </a:r>
            <a:r>
              <a:rPr lang="en-CA" sz="1150">
                <a:solidFill>
                  <a:srgbClr val="FFFFFF"/>
                </a:solidFill>
                <a:highlight>
                  <a:schemeClr val="dk1"/>
                </a:highlight>
                <a:latin typeface="Courier New"/>
                <a:ea typeface="Courier New"/>
                <a:cs typeface="Courier New"/>
                <a:sym typeface="Courier New"/>
              </a:rPr>
              <a:t>15</a:t>
            </a:r>
            <a:endParaRPr sz="1150">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100">
              <a:latin typeface="Montserrat"/>
              <a:ea typeface="Montserrat"/>
              <a:cs typeface="Montserrat"/>
              <a:sym typeface="Montserrat"/>
            </a:endParaRPr>
          </a:p>
          <a:p>
            <a:pPr indent="-301625" lvl="0" marL="457200" rtl="0" algn="l">
              <a:lnSpc>
                <a:spcPct val="100000"/>
              </a:lnSpc>
              <a:spcBef>
                <a:spcPts val="0"/>
              </a:spcBef>
              <a:spcAft>
                <a:spcPts val="0"/>
              </a:spcAft>
              <a:buSzPts val="1150"/>
              <a:buFont typeface="Montserrat"/>
              <a:buChar char="●"/>
            </a:pPr>
            <a:r>
              <a:rPr lang="en-CA" sz="1150">
                <a:solidFill>
                  <a:srgbClr val="0000CD"/>
                </a:solidFill>
                <a:highlight>
                  <a:srgbClr val="FFFFFF"/>
                </a:highlight>
                <a:latin typeface="Montserrat"/>
                <a:ea typeface="Montserrat"/>
                <a:cs typeface="Montserrat"/>
                <a:sym typeface="Montserrat"/>
              </a:rPr>
              <a:t>min</a:t>
            </a:r>
            <a:r>
              <a:rPr lang="en-CA" sz="1150">
                <a:highlight>
                  <a:srgbClr val="FFFFFF"/>
                </a:highlight>
                <a:latin typeface="Montserrat"/>
                <a:ea typeface="Montserrat"/>
                <a:cs typeface="Montserrat"/>
                <a:sym typeface="Montserrat"/>
              </a:rPr>
              <a:t>(</a:t>
            </a:r>
            <a:r>
              <a:rPr lang="en-CA" sz="1150">
                <a:solidFill>
                  <a:srgbClr val="FF0000"/>
                </a:solidFill>
                <a:highlight>
                  <a:srgbClr val="FFFFFF"/>
                </a:highlight>
                <a:latin typeface="Montserrat"/>
                <a:ea typeface="Montserrat"/>
                <a:cs typeface="Montserrat"/>
                <a:sym typeface="Montserrat"/>
              </a:rPr>
              <a:t>5</a:t>
            </a:r>
            <a:r>
              <a:rPr lang="en-CA" sz="1150">
                <a:highlight>
                  <a:srgbClr val="FFFFFF"/>
                </a:highlight>
                <a:latin typeface="Montserrat"/>
                <a:ea typeface="Montserrat"/>
                <a:cs typeface="Montserrat"/>
                <a:sym typeface="Montserrat"/>
              </a:rPr>
              <a:t>, </a:t>
            </a:r>
            <a:r>
              <a:rPr lang="en-CA" sz="1150">
                <a:solidFill>
                  <a:srgbClr val="FF0000"/>
                </a:solidFill>
                <a:highlight>
                  <a:srgbClr val="FFFFFF"/>
                </a:highlight>
                <a:latin typeface="Montserrat"/>
                <a:ea typeface="Montserrat"/>
                <a:cs typeface="Montserrat"/>
                <a:sym typeface="Montserrat"/>
              </a:rPr>
              <a:t>10</a:t>
            </a:r>
            <a:r>
              <a:rPr lang="en-CA" sz="1150">
                <a:highlight>
                  <a:srgbClr val="FFFFFF"/>
                </a:highlight>
                <a:latin typeface="Montserrat"/>
                <a:ea typeface="Montserrat"/>
                <a:cs typeface="Montserrat"/>
                <a:sym typeface="Montserrat"/>
              </a:rPr>
              <a:t>, </a:t>
            </a:r>
            <a:r>
              <a:rPr lang="en-CA" sz="1150">
                <a:solidFill>
                  <a:srgbClr val="FF0000"/>
                </a:solidFill>
                <a:highlight>
                  <a:srgbClr val="FFFFFF"/>
                </a:highlight>
                <a:latin typeface="Montserrat"/>
                <a:ea typeface="Montserrat"/>
                <a:cs typeface="Montserrat"/>
                <a:sym typeface="Montserrat"/>
              </a:rPr>
              <a:t>15</a:t>
            </a:r>
            <a:r>
              <a:rPr lang="en-CA" sz="1150">
                <a:highlight>
                  <a:srgbClr val="FFFFFF"/>
                </a:highlight>
                <a:latin typeface="Montserrat"/>
                <a:ea typeface="Montserrat"/>
                <a:cs typeface="Montserrat"/>
                <a:sym typeface="Montserrat"/>
              </a:rPr>
              <a:t>)                                        </a:t>
            </a:r>
            <a:r>
              <a:rPr lang="en-CA" sz="1150">
                <a:solidFill>
                  <a:srgbClr val="FFFFFF"/>
                </a:solidFill>
                <a:highlight>
                  <a:schemeClr val="dk1"/>
                </a:highlight>
                <a:latin typeface="Courier New"/>
                <a:ea typeface="Courier New"/>
                <a:cs typeface="Courier New"/>
                <a:sym typeface="Courier New"/>
              </a:rPr>
              <a:t>5</a:t>
            </a:r>
            <a:endParaRPr sz="1150">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t/>
            </a:r>
            <a:endParaRPr sz="1150">
              <a:highlight>
                <a:srgbClr val="FFFFFF"/>
              </a:highlight>
              <a:latin typeface="Montserrat"/>
              <a:ea typeface="Montserrat"/>
              <a:cs typeface="Montserrat"/>
              <a:sym typeface="Montserrat"/>
            </a:endParaRPr>
          </a:p>
          <a:p>
            <a:pPr indent="-301625" lvl="0" marL="457200" rtl="0" algn="l">
              <a:lnSpc>
                <a:spcPct val="100000"/>
              </a:lnSpc>
              <a:spcBef>
                <a:spcPts val="0"/>
              </a:spcBef>
              <a:spcAft>
                <a:spcPts val="0"/>
              </a:spcAft>
              <a:buSzPts val="1150"/>
              <a:buFont typeface="Montserrat"/>
              <a:buChar char="●"/>
            </a:pPr>
            <a:r>
              <a:rPr lang="en-CA" sz="1150">
                <a:highlight>
                  <a:srgbClr val="FFFFFF"/>
                </a:highlight>
                <a:latin typeface="Montserrat"/>
                <a:ea typeface="Montserrat"/>
                <a:cs typeface="Montserrat"/>
                <a:sym typeface="Montserrat"/>
              </a:rPr>
              <a:t>sqrt(</a:t>
            </a:r>
            <a:r>
              <a:rPr lang="en-CA" sz="1150">
                <a:solidFill>
                  <a:srgbClr val="FF0000"/>
                </a:solidFill>
                <a:highlight>
                  <a:srgbClr val="FFFFFF"/>
                </a:highlight>
                <a:latin typeface="Montserrat"/>
                <a:ea typeface="Montserrat"/>
                <a:cs typeface="Montserrat"/>
                <a:sym typeface="Montserrat"/>
              </a:rPr>
              <a:t>16</a:t>
            </a:r>
            <a:r>
              <a:rPr lang="en-CA" sz="1150">
                <a:highlight>
                  <a:srgbClr val="FFFFFF"/>
                </a:highlight>
                <a:latin typeface="Montserrat"/>
                <a:ea typeface="Montserrat"/>
                <a:cs typeface="Montserrat"/>
                <a:sym typeface="Montserrat"/>
              </a:rPr>
              <a:t>)                                                  </a:t>
            </a:r>
            <a:r>
              <a:rPr lang="en-CA" sz="1150">
                <a:solidFill>
                  <a:srgbClr val="FFFFFF"/>
                </a:solidFill>
                <a:highlight>
                  <a:schemeClr val="dk1"/>
                </a:highlight>
                <a:latin typeface="Courier New"/>
                <a:ea typeface="Courier New"/>
                <a:cs typeface="Courier New"/>
                <a:sym typeface="Courier New"/>
              </a:rPr>
              <a:t>4</a:t>
            </a:r>
            <a:endParaRPr sz="1150">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t/>
            </a:r>
            <a:endParaRPr sz="1150">
              <a:highlight>
                <a:srgbClr val="FFFFFF"/>
              </a:highlight>
              <a:latin typeface="Montserrat"/>
              <a:ea typeface="Montserrat"/>
              <a:cs typeface="Montserrat"/>
              <a:sym typeface="Montserrat"/>
            </a:endParaRPr>
          </a:p>
          <a:p>
            <a:pPr indent="-301625" lvl="0" marL="457200" rtl="0" algn="l">
              <a:lnSpc>
                <a:spcPct val="100000"/>
              </a:lnSpc>
              <a:spcBef>
                <a:spcPts val="0"/>
              </a:spcBef>
              <a:spcAft>
                <a:spcPts val="0"/>
              </a:spcAft>
              <a:buSzPts val="1150"/>
              <a:buFont typeface="Montserrat"/>
              <a:buChar char="●"/>
            </a:pPr>
            <a:r>
              <a:rPr lang="en-CA" sz="1150">
                <a:solidFill>
                  <a:srgbClr val="0000CD"/>
                </a:solidFill>
                <a:highlight>
                  <a:srgbClr val="FFFFFF"/>
                </a:highlight>
                <a:latin typeface="Montserrat"/>
                <a:ea typeface="Montserrat"/>
                <a:cs typeface="Montserrat"/>
                <a:sym typeface="Montserrat"/>
              </a:rPr>
              <a:t>abs</a:t>
            </a:r>
            <a:r>
              <a:rPr lang="en-CA" sz="1150">
                <a:highlight>
                  <a:srgbClr val="FFFFFF"/>
                </a:highlight>
                <a:latin typeface="Montserrat"/>
                <a:ea typeface="Montserrat"/>
                <a:cs typeface="Montserrat"/>
                <a:sym typeface="Montserrat"/>
              </a:rPr>
              <a:t>(-</a:t>
            </a:r>
            <a:r>
              <a:rPr lang="en-CA" sz="1150">
                <a:solidFill>
                  <a:srgbClr val="FF0000"/>
                </a:solidFill>
                <a:highlight>
                  <a:srgbClr val="FFFFFF"/>
                </a:highlight>
                <a:latin typeface="Montserrat"/>
                <a:ea typeface="Montserrat"/>
                <a:cs typeface="Montserrat"/>
                <a:sym typeface="Montserrat"/>
              </a:rPr>
              <a:t>4.7</a:t>
            </a:r>
            <a:r>
              <a:rPr lang="en-CA" sz="1150">
                <a:highlight>
                  <a:srgbClr val="FFFFFF"/>
                </a:highlight>
                <a:latin typeface="Montserrat"/>
                <a:ea typeface="Montserrat"/>
                <a:cs typeface="Montserrat"/>
                <a:sym typeface="Montserrat"/>
              </a:rPr>
              <a:t>)                                              </a:t>
            </a:r>
            <a:r>
              <a:rPr lang="en-CA" sz="1150">
                <a:solidFill>
                  <a:srgbClr val="FFFFFF"/>
                </a:solidFill>
                <a:highlight>
                  <a:schemeClr val="dk1"/>
                </a:highlight>
                <a:latin typeface="Courier New"/>
                <a:ea typeface="Courier New"/>
                <a:cs typeface="Courier New"/>
                <a:sym typeface="Courier New"/>
              </a:rPr>
              <a:t>4.7</a:t>
            </a:r>
            <a:endParaRPr sz="1150">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t/>
            </a:r>
            <a:endParaRPr sz="1150">
              <a:highlight>
                <a:srgbClr val="FFFFFF"/>
              </a:highlight>
              <a:latin typeface="Montserrat"/>
              <a:ea typeface="Montserrat"/>
              <a:cs typeface="Montserrat"/>
              <a:sym typeface="Montserrat"/>
            </a:endParaRPr>
          </a:p>
          <a:p>
            <a:pPr indent="-301625" lvl="0" marL="457200" rtl="0" algn="l">
              <a:lnSpc>
                <a:spcPct val="100000"/>
              </a:lnSpc>
              <a:spcBef>
                <a:spcPts val="0"/>
              </a:spcBef>
              <a:spcAft>
                <a:spcPts val="0"/>
              </a:spcAft>
              <a:buSzPts val="1150"/>
              <a:buFont typeface="Montserrat"/>
              <a:buChar char="●"/>
            </a:pPr>
            <a:r>
              <a:rPr lang="en-CA" sz="1150">
                <a:highlight>
                  <a:srgbClr val="FFFFFF"/>
                </a:highlight>
                <a:latin typeface="Montserrat"/>
                <a:ea typeface="Montserrat"/>
                <a:cs typeface="Montserrat"/>
                <a:sym typeface="Montserrat"/>
              </a:rPr>
              <a:t>ceiling(</a:t>
            </a:r>
            <a:r>
              <a:rPr lang="en-CA" sz="1150">
                <a:solidFill>
                  <a:srgbClr val="FF0000"/>
                </a:solidFill>
                <a:highlight>
                  <a:srgbClr val="FFFFFF"/>
                </a:highlight>
                <a:latin typeface="Montserrat"/>
                <a:ea typeface="Montserrat"/>
                <a:cs typeface="Montserrat"/>
                <a:sym typeface="Montserrat"/>
              </a:rPr>
              <a:t>1.4</a:t>
            </a:r>
            <a:r>
              <a:rPr lang="en-CA" sz="1150">
                <a:highlight>
                  <a:srgbClr val="FFFFFF"/>
                </a:highlight>
                <a:latin typeface="Montserrat"/>
                <a:ea typeface="Montserrat"/>
                <a:cs typeface="Montserrat"/>
                <a:sym typeface="Montserrat"/>
              </a:rPr>
              <a:t>)                                           </a:t>
            </a:r>
            <a:r>
              <a:rPr lang="en-CA" sz="1150">
                <a:solidFill>
                  <a:srgbClr val="FFFFFF"/>
                </a:solidFill>
                <a:highlight>
                  <a:schemeClr val="dk1"/>
                </a:highlight>
                <a:latin typeface="Courier New"/>
                <a:ea typeface="Courier New"/>
                <a:cs typeface="Courier New"/>
                <a:sym typeface="Courier New"/>
              </a:rPr>
              <a:t>2</a:t>
            </a:r>
            <a:endParaRPr sz="1150">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100">
              <a:latin typeface="Montserrat"/>
              <a:ea typeface="Montserrat"/>
              <a:cs typeface="Montserrat"/>
              <a:sym typeface="Montserrat"/>
            </a:endParaRPr>
          </a:p>
          <a:p>
            <a:pPr indent="-301625" lvl="0" marL="457200" rtl="0" algn="l">
              <a:lnSpc>
                <a:spcPct val="100000"/>
              </a:lnSpc>
              <a:spcBef>
                <a:spcPts val="0"/>
              </a:spcBef>
              <a:spcAft>
                <a:spcPts val="0"/>
              </a:spcAft>
              <a:buSzPts val="1150"/>
              <a:buFont typeface="Montserrat"/>
              <a:buChar char="●"/>
            </a:pPr>
            <a:r>
              <a:rPr lang="en-CA" sz="1150">
                <a:highlight>
                  <a:srgbClr val="FFFFFF"/>
                </a:highlight>
                <a:latin typeface="Montserrat"/>
                <a:ea typeface="Montserrat"/>
                <a:cs typeface="Montserrat"/>
                <a:sym typeface="Montserrat"/>
              </a:rPr>
              <a:t>floor(</a:t>
            </a:r>
            <a:r>
              <a:rPr lang="en-CA" sz="1150">
                <a:solidFill>
                  <a:srgbClr val="FF0000"/>
                </a:solidFill>
                <a:highlight>
                  <a:srgbClr val="FFFFFF"/>
                </a:highlight>
                <a:latin typeface="Montserrat"/>
                <a:ea typeface="Montserrat"/>
                <a:cs typeface="Montserrat"/>
                <a:sym typeface="Montserrat"/>
              </a:rPr>
              <a:t>1.4</a:t>
            </a:r>
            <a:r>
              <a:rPr lang="en-CA" sz="1150">
                <a:highlight>
                  <a:srgbClr val="FFFFFF"/>
                </a:highlight>
                <a:latin typeface="Montserrat"/>
                <a:ea typeface="Montserrat"/>
                <a:cs typeface="Montserrat"/>
                <a:sym typeface="Montserrat"/>
              </a:rPr>
              <a:t>)                                               </a:t>
            </a:r>
            <a:r>
              <a:rPr lang="en-CA" sz="1150">
                <a:solidFill>
                  <a:srgbClr val="FFFFFF"/>
                </a:solidFill>
                <a:highlight>
                  <a:schemeClr val="dk1"/>
                </a:highlight>
                <a:latin typeface="Courier New"/>
                <a:ea typeface="Courier New"/>
                <a:cs typeface="Courier New"/>
                <a:sym typeface="Courier New"/>
              </a:rPr>
              <a:t>1</a:t>
            </a:r>
            <a:endParaRPr sz="1150">
              <a:highlight>
                <a:srgbClr val="FFFFFF"/>
              </a:highlight>
              <a:latin typeface="Montserrat"/>
              <a:ea typeface="Montserrat"/>
              <a:cs typeface="Montserrat"/>
              <a:sym typeface="Montserrat"/>
            </a:endParaRPr>
          </a:p>
        </p:txBody>
      </p:sp>
      <p:sp>
        <p:nvSpPr>
          <p:cNvPr id="153" name="Google Shape;153;g107e84c2033_0_39"/>
          <p:cNvSpPr txBox="1"/>
          <p:nvPr>
            <p:ph type="title"/>
          </p:nvPr>
        </p:nvSpPr>
        <p:spPr>
          <a:xfrm>
            <a:off x="571500" y="579457"/>
            <a:ext cx="8001000" cy="474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CA"/>
              <a:t>R Math</a:t>
            </a:r>
            <a:endParaRPr/>
          </a:p>
        </p:txBody>
      </p:sp>
      <p:sp>
        <p:nvSpPr>
          <p:cNvPr id="154" name="Google Shape;154;g107e84c2033_0_39"/>
          <p:cNvSpPr txBox="1"/>
          <p:nvPr/>
        </p:nvSpPr>
        <p:spPr>
          <a:xfrm>
            <a:off x="473650" y="949400"/>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Montserrat"/>
                <a:ea typeface="Montserrat"/>
                <a:cs typeface="Montserrat"/>
                <a:sym typeface="Montserrat"/>
              </a:rPr>
              <a:t>Some R math operators</a:t>
            </a:r>
            <a:endParaRPr>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459100" y="554182"/>
            <a:ext cx="8001000" cy="47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52A22"/>
              </a:buClr>
              <a:buSzPts val="2400"/>
              <a:buFont typeface="Montserrat"/>
              <a:buNone/>
            </a:pPr>
            <a:r>
              <a:rPr lang="en-CA"/>
              <a:t>R Strings</a:t>
            </a:r>
            <a:endParaRPr/>
          </a:p>
        </p:txBody>
      </p:sp>
      <p:sp>
        <p:nvSpPr>
          <p:cNvPr id="160" name="Google Shape;160;p9"/>
          <p:cNvSpPr txBox="1"/>
          <p:nvPr/>
        </p:nvSpPr>
        <p:spPr>
          <a:xfrm>
            <a:off x="459100" y="1380825"/>
            <a:ext cx="8066400" cy="44544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140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Verdana"/>
              <a:ea typeface="Verdana"/>
              <a:cs typeface="Verdana"/>
              <a:sym typeface="Verdana"/>
            </a:endParaRPr>
          </a:p>
          <a:p>
            <a:pPr indent="0" lvl="0" marL="0" marR="0" rtl="0" algn="l">
              <a:lnSpc>
                <a:spcPct val="115000"/>
              </a:lnSpc>
              <a:spcBef>
                <a:spcPts val="140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Verdana"/>
              <a:ea typeface="Verdana"/>
              <a:cs typeface="Verdana"/>
              <a:sym typeface="Verdana"/>
            </a:endParaRPr>
          </a:p>
          <a:p>
            <a:pPr indent="-301625" lvl="0" marL="457200" marR="0" rtl="0" algn="l">
              <a:lnSpc>
                <a:spcPct val="115000"/>
              </a:lnSpc>
              <a:spcBef>
                <a:spcPts val="1400"/>
              </a:spcBef>
              <a:spcAft>
                <a:spcPts val="0"/>
              </a:spcAft>
              <a:buClr>
                <a:schemeClr val="dk1"/>
              </a:buClr>
              <a:buSzPts val="1150"/>
              <a:buFont typeface="Verdana"/>
              <a:buChar char="●"/>
            </a:pPr>
            <a:r>
              <a:rPr b="0" i="0" lang="en-CA" sz="1150" u="none" cap="none" strike="noStrike">
                <a:solidFill>
                  <a:schemeClr val="dk1"/>
                </a:solidFill>
                <a:highlight>
                  <a:srgbClr val="FFFFFF"/>
                </a:highlight>
                <a:latin typeface="Verdana"/>
                <a:ea typeface="Verdana"/>
                <a:cs typeface="Verdana"/>
                <a:sym typeface="Verdana"/>
              </a:rPr>
              <a:t>Multiline String:</a:t>
            </a:r>
            <a:endParaRPr b="0" i="0" sz="1150" u="none" cap="none" strike="noStrike">
              <a:solidFill>
                <a:schemeClr val="dk1"/>
              </a:solidFill>
              <a:highlight>
                <a:srgbClr val="FFFFFF"/>
              </a:highlight>
              <a:latin typeface="Verdana"/>
              <a:ea typeface="Verdana"/>
              <a:cs typeface="Verdana"/>
              <a:sym typeface="Verdana"/>
            </a:endParaRPr>
          </a:p>
          <a:p>
            <a:pPr indent="0" lvl="0" marL="0" marR="0" rtl="0" algn="l">
              <a:lnSpc>
                <a:spcPct val="115000"/>
              </a:lnSpc>
              <a:spcBef>
                <a:spcPts val="1400"/>
              </a:spcBef>
              <a:spcAft>
                <a:spcPts val="0"/>
              </a:spcAft>
              <a:buClr>
                <a:srgbClr val="000000"/>
              </a:buClr>
              <a:buSzPts val="1150"/>
              <a:buFont typeface="Arial"/>
              <a:buNone/>
            </a:pPr>
            <a:r>
              <a:t/>
            </a:r>
            <a:endParaRPr sz="1150">
              <a:solidFill>
                <a:schemeClr val="dk1"/>
              </a:solidFill>
              <a:highlight>
                <a:srgbClr val="FFFFFF"/>
              </a:highlight>
              <a:latin typeface="Verdana"/>
              <a:ea typeface="Verdana"/>
              <a:cs typeface="Verdana"/>
              <a:sym typeface="Verdana"/>
            </a:endParaRPr>
          </a:p>
          <a:p>
            <a:pPr indent="0" lvl="0" marL="0" marR="0" rtl="0" algn="l">
              <a:lnSpc>
                <a:spcPct val="115000"/>
              </a:lnSpc>
              <a:spcBef>
                <a:spcPts val="1400"/>
              </a:spcBef>
              <a:spcAft>
                <a:spcPts val="0"/>
              </a:spcAft>
              <a:buClr>
                <a:srgbClr val="000000"/>
              </a:buClr>
              <a:buSzPts val="1150"/>
              <a:buFont typeface="Arial"/>
              <a:buNone/>
            </a:pPr>
            <a:r>
              <a:t/>
            </a:r>
            <a:endParaRPr sz="1150">
              <a:solidFill>
                <a:schemeClr val="dk1"/>
              </a:solidFill>
              <a:highlight>
                <a:srgbClr val="FFFFFF"/>
              </a:highlight>
              <a:latin typeface="Verdana"/>
              <a:ea typeface="Verdana"/>
              <a:cs typeface="Verdana"/>
              <a:sym typeface="Verdana"/>
            </a:endParaRPr>
          </a:p>
          <a:p>
            <a:pPr indent="-301625" lvl="0" marL="457200" marR="0" rtl="0" algn="l">
              <a:lnSpc>
                <a:spcPct val="115000"/>
              </a:lnSpc>
              <a:spcBef>
                <a:spcPts val="1400"/>
              </a:spcBef>
              <a:spcAft>
                <a:spcPts val="0"/>
              </a:spcAft>
              <a:buClr>
                <a:schemeClr val="dk1"/>
              </a:buClr>
              <a:buSzPts val="1150"/>
              <a:buFont typeface="Verdana"/>
              <a:buChar char="●"/>
            </a:pPr>
            <a:r>
              <a:rPr b="0" i="0" lang="en-CA" sz="1150" u="none" cap="none" strike="noStrike">
                <a:solidFill>
                  <a:schemeClr val="dk1"/>
                </a:solidFill>
                <a:highlight>
                  <a:srgbClr val="FFFFFF"/>
                </a:highlight>
                <a:latin typeface="Verdana"/>
                <a:ea typeface="Verdana"/>
                <a:cs typeface="Verdana"/>
                <a:sym typeface="Verdana"/>
              </a:rPr>
              <a:t>To get the length of a string, use the </a:t>
            </a:r>
            <a:r>
              <a:rPr lang="en-CA" sz="1150">
                <a:solidFill>
                  <a:schemeClr val="dk1"/>
                </a:solidFill>
                <a:highlight>
                  <a:srgbClr val="FFFFFF"/>
                </a:highlight>
                <a:latin typeface="Verdana"/>
                <a:ea typeface="Verdana"/>
                <a:cs typeface="Verdana"/>
                <a:sym typeface="Verdana"/>
              </a:rPr>
              <a:t>nchar()</a:t>
            </a:r>
            <a:r>
              <a:rPr b="0" i="0" lang="en-CA" sz="1150" u="none" cap="none" strike="noStrike">
                <a:solidFill>
                  <a:schemeClr val="dk1"/>
                </a:solidFill>
                <a:highlight>
                  <a:srgbClr val="FFFFFF"/>
                </a:highlight>
                <a:latin typeface="Verdana"/>
                <a:ea typeface="Verdana"/>
                <a:cs typeface="Verdana"/>
                <a:sym typeface="Verdana"/>
              </a:rPr>
              <a:t> function.</a:t>
            </a:r>
            <a:endParaRPr b="0" i="0" sz="1150" u="none" cap="none" strike="noStrike">
              <a:solidFill>
                <a:schemeClr val="dk1"/>
              </a:solidFill>
              <a:highlight>
                <a:srgbClr val="FFFFFF"/>
              </a:highlight>
              <a:latin typeface="Verdana"/>
              <a:ea typeface="Verdana"/>
              <a:cs typeface="Verdana"/>
              <a:sym typeface="Verdana"/>
            </a:endParaRPr>
          </a:p>
          <a:p>
            <a:pPr indent="0" lvl="0" marL="457200" marR="0" rtl="0" algn="l">
              <a:lnSpc>
                <a:spcPct val="115000"/>
              </a:lnSpc>
              <a:spcBef>
                <a:spcPts val="140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Verdana"/>
              <a:ea typeface="Verdana"/>
              <a:cs typeface="Verdana"/>
              <a:sym typeface="Verdana"/>
            </a:endParaRPr>
          </a:p>
          <a:p>
            <a:pPr indent="0" lvl="0" marL="457200" marR="0" rtl="0" algn="just">
              <a:lnSpc>
                <a:spcPct val="100000"/>
              </a:lnSpc>
              <a:spcBef>
                <a:spcPts val="1400"/>
              </a:spcBef>
              <a:spcAft>
                <a:spcPts val="0"/>
              </a:spcAft>
              <a:buClr>
                <a:srgbClr val="000000"/>
              </a:buClr>
              <a:buSzPts val="1600"/>
              <a:buFont typeface="Arial"/>
              <a:buNone/>
            </a:pPr>
            <a:r>
              <a:t/>
            </a:r>
            <a:endParaRPr b="1" i="0" sz="1600" u="none" cap="none" strike="noStrike">
              <a:solidFill>
                <a:srgbClr val="000000"/>
              </a:solidFill>
              <a:latin typeface="Courier New"/>
              <a:ea typeface="Courier New"/>
              <a:cs typeface="Courier New"/>
              <a:sym typeface="Courier New"/>
            </a:endParaRPr>
          </a:p>
        </p:txBody>
      </p:sp>
      <p:sp>
        <p:nvSpPr>
          <p:cNvPr id="161" name="Google Shape;161;p9"/>
          <p:cNvSpPr txBox="1"/>
          <p:nvPr/>
        </p:nvSpPr>
        <p:spPr>
          <a:xfrm>
            <a:off x="2212800" y="1413550"/>
            <a:ext cx="4210800" cy="2839800"/>
          </a:xfrm>
          <a:prstGeom prst="rect">
            <a:avLst/>
          </a:prstGeom>
          <a:noFill/>
          <a:ln>
            <a:noFill/>
          </a:ln>
        </p:spPr>
        <p:txBody>
          <a:bodyPr anchorCtr="0" anchor="t" bIns="91425" lIns="91425" spcFirstLastPara="1" rIns="91425" wrap="square" tIns="91425">
            <a:spAutoFit/>
          </a:bodyPr>
          <a:lstStyle/>
          <a:p>
            <a:pPr indent="-301625" lvl="0" marL="457200" marR="0" rtl="0" algn="l">
              <a:lnSpc>
                <a:spcPct val="100000"/>
              </a:lnSpc>
              <a:spcBef>
                <a:spcPts val="0"/>
              </a:spcBef>
              <a:spcAft>
                <a:spcPts val="0"/>
              </a:spcAft>
              <a:buClr>
                <a:srgbClr val="000000"/>
              </a:buClr>
              <a:buSzPts val="1150"/>
              <a:buFont typeface="Courier New"/>
              <a:buChar char="●"/>
            </a:pPr>
            <a:r>
              <a:rPr b="0" i="0" lang="en-CA" sz="1150" u="none" cap="none" strike="noStrike">
                <a:solidFill>
                  <a:schemeClr val="dk1"/>
                </a:solidFill>
                <a:highlight>
                  <a:srgbClr val="FFFFFF"/>
                </a:highlight>
                <a:latin typeface="Courier New"/>
                <a:ea typeface="Courier New"/>
                <a:cs typeface="Courier New"/>
                <a:sym typeface="Courier New"/>
              </a:rPr>
              <a:t>a </a:t>
            </a:r>
            <a:r>
              <a:rPr lang="en-CA" sz="1150">
                <a:solidFill>
                  <a:schemeClr val="dk1"/>
                </a:solidFill>
                <a:highlight>
                  <a:srgbClr val="FFFFFF"/>
                </a:highlight>
                <a:latin typeface="Courier New"/>
                <a:ea typeface="Courier New"/>
                <a:cs typeface="Courier New"/>
                <a:sym typeface="Courier New"/>
              </a:rPr>
              <a:t>&lt;-</a:t>
            </a:r>
            <a:r>
              <a:rPr b="0" i="0" lang="en-CA" sz="1150" u="none" cap="none" strike="noStrike">
                <a:solidFill>
                  <a:schemeClr val="dk1"/>
                </a:solidFill>
                <a:highlight>
                  <a:srgbClr val="FFFFFF"/>
                </a:highlight>
                <a:latin typeface="Courier New"/>
                <a:ea typeface="Courier New"/>
                <a:cs typeface="Courier New"/>
                <a:sym typeface="Courier New"/>
              </a:rPr>
              <a:t> </a:t>
            </a:r>
            <a:r>
              <a:rPr b="0" i="0" lang="en-CA" sz="1150" u="none" cap="none" strike="noStrike">
                <a:solidFill>
                  <a:srgbClr val="A52A2A"/>
                </a:solidFill>
                <a:highlight>
                  <a:srgbClr val="FFFFFF"/>
                </a:highlight>
                <a:latin typeface="Courier New"/>
                <a:ea typeface="Courier New"/>
                <a:cs typeface="Courier New"/>
                <a:sym typeface="Courier New"/>
              </a:rPr>
              <a:t>"Hello"</a:t>
            </a:r>
            <a:endParaRPr b="0" i="0" sz="1150" u="none" cap="none" strike="noStrike">
              <a:solidFill>
                <a:srgbClr val="A52A2A"/>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150"/>
              <a:buFont typeface="Arial"/>
              <a:buNone/>
            </a:pPr>
            <a:r>
              <a:rPr b="0" i="0" lang="en-CA" sz="1150" u="none" cap="none" strike="noStrike">
                <a:solidFill>
                  <a:schemeClr val="dk1"/>
                </a:solidFill>
                <a:highlight>
                  <a:srgbClr val="FFFFFF"/>
                </a:highlight>
                <a:latin typeface="Courier New"/>
                <a:ea typeface="Courier New"/>
                <a:cs typeface="Courier New"/>
                <a:sym typeface="Courier New"/>
              </a:rPr>
              <a:t>a</a:t>
            </a:r>
            <a:endParaRPr b="0" i="0" sz="11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Courier New"/>
              <a:ea typeface="Courier New"/>
              <a:cs typeface="Courier New"/>
              <a:sym typeface="Courier New"/>
            </a:endParaRPr>
          </a:p>
          <a:p>
            <a:pPr indent="-301625" lvl="0" marL="457200" marR="0" rtl="0" algn="l">
              <a:lnSpc>
                <a:spcPct val="100000"/>
              </a:lnSpc>
              <a:spcBef>
                <a:spcPts val="0"/>
              </a:spcBef>
              <a:spcAft>
                <a:spcPts val="0"/>
              </a:spcAft>
              <a:buClr>
                <a:srgbClr val="000000"/>
              </a:buClr>
              <a:buSzPts val="1150"/>
              <a:buFont typeface="Courier New"/>
              <a:buChar char="●"/>
            </a:pPr>
            <a:r>
              <a:rPr b="0" i="0" lang="en-CA" sz="1150" u="none" cap="none" strike="noStrike">
                <a:solidFill>
                  <a:schemeClr val="dk1"/>
                </a:solidFill>
                <a:highlight>
                  <a:srgbClr val="FFFFFF"/>
                </a:highlight>
                <a:latin typeface="Courier New"/>
                <a:ea typeface="Courier New"/>
                <a:cs typeface="Courier New"/>
                <a:sym typeface="Courier New"/>
              </a:rPr>
              <a:t>a = </a:t>
            </a:r>
            <a:r>
              <a:rPr b="0" i="0" lang="en-CA" sz="1150" u="none" cap="none" strike="noStrike">
                <a:solidFill>
                  <a:srgbClr val="A52A2A"/>
                </a:solidFill>
                <a:highlight>
                  <a:srgbClr val="FFFFFF"/>
                </a:highlight>
                <a:latin typeface="Courier New"/>
                <a:ea typeface="Courier New"/>
                <a:cs typeface="Courier New"/>
                <a:sym typeface="Courier New"/>
              </a:rPr>
              <a:t>"Lorem ipsum dolor sit amet,</a:t>
            </a:r>
            <a:endParaRPr b="0" i="0" sz="1150" u="none" cap="none" strike="noStrike">
              <a:solidFill>
                <a:srgbClr val="A52A2A"/>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0" i="0" lang="en-CA" sz="1150" u="none" cap="none" strike="noStrike">
                <a:solidFill>
                  <a:srgbClr val="A52A2A"/>
                </a:solidFill>
                <a:highlight>
                  <a:srgbClr val="FFFFFF"/>
                </a:highlight>
                <a:latin typeface="Courier New"/>
                <a:ea typeface="Courier New"/>
                <a:cs typeface="Courier New"/>
                <a:sym typeface="Courier New"/>
              </a:rPr>
              <a:t>consectetur adipiscing elit,</a:t>
            </a:r>
            <a:endParaRPr b="0" i="0" sz="1150" u="none" cap="none" strike="noStrike">
              <a:solidFill>
                <a:srgbClr val="A52A2A"/>
              </a:solidFill>
              <a:highlight>
                <a:srgbClr val="FFFFFF"/>
              </a:highlight>
              <a:latin typeface="Courier New"/>
              <a:ea typeface="Courier New"/>
              <a:cs typeface="Courier New"/>
              <a:sym typeface="Courier New"/>
            </a:endParaRPr>
          </a:p>
          <a:p>
            <a:pPr indent="0" lvl="0" marL="457200" marR="0" rtl="0" algn="l">
              <a:lnSpc>
                <a:spcPct val="100000"/>
              </a:lnSpc>
              <a:spcBef>
                <a:spcPts val="0"/>
              </a:spcBef>
              <a:spcAft>
                <a:spcPts val="0"/>
              </a:spcAft>
              <a:buClr>
                <a:schemeClr val="dk1"/>
              </a:buClr>
              <a:buSzPts val="1100"/>
              <a:buFont typeface="Arial"/>
              <a:buNone/>
            </a:pPr>
            <a:r>
              <a:rPr b="0" i="0" lang="en-CA" sz="1150" u="none" cap="none" strike="noStrike">
                <a:solidFill>
                  <a:srgbClr val="A52A2A"/>
                </a:solidFill>
                <a:highlight>
                  <a:srgbClr val="FFFFFF"/>
                </a:highlight>
                <a:latin typeface="Courier New"/>
                <a:ea typeface="Courier New"/>
                <a:cs typeface="Courier New"/>
                <a:sym typeface="Courier New"/>
              </a:rPr>
              <a:t>sed do eiusmod tempor incididunt</a:t>
            </a:r>
            <a:endParaRPr b="0" i="0" sz="1150" u="none" cap="none" strike="noStrike">
              <a:solidFill>
                <a:srgbClr val="A52A2A"/>
              </a:solidFill>
              <a:highlight>
                <a:srgbClr val="FFFFFF"/>
              </a:highlight>
              <a:latin typeface="Courier New"/>
              <a:ea typeface="Courier New"/>
              <a:cs typeface="Courier New"/>
              <a:sym typeface="Courier New"/>
            </a:endParaRPr>
          </a:p>
          <a:p>
            <a:pPr indent="0" lvl="0" marL="457200" marR="0" rtl="0" algn="l">
              <a:lnSpc>
                <a:spcPct val="100000"/>
              </a:lnSpc>
              <a:spcBef>
                <a:spcPts val="0"/>
              </a:spcBef>
              <a:spcAft>
                <a:spcPts val="0"/>
              </a:spcAft>
              <a:buClr>
                <a:schemeClr val="dk1"/>
              </a:buClr>
              <a:buSzPts val="1100"/>
              <a:buFont typeface="Arial"/>
              <a:buNone/>
            </a:pPr>
            <a:r>
              <a:rPr b="0" i="0" lang="en-CA" sz="1150" u="none" cap="none" strike="noStrike">
                <a:solidFill>
                  <a:srgbClr val="A52A2A"/>
                </a:solidFill>
                <a:highlight>
                  <a:srgbClr val="FFFFFF"/>
                </a:highlight>
                <a:latin typeface="Courier New"/>
                <a:ea typeface="Courier New"/>
                <a:cs typeface="Courier New"/>
                <a:sym typeface="Courier New"/>
              </a:rPr>
              <a:t>ut labore et dolore magna aliqua."</a:t>
            </a:r>
            <a:endParaRPr b="0" i="0" sz="1150" u="none" cap="none" strike="noStrike">
              <a:solidFill>
                <a:srgbClr val="A52A2A"/>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150"/>
              <a:buFont typeface="Arial"/>
              <a:buNone/>
            </a:pPr>
            <a:r>
              <a:rPr lang="en-CA" sz="1150">
                <a:solidFill>
                  <a:schemeClr val="dk1"/>
                </a:solidFill>
                <a:highlight>
                  <a:srgbClr val="FFFFFF"/>
                </a:highlight>
                <a:latin typeface="Courier New"/>
                <a:ea typeface="Courier New"/>
                <a:cs typeface="Courier New"/>
                <a:sym typeface="Courier New"/>
              </a:rPr>
              <a:t>cat(</a:t>
            </a:r>
            <a:r>
              <a:rPr b="0" i="0" lang="en-CA" sz="1150" u="none" cap="none" strike="noStrike">
                <a:solidFill>
                  <a:schemeClr val="dk1"/>
                </a:solidFill>
                <a:highlight>
                  <a:srgbClr val="FFFFFF"/>
                </a:highlight>
                <a:latin typeface="Courier New"/>
                <a:ea typeface="Courier New"/>
                <a:cs typeface="Courier New"/>
                <a:sym typeface="Courier New"/>
              </a:rPr>
              <a:t>a)</a:t>
            </a:r>
            <a:endParaRPr b="0" i="0" sz="11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sz="1150">
              <a:solidFill>
                <a:schemeClr val="dk1"/>
              </a:solidFill>
              <a:highlight>
                <a:srgbClr val="FFFFFF"/>
              </a:highlight>
              <a:latin typeface="Courier New"/>
              <a:ea typeface="Courier New"/>
              <a:cs typeface="Courier New"/>
              <a:sym typeface="Courier New"/>
            </a:endParaRPr>
          </a:p>
          <a:p>
            <a:pPr indent="-301625" lvl="0" marL="457200" marR="0" rtl="0" algn="l">
              <a:lnSpc>
                <a:spcPct val="100000"/>
              </a:lnSpc>
              <a:spcBef>
                <a:spcPts val="0"/>
              </a:spcBef>
              <a:spcAft>
                <a:spcPts val="0"/>
              </a:spcAft>
              <a:buClr>
                <a:srgbClr val="000000"/>
              </a:buClr>
              <a:buSzPts val="1150"/>
              <a:buFont typeface="Courier New"/>
              <a:buChar char="●"/>
            </a:pPr>
            <a:r>
              <a:rPr b="0" i="0" lang="en-CA" sz="1150" u="none" cap="none" strike="noStrike">
                <a:solidFill>
                  <a:schemeClr val="dk1"/>
                </a:solidFill>
                <a:highlight>
                  <a:srgbClr val="FFFFFF"/>
                </a:highlight>
                <a:latin typeface="Courier New"/>
                <a:ea typeface="Courier New"/>
                <a:cs typeface="Courier New"/>
                <a:sym typeface="Courier New"/>
              </a:rPr>
              <a:t>a = </a:t>
            </a:r>
            <a:r>
              <a:rPr b="0" i="0" lang="en-CA" sz="1150" u="none" cap="none" strike="noStrike">
                <a:solidFill>
                  <a:srgbClr val="A52A2A"/>
                </a:solidFill>
                <a:highlight>
                  <a:srgbClr val="FFFFFF"/>
                </a:highlight>
                <a:latin typeface="Courier New"/>
                <a:ea typeface="Courier New"/>
                <a:cs typeface="Courier New"/>
                <a:sym typeface="Courier New"/>
              </a:rPr>
              <a:t>"Hello, World!"</a:t>
            </a:r>
            <a:endParaRPr b="0" i="0" sz="1150" u="none" cap="none" strike="noStrike">
              <a:solidFill>
                <a:srgbClr val="A52A2A"/>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150"/>
              <a:buFont typeface="Arial"/>
              <a:buNone/>
            </a:pPr>
            <a:r>
              <a:rPr lang="en-CA" sz="1150">
                <a:solidFill>
                  <a:srgbClr val="0000CD"/>
                </a:solidFill>
                <a:highlight>
                  <a:srgbClr val="FFFFFF"/>
                </a:highlight>
                <a:latin typeface="Courier New"/>
                <a:ea typeface="Courier New"/>
                <a:cs typeface="Courier New"/>
                <a:sym typeface="Courier New"/>
              </a:rPr>
              <a:t>nchar</a:t>
            </a:r>
            <a:r>
              <a:rPr b="0" i="0" lang="en-CA" sz="1150" u="none" cap="none" strike="noStrike">
                <a:solidFill>
                  <a:schemeClr val="dk1"/>
                </a:solidFill>
                <a:highlight>
                  <a:srgbClr val="FFFFFF"/>
                </a:highlight>
                <a:latin typeface="Courier New"/>
                <a:ea typeface="Courier New"/>
                <a:cs typeface="Courier New"/>
                <a:sym typeface="Courier New"/>
              </a:rPr>
              <a:t>(a)</a:t>
            </a:r>
            <a:endParaRPr b="0" i="0" sz="1150" u="none" cap="none" strike="noStrike">
              <a:solidFill>
                <a:schemeClr val="dk1"/>
              </a:solidFill>
              <a:highlight>
                <a:srgbClr val="FFFFFF"/>
              </a:highlight>
              <a:latin typeface="Courier New"/>
              <a:ea typeface="Courier New"/>
              <a:cs typeface="Courier New"/>
              <a:sym typeface="Courier New"/>
            </a:endParaRPr>
          </a:p>
        </p:txBody>
      </p:sp>
      <p:sp>
        <p:nvSpPr>
          <p:cNvPr id="162" name="Google Shape;162;p9"/>
          <p:cNvSpPr txBox="1"/>
          <p:nvPr/>
        </p:nvSpPr>
        <p:spPr>
          <a:xfrm>
            <a:off x="5987100" y="1413550"/>
            <a:ext cx="3156900" cy="266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50"/>
              <a:buFont typeface="Arial"/>
              <a:buNone/>
            </a:pPr>
            <a:r>
              <a:rPr b="0" i="0" lang="en-CA" sz="1150" u="none" cap="none" strike="noStrike">
                <a:solidFill>
                  <a:srgbClr val="FFFFFF"/>
                </a:solidFill>
                <a:highlight>
                  <a:schemeClr val="dk1"/>
                </a:highlight>
                <a:latin typeface="Courier New"/>
                <a:ea typeface="Courier New"/>
                <a:cs typeface="Courier New"/>
                <a:sym typeface="Courier New"/>
              </a:rPr>
              <a:t>Hello</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CA" sz="1150" u="none" cap="none" strike="noStrike">
                <a:solidFill>
                  <a:srgbClr val="FFFFFF"/>
                </a:solidFill>
                <a:highlight>
                  <a:schemeClr val="dk1"/>
                </a:highlight>
                <a:latin typeface="Courier New"/>
                <a:ea typeface="Courier New"/>
                <a:cs typeface="Courier New"/>
                <a:sym typeface="Courier New"/>
              </a:rPr>
              <a:t>Lorem ipsum dolor sit amet,</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CA" sz="1150" u="none" cap="none" strike="noStrike">
                <a:solidFill>
                  <a:srgbClr val="FFFFFF"/>
                </a:solidFill>
                <a:highlight>
                  <a:schemeClr val="dk1"/>
                </a:highlight>
                <a:latin typeface="Courier New"/>
                <a:ea typeface="Courier New"/>
                <a:cs typeface="Courier New"/>
                <a:sym typeface="Courier New"/>
              </a:rPr>
              <a:t>consectetur adipiscing elit,</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CA" sz="1150" u="none" cap="none" strike="noStrike">
                <a:solidFill>
                  <a:srgbClr val="FFFFFF"/>
                </a:solidFill>
                <a:highlight>
                  <a:schemeClr val="dk1"/>
                </a:highlight>
                <a:latin typeface="Courier New"/>
                <a:ea typeface="Courier New"/>
                <a:cs typeface="Courier New"/>
                <a:sym typeface="Courier New"/>
              </a:rPr>
              <a:t>sed do eiusmod tempor incididunt</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rPr b="0" i="0" lang="en-CA" sz="1150" u="none" cap="none" strike="noStrike">
                <a:solidFill>
                  <a:srgbClr val="FFFFFF"/>
                </a:solidFill>
                <a:highlight>
                  <a:schemeClr val="dk1"/>
                </a:highlight>
                <a:latin typeface="Courier New"/>
                <a:ea typeface="Courier New"/>
                <a:cs typeface="Courier New"/>
                <a:sym typeface="Courier New"/>
              </a:rPr>
              <a:t>ut labore et dolore magna aliqua.</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sz="1150">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sz="1150">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sz="1150">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sz="1150">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rPr b="0" i="0" lang="en-CA" sz="1150" u="none" cap="none" strike="noStrike">
                <a:solidFill>
                  <a:srgbClr val="FFFFFF"/>
                </a:solidFill>
                <a:highlight>
                  <a:schemeClr val="dk1"/>
                </a:highlight>
                <a:latin typeface="Courier New"/>
                <a:ea typeface="Courier New"/>
                <a:cs typeface="Courier New"/>
                <a:sym typeface="Courier New"/>
              </a:rPr>
              <a:t>13</a:t>
            </a:r>
            <a:endParaRPr b="0" i="0" sz="1150" u="none" cap="none" strike="noStrike">
              <a:solidFill>
                <a:srgbClr val="FFFFFF"/>
              </a:solidFill>
              <a:highlight>
                <a:schemeClr val="dk1"/>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07e84c2033_0_61"/>
          <p:cNvSpPr txBox="1"/>
          <p:nvPr>
            <p:ph type="title"/>
          </p:nvPr>
        </p:nvSpPr>
        <p:spPr>
          <a:xfrm>
            <a:off x="571500" y="579457"/>
            <a:ext cx="8001000" cy="474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CA"/>
              <a:t>Check a String</a:t>
            </a:r>
            <a:endParaRPr/>
          </a:p>
        </p:txBody>
      </p:sp>
      <p:sp>
        <p:nvSpPr>
          <p:cNvPr id="169" name="Google Shape;169;g107e84c2033_0_61"/>
          <p:cNvSpPr txBox="1"/>
          <p:nvPr/>
        </p:nvSpPr>
        <p:spPr>
          <a:xfrm>
            <a:off x="740075" y="1139700"/>
            <a:ext cx="78324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str</a:t>
            </a:r>
            <a:r>
              <a:rPr lang="en-CA" sz="1150">
                <a:solidFill>
                  <a:schemeClr val="dk1"/>
                </a:solidFill>
                <a:highlight>
                  <a:srgbClr val="FFFFFF"/>
                </a:highlight>
                <a:latin typeface="Courier New"/>
                <a:ea typeface="Courier New"/>
                <a:cs typeface="Courier New"/>
                <a:sym typeface="Courier New"/>
              </a:rPr>
              <a:t> &lt;- </a:t>
            </a:r>
            <a:r>
              <a:rPr lang="en-CA" sz="1150">
                <a:solidFill>
                  <a:srgbClr val="A52A2A"/>
                </a:solidFill>
                <a:highlight>
                  <a:srgbClr val="FFFFFF"/>
                </a:highlight>
                <a:latin typeface="Courier New"/>
                <a:ea typeface="Courier New"/>
                <a:cs typeface="Courier New"/>
                <a:sym typeface="Courier New"/>
              </a:rPr>
              <a:t>"Hello World!"</a:t>
            </a:r>
            <a:endParaRPr sz="1150">
              <a:solidFill>
                <a:srgbClr val="A52A2A"/>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grepl(</a:t>
            </a:r>
            <a:r>
              <a:rPr lang="en-CA" sz="1150">
                <a:solidFill>
                  <a:srgbClr val="A52A2A"/>
                </a:solidFill>
                <a:highlight>
                  <a:srgbClr val="FFFFFF"/>
                </a:highlight>
                <a:latin typeface="Courier New"/>
                <a:ea typeface="Courier New"/>
                <a:cs typeface="Courier New"/>
                <a:sym typeface="Courier New"/>
              </a:rPr>
              <a:t>"H"</a:t>
            </a: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str</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grepl(</a:t>
            </a:r>
            <a:r>
              <a:rPr lang="en-CA" sz="1150">
                <a:solidFill>
                  <a:srgbClr val="A52A2A"/>
                </a:solidFill>
                <a:highlight>
                  <a:srgbClr val="FFFFFF"/>
                </a:highlight>
                <a:latin typeface="Courier New"/>
                <a:ea typeface="Courier New"/>
                <a:cs typeface="Courier New"/>
                <a:sym typeface="Courier New"/>
              </a:rPr>
              <a:t>"Hello"</a:t>
            </a: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str</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CA" sz="1150">
                <a:solidFill>
                  <a:schemeClr val="dk1"/>
                </a:solidFill>
                <a:highlight>
                  <a:srgbClr val="FFFFFF"/>
                </a:highlight>
                <a:latin typeface="Courier New"/>
                <a:ea typeface="Courier New"/>
                <a:cs typeface="Courier New"/>
                <a:sym typeface="Courier New"/>
              </a:rPr>
              <a:t>grepl(</a:t>
            </a:r>
            <a:r>
              <a:rPr lang="en-CA" sz="1150">
                <a:solidFill>
                  <a:srgbClr val="A52A2A"/>
                </a:solidFill>
                <a:highlight>
                  <a:srgbClr val="FFFFFF"/>
                </a:highlight>
                <a:latin typeface="Courier New"/>
                <a:ea typeface="Courier New"/>
                <a:cs typeface="Courier New"/>
                <a:sym typeface="Courier New"/>
              </a:rPr>
              <a:t>"X"</a:t>
            </a: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str</a:t>
            </a:r>
            <a:r>
              <a:rPr lang="en-CA" sz="1150">
                <a:solidFill>
                  <a:schemeClr val="dk1"/>
                </a:solidFill>
                <a:highlight>
                  <a:srgbClr val="FFFFFF"/>
                </a:highlight>
                <a:latin typeface="Courier New"/>
                <a:ea typeface="Courier New"/>
                <a:cs typeface="Courier New"/>
                <a:sym typeface="Courier New"/>
              </a:rPr>
              <a:t>)</a:t>
            </a:r>
            <a:endParaRPr>
              <a:latin typeface="Calibri"/>
              <a:ea typeface="Calibri"/>
              <a:cs typeface="Calibri"/>
              <a:sym typeface="Calibri"/>
            </a:endParaRPr>
          </a:p>
        </p:txBody>
      </p:sp>
      <p:sp>
        <p:nvSpPr>
          <p:cNvPr id="170" name="Google Shape;170;g107e84c2033_0_61"/>
          <p:cNvSpPr txBox="1"/>
          <p:nvPr/>
        </p:nvSpPr>
        <p:spPr>
          <a:xfrm>
            <a:off x="636475" y="2201688"/>
            <a:ext cx="4262700" cy="517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lang="en-CA" sz="2400">
                <a:solidFill>
                  <a:srgbClr val="252A22"/>
                </a:solidFill>
                <a:latin typeface="Montserrat"/>
                <a:ea typeface="Montserrat"/>
                <a:cs typeface="Montserrat"/>
                <a:sym typeface="Montserrat"/>
              </a:rPr>
              <a:t>Combine Two Strings</a:t>
            </a:r>
            <a:endParaRPr>
              <a:latin typeface="Calibri"/>
              <a:ea typeface="Calibri"/>
              <a:cs typeface="Calibri"/>
              <a:sym typeface="Calibri"/>
            </a:endParaRPr>
          </a:p>
        </p:txBody>
      </p:sp>
      <p:sp>
        <p:nvSpPr>
          <p:cNvPr id="171" name="Google Shape;171;g107e84c2033_0_61"/>
          <p:cNvSpPr txBox="1"/>
          <p:nvPr/>
        </p:nvSpPr>
        <p:spPr>
          <a:xfrm>
            <a:off x="895475" y="2636900"/>
            <a:ext cx="4262700" cy="8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str1 &lt;- </a:t>
            </a:r>
            <a:r>
              <a:rPr lang="en-CA" sz="1150">
                <a:solidFill>
                  <a:srgbClr val="A52A2A"/>
                </a:solidFill>
                <a:highlight>
                  <a:srgbClr val="FFFFFF"/>
                </a:highlight>
                <a:latin typeface="Courier New"/>
                <a:ea typeface="Courier New"/>
                <a:cs typeface="Courier New"/>
                <a:sym typeface="Courier New"/>
              </a:rPr>
              <a:t>"Hello"</a:t>
            </a:r>
            <a:endParaRPr sz="1150">
              <a:solidFill>
                <a:srgbClr val="A52A2A"/>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str2 &lt;- </a:t>
            </a:r>
            <a:r>
              <a:rPr lang="en-CA" sz="1150">
                <a:solidFill>
                  <a:srgbClr val="A52A2A"/>
                </a:solidFill>
                <a:highlight>
                  <a:srgbClr val="FFFFFF"/>
                </a:highlight>
                <a:latin typeface="Courier New"/>
                <a:ea typeface="Courier New"/>
                <a:cs typeface="Courier New"/>
                <a:sym typeface="Courier New"/>
              </a:rPr>
              <a:t>"World"</a:t>
            </a:r>
            <a:endParaRPr sz="1150">
              <a:solidFill>
                <a:srgbClr val="A52A2A"/>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rPr lang="en-CA" sz="1150">
                <a:solidFill>
                  <a:schemeClr val="dk1"/>
                </a:solidFill>
                <a:highlight>
                  <a:srgbClr val="FFFFFF"/>
                </a:highlight>
                <a:latin typeface="Courier New"/>
                <a:ea typeface="Courier New"/>
                <a:cs typeface="Courier New"/>
                <a:sym typeface="Courier New"/>
              </a:rPr>
              <a:t>paste(str1, str2)</a:t>
            </a:r>
            <a:endParaRPr>
              <a:latin typeface="Calibri"/>
              <a:ea typeface="Calibri"/>
              <a:cs typeface="Calibri"/>
              <a:sym typeface="Calibri"/>
            </a:endParaRPr>
          </a:p>
        </p:txBody>
      </p:sp>
      <p:sp>
        <p:nvSpPr>
          <p:cNvPr id="172" name="Google Shape;172;g107e84c2033_0_61"/>
          <p:cNvSpPr txBox="1"/>
          <p:nvPr/>
        </p:nvSpPr>
        <p:spPr>
          <a:xfrm>
            <a:off x="5002775" y="1312800"/>
            <a:ext cx="4262700" cy="7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TRUE</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TRUE</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rPr lang="en-CA" sz="1150">
                <a:solidFill>
                  <a:srgbClr val="FFFFFF"/>
                </a:solidFill>
                <a:highlight>
                  <a:schemeClr val="dk1"/>
                </a:highlight>
                <a:latin typeface="Courier New"/>
                <a:ea typeface="Courier New"/>
                <a:cs typeface="Courier New"/>
                <a:sym typeface="Courier New"/>
              </a:rPr>
              <a:t>FALSE</a:t>
            </a:r>
            <a:endParaRPr>
              <a:latin typeface="Calibri"/>
              <a:ea typeface="Calibri"/>
              <a:cs typeface="Calibri"/>
              <a:sym typeface="Calibri"/>
            </a:endParaRPr>
          </a:p>
        </p:txBody>
      </p:sp>
      <p:sp>
        <p:nvSpPr>
          <p:cNvPr id="173" name="Google Shape;173;g107e84c2033_0_61"/>
          <p:cNvSpPr txBox="1"/>
          <p:nvPr/>
        </p:nvSpPr>
        <p:spPr>
          <a:xfrm>
            <a:off x="4632875" y="2775275"/>
            <a:ext cx="4262700" cy="3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150">
                <a:solidFill>
                  <a:srgbClr val="FFFFFF"/>
                </a:solidFill>
                <a:highlight>
                  <a:schemeClr val="dk1"/>
                </a:highlight>
                <a:latin typeface="Courier New"/>
                <a:ea typeface="Courier New"/>
                <a:cs typeface="Courier New"/>
                <a:sym typeface="Courier New"/>
              </a:rPr>
              <a:t>"Hello World"</a:t>
            </a:r>
            <a:endParaRPr>
              <a:latin typeface="Calibri"/>
              <a:ea typeface="Calibri"/>
              <a:cs typeface="Calibri"/>
              <a:sym typeface="Calibri"/>
            </a:endParaRPr>
          </a:p>
        </p:txBody>
      </p:sp>
      <p:sp>
        <p:nvSpPr>
          <p:cNvPr id="174" name="Google Shape;174;g107e84c2033_0_61"/>
          <p:cNvSpPr txBox="1"/>
          <p:nvPr/>
        </p:nvSpPr>
        <p:spPr>
          <a:xfrm>
            <a:off x="740075" y="3521900"/>
            <a:ext cx="4262700" cy="517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lang="en-CA" sz="2400">
                <a:solidFill>
                  <a:srgbClr val="252A22"/>
                </a:solidFill>
                <a:latin typeface="Montserrat"/>
                <a:ea typeface="Montserrat"/>
                <a:cs typeface="Montserrat"/>
                <a:sym typeface="Montserrat"/>
              </a:rPr>
              <a:t>Escape Characters</a:t>
            </a:r>
            <a:endParaRPr>
              <a:latin typeface="Calibri"/>
              <a:ea typeface="Calibri"/>
              <a:cs typeface="Calibri"/>
              <a:sym typeface="Calibri"/>
            </a:endParaRPr>
          </a:p>
        </p:txBody>
      </p:sp>
      <p:sp>
        <p:nvSpPr>
          <p:cNvPr id="175" name="Google Shape;175;g107e84c2033_0_61"/>
          <p:cNvSpPr txBox="1"/>
          <p:nvPr/>
        </p:nvSpPr>
        <p:spPr>
          <a:xfrm>
            <a:off x="925100" y="4018600"/>
            <a:ext cx="5461800" cy="7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str</a:t>
            </a:r>
            <a:r>
              <a:rPr lang="en-CA" sz="1150">
                <a:solidFill>
                  <a:schemeClr val="dk1"/>
                </a:solidFill>
                <a:highlight>
                  <a:srgbClr val="FFFFFF"/>
                </a:highlight>
                <a:latin typeface="Courier New"/>
                <a:ea typeface="Courier New"/>
                <a:cs typeface="Courier New"/>
                <a:sym typeface="Courier New"/>
              </a:rPr>
              <a:t> &lt;- </a:t>
            </a:r>
            <a:r>
              <a:rPr lang="en-CA" sz="1150">
                <a:solidFill>
                  <a:srgbClr val="A52A2A"/>
                </a:solidFill>
                <a:highlight>
                  <a:srgbClr val="FFFFFF"/>
                </a:highlight>
                <a:latin typeface="Courier New"/>
                <a:ea typeface="Courier New"/>
                <a:cs typeface="Courier New"/>
                <a:sym typeface="Courier New"/>
              </a:rPr>
              <a:t>"We are the so-called \"</a:t>
            </a:r>
            <a:r>
              <a:rPr lang="en-CA" sz="1150">
                <a:solidFill>
                  <a:schemeClr val="dk1"/>
                </a:solidFill>
                <a:highlight>
                  <a:srgbClr val="FFFFFF"/>
                </a:highlight>
                <a:latin typeface="Courier New"/>
                <a:ea typeface="Courier New"/>
                <a:cs typeface="Courier New"/>
                <a:sym typeface="Courier New"/>
              </a:rPr>
              <a:t>Vikings\</a:t>
            </a:r>
            <a:r>
              <a:rPr lang="en-CA" sz="1150">
                <a:solidFill>
                  <a:srgbClr val="A52A2A"/>
                </a:solidFill>
                <a:highlight>
                  <a:srgbClr val="FFFFFF"/>
                </a:highlight>
                <a:latin typeface="Courier New"/>
                <a:ea typeface="Courier New"/>
                <a:cs typeface="Courier New"/>
                <a:sym typeface="Courier New"/>
              </a:rPr>
              <a:t>", from the north."</a:t>
            </a:r>
            <a:endParaRPr sz="1100">
              <a:solidFill>
                <a:schemeClr val="dk1"/>
              </a:solidFill>
            </a:endParaRPr>
          </a:p>
          <a:p>
            <a:pPr indent="0" lvl="0" marL="0" rtl="0" algn="l">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str</a:t>
            </a:r>
            <a:endParaRPr sz="1150">
              <a:solidFill>
                <a:srgbClr val="0000CD"/>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CA" sz="1150">
                <a:solidFill>
                  <a:schemeClr val="dk1"/>
                </a:solidFill>
                <a:highlight>
                  <a:srgbClr val="FFFFFF"/>
                </a:highlight>
                <a:latin typeface="Courier New"/>
                <a:ea typeface="Courier New"/>
                <a:cs typeface="Courier New"/>
                <a:sym typeface="Courier New"/>
              </a:rPr>
              <a:t>cat(</a:t>
            </a:r>
            <a:r>
              <a:rPr lang="en-CA" sz="1150">
                <a:solidFill>
                  <a:srgbClr val="0000CD"/>
                </a:solidFill>
                <a:highlight>
                  <a:srgbClr val="FFFFFF"/>
                </a:highlight>
                <a:latin typeface="Courier New"/>
                <a:ea typeface="Courier New"/>
                <a:cs typeface="Courier New"/>
                <a:sym typeface="Courier New"/>
              </a:rPr>
              <a:t>str</a:t>
            </a:r>
            <a:r>
              <a:rPr lang="en-CA" sz="1150">
                <a:solidFill>
                  <a:schemeClr val="dk1"/>
                </a:solidFill>
                <a:highlight>
                  <a:srgbClr val="FFFFFF"/>
                </a:highlight>
                <a:latin typeface="Courier New"/>
                <a:ea typeface="Courier New"/>
                <a:cs typeface="Courier New"/>
                <a:sym typeface="Courier New"/>
              </a:rPr>
              <a:t>)</a:t>
            </a:r>
            <a:endParaRPr>
              <a:latin typeface="Calibri"/>
              <a:ea typeface="Calibri"/>
              <a:cs typeface="Calibri"/>
              <a:sym typeface="Calibri"/>
            </a:endParaRPr>
          </a:p>
        </p:txBody>
      </p:sp>
      <p:sp>
        <p:nvSpPr>
          <p:cNvPr id="176" name="Google Shape;176;g107e84c2033_0_61"/>
          <p:cNvSpPr txBox="1"/>
          <p:nvPr/>
        </p:nvSpPr>
        <p:spPr>
          <a:xfrm>
            <a:off x="3966775" y="4364800"/>
            <a:ext cx="46698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"We are the so-called \"Vikings\", from the north."</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rPr lang="en-CA" sz="1150">
                <a:solidFill>
                  <a:srgbClr val="FFFFFF"/>
                </a:solidFill>
                <a:highlight>
                  <a:schemeClr val="dk1"/>
                </a:highlight>
                <a:latin typeface="Courier New"/>
                <a:ea typeface="Courier New"/>
                <a:cs typeface="Courier New"/>
                <a:sym typeface="Courier New"/>
              </a:rPr>
              <a:t>We are the so-called "Vikings", from the north.</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abbeb26e7b_0_72"/>
          <p:cNvSpPr txBox="1"/>
          <p:nvPr>
            <p:ph type="title"/>
          </p:nvPr>
        </p:nvSpPr>
        <p:spPr>
          <a:xfrm>
            <a:off x="518525" y="49732"/>
            <a:ext cx="8001000" cy="47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52A22"/>
              </a:buClr>
              <a:buSzPts val="2400"/>
              <a:buFont typeface="Montserrat"/>
              <a:buNone/>
            </a:pPr>
            <a:r>
              <a:rPr lang="en-CA"/>
              <a:t>R Operators</a:t>
            </a:r>
            <a:endParaRPr/>
          </a:p>
        </p:txBody>
      </p:sp>
      <p:sp>
        <p:nvSpPr>
          <p:cNvPr id="182" name="Google Shape;182;gabbeb26e7b_0_72"/>
          <p:cNvSpPr txBox="1"/>
          <p:nvPr/>
        </p:nvSpPr>
        <p:spPr>
          <a:xfrm>
            <a:off x="612275" y="571675"/>
            <a:ext cx="8310000" cy="37074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15000"/>
              </a:lnSpc>
              <a:spcBef>
                <a:spcPts val="1400"/>
              </a:spcBef>
              <a:spcAft>
                <a:spcPts val="0"/>
              </a:spcAft>
              <a:buClr>
                <a:srgbClr val="FF4D00"/>
              </a:buClr>
              <a:buSzPts val="1400"/>
              <a:buFont typeface="Montserrat"/>
              <a:buChar char="•"/>
            </a:pPr>
            <a:r>
              <a:rPr b="1" i="0" lang="en-CA" sz="1150" u="none" cap="none" strike="noStrike">
                <a:solidFill>
                  <a:schemeClr val="dk1"/>
                </a:solidFill>
                <a:highlight>
                  <a:srgbClr val="FFFFFF"/>
                </a:highlight>
                <a:latin typeface="Montserrat"/>
                <a:ea typeface="Montserrat"/>
                <a:cs typeface="Montserrat"/>
                <a:sym typeface="Montserrat"/>
              </a:rPr>
              <a:t>Operators are used to perform operations on variables and values. In the example below, we use the </a:t>
            </a:r>
            <a:r>
              <a:rPr b="1" i="0" lang="en-CA" sz="1200" u="none" cap="none" strike="noStrike">
                <a:solidFill>
                  <a:srgbClr val="DC143C"/>
                </a:solidFill>
                <a:highlight>
                  <a:srgbClr val="FFFFFF"/>
                </a:highlight>
                <a:latin typeface="Montserrat"/>
                <a:ea typeface="Montserrat"/>
                <a:cs typeface="Montserrat"/>
                <a:sym typeface="Montserrat"/>
              </a:rPr>
              <a:t>+</a:t>
            </a:r>
            <a:r>
              <a:rPr b="1" i="0" lang="en-CA" sz="1150" u="none" cap="none" strike="noStrike">
                <a:solidFill>
                  <a:schemeClr val="dk1"/>
                </a:solidFill>
                <a:highlight>
                  <a:srgbClr val="FFFFFF"/>
                </a:highlight>
                <a:latin typeface="Montserrat"/>
                <a:ea typeface="Montserrat"/>
                <a:cs typeface="Montserrat"/>
                <a:sym typeface="Montserrat"/>
              </a:rPr>
              <a:t> operator to add together two values:</a:t>
            </a:r>
            <a:endParaRPr b="1" i="0" sz="1150" u="none" cap="none" strike="noStrike">
              <a:solidFill>
                <a:schemeClr val="dk1"/>
              </a:solidFill>
              <a:highlight>
                <a:srgbClr val="FFFFFF"/>
              </a:highlight>
              <a:latin typeface="Montserrat"/>
              <a:ea typeface="Montserrat"/>
              <a:cs typeface="Montserrat"/>
              <a:sym typeface="Montserrat"/>
            </a:endParaRPr>
          </a:p>
          <a:p>
            <a:pPr indent="0" lvl="0" marL="457200" marR="0" rtl="0" algn="just">
              <a:lnSpc>
                <a:spcPct val="100000"/>
              </a:lnSpc>
              <a:spcBef>
                <a:spcPts val="1400"/>
              </a:spcBef>
              <a:spcAft>
                <a:spcPts val="0"/>
              </a:spcAft>
              <a:buClr>
                <a:srgbClr val="000000"/>
              </a:buClr>
              <a:buSzPts val="1400"/>
              <a:buFont typeface="Arial"/>
              <a:buNone/>
            </a:pPr>
            <a:r>
              <a:t/>
            </a:r>
            <a:endParaRPr b="1" i="0" sz="1400" u="none" cap="none" strike="noStrike">
              <a:solidFill>
                <a:srgbClr val="212529"/>
              </a:solidFill>
              <a:latin typeface="Montserrat"/>
              <a:ea typeface="Montserrat"/>
              <a:cs typeface="Montserrat"/>
              <a:sym typeface="Montserrat"/>
            </a:endParaRPr>
          </a:p>
          <a:p>
            <a:pPr indent="0" lvl="0" marL="0" marR="0" rtl="0" algn="l">
              <a:lnSpc>
                <a:spcPct val="115000"/>
              </a:lnSpc>
              <a:spcBef>
                <a:spcPts val="1400"/>
              </a:spcBef>
              <a:spcAft>
                <a:spcPts val="0"/>
              </a:spcAft>
              <a:buClr>
                <a:srgbClr val="000000"/>
              </a:buClr>
              <a:buSzPts val="1150"/>
              <a:buFont typeface="Arial"/>
              <a:buNone/>
            </a:pPr>
            <a:r>
              <a:rPr b="0" i="0" lang="en-CA" sz="1150" u="none" cap="none" strike="noStrike">
                <a:solidFill>
                  <a:schemeClr val="dk1"/>
                </a:solidFill>
                <a:highlight>
                  <a:srgbClr val="FFFFFF"/>
                </a:highlight>
                <a:latin typeface="Verdana"/>
                <a:ea typeface="Verdana"/>
                <a:cs typeface="Verdana"/>
                <a:sym typeface="Verdana"/>
              </a:rPr>
              <a:t>Python divides the operators in the following groups:</a:t>
            </a:r>
            <a:endParaRPr b="0" i="0" sz="1150" u="none" cap="none" strike="noStrike">
              <a:solidFill>
                <a:schemeClr val="dk1"/>
              </a:solidFill>
              <a:highlight>
                <a:srgbClr val="FFFFFF"/>
              </a:highlight>
              <a:latin typeface="Verdana"/>
              <a:ea typeface="Verdana"/>
              <a:cs typeface="Verdana"/>
              <a:sym typeface="Verdana"/>
            </a:endParaRPr>
          </a:p>
          <a:p>
            <a:pPr indent="-301625" lvl="0" marL="457200" marR="0" rtl="0" algn="l">
              <a:lnSpc>
                <a:spcPct val="115000"/>
              </a:lnSpc>
              <a:spcBef>
                <a:spcPts val="1400"/>
              </a:spcBef>
              <a:spcAft>
                <a:spcPts val="0"/>
              </a:spcAft>
              <a:buClr>
                <a:schemeClr val="dk1"/>
              </a:buClr>
              <a:buSzPts val="1150"/>
              <a:buFont typeface="Verdana"/>
              <a:buChar char="●"/>
            </a:pPr>
            <a:r>
              <a:rPr b="0" i="0" lang="en-CA" sz="1150" u="none" cap="none" strike="noStrike">
                <a:solidFill>
                  <a:schemeClr val="dk1"/>
                </a:solidFill>
                <a:highlight>
                  <a:srgbClr val="FFFFFF"/>
                </a:highlight>
                <a:latin typeface="Verdana"/>
                <a:ea typeface="Verdana"/>
                <a:cs typeface="Verdana"/>
                <a:sym typeface="Verdana"/>
              </a:rPr>
              <a:t>Arithmetic operators</a:t>
            </a:r>
            <a:endParaRPr b="0" i="0" sz="1150" u="none" cap="none" strike="noStrike">
              <a:solidFill>
                <a:schemeClr val="dk1"/>
              </a:solidFill>
              <a:highlight>
                <a:srgbClr val="FFFFFF"/>
              </a:highlight>
              <a:latin typeface="Verdana"/>
              <a:ea typeface="Verdana"/>
              <a:cs typeface="Verdana"/>
              <a:sym typeface="Verdana"/>
            </a:endParaRPr>
          </a:p>
          <a:p>
            <a:pPr indent="-301625" lvl="0" marL="457200" marR="0" rtl="0" algn="l">
              <a:lnSpc>
                <a:spcPct val="115000"/>
              </a:lnSpc>
              <a:spcBef>
                <a:spcPts val="0"/>
              </a:spcBef>
              <a:spcAft>
                <a:spcPts val="0"/>
              </a:spcAft>
              <a:buClr>
                <a:schemeClr val="dk1"/>
              </a:buClr>
              <a:buSzPts val="1150"/>
              <a:buFont typeface="Verdana"/>
              <a:buChar char="●"/>
            </a:pPr>
            <a:r>
              <a:rPr b="0" i="0" lang="en-CA" sz="1150" u="none" cap="none" strike="noStrike">
                <a:solidFill>
                  <a:schemeClr val="dk1"/>
                </a:solidFill>
                <a:highlight>
                  <a:srgbClr val="FFFFFF"/>
                </a:highlight>
                <a:latin typeface="Verdana"/>
                <a:ea typeface="Verdana"/>
                <a:cs typeface="Verdana"/>
                <a:sym typeface="Verdana"/>
              </a:rPr>
              <a:t>Assignment operators</a:t>
            </a:r>
            <a:endParaRPr b="0" i="0" sz="1150" u="none" cap="none" strike="noStrike">
              <a:solidFill>
                <a:schemeClr val="dk1"/>
              </a:solidFill>
              <a:highlight>
                <a:srgbClr val="FFFFFF"/>
              </a:highlight>
              <a:latin typeface="Verdana"/>
              <a:ea typeface="Verdana"/>
              <a:cs typeface="Verdana"/>
              <a:sym typeface="Verdana"/>
            </a:endParaRPr>
          </a:p>
          <a:p>
            <a:pPr indent="-301625" lvl="0" marL="457200" marR="0" rtl="0" algn="l">
              <a:lnSpc>
                <a:spcPct val="115000"/>
              </a:lnSpc>
              <a:spcBef>
                <a:spcPts val="0"/>
              </a:spcBef>
              <a:spcAft>
                <a:spcPts val="0"/>
              </a:spcAft>
              <a:buClr>
                <a:schemeClr val="dk1"/>
              </a:buClr>
              <a:buSzPts val="1150"/>
              <a:buFont typeface="Verdana"/>
              <a:buChar char="●"/>
            </a:pPr>
            <a:r>
              <a:rPr b="0" i="0" lang="en-CA" sz="1150" u="none" cap="none" strike="noStrike">
                <a:solidFill>
                  <a:schemeClr val="dk1"/>
                </a:solidFill>
                <a:highlight>
                  <a:srgbClr val="FFFFFF"/>
                </a:highlight>
                <a:latin typeface="Verdana"/>
                <a:ea typeface="Verdana"/>
                <a:cs typeface="Verdana"/>
                <a:sym typeface="Verdana"/>
              </a:rPr>
              <a:t>Comparison operators</a:t>
            </a:r>
            <a:endParaRPr b="0" i="0" sz="1150" u="none" cap="none" strike="noStrike">
              <a:solidFill>
                <a:schemeClr val="dk1"/>
              </a:solidFill>
              <a:highlight>
                <a:srgbClr val="FFFFFF"/>
              </a:highlight>
              <a:latin typeface="Verdana"/>
              <a:ea typeface="Verdana"/>
              <a:cs typeface="Verdana"/>
              <a:sym typeface="Verdana"/>
            </a:endParaRPr>
          </a:p>
          <a:p>
            <a:pPr indent="-301625" lvl="0" marL="457200" marR="0" rtl="0" algn="l">
              <a:lnSpc>
                <a:spcPct val="115000"/>
              </a:lnSpc>
              <a:spcBef>
                <a:spcPts val="0"/>
              </a:spcBef>
              <a:spcAft>
                <a:spcPts val="0"/>
              </a:spcAft>
              <a:buClr>
                <a:schemeClr val="dk1"/>
              </a:buClr>
              <a:buSzPts val="1150"/>
              <a:buFont typeface="Verdana"/>
              <a:buChar char="●"/>
            </a:pPr>
            <a:r>
              <a:rPr b="0" i="0" lang="en-CA" sz="1150" u="none" cap="none" strike="noStrike">
                <a:solidFill>
                  <a:schemeClr val="dk1"/>
                </a:solidFill>
                <a:highlight>
                  <a:srgbClr val="FFFFFF"/>
                </a:highlight>
                <a:latin typeface="Verdana"/>
                <a:ea typeface="Verdana"/>
                <a:cs typeface="Verdana"/>
                <a:sym typeface="Verdana"/>
              </a:rPr>
              <a:t>Logical operators</a:t>
            </a:r>
            <a:endParaRPr b="0" i="0" sz="1150" u="none" cap="none" strike="noStrike">
              <a:solidFill>
                <a:schemeClr val="dk1"/>
              </a:solidFill>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Clr>
                <a:schemeClr val="dk1"/>
              </a:buClr>
              <a:buSzPts val="1150"/>
              <a:buFont typeface="Verdana"/>
              <a:buChar char="●"/>
            </a:pPr>
            <a:r>
              <a:rPr lang="en-CA" sz="1150">
                <a:solidFill>
                  <a:schemeClr val="dk1"/>
                </a:solidFill>
                <a:highlight>
                  <a:srgbClr val="FFFFFF"/>
                </a:highlight>
                <a:latin typeface="Verdana"/>
                <a:ea typeface="Verdana"/>
                <a:cs typeface="Verdana"/>
                <a:sym typeface="Verdana"/>
              </a:rPr>
              <a:t>Miscellaneous operators</a:t>
            </a:r>
            <a:endParaRPr sz="1150">
              <a:solidFill>
                <a:schemeClr val="dk1"/>
              </a:solidFill>
              <a:highlight>
                <a:srgbClr val="FFFFFF"/>
              </a:highlight>
              <a:latin typeface="Verdana"/>
              <a:ea typeface="Verdana"/>
              <a:cs typeface="Verdana"/>
              <a:sym typeface="Verdana"/>
            </a:endParaRPr>
          </a:p>
          <a:p>
            <a:pPr indent="0" lvl="0" marL="457200" marR="0" rtl="0" algn="l">
              <a:lnSpc>
                <a:spcPct val="115000"/>
              </a:lnSpc>
              <a:spcBef>
                <a:spcPts val="1100"/>
              </a:spcBef>
              <a:spcAft>
                <a:spcPts val="0"/>
              </a:spcAft>
              <a:buNone/>
            </a:pPr>
            <a:r>
              <a:t/>
            </a:r>
            <a:endParaRPr sz="1150">
              <a:solidFill>
                <a:schemeClr val="dk1"/>
              </a:solidFill>
              <a:highlight>
                <a:srgbClr val="FFFFFF"/>
              </a:highlight>
              <a:latin typeface="Verdana"/>
              <a:ea typeface="Verdana"/>
              <a:cs typeface="Verdana"/>
              <a:sym typeface="Verdana"/>
            </a:endParaRPr>
          </a:p>
          <a:p>
            <a:pPr indent="0" lvl="0" marL="457200" marR="0" rtl="0" algn="l">
              <a:lnSpc>
                <a:spcPct val="115000"/>
              </a:lnSpc>
              <a:spcBef>
                <a:spcPts val="0"/>
              </a:spcBef>
              <a:spcAft>
                <a:spcPts val="0"/>
              </a:spcAft>
              <a:buNone/>
            </a:pPr>
            <a:r>
              <a:t/>
            </a:r>
            <a:endParaRPr b="0" i="0" sz="1150" u="none" cap="none" strike="noStrike">
              <a:solidFill>
                <a:schemeClr val="dk1"/>
              </a:solidFill>
              <a:highlight>
                <a:srgbClr val="FFFFFF"/>
              </a:highlight>
              <a:latin typeface="Verdana"/>
              <a:ea typeface="Verdana"/>
              <a:cs typeface="Verdana"/>
              <a:sym typeface="Verdana"/>
            </a:endParaRPr>
          </a:p>
          <a:p>
            <a:pPr indent="0" lvl="0" marL="0" marR="0" rtl="0" algn="just">
              <a:lnSpc>
                <a:spcPct val="100000"/>
              </a:lnSpc>
              <a:spcBef>
                <a:spcPts val="1100"/>
              </a:spcBef>
              <a:spcAft>
                <a:spcPts val="0"/>
              </a:spcAft>
              <a:buClr>
                <a:srgbClr val="000000"/>
              </a:buClr>
              <a:buSzPts val="1400"/>
              <a:buFont typeface="Arial"/>
              <a:buNone/>
            </a:pPr>
            <a:r>
              <a:t/>
            </a:r>
            <a:endParaRPr b="1" i="0" sz="1400" u="none" cap="none" strike="noStrike">
              <a:solidFill>
                <a:srgbClr val="212529"/>
              </a:solidFill>
              <a:latin typeface="Montserrat"/>
              <a:ea typeface="Montserrat"/>
              <a:cs typeface="Montserrat"/>
              <a:sym typeface="Montserrat"/>
            </a:endParaRPr>
          </a:p>
        </p:txBody>
      </p:sp>
      <p:sp>
        <p:nvSpPr>
          <p:cNvPr id="183" name="Google Shape;183;gabbeb26e7b_0_72"/>
          <p:cNvSpPr txBox="1"/>
          <p:nvPr/>
        </p:nvSpPr>
        <p:spPr>
          <a:xfrm>
            <a:off x="984275" y="1156213"/>
            <a:ext cx="7637700" cy="36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50"/>
              <a:buFont typeface="Arial"/>
              <a:buNone/>
            </a:pPr>
            <a:r>
              <a:rPr b="0" i="0" lang="en-CA" sz="1150" u="none" cap="none" strike="noStrike">
                <a:solidFill>
                  <a:srgbClr val="0000CD"/>
                </a:solidFill>
                <a:highlight>
                  <a:srgbClr val="FFFFFF"/>
                </a:highlight>
                <a:latin typeface="Courier New"/>
                <a:ea typeface="Courier New"/>
                <a:cs typeface="Courier New"/>
                <a:sym typeface="Courier New"/>
              </a:rPr>
              <a:t>print</a:t>
            </a:r>
            <a:r>
              <a:rPr b="0" i="0" lang="en-CA" sz="1150" u="none" cap="none" strike="noStrike">
                <a:solidFill>
                  <a:schemeClr val="dk1"/>
                </a:solidFill>
                <a:highlight>
                  <a:srgbClr val="FFFFFF"/>
                </a:highlight>
                <a:latin typeface="Courier New"/>
                <a:ea typeface="Courier New"/>
                <a:cs typeface="Courier New"/>
                <a:sym typeface="Courier New"/>
              </a:rPr>
              <a:t>(</a:t>
            </a:r>
            <a:r>
              <a:rPr b="0" i="0" lang="en-CA" sz="1150" u="none" cap="none" strike="noStrike">
                <a:solidFill>
                  <a:srgbClr val="FF0000"/>
                </a:solidFill>
                <a:highlight>
                  <a:srgbClr val="FFFFFF"/>
                </a:highlight>
                <a:latin typeface="Courier New"/>
                <a:ea typeface="Courier New"/>
                <a:cs typeface="Courier New"/>
                <a:sym typeface="Courier New"/>
              </a:rPr>
              <a:t>10</a:t>
            </a:r>
            <a:r>
              <a:rPr b="0" i="0" lang="en-CA" sz="1150" u="none" cap="none" strike="noStrike">
                <a:solidFill>
                  <a:schemeClr val="dk1"/>
                </a:solidFill>
                <a:highlight>
                  <a:srgbClr val="FFFFFF"/>
                </a:highlight>
                <a:latin typeface="Courier New"/>
                <a:ea typeface="Courier New"/>
                <a:cs typeface="Courier New"/>
                <a:sym typeface="Courier New"/>
              </a:rPr>
              <a:t> + </a:t>
            </a:r>
            <a:r>
              <a:rPr b="0" i="0" lang="en-CA" sz="1150" u="none" cap="none" strike="noStrike">
                <a:solidFill>
                  <a:srgbClr val="FF0000"/>
                </a:solidFill>
                <a:highlight>
                  <a:srgbClr val="FFFFFF"/>
                </a:highlight>
                <a:latin typeface="Courier New"/>
                <a:ea typeface="Courier New"/>
                <a:cs typeface="Courier New"/>
                <a:sym typeface="Courier New"/>
              </a:rPr>
              <a:t>5</a:t>
            </a:r>
            <a:r>
              <a:rPr b="0" i="0" lang="en-CA" sz="1150" u="none" cap="none" strike="noStrike">
                <a:solidFill>
                  <a:schemeClr val="dk1"/>
                </a:solidFill>
                <a:highlight>
                  <a:srgbClr val="FFFFFF"/>
                </a:highlight>
                <a:latin typeface="Courier New"/>
                <a:ea typeface="Courier New"/>
                <a:cs typeface="Courier New"/>
                <a:sym typeface="Courier New"/>
              </a:rPr>
              <a:t>)        </a:t>
            </a:r>
            <a:r>
              <a:rPr b="0" i="0" lang="en-CA" sz="1150" u="none" cap="none" strike="noStrike">
                <a:solidFill>
                  <a:srgbClr val="FFFFFF"/>
                </a:solidFill>
                <a:highlight>
                  <a:schemeClr val="dk1"/>
                </a:highlight>
                <a:latin typeface="Courier New"/>
                <a:ea typeface="Courier New"/>
                <a:cs typeface="Courier New"/>
                <a:sym typeface="Courier New"/>
              </a:rPr>
              <a:t>15</a:t>
            </a:r>
            <a:endParaRPr b="0" i="0" sz="1400" u="none" cap="none" strike="noStrike">
              <a:solidFill>
                <a:srgbClr val="000000"/>
              </a:solidFill>
              <a:latin typeface="Calibri"/>
              <a:ea typeface="Calibri"/>
              <a:cs typeface="Calibri"/>
              <a:sym typeface="Calibri"/>
            </a:endParaRPr>
          </a:p>
        </p:txBody>
      </p:sp>
      <p:pic>
        <p:nvPicPr>
          <p:cNvPr id="184" name="Google Shape;184;gabbeb26e7b_0_72"/>
          <p:cNvPicPr preferRelativeResize="0"/>
          <p:nvPr/>
        </p:nvPicPr>
        <p:blipFill>
          <a:blip r:embed="rId3">
            <a:alphaModFix/>
          </a:blip>
          <a:stretch>
            <a:fillRect/>
          </a:stretch>
        </p:blipFill>
        <p:spPr>
          <a:xfrm>
            <a:off x="2930675" y="2149900"/>
            <a:ext cx="6161500" cy="2534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abbeb26e7b_0_77"/>
          <p:cNvSpPr txBox="1"/>
          <p:nvPr/>
        </p:nvSpPr>
        <p:spPr>
          <a:xfrm>
            <a:off x="244225" y="88975"/>
            <a:ext cx="8110500" cy="31701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Courier New"/>
              <a:ea typeface="Courier New"/>
              <a:cs typeface="Courier New"/>
              <a:sym typeface="Courier New"/>
            </a:endParaRPr>
          </a:p>
          <a:p>
            <a:pPr indent="0" lvl="0" marL="0" marR="0" rtl="0" algn="just">
              <a:lnSpc>
                <a:spcPct val="100000"/>
              </a:lnSpc>
              <a:spcBef>
                <a:spcPts val="0"/>
              </a:spcBef>
              <a:spcAft>
                <a:spcPts val="0"/>
              </a:spcAft>
              <a:buClr>
                <a:srgbClr val="000000"/>
              </a:buClr>
              <a:buSzPts val="1400"/>
              <a:buFont typeface="Arial"/>
              <a:buNone/>
            </a:pPr>
            <a:r>
              <a:rPr b="1" lang="en-CA">
                <a:solidFill>
                  <a:schemeClr val="dk1"/>
                </a:solidFill>
                <a:latin typeface="Montserrat"/>
                <a:ea typeface="Montserrat"/>
                <a:cs typeface="Montserrat"/>
                <a:sym typeface="Montserrat"/>
              </a:rPr>
              <a:t>R</a:t>
            </a:r>
            <a:r>
              <a:rPr b="1" i="0" lang="en-CA" sz="1400" u="none" cap="none" strike="noStrike">
                <a:solidFill>
                  <a:schemeClr val="dk1"/>
                </a:solidFill>
                <a:latin typeface="Montserrat"/>
                <a:ea typeface="Montserrat"/>
                <a:cs typeface="Montserrat"/>
                <a:sym typeface="Montserrat"/>
              </a:rPr>
              <a:t> </a:t>
            </a:r>
            <a:r>
              <a:rPr b="1" lang="en-CA">
                <a:solidFill>
                  <a:schemeClr val="dk1"/>
                </a:solidFill>
                <a:latin typeface="Montserrat"/>
                <a:ea typeface="Montserrat"/>
                <a:cs typeface="Montserrat"/>
                <a:sym typeface="Montserrat"/>
              </a:rPr>
              <a:t>Comparison</a:t>
            </a:r>
            <a:r>
              <a:rPr b="1" i="0" lang="en-CA" sz="1400" u="none" cap="none" strike="noStrike">
                <a:solidFill>
                  <a:schemeClr val="dk1"/>
                </a:solidFill>
                <a:latin typeface="Montserrat"/>
                <a:ea typeface="Montserrat"/>
                <a:cs typeface="Montserrat"/>
                <a:sym typeface="Montserrat"/>
              </a:rPr>
              <a:t> Operators</a:t>
            </a:r>
            <a:endParaRPr b="1" i="0" sz="1400" u="none" cap="none" strike="noStrike">
              <a:solidFill>
                <a:schemeClr val="dk1"/>
              </a:solidFill>
              <a:latin typeface="Montserrat"/>
              <a:ea typeface="Montserrat"/>
              <a:cs typeface="Montserrat"/>
              <a:sym typeface="Montserrat"/>
            </a:endParaRPr>
          </a:p>
        </p:txBody>
      </p:sp>
      <p:pic>
        <p:nvPicPr>
          <p:cNvPr id="190" name="Google Shape;190;gabbeb26e7b_0_77"/>
          <p:cNvPicPr preferRelativeResize="0"/>
          <p:nvPr/>
        </p:nvPicPr>
        <p:blipFill>
          <a:blip r:embed="rId3">
            <a:alphaModFix/>
          </a:blip>
          <a:stretch>
            <a:fillRect/>
          </a:stretch>
        </p:blipFill>
        <p:spPr>
          <a:xfrm>
            <a:off x="136300" y="623125"/>
            <a:ext cx="6078025" cy="2101800"/>
          </a:xfrm>
          <a:prstGeom prst="rect">
            <a:avLst/>
          </a:prstGeom>
          <a:noFill/>
          <a:ln>
            <a:noFill/>
          </a:ln>
        </p:spPr>
      </p:pic>
      <p:sp>
        <p:nvSpPr>
          <p:cNvPr id="191" name="Google Shape;191;gabbeb26e7b_0_77"/>
          <p:cNvSpPr txBox="1"/>
          <p:nvPr/>
        </p:nvSpPr>
        <p:spPr>
          <a:xfrm>
            <a:off x="244225" y="2679050"/>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a:latin typeface="Montserrat"/>
                <a:ea typeface="Montserrat"/>
                <a:cs typeface="Montserrat"/>
                <a:sym typeface="Montserrat"/>
              </a:rPr>
              <a:t>R Logical Operators</a:t>
            </a:r>
            <a:endParaRPr b="1">
              <a:latin typeface="Montserrat"/>
              <a:ea typeface="Montserrat"/>
              <a:cs typeface="Montserrat"/>
              <a:sym typeface="Montserrat"/>
            </a:endParaRPr>
          </a:p>
        </p:txBody>
      </p:sp>
      <p:pic>
        <p:nvPicPr>
          <p:cNvPr id="192" name="Google Shape;192;gabbeb26e7b_0_77"/>
          <p:cNvPicPr preferRelativeResize="0"/>
          <p:nvPr/>
        </p:nvPicPr>
        <p:blipFill>
          <a:blip r:embed="rId4">
            <a:alphaModFix/>
          </a:blip>
          <a:stretch>
            <a:fillRect/>
          </a:stretch>
        </p:blipFill>
        <p:spPr>
          <a:xfrm>
            <a:off x="244225" y="3131075"/>
            <a:ext cx="6356201" cy="1753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abbeb26e7b_0_94"/>
          <p:cNvSpPr txBox="1"/>
          <p:nvPr>
            <p:ph type="title"/>
          </p:nvPr>
        </p:nvSpPr>
        <p:spPr>
          <a:xfrm>
            <a:off x="584225" y="643857"/>
            <a:ext cx="8001000" cy="47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52A22"/>
              </a:buClr>
              <a:buSzPts val="2400"/>
              <a:buFont typeface="Montserrat"/>
              <a:buNone/>
            </a:pPr>
            <a:r>
              <a:rPr lang="en-CA"/>
              <a:t>R If… Else</a:t>
            </a:r>
            <a:endParaRPr/>
          </a:p>
        </p:txBody>
      </p:sp>
      <p:sp>
        <p:nvSpPr>
          <p:cNvPr id="198" name="Google Shape;198;gabbeb26e7b_0_94"/>
          <p:cNvSpPr txBox="1"/>
          <p:nvPr/>
        </p:nvSpPr>
        <p:spPr>
          <a:xfrm>
            <a:off x="621425" y="1355275"/>
            <a:ext cx="7926600" cy="274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a:latin typeface="Montserrat"/>
                <a:ea typeface="Montserrat"/>
                <a:cs typeface="Montserrat"/>
                <a:sym typeface="Montserrat"/>
              </a:rPr>
              <a:t>If else conditions use the logical</a:t>
            </a:r>
            <a:r>
              <a:rPr b="1" lang="en-CA">
                <a:latin typeface="Montserrat"/>
                <a:ea typeface="Montserrat"/>
                <a:cs typeface="Montserrat"/>
                <a:sym typeface="Montserrat"/>
              </a:rPr>
              <a:t> operators  </a:t>
            </a:r>
            <a:endParaRPr b="1">
              <a:latin typeface="Montserrat"/>
              <a:ea typeface="Montserrat"/>
              <a:cs typeface="Montserrat"/>
              <a:sym typeface="Montserrat"/>
            </a:endParaRPr>
          </a:p>
          <a:p>
            <a:pPr indent="0" lvl="0" marL="0" rtl="0" algn="l">
              <a:lnSpc>
                <a:spcPct val="115000"/>
              </a:lnSpc>
              <a:spcBef>
                <a:spcPts val="1400"/>
              </a:spcBef>
              <a:spcAft>
                <a:spcPts val="0"/>
              </a:spcAft>
              <a:buClr>
                <a:schemeClr val="dk1"/>
              </a:buClr>
              <a:buSzPts val="1100"/>
              <a:buFont typeface="Arial"/>
              <a:buNone/>
            </a:pPr>
            <a:r>
              <a:rPr b="1" lang="en-CA" sz="1150">
                <a:solidFill>
                  <a:schemeClr val="dk1"/>
                </a:solidFill>
                <a:highlight>
                  <a:schemeClr val="lt1"/>
                </a:highlight>
                <a:latin typeface="Montserrat"/>
                <a:ea typeface="Montserrat"/>
                <a:cs typeface="Montserrat"/>
                <a:sym typeface="Montserrat"/>
              </a:rPr>
              <a:t>These conditions can be used in several ways, most commonly in "if statements" and loops.</a:t>
            </a:r>
            <a:endParaRPr b="1" sz="1150">
              <a:solidFill>
                <a:schemeClr val="dk1"/>
              </a:solidFill>
              <a:highlight>
                <a:schemeClr val="lt1"/>
              </a:highlight>
              <a:latin typeface="Montserrat"/>
              <a:ea typeface="Montserrat"/>
              <a:cs typeface="Montserrat"/>
              <a:sym typeface="Montserrat"/>
            </a:endParaRPr>
          </a:p>
          <a:p>
            <a:pPr indent="0" lvl="0" marL="0" rtl="0" algn="l">
              <a:lnSpc>
                <a:spcPct val="115000"/>
              </a:lnSpc>
              <a:spcBef>
                <a:spcPts val="1400"/>
              </a:spcBef>
              <a:spcAft>
                <a:spcPts val="0"/>
              </a:spcAft>
              <a:buNone/>
            </a:pPr>
            <a:r>
              <a:rPr b="1" lang="en-CA" sz="1150">
                <a:solidFill>
                  <a:schemeClr val="dk1"/>
                </a:solidFill>
                <a:highlight>
                  <a:schemeClr val="lt1"/>
                </a:highlight>
                <a:latin typeface="Montserrat"/>
                <a:ea typeface="Montserrat"/>
                <a:cs typeface="Montserrat"/>
                <a:sym typeface="Montserrat"/>
              </a:rPr>
              <a:t>An "if statement" is written by using the </a:t>
            </a:r>
            <a:r>
              <a:rPr b="1" lang="en-CA" sz="1200">
                <a:solidFill>
                  <a:srgbClr val="DC143C"/>
                </a:solidFill>
                <a:highlight>
                  <a:schemeClr val="lt1"/>
                </a:highlight>
                <a:latin typeface="Montserrat"/>
                <a:ea typeface="Montserrat"/>
                <a:cs typeface="Montserrat"/>
                <a:sym typeface="Montserrat"/>
              </a:rPr>
              <a:t>if</a:t>
            </a:r>
            <a:r>
              <a:rPr b="1" lang="en-CA" sz="1150">
                <a:solidFill>
                  <a:schemeClr val="dk1"/>
                </a:solidFill>
                <a:highlight>
                  <a:schemeClr val="lt1"/>
                </a:highlight>
                <a:latin typeface="Montserrat"/>
                <a:ea typeface="Montserrat"/>
                <a:cs typeface="Montserrat"/>
                <a:sym typeface="Montserrat"/>
              </a:rPr>
              <a:t> keyword.</a:t>
            </a:r>
            <a:endParaRPr b="1" sz="1150">
              <a:solidFill>
                <a:schemeClr val="dk1"/>
              </a:solidFill>
              <a:highlight>
                <a:schemeClr val="lt1"/>
              </a:highlight>
              <a:latin typeface="Montserrat"/>
              <a:ea typeface="Montserrat"/>
              <a:cs typeface="Montserrat"/>
              <a:sym typeface="Montserrat"/>
            </a:endParaRPr>
          </a:p>
          <a:p>
            <a:pPr indent="0" lvl="0" marL="0" rtl="0" algn="l">
              <a:lnSpc>
                <a:spcPct val="115000"/>
              </a:lnSpc>
              <a:spcBef>
                <a:spcPts val="1400"/>
              </a:spcBef>
              <a:spcAft>
                <a:spcPts val="0"/>
              </a:spcAft>
              <a:buNone/>
            </a:pPr>
            <a:r>
              <a:t/>
            </a:r>
            <a:endParaRPr b="1" sz="1150">
              <a:solidFill>
                <a:schemeClr val="dk1"/>
              </a:solidFill>
              <a:highlight>
                <a:schemeClr val="lt1"/>
              </a:highlight>
              <a:latin typeface="Montserrat"/>
              <a:ea typeface="Montserrat"/>
              <a:cs typeface="Montserrat"/>
              <a:sym typeface="Montserrat"/>
            </a:endParaRPr>
          </a:p>
          <a:p>
            <a:pPr indent="-301625" lvl="0" marL="457200" rtl="0" algn="l">
              <a:lnSpc>
                <a:spcPct val="115000"/>
              </a:lnSpc>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a &lt;- </a:t>
            </a:r>
            <a:r>
              <a:rPr lang="en-CA" sz="1150">
                <a:solidFill>
                  <a:srgbClr val="FF0000"/>
                </a:solidFill>
                <a:highlight>
                  <a:srgbClr val="FFFFFF"/>
                </a:highlight>
                <a:latin typeface="Courier New"/>
                <a:ea typeface="Courier New"/>
                <a:cs typeface="Courier New"/>
                <a:sym typeface="Courier New"/>
              </a:rPr>
              <a:t>33</a:t>
            </a:r>
            <a:endParaRPr sz="1150">
              <a:solidFill>
                <a:srgbClr val="FF0000"/>
              </a:solidFill>
              <a:highlight>
                <a:srgbClr val="FFFFFF"/>
              </a:highlight>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b &lt;- </a:t>
            </a:r>
            <a:r>
              <a:rPr lang="en-CA" sz="1150">
                <a:solidFill>
                  <a:srgbClr val="FF0000"/>
                </a:solidFill>
                <a:highlight>
                  <a:srgbClr val="FFFFFF"/>
                </a:highlight>
                <a:latin typeface="Courier New"/>
                <a:ea typeface="Courier New"/>
                <a:cs typeface="Courier New"/>
                <a:sym typeface="Courier New"/>
              </a:rPr>
              <a:t>200                        </a:t>
            </a:r>
            <a:r>
              <a:rPr lang="en-CA" sz="1150">
                <a:solidFill>
                  <a:srgbClr val="FFFFFF"/>
                </a:solidFill>
                <a:highlight>
                  <a:schemeClr val="dk1"/>
                </a:highlight>
                <a:latin typeface="Courier New"/>
                <a:ea typeface="Courier New"/>
                <a:cs typeface="Courier New"/>
                <a:sym typeface="Courier New"/>
              </a:rPr>
              <a:t>"b is greater than a"</a:t>
            </a:r>
            <a:r>
              <a:rPr lang="en-CA" sz="1150">
                <a:solidFill>
                  <a:srgbClr val="FF0000"/>
                </a:solidFill>
                <a:highlight>
                  <a:srgbClr val="FFFFFF"/>
                </a:highlight>
                <a:latin typeface="Courier New"/>
                <a:ea typeface="Courier New"/>
                <a:cs typeface="Courier New"/>
                <a:sym typeface="Courier New"/>
              </a:rPr>
              <a:t>                    </a:t>
            </a:r>
            <a:endParaRPr sz="1150">
              <a:solidFill>
                <a:srgbClr val="FF000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if</a:t>
            </a:r>
            <a:r>
              <a:rPr lang="en-CA" sz="1150">
                <a:solidFill>
                  <a:schemeClr val="dk1"/>
                </a:solidFill>
                <a:highlight>
                  <a:srgbClr val="FFFFFF"/>
                </a:highlight>
                <a:latin typeface="Courier New"/>
                <a:ea typeface="Courier New"/>
                <a:cs typeface="Courier New"/>
                <a:sym typeface="Courier New"/>
              </a:rPr>
              <a:t> (b &gt; a) {</a:t>
            </a:r>
            <a:endParaRPr sz="11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A52A2A"/>
                </a:solidFill>
                <a:highlight>
                  <a:srgbClr val="FFFFFF"/>
                </a:highlight>
                <a:latin typeface="Courier New"/>
                <a:ea typeface="Courier New"/>
                <a:cs typeface="Courier New"/>
                <a:sym typeface="Courier New"/>
              </a:rPr>
              <a:t>"b is greater than a"</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150"/>
              <a:buFont typeface="Arial"/>
              <a:buNone/>
            </a:pPr>
            <a:r>
              <a:rPr lang="en-CA" sz="1150">
                <a:solidFill>
                  <a:schemeClr val="dk1"/>
                </a:solidFill>
                <a:highlight>
                  <a:srgbClr val="FFFFFF"/>
                </a:highlight>
                <a:latin typeface="Courier New"/>
                <a:ea typeface="Courier New"/>
                <a:cs typeface="Courier New"/>
                <a:sym typeface="Courier New"/>
              </a:rPr>
              <a:t>}</a:t>
            </a:r>
            <a:endParaRPr b="1" sz="1150">
              <a:solidFill>
                <a:schemeClr val="dk1"/>
              </a:solidFill>
              <a:highlight>
                <a:schemeClr val="lt1"/>
              </a:highlight>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f6530b1da6_1_251"/>
          <p:cNvSpPr txBox="1"/>
          <p:nvPr>
            <p:ph type="title"/>
          </p:nvPr>
        </p:nvSpPr>
        <p:spPr>
          <a:xfrm>
            <a:off x="601125" y="543907"/>
            <a:ext cx="8001000" cy="47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400"/>
              <a:buNone/>
            </a:pPr>
            <a:r>
              <a:rPr lang="en-CA"/>
              <a:t>R If … Else</a:t>
            </a:r>
            <a:endParaRPr/>
          </a:p>
        </p:txBody>
      </p:sp>
      <p:sp>
        <p:nvSpPr>
          <p:cNvPr id="205" name="Google Shape;205;gf6530b1da6_1_251"/>
          <p:cNvSpPr txBox="1"/>
          <p:nvPr/>
        </p:nvSpPr>
        <p:spPr>
          <a:xfrm>
            <a:off x="671600" y="1018500"/>
            <a:ext cx="8109900" cy="412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5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n-CA" sz="1400" u="none" cap="none" strike="noStrike">
                <a:solidFill>
                  <a:schemeClr val="dk1"/>
                </a:solidFill>
                <a:highlight>
                  <a:srgbClr val="FFFFFF"/>
                </a:highlight>
                <a:latin typeface="Montserrat"/>
                <a:ea typeface="Montserrat"/>
                <a:cs typeface="Montserrat"/>
                <a:sym typeface="Montserrat"/>
              </a:rPr>
              <a:t>The </a:t>
            </a:r>
            <a:r>
              <a:rPr b="1" i="0" lang="en-CA" sz="1400" u="none" cap="none" strike="noStrike">
                <a:solidFill>
                  <a:srgbClr val="DC143C"/>
                </a:solidFill>
                <a:latin typeface="Montserrat"/>
                <a:ea typeface="Montserrat"/>
                <a:cs typeface="Montserrat"/>
                <a:sym typeface="Montserrat"/>
              </a:rPr>
              <a:t>el</a:t>
            </a:r>
            <a:r>
              <a:rPr b="1" lang="en-CA">
                <a:solidFill>
                  <a:srgbClr val="DC143C"/>
                </a:solidFill>
                <a:latin typeface="Montserrat"/>
                <a:ea typeface="Montserrat"/>
                <a:cs typeface="Montserrat"/>
                <a:sym typeface="Montserrat"/>
              </a:rPr>
              <a:t>se i</a:t>
            </a:r>
            <a:r>
              <a:rPr b="1" i="0" lang="en-CA" sz="1400" u="none" cap="none" strike="noStrike">
                <a:solidFill>
                  <a:srgbClr val="DC143C"/>
                </a:solidFill>
                <a:latin typeface="Montserrat"/>
                <a:ea typeface="Montserrat"/>
                <a:cs typeface="Montserrat"/>
                <a:sym typeface="Montserrat"/>
              </a:rPr>
              <a:t>f</a:t>
            </a:r>
            <a:r>
              <a:rPr b="1" i="0" lang="en-CA" sz="1400" u="none" cap="none" strike="noStrike">
                <a:solidFill>
                  <a:schemeClr val="dk1"/>
                </a:solidFill>
                <a:highlight>
                  <a:srgbClr val="FFFFFF"/>
                </a:highlight>
                <a:latin typeface="Montserrat"/>
                <a:ea typeface="Montserrat"/>
                <a:cs typeface="Montserrat"/>
                <a:sym typeface="Montserrat"/>
              </a:rPr>
              <a:t> keyword is pythons way of saying "if the previous conditions were not true, then try this condition". </a:t>
            </a:r>
            <a:r>
              <a:rPr b="1" i="0" lang="en-CA" sz="1400" u="none" cap="none" strike="noStrike">
                <a:solidFill>
                  <a:schemeClr val="dk1"/>
                </a:solidFill>
                <a:highlight>
                  <a:schemeClr val="lt1"/>
                </a:highlight>
                <a:latin typeface="Montserrat"/>
                <a:ea typeface="Montserrat"/>
                <a:cs typeface="Montserrat"/>
                <a:sym typeface="Montserrat"/>
              </a:rPr>
              <a:t>The </a:t>
            </a:r>
            <a:r>
              <a:rPr b="1" i="0" lang="en-CA" sz="1400" u="none" cap="none" strike="noStrike">
                <a:solidFill>
                  <a:srgbClr val="DC143C"/>
                </a:solidFill>
                <a:latin typeface="Montserrat"/>
                <a:ea typeface="Montserrat"/>
                <a:cs typeface="Montserrat"/>
                <a:sym typeface="Montserrat"/>
              </a:rPr>
              <a:t>else</a:t>
            </a:r>
            <a:r>
              <a:rPr b="1" i="0" lang="en-CA" sz="1400" u="none" cap="none" strike="noStrike">
                <a:solidFill>
                  <a:schemeClr val="dk1"/>
                </a:solidFill>
                <a:highlight>
                  <a:schemeClr val="lt1"/>
                </a:highlight>
                <a:latin typeface="Montserrat"/>
                <a:ea typeface="Montserrat"/>
                <a:cs typeface="Montserrat"/>
                <a:sym typeface="Montserrat"/>
              </a:rPr>
              <a:t> keyword catches anything which isn't caught by the preceding conditions.</a:t>
            </a:r>
            <a:endParaRPr b="1" i="0" sz="140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301625" lvl="0" marL="457200" marR="0" rtl="0" algn="l">
              <a:lnSpc>
                <a:spcPct val="100000"/>
              </a:lnSpc>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a &lt;- </a:t>
            </a:r>
            <a:r>
              <a:rPr lang="en-CA" sz="1150">
                <a:solidFill>
                  <a:srgbClr val="FF0000"/>
                </a:solidFill>
                <a:highlight>
                  <a:srgbClr val="FFFFFF"/>
                </a:highlight>
                <a:latin typeface="Courier New"/>
                <a:ea typeface="Courier New"/>
                <a:cs typeface="Courier New"/>
                <a:sym typeface="Courier New"/>
              </a:rPr>
              <a:t>200</a:t>
            </a:r>
            <a:endParaRPr sz="1150">
              <a:solidFill>
                <a:srgbClr val="FF0000"/>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b &lt;- </a:t>
            </a:r>
            <a:r>
              <a:rPr lang="en-CA" sz="1150">
                <a:solidFill>
                  <a:srgbClr val="FF0000"/>
                </a:solidFill>
                <a:highlight>
                  <a:srgbClr val="FFFFFF"/>
                </a:highlight>
                <a:latin typeface="Courier New"/>
                <a:ea typeface="Courier New"/>
                <a:cs typeface="Courier New"/>
                <a:sym typeface="Courier New"/>
              </a:rPr>
              <a:t>33</a:t>
            </a:r>
            <a:endParaRPr sz="1150">
              <a:solidFill>
                <a:srgbClr val="FF0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sz="1100">
              <a:solidFill>
                <a:schemeClr val="dk1"/>
              </a:solidFill>
            </a:endParaRPr>
          </a:p>
          <a:p>
            <a:pPr indent="457200" lvl="0" marL="0" marR="0" rtl="0" algn="l">
              <a:lnSpc>
                <a:spcPct val="100000"/>
              </a:lnSpc>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if</a:t>
            </a:r>
            <a:r>
              <a:rPr lang="en-CA" sz="1150">
                <a:solidFill>
                  <a:schemeClr val="dk1"/>
                </a:solidFill>
                <a:highlight>
                  <a:srgbClr val="FFFFFF"/>
                </a:highlight>
                <a:latin typeface="Courier New"/>
                <a:ea typeface="Courier New"/>
                <a:cs typeface="Courier New"/>
                <a:sym typeface="Courier New"/>
              </a:rPr>
              <a:t> (b &gt; a) {</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A52A2A"/>
                </a:solidFill>
                <a:highlight>
                  <a:srgbClr val="FFFFFF"/>
                </a:highlight>
                <a:latin typeface="Courier New"/>
                <a:ea typeface="Courier New"/>
                <a:cs typeface="Courier New"/>
                <a:sym typeface="Courier New"/>
              </a:rPr>
              <a:t>"b is greater than a"</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else</a:t>
            </a: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if</a:t>
            </a:r>
            <a:r>
              <a:rPr lang="en-CA" sz="1150">
                <a:solidFill>
                  <a:schemeClr val="dk1"/>
                </a:solidFill>
                <a:highlight>
                  <a:srgbClr val="FFFFFF"/>
                </a:highlight>
                <a:latin typeface="Courier New"/>
                <a:ea typeface="Courier New"/>
                <a:cs typeface="Courier New"/>
                <a:sym typeface="Courier New"/>
              </a:rPr>
              <a:t> (a == b) {</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A52A2A"/>
                </a:solidFill>
                <a:highlight>
                  <a:srgbClr val="FFFFFF"/>
                </a:highlight>
                <a:latin typeface="Courier New"/>
                <a:ea typeface="Courier New"/>
                <a:cs typeface="Courier New"/>
                <a:sym typeface="Courier New"/>
              </a:rPr>
              <a:t>"a and b are equal"</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else</a:t>
            </a:r>
            <a:r>
              <a:rPr lang="en-CA"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A52A2A"/>
                </a:solidFill>
                <a:highlight>
                  <a:srgbClr val="FFFFFF"/>
                </a:highlight>
                <a:latin typeface="Courier New"/>
                <a:ea typeface="Courier New"/>
                <a:cs typeface="Courier New"/>
                <a:sym typeface="Courier New"/>
              </a:rPr>
              <a:t>"a is greater than b"</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150"/>
              <a:buFont typeface="Arial"/>
              <a:buNone/>
            </a:pP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1" i="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f6530b1da6_1_283"/>
          <p:cNvSpPr txBox="1"/>
          <p:nvPr>
            <p:ph type="title"/>
          </p:nvPr>
        </p:nvSpPr>
        <p:spPr>
          <a:xfrm>
            <a:off x="543350" y="253307"/>
            <a:ext cx="8001000" cy="47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400"/>
              <a:buNone/>
            </a:pPr>
            <a:r>
              <a:rPr lang="en-CA"/>
              <a:t>R Logical Operators</a:t>
            </a:r>
            <a:endParaRPr/>
          </a:p>
        </p:txBody>
      </p:sp>
      <p:sp>
        <p:nvSpPr>
          <p:cNvPr id="212" name="Google Shape;212;gf6530b1da6_1_283"/>
          <p:cNvSpPr txBox="1"/>
          <p:nvPr/>
        </p:nvSpPr>
        <p:spPr>
          <a:xfrm>
            <a:off x="698000" y="640025"/>
            <a:ext cx="8120400" cy="4486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CA" sz="1400" u="none" cap="none" strike="noStrike">
                <a:solidFill>
                  <a:srgbClr val="000000"/>
                </a:solidFill>
                <a:latin typeface="Montserrat"/>
                <a:ea typeface="Montserrat"/>
                <a:cs typeface="Montserrat"/>
                <a:sym typeface="Montserrat"/>
              </a:rPr>
              <a:t>And-</a:t>
            </a:r>
            <a:r>
              <a:rPr b="0" i="0" lang="en-CA" sz="1400" u="none" cap="none" strike="noStrike">
                <a:solidFill>
                  <a:srgbClr val="000000"/>
                </a:solidFill>
                <a:latin typeface="Montserrat"/>
                <a:ea typeface="Montserrat"/>
                <a:cs typeface="Montserrat"/>
                <a:sym typeface="Montserrat"/>
              </a:rPr>
              <a:t> </a:t>
            </a:r>
            <a:r>
              <a:rPr b="0" i="0" lang="en-CA" sz="1150" u="none" cap="none" strike="noStrike">
                <a:solidFill>
                  <a:schemeClr val="dk1"/>
                </a:solidFill>
                <a:highlight>
                  <a:srgbClr val="FFFFFF"/>
                </a:highlight>
                <a:latin typeface="Montserrat"/>
                <a:ea typeface="Montserrat"/>
                <a:cs typeface="Montserrat"/>
                <a:sym typeface="Montserrat"/>
              </a:rPr>
              <a:t>The </a:t>
            </a:r>
            <a:r>
              <a:rPr lang="en-CA" sz="1200">
                <a:solidFill>
                  <a:srgbClr val="DC143C"/>
                </a:solidFill>
                <a:latin typeface="Montserrat"/>
                <a:ea typeface="Montserrat"/>
                <a:cs typeface="Montserrat"/>
                <a:sym typeface="Montserrat"/>
              </a:rPr>
              <a:t>&amp;</a:t>
            </a:r>
            <a:r>
              <a:rPr b="0" i="0" lang="en-CA" sz="1150" u="none" cap="none" strike="noStrike">
                <a:solidFill>
                  <a:schemeClr val="dk1"/>
                </a:solidFill>
                <a:highlight>
                  <a:srgbClr val="FFFFFF"/>
                </a:highlight>
                <a:latin typeface="Montserrat"/>
                <a:ea typeface="Montserrat"/>
                <a:cs typeface="Montserrat"/>
                <a:sym typeface="Montserrat"/>
              </a:rPr>
              <a:t> keyword is a logical operator, and is used to combine conditional statements:</a:t>
            </a:r>
            <a:endParaRPr b="0" i="0" sz="1150" u="none" cap="none" strike="noStrike">
              <a:solidFill>
                <a:schemeClr val="dk1"/>
              </a:solidFill>
              <a:highlight>
                <a:srgbClr val="FFFFFF"/>
              </a:highlight>
              <a:latin typeface="Montserrat"/>
              <a:ea typeface="Montserrat"/>
              <a:cs typeface="Montserrat"/>
              <a:sym typeface="Montserrat"/>
            </a:endParaRPr>
          </a:p>
          <a:p>
            <a:pPr indent="-301625" lvl="0" marL="457200" rtl="0" algn="l">
              <a:spcBef>
                <a:spcPts val="0"/>
              </a:spcBef>
              <a:spcAft>
                <a:spcPts val="0"/>
              </a:spcAft>
              <a:buClr>
                <a:schemeClr val="dk1"/>
              </a:buClr>
              <a:buSzPts val="1150"/>
              <a:buFont typeface="Courier New"/>
              <a:buChar char="●"/>
            </a:pPr>
            <a:r>
              <a:rPr lang="en-CA" sz="1150">
                <a:solidFill>
                  <a:schemeClr val="dk1"/>
                </a:solidFill>
                <a:highlight>
                  <a:srgbClr val="FFFFFF"/>
                </a:highlight>
                <a:latin typeface="Courier New"/>
                <a:ea typeface="Courier New"/>
                <a:cs typeface="Courier New"/>
                <a:sym typeface="Courier New"/>
              </a:rPr>
              <a:t>a &lt;- </a:t>
            </a:r>
            <a:r>
              <a:rPr lang="en-CA" sz="1150">
                <a:solidFill>
                  <a:srgbClr val="FF0000"/>
                </a:solidFill>
                <a:highlight>
                  <a:srgbClr val="FFFFFF"/>
                </a:highlight>
                <a:latin typeface="Courier New"/>
                <a:ea typeface="Courier New"/>
                <a:cs typeface="Courier New"/>
                <a:sym typeface="Courier New"/>
              </a:rPr>
              <a:t>200</a:t>
            </a:r>
            <a:endParaRPr sz="1150">
              <a:solidFill>
                <a:srgbClr val="FF0000"/>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b &lt;- </a:t>
            </a:r>
            <a:r>
              <a:rPr lang="en-CA" sz="1150">
                <a:solidFill>
                  <a:srgbClr val="FF0000"/>
                </a:solidFill>
                <a:highlight>
                  <a:srgbClr val="FFFFFF"/>
                </a:highlight>
                <a:latin typeface="Courier New"/>
                <a:ea typeface="Courier New"/>
                <a:cs typeface="Courier New"/>
                <a:sym typeface="Courier New"/>
              </a:rPr>
              <a:t>33</a:t>
            </a:r>
            <a:endParaRPr sz="1150">
              <a:solidFill>
                <a:srgbClr val="FF0000"/>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c &lt;- </a:t>
            </a:r>
            <a:r>
              <a:rPr lang="en-CA" sz="1150">
                <a:solidFill>
                  <a:srgbClr val="FF0000"/>
                </a:solidFill>
                <a:highlight>
                  <a:srgbClr val="FFFFFF"/>
                </a:highlight>
                <a:latin typeface="Courier New"/>
                <a:ea typeface="Courier New"/>
                <a:cs typeface="Courier New"/>
                <a:sym typeface="Courier New"/>
              </a:rPr>
              <a:t>500                        </a:t>
            </a:r>
            <a:r>
              <a:rPr lang="en-CA" sz="1150">
                <a:solidFill>
                  <a:srgbClr val="FFFFFF"/>
                </a:solidFill>
                <a:highlight>
                  <a:schemeClr val="dk1"/>
                </a:highlight>
                <a:latin typeface="Courier New"/>
                <a:ea typeface="Courier New"/>
                <a:cs typeface="Courier New"/>
                <a:sym typeface="Courier New"/>
              </a:rPr>
              <a:t>"Both conditions are true"</a:t>
            </a:r>
            <a:endParaRPr sz="1100">
              <a:solidFill>
                <a:schemeClr val="dk1"/>
              </a:solidFill>
            </a:endParaRPr>
          </a:p>
          <a:p>
            <a:pPr indent="457200" lvl="0" marL="0" rtl="0" algn="l">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if</a:t>
            </a:r>
            <a:r>
              <a:rPr lang="en-CA" sz="1150">
                <a:solidFill>
                  <a:schemeClr val="dk1"/>
                </a:solidFill>
                <a:highlight>
                  <a:srgbClr val="FFFFFF"/>
                </a:highlight>
                <a:latin typeface="Courier New"/>
                <a:ea typeface="Courier New"/>
                <a:cs typeface="Courier New"/>
                <a:sym typeface="Courier New"/>
              </a:rPr>
              <a:t> (a &gt; b &amp; c &gt; a){</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A52A2A"/>
                </a:solidFill>
                <a:highlight>
                  <a:srgbClr val="FFFFFF"/>
                </a:highlight>
                <a:latin typeface="Courier New"/>
                <a:ea typeface="Courier New"/>
                <a:cs typeface="Courier New"/>
                <a:sym typeface="Courier New"/>
              </a:rPr>
              <a:t>"Both conditions are true"</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rPr b="1" i="0" lang="en-CA" sz="1150" u="none" cap="none" strike="noStrike">
                <a:solidFill>
                  <a:schemeClr val="dk1"/>
                </a:solidFill>
                <a:highlight>
                  <a:srgbClr val="FFFFFF"/>
                </a:highlight>
                <a:latin typeface="Montserrat"/>
                <a:ea typeface="Montserrat"/>
                <a:cs typeface="Montserrat"/>
                <a:sym typeface="Montserrat"/>
              </a:rPr>
              <a:t>Or- </a:t>
            </a:r>
            <a:r>
              <a:rPr b="0" i="0" lang="en-CA" sz="1150" u="none" cap="none" strike="noStrike">
                <a:solidFill>
                  <a:schemeClr val="dk1"/>
                </a:solidFill>
                <a:highlight>
                  <a:srgbClr val="FFFFFF"/>
                </a:highlight>
                <a:latin typeface="Montserrat"/>
                <a:ea typeface="Montserrat"/>
                <a:cs typeface="Montserrat"/>
                <a:sym typeface="Montserrat"/>
              </a:rPr>
              <a:t>The </a:t>
            </a:r>
            <a:r>
              <a:rPr b="0" i="0" lang="en-CA" sz="1200" u="none" cap="none" strike="noStrike">
                <a:solidFill>
                  <a:srgbClr val="DC143C"/>
                </a:solidFill>
                <a:latin typeface="Montserrat"/>
                <a:ea typeface="Montserrat"/>
                <a:cs typeface="Montserrat"/>
                <a:sym typeface="Montserrat"/>
              </a:rPr>
              <a:t>or</a:t>
            </a:r>
            <a:r>
              <a:rPr b="0" i="0" lang="en-CA" sz="1150" u="none" cap="none" strike="noStrike">
                <a:solidFill>
                  <a:schemeClr val="dk1"/>
                </a:solidFill>
                <a:highlight>
                  <a:srgbClr val="FFFFFF"/>
                </a:highlight>
                <a:latin typeface="Montserrat"/>
                <a:ea typeface="Montserrat"/>
                <a:cs typeface="Montserrat"/>
                <a:sym typeface="Montserrat"/>
              </a:rPr>
              <a:t> keyword is a logical operator, and is used to combine conditional statements:</a:t>
            </a:r>
            <a:endParaRPr b="0" i="0" sz="1150" u="none" cap="none" strike="noStrike">
              <a:solidFill>
                <a:schemeClr val="dk1"/>
              </a:solidFill>
              <a:highlight>
                <a:srgbClr val="FFFFFF"/>
              </a:highlight>
              <a:latin typeface="Montserrat"/>
              <a:ea typeface="Montserrat"/>
              <a:cs typeface="Montserrat"/>
              <a:sym typeface="Montserrat"/>
            </a:endParaRPr>
          </a:p>
          <a:p>
            <a:pPr indent="-301625" lvl="0" marL="457200" marR="0" rtl="0" algn="l">
              <a:lnSpc>
                <a:spcPct val="100000"/>
              </a:lnSpc>
              <a:spcBef>
                <a:spcPts val="0"/>
              </a:spcBef>
              <a:spcAft>
                <a:spcPts val="0"/>
              </a:spcAft>
              <a:buClr>
                <a:srgbClr val="000000"/>
              </a:buClr>
              <a:buSzPts val="1150"/>
              <a:buFont typeface="Courier New"/>
              <a:buChar char="●"/>
            </a:pPr>
            <a:r>
              <a:rPr b="0" i="0" lang="en-CA" sz="1150" u="none" cap="none" strike="noStrike">
                <a:solidFill>
                  <a:schemeClr val="dk1"/>
                </a:solidFill>
                <a:highlight>
                  <a:srgbClr val="FFFFFF"/>
                </a:highlight>
                <a:latin typeface="Courier New"/>
                <a:ea typeface="Courier New"/>
                <a:cs typeface="Courier New"/>
                <a:sym typeface="Courier New"/>
              </a:rPr>
              <a:t>a </a:t>
            </a:r>
            <a:r>
              <a:rPr lang="en-CA" sz="1150">
                <a:solidFill>
                  <a:schemeClr val="dk1"/>
                </a:solidFill>
                <a:highlight>
                  <a:srgbClr val="FFFFFF"/>
                </a:highlight>
                <a:latin typeface="Courier New"/>
                <a:ea typeface="Courier New"/>
                <a:cs typeface="Courier New"/>
                <a:sym typeface="Courier New"/>
              </a:rPr>
              <a:t>&lt;-</a:t>
            </a:r>
            <a:r>
              <a:rPr b="0" i="0" lang="en-CA" sz="1150" u="none" cap="none" strike="noStrike">
                <a:solidFill>
                  <a:schemeClr val="dk1"/>
                </a:solidFill>
                <a:highlight>
                  <a:srgbClr val="FFFFFF"/>
                </a:highlight>
                <a:latin typeface="Courier New"/>
                <a:ea typeface="Courier New"/>
                <a:cs typeface="Courier New"/>
                <a:sym typeface="Courier New"/>
              </a:rPr>
              <a:t> </a:t>
            </a:r>
            <a:r>
              <a:rPr b="0" i="0" lang="en-CA" sz="1150" u="none" cap="none" strike="noStrike">
                <a:solidFill>
                  <a:srgbClr val="FF0000"/>
                </a:solidFill>
                <a:highlight>
                  <a:srgbClr val="FFFFFF"/>
                </a:highlight>
                <a:latin typeface="Courier New"/>
                <a:ea typeface="Courier New"/>
                <a:cs typeface="Courier New"/>
                <a:sym typeface="Courier New"/>
              </a:rPr>
              <a:t>200</a:t>
            </a:r>
            <a:endParaRPr b="0" i="0" sz="1150" u="none" cap="none" strike="noStrike">
              <a:solidFill>
                <a:srgbClr val="FF0000"/>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150"/>
              <a:buFont typeface="Arial"/>
              <a:buNone/>
            </a:pPr>
            <a:r>
              <a:rPr b="0" i="0" lang="en-CA" sz="1150" u="none" cap="none" strike="noStrike">
                <a:solidFill>
                  <a:schemeClr val="dk1"/>
                </a:solidFill>
                <a:highlight>
                  <a:srgbClr val="FFFFFF"/>
                </a:highlight>
                <a:latin typeface="Courier New"/>
                <a:ea typeface="Courier New"/>
                <a:cs typeface="Courier New"/>
                <a:sym typeface="Courier New"/>
              </a:rPr>
              <a:t>b </a:t>
            </a:r>
            <a:r>
              <a:rPr lang="en-CA" sz="1150">
                <a:solidFill>
                  <a:schemeClr val="dk1"/>
                </a:solidFill>
                <a:highlight>
                  <a:srgbClr val="FFFFFF"/>
                </a:highlight>
                <a:latin typeface="Courier New"/>
                <a:ea typeface="Courier New"/>
                <a:cs typeface="Courier New"/>
                <a:sym typeface="Courier New"/>
              </a:rPr>
              <a:t>&lt;-</a:t>
            </a:r>
            <a:r>
              <a:rPr b="0" i="0" lang="en-CA" sz="1150" u="none" cap="none" strike="noStrike">
                <a:solidFill>
                  <a:schemeClr val="dk1"/>
                </a:solidFill>
                <a:highlight>
                  <a:srgbClr val="FFFFFF"/>
                </a:highlight>
                <a:latin typeface="Courier New"/>
                <a:ea typeface="Courier New"/>
                <a:cs typeface="Courier New"/>
                <a:sym typeface="Courier New"/>
              </a:rPr>
              <a:t> </a:t>
            </a:r>
            <a:r>
              <a:rPr b="0" i="0" lang="en-CA" sz="1150" u="none" cap="none" strike="noStrike">
                <a:solidFill>
                  <a:srgbClr val="FF0000"/>
                </a:solidFill>
                <a:highlight>
                  <a:srgbClr val="FFFFFF"/>
                </a:highlight>
                <a:latin typeface="Courier New"/>
                <a:ea typeface="Courier New"/>
                <a:cs typeface="Courier New"/>
                <a:sym typeface="Courier New"/>
              </a:rPr>
              <a:t>33				</a:t>
            </a:r>
            <a:r>
              <a:rPr b="0" i="0" lang="en-CA" sz="1150" u="none" cap="none" strike="noStrike">
                <a:solidFill>
                  <a:srgbClr val="FFFFFF"/>
                </a:solidFill>
                <a:highlight>
                  <a:schemeClr val="dk1"/>
                </a:highlight>
                <a:latin typeface="Courier New"/>
                <a:ea typeface="Courier New"/>
                <a:cs typeface="Courier New"/>
                <a:sym typeface="Courier New"/>
              </a:rPr>
              <a:t>At least one of the conditions is True</a:t>
            </a:r>
            <a:endParaRPr b="0" i="0" sz="1150" u="none" cap="none" strike="noStrike">
              <a:solidFill>
                <a:srgbClr val="FFFFFF"/>
              </a:solidFill>
              <a:highlight>
                <a:schemeClr val="dk1"/>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0" i="0" lang="en-CA" sz="1150" u="none" cap="none" strike="noStrike">
                <a:solidFill>
                  <a:schemeClr val="dk1"/>
                </a:solidFill>
                <a:highlight>
                  <a:srgbClr val="FFFFFF"/>
                </a:highlight>
                <a:latin typeface="Courier New"/>
                <a:ea typeface="Courier New"/>
                <a:cs typeface="Courier New"/>
                <a:sym typeface="Courier New"/>
              </a:rPr>
              <a:t>c &lt;- </a:t>
            </a:r>
            <a:r>
              <a:rPr b="0" i="0" lang="en-CA" sz="1150" u="none" cap="none" strike="noStrike">
                <a:solidFill>
                  <a:srgbClr val="FF0000"/>
                </a:solidFill>
                <a:highlight>
                  <a:srgbClr val="FFFFFF"/>
                </a:highlight>
                <a:latin typeface="Courier New"/>
                <a:ea typeface="Courier New"/>
                <a:cs typeface="Courier New"/>
                <a:sym typeface="Courier New"/>
              </a:rPr>
              <a:t>500</a:t>
            </a:r>
            <a:endParaRPr b="0" i="0" sz="1150" u="none" cap="none" strike="noStrike">
              <a:solidFill>
                <a:srgbClr val="FF0000"/>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0" i="0" lang="en-CA" sz="1150" u="none" cap="none" strike="noStrike">
                <a:solidFill>
                  <a:srgbClr val="0000CD"/>
                </a:solidFill>
                <a:highlight>
                  <a:srgbClr val="FFFFFF"/>
                </a:highlight>
                <a:latin typeface="Courier New"/>
                <a:ea typeface="Courier New"/>
                <a:cs typeface="Courier New"/>
                <a:sym typeface="Courier New"/>
              </a:rPr>
              <a:t>if</a:t>
            </a:r>
            <a:r>
              <a:rPr b="0" i="0" lang="en-CA" sz="1150" u="none" cap="none" strike="noStrike">
                <a:solidFill>
                  <a:schemeClr val="dk1"/>
                </a:solidFill>
                <a:highlight>
                  <a:srgbClr val="FFFFFF"/>
                </a:highlight>
                <a:latin typeface="Courier New"/>
                <a:ea typeface="Courier New"/>
                <a:cs typeface="Courier New"/>
                <a:sym typeface="Courier New"/>
              </a:rPr>
              <a:t> (a &gt; b </a:t>
            </a:r>
            <a:r>
              <a:rPr lang="en-CA" sz="1150">
                <a:solidFill>
                  <a:schemeClr val="dk1"/>
                </a:solidFill>
                <a:highlight>
                  <a:srgbClr val="FFFFFF"/>
                </a:highlight>
                <a:latin typeface="Courier New"/>
                <a:ea typeface="Courier New"/>
                <a:cs typeface="Courier New"/>
                <a:sym typeface="Courier New"/>
              </a:rPr>
              <a:t>|</a:t>
            </a:r>
            <a:r>
              <a:rPr b="0" i="0" lang="en-CA" sz="1150" u="none" cap="none" strike="noStrike">
                <a:solidFill>
                  <a:schemeClr val="dk1"/>
                </a:solidFill>
                <a:highlight>
                  <a:srgbClr val="FFFFFF"/>
                </a:highlight>
                <a:latin typeface="Courier New"/>
                <a:ea typeface="Courier New"/>
                <a:cs typeface="Courier New"/>
                <a:sym typeface="Courier New"/>
              </a:rPr>
              <a:t> a &gt; c)</a:t>
            </a:r>
            <a:r>
              <a:rPr lang="en-CA" sz="1150">
                <a:solidFill>
                  <a:schemeClr val="dk1"/>
                </a:solidFill>
                <a:highlight>
                  <a:srgbClr val="FFFFFF"/>
                </a:highlight>
                <a:latin typeface="Courier New"/>
                <a:ea typeface="Courier New"/>
                <a:cs typeface="Courier New"/>
                <a:sym typeface="Courier New"/>
              </a:rPr>
              <a:t>{</a:t>
            </a:r>
            <a:endParaRPr b="0" i="0" sz="11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rPr b="0" i="0" lang="en-CA" sz="1150" u="none" cap="none" strike="noStrike">
                <a:solidFill>
                  <a:schemeClr val="dk1"/>
                </a:solidFill>
                <a:highlight>
                  <a:srgbClr val="FFFFFF"/>
                </a:highlight>
                <a:latin typeface="Courier New"/>
                <a:ea typeface="Courier New"/>
                <a:cs typeface="Courier New"/>
                <a:sym typeface="Courier New"/>
              </a:rPr>
              <a:t>  		</a:t>
            </a:r>
            <a:r>
              <a:rPr b="0" i="0" lang="en-CA" sz="1150" u="none" cap="none" strike="noStrike">
                <a:solidFill>
                  <a:srgbClr val="0000CD"/>
                </a:solidFill>
                <a:highlight>
                  <a:srgbClr val="FFFFFF"/>
                </a:highlight>
                <a:latin typeface="Courier New"/>
                <a:ea typeface="Courier New"/>
                <a:cs typeface="Courier New"/>
                <a:sym typeface="Courier New"/>
              </a:rPr>
              <a:t>print</a:t>
            </a:r>
            <a:r>
              <a:rPr b="0" i="0" lang="en-CA" sz="1150" u="none" cap="none" strike="noStrike">
                <a:solidFill>
                  <a:schemeClr val="dk1"/>
                </a:solidFill>
                <a:highlight>
                  <a:srgbClr val="FFFFFF"/>
                </a:highlight>
                <a:latin typeface="Courier New"/>
                <a:ea typeface="Courier New"/>
                <a:cs typeface="Courier New"/>
                <a:sym typeface="Courier New"/>
              </a:rPr>
              <a:t>(</a:t>
            </a:r>
            <a:r>
              <a:rPr b="0" i="0" lang="en-CA" sz="1150" u="none" cap="none" strike="noStrike">
                <a:solidFill>
                  <a:srgbClr val="A52A2A"/>
                </a:solidFill>
                <a:highlight>
                  <a:srgbClr val="FFFFFF"/>
                </a:highlight>
                <a:latin typeface="Courier New"/>
                <a:ea typeface="Courier New"/>
                <a:cs typeface="Courier New"/>
                <a:sym typeface="Courier New"/>
              </a:rPr>
              <a:t>"At least one of the conditions is True"</a:t>
            </a:r>
            <a:r>
              <a:rPr b="0" i="0" lang="en-CA" sz="1150" u="none" cap="none" strike="noStrike">
                <a:solidFill>
                  <a:schemeClr val="dk1"/>
                </a:solidFill>
                <a:highlight>
                  <a:srgbClr val="FFFFFF"/>
                </a:highlight>
                <a:latin typeface="Courier New"/>
                <a:ea typeface="Courier New"/>
                <a:cs typeface="Courier New"/>
                <a:sym typeface="Courier New"/>
              </a:rPr>
              <a:t>)</a:t>
            </a:r>
            <a:endParaRPr b="0" i="0" sz="1150" u="none" cap="none" strike="noStrike">
              <a:solidFill>
                <a:schemeClr val="dk1"/>
              </a:solidFill>
              <a:highlight>
                <a:srgbClr val="E7E9EB"/>
              </a:highlight>
              <a:latin typeface="Montserrat"/>
              <a:ea typeface="Montserrat"/>
              <a:cs typeface="Montserrat"/>
              <a:sym typeface="Montserrat"/>
            </a:endParaRPr>
          </a:p>
          <a:p>
            <a:pPr indent="457200" lvl="0" marL="0" marR="0" rtl="0" algn="l">
              <a:lnSpc>
                <a:spcPct val="100000"/>
              </a:lnSpc>
              <a:spcBef>
                <a:spcPts val="0"/>
              </a:spcBef>
              <a:spcAft>
                <a:spcPts val="0"/>
              </a:spcAft>
              <a:buClr>
                <a:srgbClr val="000000"/>
              </a:buClr>
              <a:buSzPts val="1150"/>
              <a:buFont typeface="Arial"/>
              <a:buNone/>
            </a:pPr>
            <a:r>
              <a:rPr lang="en-CA" sz="1150">
                <a:solidFill>
                  <a:schemeClr val="dk1"/>
                </a:solidFill>
                <a:highlight>
                  <a:srgbClr val="E7E9EB"/>
                </a:highlight>
                <a:latin typeface="Montserrat"/>
                <a:ea typeface="Montserrat"/>
                <a:cs typeface="Montserrat"/>
                <a:sym typeface="Montserrat"/>
              </a:rPr>
              <a:t>}</a:t>
            </a:r>
            <a:endParaRPr b="0" i="0" sz="1150" u="none" cap="none" strike="noStrike">
              <a:solidFill>
                <a:schemeClr val="dk1"/>
              </a:solidFill>
              <a:highlight>
                <a:srgbClr val="E7E9EB"/>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rPr b="1" i="0" lang="en-CA" sz="1150" u="none" cap="none" strike="noStrike">
                <a:solidFill>
                  <a:schemeClr val="dk1"/>
                </a:solidFill>
                <a:highlight>
                  <a:srgbClr val="E7E9EB"/>
                </a:highlight>
                <a:latin typeface="Montserrat"/>
                <a:ea typeface="Montserrat"/>
                <a:cs typeface="Montserrat"/>
                <a:sym typeface="Montserrat"/>
              </a:rPr>
              <a:t>Nested If-</a:t>
            </a:r>
            <a:r>
              <a:rPr b="0" i="0" lang="en-CA" sz="1150" u="none" cap="none" strike="noStrike">
                <a:solidFill>
                  <a:schemeClr val="dk1"/>
                </a:solidFill>
                <a:highlight>
                  <a:srgbClr val="E7E9EB"/>
                </a:highlight>
                <a:latin typeface="Montserrat"/>
                <a:ea typeface="Montserrat"/>
                <a:cs typeface="Montserrat"/>
                <a:sym typeface="Montserrat"/>
              </a:rPr>
              <a:t> </a:t>
            </a:r>
            <a:r>
              <a:rPr b="0" i="0" lang="en-CA" sz="1150" u="none" cap="none" strike="noStrike">
                <a:solidFill>
                  <a:schemeClr val="dk1"/>
                </a:solidFill>
                <a:highlight>
                  <a:srgbClr val="FFFFFF"/>
                </a:highlight>
                <a:latin typeface="Montserrat"/>
                <a:ea typeface="Montserrat"/>
                <a:cs typeface="Montserrat"/>
                <a:sym typeface="Montserrat"/>
              </a:rPr>
              <a:t>You can have </a:t>
            </a:r>
            <a:r>
              <a:rPr b="0" i="0" lang="en-CA" sz="1200" u="none" cap="none" strike="noStrike">
                <a:solidFill>
                  <a:srgbClr val="DC143C"/>
                </a:solidFill>
                <a:latin typeface="Montserrat"/>
                <a:ea typeface="Montserrat"/>
                <a:cs typeface="Montserrat"/>
                <a:sym typeface="Montserrat"/>
              </a:rPr>
              <a:t>if</a:t>
            </a:r>
            <a:r>
              <a:rPr b="0" i="0" lang="en-CA" sz="1150" u="none" cap="none" strike="noStrike">
                <a:solidFill>
                  <a:schemeClr val="dk1"/>
                </a:solidFill>
                <a:highlight>
                  <a:srgbClr val="FFFFFF"/>
                </a:highlight>
                <a:latin typeface="Montserrat"/>
                <a:ea typeface="Montserrat"/>
                <a:cs typeface="Montserrat"/>
                <a:sym typeface="Montserrat"/>
              </a:rPr>
              <a:t> statements inside </a:t>
            </a:r>
            <a:r>
              <a:rPr b="0" i="0" lang="en-CA" sz="1200" u="none" cap="none" strike="noStrike">
                <a:solidFill>
                  <a:srgbClr val="DC143C"/>
                </a:solidFill>
                <a:latin typeface="Montserrat"/>
                <a:ea typeface="Montserrat"/>
                <a:cs typeface="Montserrat"/>
                <a:sym typeface="Montserrat"/>
              </a:rPr>
              <a:t>if</a:t>
            </a:r>
            <a:r>
              <a:rPr b="0" i="0" lang="en-CA" sz="1150" u="none" cap="none" strike="noStrike">
                <a:solidFill>
                  <a:schemeClr val="dk1"/>
                </a:solidFill>
                <a:highlight>
                  <a:srgbClr val="FFFFFF"/>
                </a:highlight>
                <a:latin typeface="Montserrat"/>
                <a:ea typeface="Montserrat"/>
                <a:cs typeface="Montserrat"/>
                <a:sym typeface="Montserrat"/>
              </a:rPr>
              <a:t> statements, this is called </a:t>
            </a:r>
            <a:r>
              <a:rPr b="0" i="1" lang="en-CA" sz="1150" u="none" cap="none" strike="noStrike">
                <a:solidFill>
                  <a:schemeClr val="dk1"/>
                </a:solidFill>
                <a:highlight>
                  <a:srgbClr val="FFFFFF"/>
                </a:highlight>
                <a:latin typeface="Montserrat"/>
                <a:ea typeface="Montserrat"/>
                <a:cs typeface="Montserrat"/>
                <a:sym typeface="Montserrat"/>
              </a:rPr>
              <a:t>nested</a:t>
            </a:r>
            <a:r>
              <a:rPr b="0" i="0" lang="en-CA" sz="1150" u="none" cap="none" strike="noStrike">
                <a:solidFill>
                  <a:schemeClr val="dk1"/>
                </a:solidFill>
                <a:highlight>
                  <a:srgbClr val="FFFFFF"/>
                </a:highlight>
                <a:latin typeface="Montserrat"/>
                <a:ea typeface="Montserrat"/>
                <a:cs typeface="Montserrat"/>
                <a:sym typeface="Montserrat"/>
              </a:rPr>
              <a:t> </a:t>
            </a:r>
            <a:r>
              <a:rPr b="0" i="0" lang="en-CA" sz="1200" u="none" cap="none" strike="noStrike">
                <a:solidFill>
                  <a:srgbClr val="DC143C"/>
                </a:solidFill>
                <a:latin typeface="Montserrat"/>
                <a:ea typeface="Montserrat"/>
                <a:cs typeface="Montserrat"/>
                <a:sym typeface="Montserrat"/>
              </a:rPr>
              <a:t>if</a:t>
            </a:r>
            <a:r>
              <a:rPr b="0" i="0" lang="en-CA" sz="1150" u="none" cap="none" strike="noStrike">
                <a:solidFill>
                  <a:schemeClr val="dk1"/>
                </a:solidFill>
                <a:highlight>
                  <a:srgbClr val="FFFFFF"/>
                </a:highlight>
                <a:latin typeface="Montserrat"/>
                <a:ea typeface="Montserrat"/>
                <a:cs typeface="Montserrat"/>
                <a:sym typeface="Montserrat"/>
              </a:rPr>
              <a:t> statements.</a:t>
            </a:r>
            <a:endParaRPr b="0" i="0" sz="1150" u="none" cap="none" strike="noStrike">
              <a:solidFill>
                <a:schemeClr val="dk1"/>
              </a:solidFill>
              <a:highlight>
                <a:srgbClr val="FFFFFF"/>
              </a:highlight>
              <a:latin typeface="Montserrat"/>
              <a:ea typeface="Montserrat"/>
              <a:cs typeface="Montserrat"/>
              <a:sym typeface="Montserrat"/>
            </a:endParaRPr>
          </a:p>
          <a:p>
            <a:pPr indent="-301625" lvl="0" marL="457200" marR="0" rtl="0" algn="l">
              <a:lnSpc>
                <a:spcPct val="100000"/>
              </a:lnSpc>
              <a:spcBef>
                <a:spcPts val="0"/>
              </a:spcBef>
              <a:spcAft>
                <a:spcPts val="0"/>
              </a:spcAft>
              <a:buClr>
                <a:srgbClr val="000000"/>
              </a:buClr>
              <a:buSzPts val="1150"/>
              <a:buFont typeface="Courier New"/>
              <a:buChar char="●"/>
            </a:pPr>
            <a:r>
              <a:rPr b="0" i="0" lang="en-CA" sz="1150" u="none" cap="none" strike="noStrike">
                <a:solidFill>
                  <a:schemeClr val="dk1"/>
                </a:solidFill>
                <a:highlight>
                  <a:srgbClr val="FFFFFF"/>
                </a:highlight>
                <a:latin typeface="Courier New"/>
                <a:ea typeface="Courier New"/>
                <a:cs typeface="Courier New"/>
                <a:sym typeface="Courier New"/>
              </a:rPr>
              <a:t>x </a:t>
            </a:r>
            <a:r>
              <a:rPr lang="en-CA" sz="1150">
                <a:solidFill>
                  <a:schemeClr val="dk1"/>
                </a:solidFill>
                <a:highlight>
                  <a:srgbClr val="FFFFFF"/>
                </a:highlight>
                <a:latin typeface="Courier New"/>
                <a:ea typeface="Courier New"/>
                <a:cs typeface="Courier New"/>
                <a:sym typeface="Courier New"/>
              </a:rPr>
              <a:t>&lt;-</a:t>
            </a:r>
            <a:r>
              <a:rPr b="0" i="0" lang="en-CA" sz="1150" u="none" cap="none" strike="noStrike">
                <a:solidFill>
                  <a:schemeClr val="dk1"/>
                </a:solidFill>
                <a:highlight>
                  <a:srgbClr val="FFFFFF"/>
                </a:highlight>
                <a:latin typeface="Courier New"/>
                <a:ea typeface="Courier New"/>
                <a:cs typeface="Courier New"/>
                <a:sym typeface="Courier New"/>
              </a:rPr>
              <a:t> </a:t>
            </a:r>
            <a:r>
              <a:rPr b="0" i="0" lang="en-CA" sz="1150" u="none" cap="none" strike="noStrike">
                <a:solidFill>
                  <a:srgbClr val="FF0000"/>
                </a:solidFill>
                <a:highlight>
                  <a:srgbClr val="FFFFFF"/>
                </a:highlight>
                <a:latin typeface="Courier New"/>
                <a:ea typeface="Courier New"/>
                <a:cs typeface="Courier New"/>
                <a:sym typeface="Courier New"/>
              </a:rPr>
              <a:t>41</a:t>
            </a:r>
            <a:endParaRPr b="0" i="0" sz="11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chemeClr val="dk1"/>
              </a:buClr>
              <a:buSzPts val="1100"/>
              <a:buFont typeface="Arial"/>
              <a:buNone/>
            </a:pPr>
            <a:r>
              <a:rPr b="0" i="0" lang="en-CA" sz="1150" u="none" cap="none" strike="noStrike">
                <a:solidFill>
                  <a:srgbClr val="0000CD"/>
                </a:solidFill>
                <a:highlight>
                  <a:srgbClr val="FFFFFF"/>
                </a:highlight>
                <a:latin typeface="Courier New"/>
                <a:ea typeface="Courier New"/>
                <a:cs typeface="Courier New"/>
                <a:sym typeface="Courier New"/>
              </a:rPr>
              <a:t>if</a:t>
            </a:r>
            <a:r>
              <a:rPr b="0" i="0" lang="en-CA" sz="1150" u="none" cap="none" strike="noStrike">
                <a:solidFill>
                  <a:schemeClr val="dk1"/>
                </a:solidFill>
                <a:highlight>
                  <a:srgbClr val="FFFFFF"/>
                </a:highlight>
                <a:latin typeface="Courier New"/>
                <a:ea typeface="Courier New"/>
                <a:cs typeface="Courier New"/>
                <a:sym typeface="Courier New"/>
              </a:rPr>
              <a:t> (x &gt; </a:t>
            </a:r>
            <a:r>
              <a:rPr b="0" i="0" lang="en-CA" sz="1150" u="none" cap="none" strike="noStrike">
                <a:solidFill>
                  <a:srgbClr val="FF0000"/>
                </a:solidFill>
                <a:highlight>
                  <a:srgbClr val="FFFFFF"/>
                </a:highlight>
                <a:latin typeface="Courier New"/>
                <a:ea typeface="Courier New"/>
                <a:cs typeface="Courier New"/>
                <a:sym typeface="Courier New"/>
              </a:rPr>
              <a:t>10)</a:t>
            </a:r>
            <a:r>
              <a:rPr b="0" i="0" lang="en-CA" sz="1150" u="none" cap="none" strike="noStrike">
                <a:solidFill>
                  <a:schemeClr val="dk1"/>
                </a:solidFill>
                <a:highlight>
                  <a:srgbClr val="FFFFFF"/>
                </a:highlight>
                <a:latin typeface="Courier New"/>
                <a:ea typeface="Courier New"/>
                <a:cs typeface="Courier New"/>
                <a:sym typeface="Courier New"/>
              </a:rPr>
              <a:t>{</a:t>
            </a:r>
            <a:endParaRPr b="0" i="0" sz="11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rPr b="0" i="0" lang="en-CA" sz="1150" u="none" cap="none" strike="noStrike">
                <a:solidFill>
                  <a:schemeClr val="dk1"/>
                </a:solidFill>
                <a:highlight>
                  <a:srgbClr val="FFFFFF"/>
                </a:highlight>
                <a:latin typeface="Courier New"/>
                <a:ea typeface="Courier New"/>
                <a:cs typeface="Courier New"/>
                <a:sym typeface="Courier New"/>
              </a:rPr>
              <a:t>  		</a:t>
            </a:r>
            <a:r>
              <a:rPr b="0" i="0" lang="en-CA" sz="1150" u="none" cap="none" strike="noStrike">
                <a:solidFill>
                  <a:srgbClr val="0000CD"/>
                </a:solidFill>
                <a:highlight>
                  <a:srgbClr val="FFFFFF"/>
                </a:highlight>
                <a:latin typeface="Courier New"/>
                <a:ea typeface="Courier New"/>
                <a:cs typeface="Courier New"/>
                <a:sym typeface="Courier New"/>
              </a:rPr>
              <a:t>print</a:t>
            </a:r>
            <a:r>
              <a:rPr b="0" i="0" lang="en-CA" sz="1150" u="none" cap="none" strike="noStrike">
                <a:solidFill>
                  <a:schemeClr val="dk1"/>
                </a:solidFill>
                <a:highlight>
                  <a:srgbClr val="FFFFFF"/>
                </a:highlight>
                <a:latin typeface="Courier New"/>
                <a:ea typeface="Courier New"/>
                <a:cs typeface="Courier New"/>
                <a:sym typeface="Courier New"/>
              </a:rPr>
              <a:t>(</a:t>
            </a:r>
            <a:r>
              <a:rPr b="0" i="0" lang="en-CA" sz="1150" u="none" cap="none" strike="noStrike">
                <a:solidFill>
                  <a:srgbClr val="A52A2A"/>
                </a:solidFill>
                <a:highlight>
                  <a:srgbClr val="FFFFFF"/>
                </a:highlight>
                <a:latin typeface="Courier New"/>
                <a:ea typeface="Courier New"/>
                <a:cs typeface="Courier New"/>
                <a:sym typeface="Courier New"/>
              </a:rPr>
              <a:t>"Above ten,"</a:t>
            </a:r>
            <a:r>
              <a:rPr b="0" i="0" lang="en-CA" sz="1150" u="none" cap="none" strike="noStrike">
                <a:solidFill>
                  <a:schemeClr val="dk1"/>
                </a:solidFill>
                <a:highlight>
                  <a:srgbClr val="FFFFFF"/>
                </a:highlight>
                <a:latin typeface="Courier New"/>
                <a:ea typeface="Courier New"/>
                <a:cs typeface="Courier New"/>
                <a:sym typeface="Courier New"/>
              </a:rPr>
              <a:t>)            </a:t>
            </a:r>
            <a:r>
              <a:rPr b="0" i="0" lang="en-CA" sz="1150" u="none" cap="none" strike="noStrike">
                <a:solidFill>
                  <a:srgbClr val="FFFFFF"/>
                </a:solidFill>
                <a:highlight>
                  <a:schemeClr val="dk1"/>
                </a:highlight>
                <a:latin typeface="Courier New"/>
                <a:ea typeface="Courier New"/>
                <a:cs typeface="Courier New"/>
                <a:sym typeface="Courier New"/>
              </a:rPr>
              <a:t>Above ten,</a:t>
            </a:r>
            <a:endParaRPr b="0" i="0" sz="1150" u="none" cap="none" strike="noStrike">
              <a:solidFill>
                <a:srgbClr val="FFFFFF"/>
              </a:solidFill>
              <a:highlight>
                <a:schemeClr val="dk1"/>
              </a:highlight>
              <a:latin typeface="Courier New"/>
              <a:ea typeface="Courier New"/>
              <a:cs typeface="Courier New"/>
              <a:sym typeface="Courier New"/>
            </a:endParaRPr>
          </a:p>
          <a:p>
            <a:pPr indent="457200" lvl="0" marL="3200400" marR="0" rtl="0" algn="l">
              <a:lnSpc>
                <a:spcPct val="100000"/>
              </a:lnSpc>
              <a:spcBef>
                <a:spcPts val="0"/>
              </a:spcBef>
              <a:spcAft>
                <a:spcPts val="0"/>
              </a:spcAft>
              <a:buClr>
                <a:schemeClr val="dk1"/>
              </a:buClr>
              <a:buSzPts val="1100"/>
              <a:buFont typeface="Arial"/>
              <a:buNone/>
            </a:pPr>
            <a:r>
              <a:rPr b="0" i="0" lang="en-CA" sz="1150" u="none" cap="none" strike="noStrike">
                <a:solidFill>
                  <a:srgbClr val="FFFFFF"/>
                </a:solidFill>
                <a:highlight>
                  <a:schemeClr val="dk1"/>
                </a:highlight>
                <a:latin typeface="Courier New"/>
                <a:ea typeface="Courier New"/>
                <a:cs typeface="Courier New"/>
                <a:sym typeface="Courier New"/>
              </a:rPr>
              <a:t>and also above 20!</a:t>
            </a:r>
            <a:endParaRPr b="0" i="0" sz="11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CA" sz="1150" u="none" cap="none" strike="noStrike">
                <a:solidFill>
                  <a:schemeClr val="dk1"/>
                </a:solidFill>
                <a:highlight>
                  <a:srgbClr val="FFFFFF"/>
                </a:highlight>
                <a:latin typeface="Courier New"/>
                <a:ea typeface="Courier New"/>
                <a:cs typeface="Courier New"/>
                <a:sym typeface="Courier New"/>
              </a:rPr>
              <a:t>  		</a:t>
            </a:r>
            <a:r>
              <a:rPr b="0" i="0" lang="en-CA" sz="1150" u="none" cap="none" strike="noStrike">
                <a:solidFill>
                  <a:srgbClr val="0000CD"/>
                </a:solidFill>
                <a:highlight>
                  <a:srgbClr val="FFFFFF"/>
                </a:highlight>
                <a:latin typeface="Courier New"/>
                <a:ea typeface="Courier New"/>
                <a:cs typeface="Courier New"/>
                <a:sym typeface="Courier New"/>
              </a:rPr>
              <a:t>if</a:t>
            </a:r>
            <a:r>
              <a:rPr b="0" i="0" lang="en-CA" sz="1150" u="none" cap="none" strike="noStrike">
                <a:solidFill>
                  <a:schemeClr val="dk1"/>
                </a:solidFill>
                <a:highlight>
                  <a:srgbClr val="FFFFFF"/>
                </a:highlight>
                <a:latin typeface="Courier New"/>
                <a:ea typeface="Courier New"/>
                <a:cs typeface="Courier New"/>
                <a:sym typeface="Courier New"/>
              </a:rPr>
              <a:t> (x &gt; </a:t>
            </a:r>
            <a:r>
              <a:rPr b="0" i="0" lang="en-CA" sz="1150" u="none" cap="none" strike="noStrike">
                <a:solidFill>
                  <a:srgbClr val="FF0000"/>
                </a:solidFill>
                <a:highlight>
                  <a:srgbClr val="FFFFFF"/>
                </a:highlight>
                <a:latin typeface="Courier New"/>
                <a:ea typeface="Courier New"/>
                <a:cs typeface="Courier New"/>
                <a:sym typeface="Courier New"/>
              </a:rPr>
              <a:t>20)</a:t>
            </a:r>
            <a:r>
              <a:rPr b="0" i="0" lang="en-CA" sz="1150" u="none" cap="none" strike="noStrike">
                <a:solidFill>
                  <a:schemeClr val="dk1"/>
                </a:solidFill>
                <a:highlight>
                  <a:srgbClr val="FFFFFF"/>
                </a:highlight>
                <a:latin typeface="Courier New"/>
                <a:ea typeface="Courier New"/>
                <a:cs typeface="Courier New"/>
                <a:sym typeface="Courier New"/>
              </a:rPr>
              <a:t>{</a:t>
            </a:r>
            <a:endParaRPr b="0" i="0" sz="11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CA" sz="1150" u="none" cap="none" strike="noStrike">
                <a:solidFill>
                  <a:schemeClr val="dk1"/>
                </a:solidFill>
                <a:highlight>
                  <a:srgbClr val="FFFFFF"/>
                </a:highlight>
                <a:latin typeface="Courier New"/>
                <a:ea typeface="Courier New"/>
                <a:cs typeface="Courier New"/>
                <a:sym typeface="Courier New"/>
              </a:rPr>
              <a:t>    		  </a:t>
            </a:r>
            <a:r>
              <a:rPr b="0" i="0" lang="en-CA" sz="1150" u="none" cap="none" strike="noStrike">
                <a:solidFill>
                  <a:srgbClr val="0000CD"/>
                </a:solidFill>
                <a:highlight>
                  <a:srgbClr val="FFFFFF"/>
                </a:highlight>
                <a:latin typeface="Courier New"/>
                <a:ea typeface="Courier New"/>
                <a:cs typeface="Courier New"/>
                <a:sym typeface="Courier New"/>
              </a:rPr>
              <a:t>print</a:t>
            </a:r>
            <a:r>
              <a:rPr b="0" i="0" lang="en-CA" sz="1150" u="none" cap="none" strike="noStrike">
                <a:solidFill>
                  <a:schemeClr val="dk1"/>
                </a:solidFill>
                <a:highlight>
                  <a:srgbClr val="FFFFFF"/>
                </a:highlight>
                <a:latin typeface="Courier New"/>
                <a:ea typeface="Courier New"/>
                <a:cs typeface="Courier New"/>
                <a:sym typeface="Courier New"/>
              </a:rPr>
              <a:t>(</a:t>
            </a:r>
            <a:r>
              <a:rPr b="0" i="0" lang="en-CA" sz="1150" u="none" cap="none" strike="noStrike">
                <a:solidFill>
                  <a:srgbClr val="A52A2A"/>
                </a:solidFill>
                <a:highlight>
                  <a:srgbClr val="FFFFFF"/>
                </a:highlight>
                <a:latin typeface="Courier New"/>
                <a:ea typeface="Courier New"/>
                <a:cs typeface="Courier New"/>
                <a:sym typeface="Courier New"/>
              </a:rPr>
              <a:t>"and also above 20!"</a:t>
            </a:r>
            <a:r>
              <a:rPr b="0" i="0" lang="en-CA" sz="1150" u="none" cap="none" strike="noStrike">
                <a:solidFill>
                  <a:schemeClr val="dk1"/>
                </a:solidFill>
                <a:highlight>
                  <a:srgbClr val="FFFFFF"/>
                </a:highlight>
                <a:latin typeface="Courier New"/>
                <a:ea typeface="Courier New"/>
                <a:cs typeface="Courier New"/>
                <a:sym typeface="Courier New"/>
              </a:rPr>
              <a:t>)}</a:t>
            </a:r>
            <a:endParaRPr b="0" i="0" sz="11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CA" sz="1150" u="none" cap="none" strike="noStrike">
                <a:solidFill>
                  <a:schemeClr val="dk1"/>
                </a:solidFill>
                <a:highlight>
                  <a:srgbClr val="FFFFFF"/>
                </a:highlight>
                <a:latin typeface="Courier New"/>
                <a:ea typeface="Courier New"/>
                <a:cs typeface="Courier New"/>
                <a:sym typeface="Courier New"/>
              </a:rPr>
              <a:t>  		  </a:t>
            </a:r>
            <a:r>
              <a:rPr b="0" i="0" lang="en-CA" sz="1150" u="none" cap="none" strike="noStrike">
                <a:solidFill>
                  <a:srgbClr val="0000CD"/>
                </a:solidFill>
                <a:highlight>
                  <a:srgbClr val="FFFFFF"/>
                </a:highlight>
                <a:latin typeface="Courier New"/>
                <a:ea typeface="Courier New"/>
                <a:cs typeface="Courier New"/>
                <a:sym typeface="Courier New"/>
              </a:rPr>
              <a:t>else</a:t>
            </a:r>
            <a:r>
              <a:rPr b="0" i="0" lang="en-CA" sz="1150" u="none" cap="none" strike="noStrike">
                <a:solidFill>
                  <a:schemeClr val="dk1"/>
                </a:solidFill>
                <a:highlight>
                  <a:srgbClr val="FFFFFF"/>
                </a:highlight>
                <a:latin typeface="Courier New"/>
                <a:ea typeface="Courier New"/>
                <a:cs typeface="Courier New"/>
                <a:sym typeface="Courier New"/>
              </a:rPr>
              <a:t>{</a:t>
            </a:r>
            <a:endParaRPr b="0" i="0" sz="11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rPr b="0" i="0" lang="en-CA" sz="1150" u="none" cap="none" strike="noStrike">
                <a:solidFill>
                  <a:schemeClr val="dk1"/>
                </a:solidFill>
                <a:highlight>
                  <a:srgbClr val="FFFFFF"/>
                </a:highlight>
                <a:latin typeface="Courier New"/>
                <a:ea typeface="Courier New"/>
                <a:cs typeface="Courier New"/>
                <a:sym typeface="Courier New"/>
              </a:rPr>
              <a:t>    		  </a:t>
            </a:r>
            <a:r>
              <a:rPr b="0" i="0" lang="en-CA" sz="1150" u="none" cap="none" strike="noStrike">
                <a:solidFill>
                  <a:srgbClr val="0000CD"/>
                </a:solidFill>
                <a:highlight>
                  <a:srgbClr val="FFFFFF"/>
                </a:highlight>
                <a:latin typeface="Courier New"/>
                <a:ea typeface="Courier New"/>
                <a:cs typeface="Courier New"/>
                <a:sym typeface="Courier New"/>
              </a:rPr>
              <a:t>print</a:t>
            </a:r>
            <a:r>
              <a:rPr b="0" i="0" lang="en-CA" sz="1150" u="none" cap="none" strike="noStrike">
                <a:solidFill>
                  <a:schemeClr val="dk1"/>
                </a:solidFill>
                <a:highlight>
                  <a:srgbClr val="FFFFFF"/>
                </a:highlight>
                <a:latin typeface="Courier New"/>
                <a:ea typeface="Courier New"/>
                <a:cs typeface="Courier New"/>
                <a:sym typeface="Courier New"/>
              </a:rPr>
              <a:t>(</a:t>
            </a:r>
            <a:r>
              <a:rPr b="0" i="0" lang="en-CA" sz="1150" u="none" cap="none" strike="noStrike">
                <a:solidFill>
                  <a:srgbClr val="A52A2A"/>
                </a:solidFill>
                <a:highlight>
                  <a:srgbClr val="FFFFFF"/>
                </a:highlight>
                <a:latin typeface="Courier New"/>
                <a:ea typeface="Courier New"/>
                <a:cs typeface="Courier New"/>
                <a:sym typeface="Courier New"/>
              </a:rPr>
              <a:t>"but not above 20."</a:t>
            </a:r>
            <a:r>
              <a:rPr b="0" i="0" lang="en-CA" sz="1150" u="none" cap="none" strike="noStrike">
                <a:solidFill>
                  <a:schemeClr val="dk1"/>
                </a:solidFill>
                <a:highlight>
                  <a:srgbClr val="FFFFFF"/>
                </a:highlight>
                <a:latin typeface="Courier New"/>
                <a:ea typeface="Courier New"/>
                <a:cs typeface="Courier New"/>
                <a:sym typeface="Courier New"/>
              </a:rPr>
              <a:t>)}}</a:t>
            </a:r>
            <a:endParaRPr b="0" i="0" sz="1150" u="none" cap="none" strike="noStrike">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f6530b1da6_1_303"/>
          <p:cNvSpPr txBox="1"/>
          <p:nvPr>
            <p:ph type="title"/>
          </p:nvPr>
        </p:nvSpPr>
        <p:spPr>
          <a:xfrm>
            <a:off x="571500" y="458857"/>
            <a:ext cx="8001000" cy="47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400"/>
              <a:buNone/>
            </a:pPr>
            <a:r>
              <a:rPr lang="en-CA"/>
              <a:t>R While Loops</a:t>
            </a:r>
            <a:endParaRPr/>
          </a:p>
        </p:txBody>
      </p:sp>
      <p:sp>
        <p:nvSpPr>
          <p:cNvPr id="219" name="Google Shape;219;gf6530b1da6_1_303"/>
          <p:cNvSpPr txBox="1"/>
          <p:nvPr/>
        </p:nvSpPr>
        <p:spPr>
          <a:xfrm>
            <a:off x="690600" y="1197300"/>
            <a:ext cx="8115300" cy="4008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400"/>
              </a:spcBef>
              <a:spcAft>
                <a:spcPts val="0"/>
              </a:spcAft>
              <a:buClr>
                <a:schemeClr val="dk1"/>
              </a:buClr>
              <a:buSzPts val="1100"/>
              <a:buFont typeface="Arial"/>
              <a:buNone/>
            </a:pPr>
            <a:r>
              <a:rPr lang="en-CA" sz="1150">
                <a:solidFill>
                  <a:schemeClr val="dk1"/>
                </a:solidFill>
                <a:highlight>
                  <a:srgbClr val="FFFFFF"/>
                </a:highlight>
                <a:latin typeface="Montserrat"/>
                <a:ea typeface="Montserrat"/>
                <a:cs typeface="Montserrat"/>
                <a:sym typeface="Montserrat"/>
              </a:rPr>
              <a:t>R </a:t>
            </a:r>
            <a:r>
              <a:rPr b="0" i="0" lang="en-CA" sz="1150" u="none" cap="none" strike="noStrike">
                <a:solidFill>
                  <a:schemeClr val="dk1"/>
                </a:solidFill>
                <a:highlight>
                  <a:srgbClr val="FFFFFF"/>
                </a:highlight>
                <a:latin typeface="Montserrat"/>
                <a:ea typeface="Montserrat"/>
                <a:cs typeface="Montserrat"/>
                <a:sym typeface="Montserrat"/>
              </a:rPr>
              <a:t>has two primitive loop commands:</a:t>
            </a:r>
            <a:endParaRPr b="0" i="0" sz="1150" u="none" cap="none" strike="noStrike">
              <a:solidFill>
                <a:schemeClr val="dk1"/>
              </a:solidFill>
              <a:highlight>
                <a:srgbClr val="FFFFFF"/>
              </a:highlight>
              <a:latin typeface="Montserrat"/>
              <a:ea typeface="Montserrat"/>
              <a:cs typeface="Montserrat"/>
              <a:sym typeface="Montserrat"/>
            </a:endParaRPr>
          </a:p>
          <a:p>
            <a:pPr indent="-301625" lvl="0" marL="457200" marR="0" rtl="0" algn="l">
              <a:lnSpc>
                <a:spcPct val="115000"/>
              </a:lnSpc>
              <a:spcBef>
                <a:spcPts val="1400"/>
              </a:spcBef>
              <a:spcAft>
                <a:spcPts val="0"/>
              </a:spcAft>
              <a:buClr>
                <a:schemeClr val="dk1"/>
              </a:buClr>
              <a:buSzPts val="1150"/>
              <a:buFont typeface="Verdana"/>
              <a:buChar char="●"/>
            </a:pPr>
            <a:r>
              <a:rPr b="0" i="0" lang="en-CA" sz="1200" u="none" cap="none" strike="noStrike">
                <a:solidFill>
                  <a:srgbClr val="DC143C"/>
                </a:solidFill>
                <a:highlight>
                  <a:srgbClr val="FFFFFF"/>
                </a:highlight>
                <a:latin typeface="Montserrat"/>
                <a:ea typeface="Montserrat"/>
                <a:cs typeface="Montserrat"/>
                <a:sym typeface="Montserrat"/>
              </a:rPr>
              <a:t>while</a:t>
            </a:r>
            <a:r>
              <a:rPr b="0" i="0" lang="en-CA" sz="1150" u="none" cap="none" strike="noStrike">
                <a:solidFill>
                  <a:schemeClr val="dk1"/>
                </a:solidFill>
                <a:highlight>
                  <a:srgbClr val="FFFFFF"/>
                </a:highlight>
                <a:latin typeface="Montserrat"/>
                <a:ea typeface="Montserrat"/>
                <a:cs typeface="Montserrat"/>
                <a:sym typeface="Montserrat"/>
              </a:rPr>
              <a:t> loops</a:t>
            </a:r>
            <a:endParaRPr b="0" i="0" sz="1150" u="none" cap="none" strike="noStrike">
              <a:solidFill>
                <a:schemeClr val="dk1"/>
              </a:solidFill>
              <a:highlight>
                <a:srgbClr val="FFFFFF"/>
              </a:highlight>
              <a:latin typeface="Montserrat"/>
              <a:ea typeface="Montserrat"/>
              <a:cs typeface="Montserrat"/>
              <a:sym typeface="Montserrat"/>
            </a:endParaRPr>
          </a:p>
          <a:p>
            <a:pPr indent="-301625" lvl="0" marL="457200" marR="0" rtl="0" algn="l">
              <a:lnSpc>
                <a:spcPct val="115000"/>
              </a:lnSpc>
              <a:spcBef>
                <a:spcPts val="0"/>
              </a:spcBef>
              <a:spcAft>
                <a:spcPts val="0"/>
              </a:spcAft>
              <a:buClr>
                <a:schemeClr val="dk1"/>
              </a:buClr>
              <a:buSzPts val="1150"/>
              <a:buFont typeface="Verdana"/>
              <a:buChar char="●"/>
            </a:pPr>
            <a:r>
              <a:rPr b="0" i="0" lang="en-CA" sz="1200" u="none" cap="none" strike="noStrike">
                <a:solidFill>
                  <a:srgbClr val="DC143C"/>
                </a:solidFill>
                <a:highlight>
                  <a:srgbClr val="FFFFFF"/>
                </a:highlight>
                <a:latin typeface="Montserrat"/>
                <a:ea typeface="Montserrat"/>
                <a:cs typeface="Montserrat"/>
                <a:sym typeface="Montserrat"/>
              </a:rPr>
              <a:t>for</a:t>
            </a:r>
            <a:r>
              <a:rPr b="0" i="0" lang="en-CA" sz="1150" u="none" cap="none" strike="noStrike">
                <a:solidFill>
                  <a:schemeClr val="dk1"/>
                </a:solidFill>
                <a:highlight>
                  <a:srgbClr val="FFFFFF"/>
                </a:highlight>
                <a:latin typeface="Montserrat"/>
                <a:ea typeface="Montserrat"/>
                <a:cs typeface="Montserrat"/>
                <a:sym typeface="Montserrat"/>
              </a:rPr>
              <a:t> loops</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15000"/>
              </a:lnSpc>
              <a:spcBef>
                <a:spcPts val="1100"/>
              </a:spcBef>
              <a:spcAft>
                <a:spcPts val="0"/>
              </a:spcAft>
              <a:buClr>
                <a:srgbClr val="000000"/>
              </a:buClr>
              <a:buSzPts val="1150"/>
              <a:buFont typeface="Arial"/>
              <a:buNone/>
            </a:pPr>
            <a:r>
              <a:rPr b="0" i="0" lang="en-CA" sz="1150" u="none" cap="none" strike="noStrike">
                <a:solidFill>
                  <a:schemeClr val="dk1"/>
                </a:solidFill>
                <a:highlight>
                  <a:srgbClr val="FFFFFF"/>
                </a:highlight>
                <a:latin typeface="Montserrat"/>
                <a:ea typeface="Montserrat"/>
                <a:cs typeface="Montserrat"/>
                <a:sym typeface="Montserrat"/>
              </a:rPr>
              <a:t>The while loop- With the </a:t>
            </a:r>
            <a:r>
              <a:rPr b="0" i="0" lang="en-CA" sz="1200" u="none" cap="none" strike="noStrike">
                <a:solidFill>
                  <a:srgbClr val="DC143C"/>
                </a:solidFill>
                <a:latin typeface="Montserrat"/>
                <a:ea typeface="Montserrat"/>
                <a:cs typeface="Montserrat"/>
                <a:sym typeface="Montserrat"/>
              </a:rPr>
              <a:t>while</a:t>
            </a:r>
            <a:r>
              <a:rPr b="0" i="0" lang="en-CA" sz="1150" u="none" cap="none" strike="noStrike">
                <a:solidFill>
                  <a:schemeClr val="dk1"/>
                </a:solidFill>
                <a:highlight>
                  <a:srgbClr val="FFFFFF"/>
                </a:highlight>
                <a:latin typeface="Montserrat"/>
                <a:ea typeface="Montserrat"/>
                <a:cs typeface="Montserrat"/>
                <a:sym typeface="Montserrat"/>
              </a:rPr>
              <a:t> loop we can execute a set of statements as long as a condition is true.</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15000"/>
              </a:lnSpc>
              <a:spcBef>
                <a:spcPts val="1100"/>
              </a:spcBef>
              <a:spcAft>
                <a:spcPts val="0"/>
              </a:spcAft>
              <a:buClr>
                <a:srgbClr val="000000"/>
              </a:buClr>
              <a:buSzPts val="1150"/>
              <a:buFont typeface="Arial"/>
              <a:buNone/>
            </a:pPr>
            <a:r>
              <a:rPr b="0" i="0" lang="en-CA" sz="1150" u="none" cap="none" strike="noStrike">
                <a:solidFill>
                  <a:schemeClr val="dk1"/>
                </a:solidFill>
                <a:highlight>
                  <a:srgbClr val="FFFFFF"/>
                </a:highlight>
                <a:latin typeface="Montserrat"/>
                <a:ea typeface="Montserrat"/>
                <a:cs typeface="Montserrat"/>
                <a:sym typeface="Montserrat"/>
              </a:rPr>
              <a:t>The </a:t>
            </a:r>
            <a:r>
              <a:rPr b="0" i="0" lang="en-CA" sz="1200" u="none" cap="none" strike="noStrike">
                <a:solidFill>
                  <a:srgbClr val="DC143C"/>
                </a:solidFill>
                <a:latin typeface="Montserrat"/>
                <a:ea typeface="Montserrat"/>
                <a:cs typeface="Montserrat"/>
                <a:sym typeface="Montserrat"/>
              </a:rPr>
              <a:t>while</a:t>
            </a:r>
            <a:r>
              <a:rPr b="0" i="0" lang="en-CA" sz="1150" u="none" cap="none" strike="noStrike">
                <a:solidFill>
                  <a:schemeClr val="dk1"/>
                </a:solidFill>
                <a:highlight>
                  <a:srgbClr val="FFFFFF"/>
                </a:highlight>
                <a:latin typeface="Montserrat"/>
                <a:ea typeface="Montserrat"/>
                <a:cs typeface="Montserrat"/>
                <a:sym typeface="Montserrat"/>
              </a:rPr>
              <a:t> loop requires relevant variables to be ready, in this example we need to define an indexing variable, </a:t>
            </a:r>
            <a:r>
              <a:rPr b="0" i="0" lang="en-CA" sz="1200" u="none" cap="none" strike="noStrike">
                <a:solidFill>
                  <a:srgbClr val="DC143C"/>
                </a:solidFill>
                <a:latin typeface="Montserrat"/>
                <a:ea typeface="Montserrat"/>
                <a:cs typeface="Montserrat"/>
                <a:sym typeface="Montserrat"/>
              </a:rPr>
              <a:t>i</a:t>
            </a:r>
            <a:r>
              <a:rPr b="0" i="0" lang="en-CA" sz="1150" u="none" cap="none" strike="noStrike">
                <a:solidFill>
                  <a:schemeClr val="dk1"/>
                </a:solidFill>
                <a:highlight>
                  <a:srgbClr val="FFFFFF"/>
                </a:highlight>
                <a:latin typeface="Montserrat"/>
                <a:ea typeface="Montserrat"/>
                <a:cs typeface="Montserrat"/>
                <a:sym typeface="Montserrat"/>
              </a:rPr>
              <a:t>, which we set to 1.</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15000"/>
              </a:lnSpc>
              <a:spcBef>
                <a:spcPts val="1100"/>
              </a:spcBef>
              <a:spcAft>
                <a:spcPts val="0"/>
              </a:spcAft>
              <a:buClr>
                <a:srgbClr val="000000"/>
              </a:buClr>
              <a:buSzPts val="1150"/>
              <a:buFont typeface="Arial"/>
              <a:buNone/>
            </a:pPr>
            <a:r>
              <a:rPr b="1" i="0" lang="en-CA" sz="1150" u="none" cap="none" strike="noStrike">
                <a:solidFill>
                  <a:schemeClr val="dk1"/>
                </a:solidFill>
                <a:highlight>
                  <a:srgbClr val="FFFFFF"/>
                </a:highlight>
                <a:latin typeface="Montserrat"/>
                <a:ea typeface="Montserrat"/>
                <a:cs typeface="Montserrat"/>
                <a:sym typeface="Montserrat"/>
              </a:rPr>
              <a:t>Break Statement-</a:t>
            </a:r>
            <a:r>
              <a:rPr b="0" i="0" lang="en-CA" sz="1150" u="none" cap="none" strike="noStrike">
                <a:solidFill>
                  <a:schemeClr val="dk1"/>
                </a:solidFill>
                <a:highlight>
                  <a:srgbClr val="FFFFFF"/>
                </a:highlight>
                <a:latin typeface="Montserrat"/>
                <a:ea typeface="Montserrat"/>
                <a:cs typeface="Montserrat"/>
                <a:sym typeface="Montserrat"/>
              </a:rPr>
              <a:t> With the </a:t>
            </a:r>
            <a:r>
              <a:rPr b="0" i="0" lang="en-CA" sz="1200" u="none" cap="none" strike="noStrike">
                <a:solidFill>
                  <a:srgbClr val="DC143C"/>
                </a:solidFill>
                <a:latin typeface="Montserrat"/>
                <a:ea typeface="Montserrat"/>
                <a:cs typeface="Montserrat"/>
                <a:sym typeface="Montserrat"/>
              </a:rPr>
              <a:t>break</a:t>
            </a:r>
            <a:r>
              <a:rPr b="0" i="0" lang="en-CA" sz="1150" u="none" cap="none" strike="noStrike">
                <a:solidFill>
                  <a:schemeClr val="dk1"/>
                </a:solidFill>
                <a:highlight>
                  <a:srgbClr val="FFFFFF"/>
                </a:highlight>
                <a:latin typeface="Montserrat"/>
                <a:ea typeface="Montserrat"/>
                <a:cs typeface="Montserrat"/>
                <a:sym typeface="Montserrat"/>
              </a:rPr>
              <a:t> statement we can stop the loop even if the while condition is true:</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15000"/>
              </a:lnSpc>
              <a:spcBef>
                <a:spcPts val="1100"/>
              </a:spcBef>
              <a:spcAft>
                <a:spcPts val="0"/>
              </a:spcAft>
              <a:buClr>
                <a:srgbClr val="000000"/>
              </a:buClr>
              <a:buSzPts val="1150"/>
              <a:buFont typeface="Arial"/>
              <a:buNone/>
            </a:pPr>
            <a:r>
              <a:rPr b="0" i="0" lang="en-CA" sz="1150" u="none" cap="none" strike="noStrike">
                <a:solidFill>
                  <a:schemeClr val="dk1"/>
                </a:solidFill>
                <a:highlight>
                  <a:srgbClr val="FFFFFF"/>
                </a:highlight>
                <a:latin typeface="Montserrat"/>
                <a:ea typeface="Montserrat"/>
                <a:cs typeface="Montserrat"/>
                <a:sym typeface="Montserrat"/>
              </a:rPr>
              <a:t>Exit the loop when i is e</a:t>
            </a:r>
            <a:r>
              <a:rPr lang="en-CA" sz="1150">
                <a:solidFill>
                  <a:schemeClr val="dk1"/>
                </a:solidFill>
                <a:highlight>
                  <a:srgbClr val="FFFFFF"/>
                </a:highlight>
                <a:latin typeface="Montserrat"/>
                <a:ea typeface="Montserrat"/>
                <a:cs typeface="Montserrat"/>
                <a:sym typeface="Montserrat"/>
              </a:rPr>
              <a:t>qual to 4</a:t>
            </a:r>
            <a:r>
              <a:rPr b="0" i="0" lang="en-CA" sz="1150" u="none" cap="none" strike="noStrike">
                <a:solidFill>
                  <a:schemeClr val="dk1"/>
                </a:solidFill>
                <a:highlight>
                  <a:srgbClr val="FFFFFF"/>
                </a:highlight>
                <a:latin typeface="Montserrat"/>
                <a:ea typeface="Montserrat"/>
                <a:cs typeface="Montserrat"/>
                <a:sym typeface="Montserrat"/>
              </a:rPr>
              <a:t>:</a:t>
            </a:r>
            <a:endParaRPr b="0" i="0" sz="1150" u="none" cap="none" strike="noStrike">
              <a:solidFill>
                <a:schemeClr val="dk1"/>
              </a:solidFill>
              <a:highlight>
                <a:srgbClr val="FFFFFF"/>
              </a:highlight>
              <a:latin typeface="Montserrat"/>
              <a:ea typeface="Montserrat"/>
              <a:cs typeface="Montserrat"/>
              <a:sym typeface="Montserrat"/>
            </a:endParaRPr>
          </a:p>
          <a:p>
            <a:pPr indent="-301625" lvl="0" marL="457200" marR="0" rtl="0" algn="l">
              <a:lnSpc>
                <a:spcPct val="115000"/>
              </a:lnSpc>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i &lt;- </a:t>
            </a:r>
            <a:r>
              <a:rPr lang="en-CA" sz="1150">
                <a:solidFill>
                  <a:srgbClr val="FF0000"/>
                </a:solidFill>
                <a:highlight>
                  <a:srgbClr val="FFFFFF"/>
                </a:highlight>
                <a:latin typeface="Courier New"/>
                <a:ea typeface="Courier New"/>
                <a:cs typeface="Courier New"/>
                <a:sym typeface="Courier New"/>
              </a:rPr>
              <a:t>1</a:t>
            </a:r>
            <a:endParaRPr sz="1150">
              <a:solidFill>
                <a:srgbClr val="FF0000"/>
              </a:solidFill>
              <a:highlight>
                <a:srgbClr val="FFFFFF"/>
              </a:highlight>
              <a:latin typeface="Courier New"/>
              <a:ea typeface="Courier New"/>
              <a:cs typeface="Courier New"/>
              <a:sym typeface="Courier New"/>
            </a:endParaRPr>
          </a:p>
          <a:p>
            <a:pPr indent="457200" lvl="0" marL="0" marR="0" rtl="0" algn="l">
              <a:lnSpc>
                <a:spcPct val="115000"/>
              </a:lnSpc>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while</a:t>
            </a:r>
            <a:r>
              <a:rPr lang="en-CA" sz="1150">
                <a:solidFill>
                  <a:schemeClr val="dk1"/>
                </a:solidFill>
                <a:highlight>
                  <a:srgbClr val="FFFFFF"/>
                </a:highlight>
                <a:latin typeface="Courier New"/>
                <a:ea typeface="Courier New"/>
                <a:cs typeface="Courier New"/>
                <a:sym typeface="Courier New"/>
              </a:rPr>
              <a:t> (i &lt; </a:t>
            </a:r>
            <a:r>
              <a:rPr lang="en-CA" sz="1150">
                <a:solidFill>
                  <a:srgbClr val="FF0000"/>
                </a:solidFill>
                <a:highlight>
                  <a:srgbClr val="FFFFFF"/>
                </a:highlight>
                <a:latin typeface="Courier New"/>
                <a:ea typeface="Courier New"/>
                <a:cs typeface="Courier New"/>
                <a:sym typeface="Courier New"/>
              </a:rPr>
              <a:t>6</a:t>
            </a:r>
            <a:r>
              <a:rPr lang="en-CA"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(i)</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i &lt;- i + </a:t>
            </a:r>
            <a:r>
              <a:rPr lang="en-CA" sz="1150">
                <a:solidFill>
                  <a:srgbClr val="FF0000"/>
                </a:solidFill>
                <a:highlight>
                  <a:srgbClr val="FFFFFF"/>
                </a:highlight>
                <a:latin typeface="Courier New"/>
                <a:ea typeface="Courier New"/>
                <a:cs typeface="Courier New"/>
                <a:sym typeface="Courier New"/>
              </a:rPr>
              <a:t>1</a:t>
            </a:r>
            <a:endParaRPr sz="1150">
              <a:solidFill>
                <a:srgbClr val="FF0000"/>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if</a:t>
            </a:r>
            <a:r>
              <a:rPr lang="en-CA" sz="1150">
                <a:solidFill>
                  <a:schemeClr val="dk1"/>
                </a:solidFill>
                <a:highlight>
                  <a:srgbClr val="FFFFFF"/>
                </a:highlight>
                <a:latin typeface="Courier New"/>
                <a:ea typeface="Courier New"/>
                <a:cs typeface="Courier New"/>
                <a:sym typeface="Courier New"/>
              </a:rPr>
              <a:t> (i == </a:t>
            </a:r>
            <a:r>
              <a:rPr lang="en-CA" sz="1150">
                <a:solidFill>
                  <a:srgbClr val="FF0000"/>
                </a:solidFill>
                <a:highlight>
                  <a:srgbClr val="FFFFFF"/>
                </a:highlight>
                <a:latin typeface="Courier New"/>
                <a:ea typeface="Courier New"/>
                <a:cs typeface="Courier New"/>
                <a:sym typeface="Courier New"/>
              </a:rPr>
              <a:t>4</a:t>
            </a:r>
            <a:r>
              <a:rPr lang="en-CA"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break</a:t>
            </a:r>
            <a:endParaRPr sz="1150">
              <a:solidFill>
                <a:srgbClr val="0000CD"/>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p:txBody>
      </p:sp>
      <p:sp>
        <p:nvSpPr>
          <p:cNvPr id="220" name="Google Shape;220;gf6530b1da6_1_303"/>
          <p:cNvSpPr txBox="1"/>
          <p:nvPr/>
        </p:nvSpPr>
        <p:spPr>
          <a:xfrm>
            <a:off x="3463175" y="3910700"/>
            <a:ext cx="4389300" cy="7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CA" sz="1150" u="none" cap="none" strike="noStrike">
                <a:solidFill>
                  <a:srgbClr val="FFFFFF"/>
                </a:solidFill>
                <a:highlight>
                  <a:schemeClr val="dk1"/>
                </a:highlight>
                <a:latin typeface="Courier New"/>
                <a:ea typeface="Courier New"/>
                <a:cs typeface="Courier New"/>
                <a:sym typeface="Courier New"/>
              </a:rPr>
              <a:t>1</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CA" sz="1150" u="none" cap="none" strike="noStrike">
                <a:solidFill>
                  <a:srgbClr val="FFFFFF"/>
                </a:solidFill>
                <a:highlight>
                  <a:schemeClr val="dk1"/>
                </a:highlight>
                <a:latin typeface="Courier New"/>
                <a:ea typeface="Courier New"/>
                <a:cs typeface="Courier New"/>
                <a:sym typeface="Courier New"/>
              </a:rPr>
              <a:t>2</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rPr b="0" i="0" lang="en-CA" sz="1150" u="none" cap="none" strike="noStrike">
                <a:solidFill>
                  <a:srgbClr val="FFFFFF"/>
                </a:solidFill>
                <a:highlight>
                  <a:schemeClr val="dk1"/>
                </a:highlight>
                <a:latin typeface="Courier New"/>
                <a:ea typeface="Courier New"/>
                <a:cs typeface="Courier New"/>
                <a:sym typeface="Courier New"/>
              </a:rPr>
              <a:t>3</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2"/>
          <p:cNvSpPr txBox="1"/>
          <p:nvPr>
            <p:ph type="title"/>
          </p:nvPr>
        </p:nvSpPr>
        <p:spPr>
          <a:xfrm>
            <a:off x="571500" y="579457"/>
            <a:ext cx="8000999" cy="47454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52A22"/>
              </a:buClr>
              <a:buSzPts val="2400"/>
              <a:buFont typeface="Montserrat"/>
              <a:buNone/>
            </a:pPr>
            <a:r>
              <a:rPr lang="en-CA"/>
              <a:t>Today’s Discussion</a:t>
            </a:r>
            <a:endParaRPr/>
          </a:p>
        </p:txBody>
      </p:sp>
      <p:sp>
        <p:nvSpPr>
          <p:cNvPr id="83" name="Google Shape;83;p2"/>
          <p:cNvSpPr txBox="1"/>
          <p:nvPr/>
        </p:nvSpPr>
        <p:spPr>
          <a:xfrm>
            <a:off x="1540105" y="1296892"/>
            <a:ext cx="6461400" cy="3170700"/>
          </a:xfrm>
          <a:prstGeom prst="rect">
            <a:avLst/>
          </a:prstGeom>
          <a:noFill/>
          <a:ln>
            <a:noFill/>
          </a:ln>
        </p:spPr>
        <p:txBody>
          <a:bodyPr anchorCtr="0" anchor="t" bIns="45700" lIns="91425" spcFirstLastPara="1" rIns="91425" wrap="square" tIns="45700">
            <a:spAutoFit/>
          </a:bodyPr>
          <a:lstStyle/>
          <a:p>
            <a:pPr indent="-171450" lvl="0" marL="171450" marR="0" rtl="0" algn="l">
              <a:lnSpc>
                <a:spcPct val="100000"/>
              </a:lnSpc>
              <a:spcBef>
                <a:spcPts val="0"/>
              </a:spcBef>
              <a:spcAft>
                <a:spcPts val="0"/>
              </a:spcAft>
              <a:buClr>
                <a:srgbClr val="FF4D00"/>
              </a:buClr>
              <a:buSzPts val="1400"/>
              <a:buFont typeface="Arial"/>
              <a:buChar char="•"/>
            </a:pPr>
            <a:r>
              <a:rPr b="1" i="0" lang="en-CA" sz="1400" u="none" cap="none" strike="noStrike">
                <a:solidFill>
                  <a:schemeClr val="dk1"/>
                </a:solidFill>
                <a:latin typeface="Montserrat"/>
                <a:ea typeface="Montserrat"/>
                <a:cs typeface="Montserrat"/>
                <a:sym typeface="Montserrat"/>
              </a:rPr>
              <a:t>Who we are and more about ISAIC?</a:t>
            </a:r>
            <a:endParaRPr b="1" i="0" sz="1400" u="none" cap="none" strike="noStrike">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Montserrat"/>
              <a:ea typeface="Montserrat"/>
              <a:cs typeface="Montserrat"/>
              <a:sym typeface="Montserrat"/>
            </a:endParaRPr>
          </a:p>
          <a:p>
            <a:pPr indent="-171450" lvl="0" marL="171450" marR="0" rtl="0" algn="l">
              <a:lnSpc>
                <a:spcPct val="100000"/>
              </a:lnSpc>
              <a:spcBef>
                <a:spcPts val="0"/>
              </a:spcBef>
              <a:spcAft>
                <a:spcPts val="0"/>
              </a:spcAft>
              <a:buClr>
                <a:srgbClr val="FF4D00"/>
              </a:buClr>
              <a:buSzPts val="1400"/>
              <a:buFont typeface="Arial"/>
              <a:buChar char="•"/>
            </a:pPr>
            <a:r>
              <a:rPr b="1" i="0" lang="en-CA" sz="1400" u="none" cap="none" strike="noStrike">
                <a:solidFill>
                  <a:schemeClr val="dk1"/>
                </a:solidFill>
                <a:latin typeface="Montserrat"/>
                <a:ea typeface="Montserrat"/>
                <a:cs typeface="Montserrat"/>
                <a:sym typeface="Montserrat"/>
              </a:rPr>
              <a:t>Why </a:t>
            </a:r>
            <a:r>
              <a:rPr b="1" lang="en-CA">
                <a:solidFill>
                  <a:schemeClr val="dk1"/>
                </a:solidFill>
                <a:latin typeface="Montserrat"/>
                <a:ea typeface="Montserrat"/>
                <a:cs typeface="Montserrat"/>
                <a:sym typeface="Montserrat"/>
              </a:rPr>
              <a:t>R</a:t>
            </a:r>
            <a:r>
              <a:rPr b="1" i="0" lang="en-CA" sz="1400" u="none" cap="none" strike="noStrike">
                <a:solidFill>
                  <a:schemeClr val="dk1"/>
                </a:solidFill>
                <a:latin typeface="Montserrat"/>
                <a:ea typeface="Montserrat"/>
                <a:cs typeface="Montserrat"/>
                <a:sym typeface="Montserrat"/>
              </a:rPr>
              <a:t>? </a:t>
            </a:r>
            <a:r>
              <a:rPr b="1" lang="en-CA">
                <a:solidFill>
                  <a:schemeClr val="dk1"/>
                </a:solidFill>
                <a:latin typeface="Montserrat"/>
                <a:ea typeface="Montserrat"/>
                <a:cs typeface="Montserrat"/>
                <a:sym typeface="Montserrat"/>
              </a:rPr>
              <a:t>R</a:t>
            </a:r>
            <a:r>
              <a:rPr b="1" i="0" lang="en-CA" sz="1400" u="none" cap="none" strike="noStrike">
                <a:solidFill>
                  <a:schemeClr val="dk1"/>
                </a:solidFill>
                <a:latin typeface="Montserrat"/>
                <a:ea typeface="Montserrat"/>
                <a:cs typeface="Montserrat"/>
                <a:sym typeface="Montserrat"/>
              </a:rPr>
              <a:t> installation</a:t>
            </a:r>
            <a:endParaRPr b="1" i="0" sz="1400" u="none" cap="none" strike="noStrike">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Montserrat"/>
              <a:ea typeface="Montserrat"/>
              <a:cs typeface="Montserrat"/>
              <a:sym typeface="Montserrat"/>
            </a:endParaRPr>
          </a:p>
          <a:p>
            <a:pPr indent="-171450" lvl="0" marL="171450" marR="0" rtl="0" algn="l">
              <a:lnSpc>
                <a:spcPct val="100000"/>
              </a:lnSpc>
              <a:spcBef>
                <a:spcPts val="0"/>
              </a:spcBef>
              <a:spcAft>
                <a:spcPts val="0"/>
              </a:spcAft>
              <a:buClr>
                <a:srgbClr val="FF4D00"/>
              </a:buClr>
              <a:buSzPts val="1400"/>
              <a:buFont typeface="Arial"/>
              <a:buChar char="•"/>
            </a:pPr>
            <a:r>
              <a:rPr b="1" lang="en-CA">
                <a:solidFill>
                  <a:schemeClr val="dk1"/>
                </a:solidFill>
                <a:latin typeface="Montserrat"/>
                <a:ea typeface="Montserrat"/>
                <a:cs typeface="Montserrat"/>
                <a:sym typeface="Montserrat"/>
              </a:rPr>
              <a:t>R</a:t>
            </a:r>
            <a:r>
              <a:rPr b="1" i="0" lang="en-CA" sz="1400" u="none" cap="none" strike="noStrike">
                <a:solidFill>
                  <a:schemeClr val="dk1"/>
                </a:solidFill>
                <a:latin typeface="Montserrat"/>
                <a:ea typeface="Montserrat"/>
                <a:cs typeface="Montserrat"/>
                <a:sym typeface="Montserrat"/>
              </a:rPr>
              <a:t> Syntax</a:t>
            </a:r>
            <a:endParaRPr b="1" i="0" sz="1400" u="none" cap="none" strike="noStrike">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Montserrat"/>
              <a:ea typeface="Montserrat"/>
              <a:cs typeface="Montserrat"/>
              <a:sym typeface="Montserrat"/>
            </a:endParaRPr>
          </a:p>
          <a:p>
            <a:pPr indent="-171450" lvl="0" marL="171450" marR="0" rtl="0" algn="l">
              <a:lnSpc>
                <a:spcPct val="100000"/>
              </a:lnSpc>
              <a:spcBef>
                <a:spcPts val="0"/>
              </a:spcBef>
              <a:spcAft>
                <a:spcPts val="0"/>
              </a:spcAft>
              <a:buClr>
                <a:srgbClr val="FF4D00"/>
              </a:buClr>
              <a:buSzPts val="1400"/>
              <a:buFont typeface="Arial"/>
              <a:buChar char="•"/>
            </a:pPr>
            <a:r>
              <a:rPr b="1" i="0" lang="en-CA" sz="1400" u="none" cap="none" strike="noStrike">
                <a:solidFill>
                  <a:schemeClr val="dk1"/>
                </a:solidFill>
                <a:latin typeface="Montserrat"/>
                <a:ea typeface="Montserrat"/>
                <a:cs typeface="Montserrat"/>
                <a:sym typeface="Montserrat"/>
              </a:rPr>
              <a:t>Python Data types &amp; Operators</a:t>
            </a:r>
            <a:endParaRPr b="1" i="0" sz="1400" u="none" cap="none" strike="noStrike">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Montserrat"/>
              <a:ea typeface="Montserrat"/>
              <a:cs typeface="Montserrat"/>
              <a:sym typeface="Montserrat"/>
            </a:endParaRPr>
          </a:p>
          <a:p>
            <a:pPr indent="-171450" lvl="0" marL="171450" marR="0" rtl="0" algn="l">
              <a:lnSpc>
                <a:spcPct val="100000"/>
              </a:lnSpc>
              <a:spcBef>
                <a:spcPts val="0"/>
              </a:spcBef>
              <a:spcAft>
                <a:spcPts val="0"/>
              </a:spcAft>
              <a:buClr>
                <a:srgbClr val="FF4D00"/>
              </a:buClr>
              <a:buSzPts val="1400"/>
              <a:buFont typeface="Arial"/>
              <a:buChar char="•"/>
            </a:pPr>
            <a:r>
              <a:rPr b="1" i="0" lang="en-CA" sz="1400" u="none" cap="none" strike="noStrike">
                <a:solidFill>
                  <a:schemeClr val="dk1"/>
                </a:solidFill>
                <a:latin typeface="Montserrat"/>
                <a:ea typeface="Montserrat"/>
                <a:cs typeface="Montserrat"/>
                <a:sym typeface="Montserrat"/>
              </a:rPr>
              <a:t>Conditional Statements</a:t>
            </a:r>
            <a:endParaRPr b="1" i="0" sz="1400" u="none" cap="none" strike="noStrike">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Montserrat"/>
              <a:ea typeface="Montserrat"/>
              <a:cs typeface="Montserrat"/>
              <a:sym typeface="Montserrat"/>
            </a:endParaRPr>
          </a:p>
          <a:p>
            <a:pPr indent="-171450" lvl="0" marL="171450" marR="0" rtl="0" algn="l">
              <a:lnSpc>
                <a:spcPct val="100000"/>
              </a:lnSpc>
              <a:spcBef>
                <a:spcPts val="0"/>
              </a:spcBef>
              <a:spcAft>
                <a:spcPts val="0"/>
              </a:spcAft>
              <a:buClr>
                <a:srgbClr val="FF4D00"/>
              </a:buClr>
              <a:buSzPts val="1400"/>
              <a:buFont typeface="Arial"/>
              <a:buChar char="•"/>
            </a:pPr>
            <a:r>
              <a:rPr b="1" i="0" lang="en-CA" sz="1400" u="none" cap="none" strike="noStrike">
                <a:solidFill>
                  <a:schemeClr val="dk1"/>
                </a:solidFill>
                <a:latin typeface="Montserrat"/>
                <a:ea typeface="Montserrat"/>
                <a:cs typeface="Montserrat"/>
                <a:sym typeface="Montserrat"/>
              </a:rPr>
              <a:t>Functions</a:t>
            </a:r>
            <a:endParaRPr b="1" i="0" sz="1400" u="none" cap="none" strike="noStrike">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Montserrat"/>
              <a:ea typeface="Montserrat"/>
              <a:cs typeface="Montserrat"/>
              <a:sym typeface="Montserrat"/>
            </a:endParaRPr>
          </a:p>
        </p:txBody>
      </p:sp>
      <p:pic>
        <p:nvPicPr>
          <p:cNvPr id="84" name="Google Shape;84;p2"/>
          <p:cNvPicPr preferRelativeResize="0"/>
          <p:nvPr/>
        </p:nvPicPr>
        <p:blipFill rotWithShape="1">
          <a:blip r:embed="rId3">
            <a:alphaModFix/>
          </a:blip>
          <a:srcRect b="0" l="0" r="0" t="0"/>
          <a:stretch/>
        </p:blipFill>
        <p:spPr>
          <a:xfrm>
            <a:off x="133069" y="3246624"/>
            <a:ext cx="1274869" cy="183636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f6530b1da6_1_321"/>
          <p:cNvSpPr txBox="1"/>
          <p:nvPr>
            <p:ph type="title"/>
          </p:nvPr>
        </p:nvSpPr>
        <p:spPr>
          <a:xfrm>
            <a:off x="571500" y="488457"/>
            <a:ext cx="8001000" cy="47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400"/>
              <a:buNone/>
            </a:pPr>
            <a:r>
              <a:rPr lang="en-CA"/>
              <a:t>R While Loops</a:t>
            </a:r>
            <a:endParaRPr/>
          </a:p>
        </p:txBody>
      </p:sp>
      <p:sp>
        <p:nvSpPr>
          <p:cNvPr id="227" name="Google Shape;227;gf6530b1da6_1_321"/>
          <p:cNvSpPr txBox="1"/>
          <p:nvPr/>
        </p:nvSpPr>
        <p:spPr>
          <a:xfrm>
            <a:off x="699100" y="1555375"/>
            <a:ext cx="8109900" cy="411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en-CA">
                <a:latin typeface="Montserrat"/>
                <a:ea typeface="Montserrat"/>
                <a:cs typeface="Montserrat"/>
                <a:sym typeface="Montserrat"/>
              </a:rPr>
              <a:t>Next</a:t>
            </a:r>
            <a:r>
              <a:rPr b="1" i="0" lang="en-CA" sz="1400" u="none" cap="none" strike="noStrike">
                <a:solidFill>
                  <a:srgbClr val="000000"/>
                </a:solidFill>
                <a:latin typeface="Montserrat"/>
                <a:ea typeface="Montserrat"/>
                <a:cs typeface="Montserrat"/>
                <a:sym typeface="Montserrat"/>
              </a:rPr>
              <a:t> Statement-</a:t>
            </a:r>
            <a:r>
              <a:rPr b="0" i="0" lang="en-CA" sz="1400" u="none" cap="none" strike="noStrike">
                <a:solidFill>
                  <a:srgbClr val="000000"/>
                </a:solidFill>
                <a:latin typeface="Montserrat"/>
                <a:ea typeface="Montserrat"/>
                <a:cs typeface="Montserrat"/>
                <a:sym typeface="Montserrat"/>
              </a:rPr>
              <a:t> </a:t>
            </a:r>
            <a:r>
              <a:rPr lang="en-CA" sz="1150">
                <a:solidFill>
                  <a:schemeClr val="dk1"/>
                </a:solidFill>
                <a:highlight>
                  <a:srgbClr val="FFFFFF"/>
                </a:highlight>
                <a:latin typeface="Verdana"/>
                <a:ea typeface="Verdana"/>
                <a:cs typeface="Verdana"/>
                <a:sym typeface="Verdana"/>
              </a:rPr>
              <a:t>With the </a:t>
            </a:r>
            <a:r>
              <a:rPr lang="en-CA" sz="1200">
                <a:solidFill>
                  <a:srgbClr val="DC143C"/>
                </a:solidFill>
                <a:latin typeface="Courier New"/>
                <a:ea typeface="Courier New"/>
                <a:cs typeface="Courier New"/>
                <a:sym typeface="Courier New"/>
              </a:rPr>
              <a:t>next</a:t>
            </a:r>
            <a:r>
              <a:rPr lang="en-CA" sz="1150">
                <a:solidFill>
                  <a:schemeClr val="dk1"/>
                </a:solidFill>
                <a:highlight>
                  <a:srgbClr val="FFFFFF"/>
                </a:highlight>
                <a:latin typeface="Verdana"/>
                <a:ea typeface="Verdana"/>
                <a:cs typeface="Verdana"/>
                <a:sym typeface="Verdana"/>
              </a:rPr>
              <a:t> statement, we can skip an iteration without terminating the loop:</a:t>
            </a:r>
            <a:endParaRPr sz="1150">
              <a:solidFill>
                <a:schemeClr val="dk1"/>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400"/>
              <a:buFont typeface="Arial"/>
              <a:buNone/>
            </a:pPr>
            <a:r>
              <a:t/>
            </a:r>
            <a:endParaRPr sz="1150">
              <a:solidFill>
                <a:schemeClr val="dk1"/>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rPr lang="en-CA" sz="1150">
                <a:solidFill>
                  <a:schemeClr val="dk1"/>
                </a:solidFill>
                <a:highlight>
                  <a:srgbClr val="FFFFFF"/>
                </a:highlight>
                <a:latin typeface="Montserrat"/>
                <a:ea typeface="Montserrat"/>
                <a:cs typeface="Montserrat"/>
                <a:sym typeface="Montserrat"/>
              </a:rPr>
              <a:t>Skip the value of 3:</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301625" lvl="0" marL="457200" marR="0" rtl="0" algn="l">
              <a:lnSpc>
                <a:spcPct val="100000"/>
              </a:lnSpc>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i &lt;- </a:t>
            </a:r>
            <a:r>
              <a:rPr lang="en-CA" sz="1150">
                <a:solidFill>
                  <a:srgbClr val="FF0000"/>
                </a:solidFill>
                <a:highlight>
                  <a:srgbClr val="FFFFFF"/>
                </a:highlight>
                <a:latin typeface="Courier New"/>
                <a:ea typeface="Courier New"/>
                <a:cs typeface="Courier New"/>
                <a:sym typeface="Courier New"/>
              </a:rPr>
              <a:t>0</a:t>
            </a:r>
            <a:endParaRPr sz="1150">
              <a:solidFill>
                <a:srgbClr val="FF0000"/>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while</a:t>
            </a:r>
            <a:r>
              <a:rPr lang="en-CA" sz="1150">
                <a:solidFill>
                  <a:schemeClr val="dk1"/>
                </a:solidFill>
                <a:highlight>
                  <a:srgbClr val="FFFFFF"/>
                </a:highlight>
                <a:latin typeface="Courier New"/>
                <a:ea typeface="Courier New"/>
                <a:cs typeface="Courier New"/>
                <a:sym typeface="Courier New"/>
              </a:rPr>
              <a:t> (i &lt; </a:t>
            </a:r>
            <a:r>
              <a:rPr lang="en-CA" sz="1150">
                <a:solidFill>
                  <a:srgbClr val="FF0000"/>
                </a:solidFill>
                <a:highlight>
                  <a:srgbClr val="FFFFFF"/>
                </a:highlight>
                <a:latin typeface="Courier New"/>
                <a:ea typeface="Courier New"/>
                <a:cs typeface="Courier New"/>
                <a:sym typeface="Courier New"/>
              </a:rPr>
              <a:t>6</a:t>
            </a:r>
            <a:r>
              <a:rPr lang="en-CA"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i &lt;- i + </a:t>
            </a:r>
            <a:r>
              <a:rPr lang="en-CA" sz="1150">
                <a:solidFill>
                  <a:srgbClr val="FF0000"/>
                </a:solidFill>
                <a:highlight>
                  <a:srgbClr val="FFFFFF"/>
                </a:highlight>
                <a:latin typeface="Courier New"/>
                <a:ea typeface="Courier New"/>
                <a:cs typeface="Courier New"/>
                <a:sym typeface="Courier New"/>
              </a:rPr>
              <a:t>1</a:t>
            </a:r>
            <a:endParaRPr sz="1150">
              <a:solidFill>
                <a:srgbClr val="FF0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if</a:t>
            </a:r>
            <a:r>
              <a:rPr lang="en-CA" sz="1150">
                <a:solidFill>
                  <a:schemeClr val="dk1"/>
                </a:solidFill>
                <a:highlight>
                  <a:srgbClr val="FFFFFF"/>
                </a:highlight>
                <a:latin typeface="Courier New"/>
                <a:ea typeface="Courier New"/>
                <a:cs typeface="Courier New"/>
                <a:sym typeface="Courier New"/>
              </a:rPr>
              <a:t> (i == </a:t>
            </a:r>
            <a:r>
              <a:rPr lang="en-CA" sz="1150">
                <a:solidFill>
                  <a:srgbClr val="FF0000"/>
                </a:solidFill>
                <a:highlight>
                  <a:srgbClr val="FFFFFF"/>
                </a:highlight>
                <a:latin typeface="Courier New"/>
                <a:ea typeface="Courier New"/>
                <a:cs typeface="Courier New"/>
                <a:sym typeface="Courier New"/>
              </a:rPr>
              <a:t>3</a:t>
            </a:r>
            <a:r>
              <a:rPr lang="en-CA"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next</a:t>
            </a:r>
            <a:endParaRPr sz="1150">
              <a:solidFill>
                <a:srgbClr val="0000CD"/>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(i)</a:t>
            </a:r>
            <a:endParaRPr sz="1150">
              <a:solidFill>
                <a:schemeClr val="dk1"/>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150"/>
              <a:buFont typeface="Arial"/>
              <a:buNone/>
            </a:pP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Verdana"/>
              <a:ea typeface="Verdana"/>
              <a:cs typeface="Verdana"/>
              <a:sym typeface="Verdana"/>
            </a:endParaRPr>
          </a:p>
        </p:txBody>
      </p:sp>
      <p:sp>
        <p:nvSpPr>
          <p:cNvPr id="228" name="Google Shape;228;gf6530b1da6_1_321"/>
          <p:cNvSpPr txBox="1"/>
          <p:nvPr/>
        </p:nvSpPr>
        <p:spPr>
          <a:xfrm>
            <a:off x="3382125" y="2486650"/>
            <a:ext cx="4262700" cy="1069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CA" sz="1150" u="none" cap="none" strike="noStrike">
                <a:solidFill>
                  <a:srgbClr val="FFFFFF"/>
                </a:solidFill>
                <a:highlight>
                  <a:schemeClr val="dk1"/>
                </a:highlight>
                <a:latin typeface="Courier New"/>
                <a:ea typeface="Courier New"/>
                <a:cs typeface="Courier New"/>
                <a:sym typeface="Courier New"/>
              </a:rPr>
              <a:t>1</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CA" sz="1150" u="none" cap="none" strike="noStrike">
                <a:solidFill>
                  <a:srgbClr val="FFFFFF"/>
                </a:solidFill>
                <a:highlight>
                  <a:schemeClr val="dk1"/>
                </a:highlight>
                <a:latin typeface="Courier New"/>
                <a:ea typeface="Courier New"/>
                <a:cs typeface="Courier New"/>
                <a:sym typeface="Courier New"/>
              </a:rPr>
              <a:t>2</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CA" sz="1150" u="none" cap="none" strike="noStrike">
                <a:solidFill>
                  <a:srgbClr val="FFFFFF"/>
                </a:solidFill>
                <a:highlight>
                  <a:schemeClr val="dk1"/>
                </a:highlight>
                <a:latin typeface="Courier New"/>
                <a:ea typeface="Courier New"/>
                <a:cs typeface="Courier New"/>
                <a:sym typeface="Courier New"/>
              </a:rPr>
              <a:t>4</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CA" sz="1150" u="none" cap="none" strike="noStrike">
                <a:solidFill>
                  <a:srgbClr val="FFFFFF"/>
                </a:solidFill>
                <a:highlight>
                  <a:schemeClr val="dk1"/>
                </a:highlight>
                <a:latin typeface="Courier New"/>
                <a:ea typeface="Courier New"/>
                <a:cs typeface="Courier New"/>
                <a:sym typeface="Courier New"/>
              </a:rPr>
              <a:t>5</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rPr b="0" i="0" lang="en-CA" sz="1150" u="none" cap="none" strike="noStrike">
                <a:solidFill>
                  <a:srgbClr val="FFFFFF"/>
                </a:solidFill>
                <a:highlight>
                  <a:schemeClr val="dk1"/>
                </a:highlight>
                <a:latin typeface="Courier New"/>
                <a:ea typeface="Courier New"/>
                <a:cs typeface="Courier New"/>
                <a:sym typeface="Courier New"/>
              </a:rPr>
              <a:t>6</a:t>
            </a:r>
            <a:endParaRPr b="0" i="0" sz="1400" u="none" cap="none" strike="noStrike">
              <a:solidFill>
                <a:srgbClr val="000000"/>
              </a:solidFill>
              <a:latin typeface="Calibri"/>
              <a:ea typeface="Calibri"/>
              <a:cs typeface="Calibri"/>
              <a:sym typeface="Calibri"/>
            </a:endParaRPr>
          </a:p>
        </p:txBody>
      </p:sp>
      <p:sp>
        <p:nvSpPr>
          <p:cNvPr id="229" name="Google Shape;229;gf6530b1da6_1_321"/>
          <p:cNvSpPr txBox="1"/>
          <p:nvPr/>
        </p:nvSpPr>
        <p:spPr>
          <a:xfrm>
            <a:off x="6024175" y="3655950"/>
            <a:ext cx="4262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f6530b1da6_1_336"/>
          <p:cNvSpPr txBox="1"/>
          <p:nvPr>
            <p:ph type="title"/>
          </p:nvPr>
        </p:nvSpPr>
        <p:spPr>
          <a:xfrm>
            <a:off x="571500" y="640307"/>
            <a:ext cx="8001000" cy="47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400"/>
              <a:buNone/>
            </a:pPr>
            <a:r>
              <a:rPr lang="en-CA"/>
              <a:t>R For Loops</a:t>
            </a:r>
            <a:endParaRPr/>
          </a:p>
        </p:txBody>
      </p:sp>
      <p:sp>
        <p:nvSpPr>
          <p:cNvPr id="236" name="Google Shape;236;gf6530b1da6_1_336"/>
          <p:cNvSpPr txBox="1"/>
          <p:nvPr/>
        </p:nvSpPr>
        <p:spPr>
          <a:xfrm>
            <a:off x="705400" y="1229525"/>
            <a:ext cx="8125800" cy="2914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400"/>
              </a:spcBef>
              <a:spcAft>
                <a:spcPts val="0"/>
              </a:spcAft>
              <a:buClr>
                <a:schemeClr val="dk1"/>
              </a:buClr>
              <a:buSzPts val="1100"/>
              <a:buFont typeface="Arial"/>
              <a:buNone/>
            </a:pPr>
            <a:r>
              <a:rPr b="0" i="0" lang="en-CA" sz="1150" u="none" cap="none" strike="noStrike">
                <a:solidFill>
                  <a:schemeClr val="dk1"/>
                </a:solidFill>
                <a:highlight>
                  <a:srgbClr val="FFFFFF"/>
                </a:highlight>
                <a:latin typeface="Montserrat"/>
                <a:ea typeface="Montserrat"/>
                <a:cs typeface="Montserrat"/>
                <a:sym typeface="Montserrat"/>
              </a:rPr>
              <a:t>A </a:t>
            </a:r>
            <a:r>
              <a:rPr b="0" i="0" lang="en-CA" sz="1200" u="none" cap="none" strike="noStrike">
                <a:solidFill>
                  <a:srgbClr val="DC143C"/>
                </a:solidFill>
                <a:highlight>
                  <a:srgbClr val="FFFFFF"/>
                </a:highlight>
                <a:latin typeface="Montserrat"/>
                <a:ea typeface="Montserrat"/>
                <a:cs typeface="Montserrat"/>
                <a:sym typeface="Montserrat"/>
              </a:rPr>
              <a:t>for</a:t>
            </a:r>
            <a:r>
              <a:rPr b="0" i="0" lang="en-CA" sz="1150" u="none" cap="none" strike="noStrike">
                <a:solidFill>
                  <a:schemeClr val="dk1"/>
                </a:solidFill>
                <a:highlight>
                  <a:srgbClr val="FFFFFF"/>
                </a:highlight>
                <a:latin typeface="Montserrat"/>
                <a:ea typeface="Montserrat"/>
                <a:cs typeface="Montserrat"/>
                <a:sym typeface="Montserrat"/>
              </a:rPr>
              <a:t> loop is used for iterating over a sequence.</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15000"/>
              </a:lnSpc>
              <a:spcBef>
                <a:spcPts val="1400"/>
              </a:spcBef>
              <a:spcAft>
                <a:spcPts val="0"/>
              </a:spcAft>
              <a:buClr>
                <a:schemeClr val="dk1"/>
              </a:buClr>
              <a:buSzPts val="1100"/>
              <a:buFont typeface="Arial"/>
              <a:buNone/>
            </a:pPr>
            <a:r>
              <a:rPr b="0" i="0" lang="en-CA" sz="1150" u="none" cap="none" strike="noStrike">
                <a:solidFill>
                  <a:schemeClr val="dk1"/>
                </a:solidFill>
                <a:highlight>
                  <a:srgbClr val="FFFFFF"/>
                </a:highlight>
                <a:latin typeface="Montserrat"/>
                <a:ea typeface="Montserrat"/>
                <a:cs typeface="Montserrat"/>
                <a:sym typeface="Montserrat"/>
              </a:rPr>
              <a:t>This is less like the </a:t>
            </a:r>
            <a:r>
              <a:rPr b="0" i="0" lang="en-CA" sz="1200" u="none" cap="none" strike="noStrike">
                <a:solidFill>
                  <a:srgbClr val="DC143C"/>
                </a:solidFill>
                <a:highlight>
                  <a:srgbClr val="FFFFFF"/>
                </a:highlight>
                <a:latin typeface="Montserrat"/>
                <a:ea typeface="Montserrat"/>
                <a:cs typeface="Montserrat"/>
                <a:sym typeface="Montserrat"/>
              </a:rPr>
              <a:t>for</a:t>
            </a:r>
            <a:r>
              <a:rPr b="0" i="0" lang="en-CA" sz="1150" u="none" cap="none" strike="noStrike">
                <a:solidFill>
                  <a:schemeClr val="dk1"/>
                </a:solidFill>
                <a:highlight>
                  <a:srgbClr val="FFFFFF"/>
                </a:highlight>
                <a:latin typeface="Montserrat"/>
                <a:ea typeface="Montserrat"/>
                <a:cs typeface="Montserrat"/>
                <a:sym typeface="Montserrat"/>
              </a:rPr>
              <a:t> keyword in other programming languages, and works more like an iterator method as found in other object-</a:t>
            </a:r>
            <a:r>
              <a:rPr lang="en-CA" sz="1150">
                <a:solidFill>
                  <a:schemeClr val="dk1"/>
                </a:solidFill>
                <a:highlight>
                  <a:srgbClr val="FFFFFF"/>
                </a:highlight>
                <a:latin typeface="Montserrat"/>
                <a:ea typeface="Montserrat"/>
                <a:cs typeface="Montserrat"/>
                <a:sym typeface="Montserrat"/>
              </a:rPr>
              <a:t>oriented</a:t>
            </a:r>
            <a:r>
              <a:rPr b="0" i="0" lang="en-CA" sz="1150" u="none" cap="none" strike="noStrike">
                <a:solidFill>
                  <a:schemeClr val="dk1"/>
                </a:solidFill>
                <a:highlight>
                  <a:srgbClr val="FFFFFF"/>
                </a:highlight>
                <a:latin typeface="Montserrat"/>
                <a:ea typeface="Montserrat"/>
                <a:cs typeface="Montserrat"/>
                <a:sym typeface="Montserrat"/>
              </a:rPr>
              <a:t> programming languages.</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15000"/>
              </a:lnSpc>
              <a:spcBef>
                <a:spcPts val="1400"/>
              </a:spcBef>
              <a:spcAft>
                <a:spcPts val="0"/>
              </a:spcAft>
              <a:buClr>
                <a:srgbClr val="000000"/>
              </a:buClr>
              <a:buSzPts val="1150"/>
              <a:buFont typeface="Arial"/>
              <a:buNone/>
            </a:pPr>
            <a:r>
              <a:rPr b="0" i="0" lang="en-CA" sz="1150" u="none" cap="none" strike="noStrike">
                <a:solidFill>
                  <a:schemeClr val="dk1"/>
                </a:solidFill>
                <a:highlight>
                  <a:srgbClr val="FFFFFF"/>
                </a:highlight>
                <a:latin typeface="Montserrat"/>
                <a:ea typeface="Montserrat"/>
                <a:cs typeface="Montserrat"/>
                <a:sym typeface="Montserrat"/>
              </a:rPr>
              <a:t>With the </a:t>
            </a:r>
            <a:r>
              <a:rPr b="0" i="0" lang="en-CA" sz="1200" u="none" cap="none" strike="noStrike">
                <a:solidFill>
                  <a:srgbClr val="DC143C"/>
                </a:solidFill>
                <a:highlight>
                  <a:srgbClr val="FFFFFF"/>
                </a:highlight>
                <a:latin typeface="Montserrat"/>
                <a:ea typeface="Montserrat"/>
                <a:cs typeface="Montserrat"/>
                <a:sym typeface="Montserrat"/>
              </a:rPr>
              <a:t>for</a:t>
            </a:r>
            <a:r>
              <a:rPr b="0" i="0" lang="en-CA" sz="1150" u="none" cap="none" strike="noStrike">
                <a:solidFill>
                  <a:schemeClr val="dk1"/>
                </a:solidFill>
                <a:highlight>
                  <a:srgbClr val="FFFFFF"/>
                </a:highlight>
                <a:latin typeface="Montserrat"/>
                <a:ea typeface="Montserrat"/>
                <a:cs typeface="Montserrat"/>
                <a:sym typeface="Montserrat"/>
              </a:rPr>
              <a:t> loop we can execute a set of statements, once for each item in a list, </a:t>
            </a:r>
            <a:r>
              <a:rPr lang="en-CA" sz="1150">
                <a:solidFill>
                  <a:schemeClr val="dk1"/>
                </a:solidFill>
                <a:highlight>
                  <a:srgbClr val="FFFFFF"/>
                </a:highlight>
                <a:latin typeface="Montserrat"/>
                <a:ea typeface="Montserrat"/>
                <a:cs typeface="Montserrat"/>
                <a:sym typeface="Montserrat"/>
              </a:rPr>
              <a:t>vector</a:t>
            </a:r>
            <a:r>
              <a:rPr b="0" i="0" lang="en-CA" sz="1150" u="none" cap="none" strike="noStrike">
                <a:solidFill>
                  <a:schemeClr val="dk1"/>
                </a:solidFill>
                <a:highlight>
                  <a:srgbClr val="FFFFFF"/>
                </a:highlight>
                <a:latin typeface="Montserrat"/>
                <a:ea typeface="Montserrat"/>
                <a:cs typeface="Montserrat"/>
                <a:sym typeface="Montserrat"/>
              </a:rPr>
              <a:t>, </a:t>
            </a:r>
            <a:r>
              <a:rPr lang="en-CA" sz="1150">
                <a:solidFill>
                  <a:schemeClr val="dk1"/>
                </a:solidFill>
                <a:highlight>
                  <a:srgbClr val="FFFFFF"/>
                </a:highlight>
                <a:latin typeface="Montserrat"/>
                <a:ea typeface="Montserrat"/>
                <a:cs typeface="Montserrat"/>
                <a:sym typeface="Montserrat"/>
              </a:rPr>
              <a:t>arrays</a:t>
            </a:r>
            <a:r>
              <a:rPr b="0" i="0" lang="en-CA" sz="1150" u="none" cap="none" strike="noStrike">
                <a:solidFill>
                  <a:schemeClr val="dk1"/>
                </a:solidFill>
                <a:highlight>
                  <a:srgbClr val="FFFFFF"/>
                </a:highlight>
                <a:latin typeface="Montserrat"/>
                <a:ea typeface="Montserrat"/>
                <a:cs typeface="Montserrat"/>
                <a:sym typeface="Montserrat"/>
              </a:rPr>
              <a:t> etc.</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15000"/>
              </a:lnSpc>
              <a:spcBef>
                <a:spcPts val="1400"/>
              </a:spcBef>
              <a:spcAft>
                <a:spcPts val="0"/>
              </a:spcAft>
              <a:buClr>
                <a:srgbClr val="000000"/>
              </a:buClr>
              <a:buSzPts val="1150"/>
              <a:buFont typeface="Arial"/>
              <a:buNone/>
            </a:pPr>
            <a:r>
              <a:rPr b="0" i="0" lang="en-CA" sz="1150" u="none" cap="none" strike="noStrike">
                <a:solidFill>
                  <a:schemeClr val="dk1"/>
                </a:solidFill>
                <a:highlight>
                  <a:srgbClr val="FFFFFF"/>
                </a:highlight>
                <a:latin typeface="Montserrat"/>
                <a:ea typeface="Montserrat"/>
                <a:cs typeface="Montserrat"/>
                <a:sym typeface="Montserrat"/>
              </a:rPr>
              <a:t>Print each fruit in a fruit list:</a:t>
            </a:r>
            <a:endParaRPr b="0" i="0" sz="1150" u="none" cap="none" strike="noStrike">
              <a:solidFill>
                <a:schemeClr val="dk1"/>
              </a:solidFill>
              <a:highlight>
                <a:srgbClr val="FFFFFF"/>
              </a:highlight>
              <a:latin typeface="Montserrat"/>
              <a:ea typeface="Montserrat"/>
              <a:cs typeface="Montserrat"/>
              <a:sym typeface="Montserrat"/>
            </a:endParaRPr>
          </a:p>
          <a:p>
            <a:pPr indent="-301625" lvl="0" marL="457200" marR="0" rtl="0" algn="l">
              <a:lnSpc>
                <a:spcPct val="115000"/>
              </a:lnSpc>
              <a:spcBef>
                <a:spcPts val="1400"/>
              </a:spcBef>
              <a:spcAft>
                <a:spcPts val="0"/>
              </a:spcAft>
              <a:buClr>
                <a:srgbClr val="000000"/>
              </a:buClr>
              <a:buSzPts val="1150"/>
              <a:buFont typeface="Courier New"/>
              <a:buChar char="●"/>
            </a:pPr>
            <a:r>
              <a:rPr b="0" i="0" lang="en-CA" sz="1150" u="none" cap="none" strike="noStrike">
                <a:solidFill>
                  <a:schemeClr val="dk1"/>
                </a:solidFill>
                <a:highlight>
                  <a:srgbClr val="FFFFFF"/>
                </a:highlight>
                <a:latin typeface="Courier New"/>
                <a:ea typeface="Courier New"/>
                <a:cs typeface="Courier New"/>
                <a:sym typeface="Courier New"/>
              </a:rPr>
              <a:t>fruits </a:t>
            </a:r>
            <a:r>
              <a:rPr lang="en-CA" sz="1150">
                <a:solidFill>
                  <a:schemeClr val="dk1"/>
                </a:solidFill>
                <a:highlight>
                  <a:srgbClr val="FFFFFF"/>
                </a:highlight>
                <a:latin typeface="Courier New"/>
                <a:ea typeface="Courier New"/>
                <a:cs typeface="Courier New"/>
                <a:sym typeface="Courier New"/>
              </a:rPr>
              <a:t>&lt;-</a:t>
            </a:r>
            <a:r>
              <a:rPr b="0" i="0" lang="en-CA" sz="1150" u="none" cap="none" strike="noStrike">
                <a:solidFill>
                  <a:schemeClr val="dk1"/>
                </a:solidFill>
                <a:highlight>
                  <a:srgbClr val="FFFFFF"/>
                </a:highlight>
                <a:latin typeface="Courier New"/>
                <a:ea typeface="Courier New"/>
                <a:cs typeface="Courier New"/>
                <a:sym typeface="Courier New"/>
              </a:rPr>
              <a:t> l</a:t>
            </a:r>
            <a:r>
              <a:rPr lang="en-CA" sz="1150">
                <a:solidFill>
                  <a:schemeClr val="dk1"/>
                </a:solidFill>
                <a:highlight>
                  <a:srgbClr val="FFFFFF"/>
                </a:highlight>
                <a:latin typeface="Courier New"/>
                <a:ea typeface="Courier New"/>
                <a:cs typeface="Courier New"/>
                <a:sym typeface="Courier New"/>
              </a:rPr>
              <a:t>ist(</a:t>
            </a:r>
            <a:r>
              <a:rPr b="0" i="0" lang="en-CA" sz="1150" u="none" cap="none" strike="noStrike">
                <a:solidFill>
                  <a:srgbClr val="A52A2A"/>
                </a:solidFill>
                <a:highlight>
                  <a:srgbClr val="FFFFFF"/>
                </a:highlight>
                <a:latin typeface="Courier New"/>
                <a:ea typeface="Courier New"/>
                <a:cs typeface="Courier New"/>
                <a:sym typeface="Courier New"/>
              </a:rPr>
              <a:t>"apple"</a:t>
            </a:r>
            <a:r>
              <a:rPr b="0" i="0" lang="en-CA" sz="1150" u="none" cap="none" strike="noStrike">
                <a:solidFill>
                  <a:schemeClr val="dk1"/>
                </a:solidFill>
                <a:highlight>
                  <a:srgbClr val="FFFFFF"/>
                </a:highlight>
                <a:latin typeface="Courier New"/>
                <a:ea typeface="Courier New"/>
                <a:cs typeface="Courier New"/>
                <a:sym typeface="Courier New"/>
              </a:rPr>
              <a:t>, </a:t>
            </a:r>
            <a:r>
              <a:rPr b="0" i="0" lang="en-CA" sz="1150" u="none" cap="none" strike="noStrike">
                <a:solidFill>
                  <a:srgbClr val="A52A2A"/>
                </a:solidFill>
                <a:highlight>
                  <a:srgbClr val="FFFFFF"/>
                </a:highlight>
                <a:latin typeface="Courier New"/>
                <a:ea typeface="Courier New"/>
                <a:cs typeface="Courier New"/>
                <a:sym typeface="Courier New"/>
              </a:rPr>
              <a:t>"banana"</a:t>
            </a:r>
            <a:r>
              <a:rPr b="0" i="0" lang="en-CA" sz="1150" u="none" cap="none" strike="noStrike">
                <a:solidFill>
                  <a:schemeClr val="dk1"/>
                </a:solidFill>
                <a:highlight>
                  <a:srgbClr val="FFFFFF"/>
                </a:highlight>
                <a:latin typeface="Courier New"/>
                <a:ea typeface="Courier New"/>
                <a:cs typeface="Courier New"/>
                <a:sym typeface="Courier New"/>
              </a:rPr>
              <a:t>, </a:t>
            </a:r>
            <a:r>
              <a:rPr b="0" i="0" lang="en-CA" sz="1150" u="none" cap="none" strike="noStrike">
                <a:solidFill>
                  <a:srgbClr val="A52A2A"/>
                </a:solidFill>
                <a:highlight>
                  <a:srgbClr val="FFFFFF"/>
                </a:highlight>
                <a:latin typeface="Courier New"/>
                <a:ea typeface="Courier New"/>
                <a:cs typeface="Courier New"/>
                <a:sym typeface="Courier New"/>
              </a:rPr>
              <a:t>"cherry"</a:t>
            </a:r>
            <a:r>
              <a:rPr lang="en-CA" sz="1150">
                <a:solidFill>
                  <a:schemeClr val="dk1"/>
                </a:solidFill>
                <a:highlight>
                  <a:srgbClr val="FFFFFF"/>
                </a:highlight>
                <a:latin typeface="Courier New"/>
                <a:ea typeface="Courier New"/>
                <a:cs typeface="Courier New"/>
                <a:sym typeface="Courier New"/>
              </a:rPr>
              <a:t>)</a:t>
            </a:r>
            <a:endParaRPr b="0" i="0" sz="1150" u="none" cap="none" strike="noStrike">
              <a:solidFill>
                <a:schemeClr val="dk1"/>
              </a:solidFill>
              <a:highlight>
                <a:srgbClr val="FFFFFF"/>
              </a:highlight>
              <a:latin typeface="Courier New"/>
              <a:ea typeface="Courier New"/>
              <a:cs typeface="Courier New"/>
              <a:sym typeface="Courier New"/>
            </a:endParaRPr>
          </a:p>
          <a:p>
            <a:pPr indent="457200" lvl="0" marL="0" marR="0" rtl="0" algn="l">
              <a:lnSpc>
                <a:spcPct val="115000"/>
              </a:lnSpc>
              <a:spcBef>
                <a:spcPts val="0"/>
              </a:spcBef>
              <a:spcAft>
                <a:spcPts val="0"/>
              </a:spcAft>
              <a:buClr>
                <a:schemeClr val="dk1"/>
              </a:buClr>
              <a:buSzPts val="1100"/>
              <a:buFont typeface="Arial"/>
              <a:buNone/>
            </a:pPr>
            <a:r>
              <a:rPr b="0" i="0" lang="en-CA" sz="1150" u="none" cap="none" strike="noStrike">
                <a:solidFill>
                  <a:srgbClr val="0000CD"/>
                </a:solidFill>
                <a:highlight>
                  <a:srgbClr val="FFFFFF"/>
                </a:highlight>
                <a:latin typeface="Courier New"/>
                <a:ea typeface="Courier New"/>
                <a:cs typeface="Courier New"/>
                <a:sym typeface="Courier New"/>
              </a:rPr>
              <a:t>for</a:t>
            </a:r>
            <a:r>
              <a:rPr b="0" i="0" lang="en-CA" sz="1150" u="none" cap="none" strike="noStrike">
                <a:solidFill>
                  <a:schemeClr val="dk1"/>
                </a:solidFill>
                <a:highlight>
                  <a:srgbClr val="FFFFFF"/>
                </a:highlight>
                <a:latin typeface="Courier New"/>
                <a:ea typeface="Courier New"/>
                <a:cs typeface="Courier New"/>
                <a:sym typeface="Courier New"/>
              </a:rPr>
              <a:t> (x </a:t>
            </a:r>
            <a:r>
              <a:rPr b="0" i="0" lang="en-CA" sz="1150" u="none" cap="none" strike="noStrike">
                <a:solidFill>
                  <a:srgbClr val="0000CD"/>
                </a:solidFill>
                <a:highlight>
                  <a:srgbClr val="FFFFFF"/>
                </a:highlight>
                <a:latin typeface="Courier New"/>
                <a:ea typeface="Courier New"/>
                <a:cs typeface="Courier New"/>
                <a:sym typeface="Courier New"/>
              </a:rPr>
              <a:t>in</a:t>
            </a:r>
            <a:r>
              <a:rPr b="0" i="0" lang="en-CA" sz="1150" u="none" cap="none" strike="noStrike">
                <a:solidFill>
                  <a:schemeClr val="dk1"/>
                </a:solidFill>
                <a:highlight>
                  <a:srgbClr val="FFFFFF"/>
                </a:highlight>
                <a:latin typeface="Courier New"/>
                <a:ea typeface="Courier New"/>
                <a:cs typeface="Courier New"/>
                <a:sym typeface="Courier New"/>
              </a:rPr>
              <a:t> fruits)</a:t>
            </a:r>
            <a:r>
              <a:rPr lang="en-CA" sz="1150">
                <a:solidFill>
                  <a:schemeClr val="dk1"/>
                </a:solidFill>
                <a:highlight>
                  <a:srgbClr val="FFFFFF"/>
                </a:highlight>
                <a:latin typeface="Courier New"/>
                <a:ea typeface="Courier New"/>
                <a:cs typeface="Courier New"/>
                <a:sym typeface="Courier New"/>
              </a:rPr>
              <a:t>{</a:t>
            </a:r>
            <a:endParaRPr b="0" i="0" sz="11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150"/>
              <a:buFont typeface="Arial"/>
              <a:buNone/>
            </a:pPr>
            <a:r>
              <a:rPr b="0" i="0" lang="en-CA" sz="1150" u="none" cap="none" strike="noStrike">
                <a:solidFill>
                  <a:schemeClr val="dk1"/>
                </a:solidFill>
                <a:highlight>
                  <a:srgbClr val="FFFFFF"/>
                </a:highlight>
                <a:latin typeface="Courier New"/>
                <a:ea typeface="Courier New"/>
                <a:cs typeface="Courier New"/>
                <a:sym typeface="Courier New"/>
              </a:rPr>
              <a:t>  		</a:t>
            </a:r>
            <a:r>
              <a:rPr b="0" i="0" lang="en-CA" sz="1150" u="none" cap="none" strike="noStrike">
                <a:solidFill>
                  <a:srgbClr val="0000CD"/>
                </a:solidFill>
                <a:highlight>
                  <a:srgbClr val="FFFFFF"/>
                </a:highlight>
                <a:latin typeface="Courier New"/>
                <a:ea typeface="Courier New"/>
                <a:cs typeface="Courier New"/>
                <a:sym typeface="Courier New"/>
              </a:rPr>
              <a:t>print</a:t>
            </a:r>
            <a:r>
              <a:rPr b="0" i="0" lang="en-CA" sz="1150" u="none" cap="none" strike="noStrike">
                <a:solidFill>
                  <a:schemeClr val="dk1"/>
                </a:solidFill>
                <a:highlight>
                  <a:srgbClr val="FFFFFF"/>
                </a:highlight>
                <a:latin typeface="Courier New"/>
                <a:ea typeface="Courier New"/>
                <a:cs typeface="Courier New"/>
                <a:sym typeface="Courier New"/>
              </a:rPr>
              <a:t>(x)}</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15000"/>
              </a:lnSpc>
              <a:spcBef>
                <a:spcPts val="1400"/>
              </a:spcBef>
              <a:spcAft>
                <a:spcPts val="140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p:txBody>
      </p:sp>
      <p:sp>
        <p:nvSpPr>
          <p:cNvPr id="237" name="Google Shape;237;gf6530b1da6_1_336"/>
          <p:cNvSpPr txBox="1"/>
          <p:nvPr/>
        </p:nvSpPr>
        <p:spPr>
          <a:xfrm>
            <a:off x="5098000" y="3172475"/>
            <a:ext cx="919500" cy="7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a:t>
            </a:r>
            <a:r>
              <a:rPr b="0" i="0" lang="en-CA" sz="1150" u="none" cap="none" strike="noStrike">
                <a:solidFill>
                  <a:srgbClr val="FFFFFF"/>
                </a:solidFill>
                <a:highlight>
                  <a:schemeClr val="dk1"/>
                </a:highlight>
                <a:latin typeface="Courier New"/>
                <a:ea typeface="Courier New"/>
                <a:cs typeface="Courier New"/>
                <a:sym typeface="Courier New"/>
              </a:rPr>
              <a:t>apple</a:t>
            </a:r>
            <a:r>
              <a:rPr lang="en-CA" sz="1150">
                <a:solidFill>
                  <a:srgbClr val="FFFFFF"/>
                </a:solidFill>
                <a:highlight>
                  <a:schemeClr val="dk1"/>
                </a:highlight>
                <a:latin typeface="Courier New"/>
                <a:ea typeface="Courier New"/>
                <a:cs typeface="Courier New"/>
                <a:sym typeface="Courier New"/>
              </a:rPr>
              <a:t>”</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a:t>
            </a:r>
            <a:r>
              <a:rPr b="0" i="0" lang="en-CA" sz="1150" u="none" cap="none" strike="noStrike">
                <a:solidFill>
                  <a:srgbClr val="FFFFFF"/>
                </a:solidFill>
                <a:highlight>
                  <a:schemeClr val="dk1"/>
                </a:highlight>
                <a:latin typeface="Courier New"/>
                <a:ea typeface="Courier New"/>
                <a:cs typeface="Courier New"/>
                <a:sym typeface="Courier New"/>
              </a:rPr>
              <a:t>banana</a:t>
            </a:r>
            <a:r>
              <a:rPr lang="en-CA" sz="1150">
                <a:solidFill>
                  <a:srgbClr val="FFFFFF"/>
                </a:solidFill>
                <a:highlight>
                  <a:schemeClr val="dk1"/>
                </a:highlight>
                <a:latin typeface="Courier New"/>
                <a:ea typeface="Courier New"/>
                <a:cs typeface="Courier New"/>
                <a:sym typeface="Courier New"/>
              </a:rPr>
              <a:t>”</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rPr lang="en-CA" sz="1150">
                <a:solidFill>
                  <a:srgbClr val="FFFFFF"/>
                </a:solidFill>
                <a:highlight>
                  <a:schemeClr val="dk1"/>
                </a:highlight>
                <a:latin typeface="Courier New"/>
                <a:ea typeface="Courier New"/>
                <a:cs typeface="Courier New"/>
                <a:sym typeface="Courier New"/>
              </a:rPr>
              <a:t>“</a:t>
            </a:r>
            <a:r>
              <a:rPr b="0" i="0" lang="en-CA" sz="1150" u="none" cap="none" strike="noStrike">
                <a:solidFill>
                  <a:srgbClr val="FFFFFF"/>
                </a:solidFill>
                <a:highlight>
                  <a:schemeClr val="dk1"/>
                </a:highlight>
                <a:latin typeface="Courier New"/>
                <a:ea typeface="Courier New"/>
                <a:cs typeface="Courier New"/>
                <a:sym typeface="Courier New"/>
              </a:rPr>
              <a:t>cherry</a:t>
            </a:r>
            <a:r>
              <a:rPr lang="en-CA" sz="1150">
                <a:solidFill>
                  <a:srgbClr val="FFFFFF"/>
                </a:solidFill>
                <a:highlight>
                  <a:schemeClr val="dk1"/>
                </a:highlight>
                <a:latin typeface="Courier New"/>
                <a:ea typeface="Courier New"/>
                <a:cs typeface="Courier New"/>
                <a:sym typeface="Courier New"/>
              </a:rPr>
              <a:t>”</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f6530b1da6_1_351"/>
          <p:cNvSpPr txBox="1"/>
          <p:nvPr>
            <p:ph type="title"/>
          </p:nvPr>
        </p:nvSpPr>
        <p:spPr>
          <a:xfrm>
            <a:off x="571500" y="495857"/>
            <a:ext cx="8001000" cy="47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400"/>
              <a:buNone/>
            </a:pPr>
            <a:r>
              <a:rPr lang="en-CA"/>
              <a:t>R For Loops</a:t>
            </a:r>
            <a:endParaRPr/>
          </a:p>
        </p:txBody>
      </p:sp>
      <p:sp>
        <p:nvSpPr>
          <p:cNvPr id="244" name="Google Shape;244;gf6530b1da6_1_351"/>
          <p:cNvSpPr txBox="1"/>
          <p:nvPr/>
        </p:nvSpPr>
        <p:spPr>
          <a:xfrm>
            <a:off x="701200" y="1119650"/>
            <a:ext cx="8120400" cy="500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CA" sz="1400" u="none" cap="none" strike="noStrike">
                <a:solidFill>
                  <a:srgbClr val="000000"/>
                </a:solidFill>
                <a:latin typeface="Montserrat"/>
                <a:ea typeface="Montserrat"/>
                <a:cs typeface="Montserrat"/>
                <a:sym typeface="Montserrat"/>
              </a:rPr>
              <a:t>Break Statement-</a:t>
            </a:r>
            <a:r>
              <a:rPr b="0" i="0" lang="en-CA" sz="1400" u="none" cap="none" strike="noStrike">
                <a:solidFill>
                  <a:srgbClr val="000000"/>
                </a:solidFill>
                <a:latin typeface="Montserrat"/>
                <a:ea typeface="Montserrat"/>
                <a:cs typeface="Montserrat"/>
                <a:sym typeface="Montserrat"/>
              </a:rPr>
              <a:t> </a:t>
            </a:r>
            <a:r>
              <a:rPr b="0" i="0" lang="en-CA" sz="1150" u="none" cap="none" strike="noStrike">
                <a:solidFill>
                  <a:schemeClr val="dk1"/>
                </a:solidFill>
                <a:highlight>
                  <a:srgbClr val="FFFFFF"/>
                </a:highlight>
                <a:latin typeface="Montserrat"/>
                <a:ea typeface="Montserrat"/>
                <a:cs typeface="Montserrat"/>
                <a:sym typeface="Montserrat"/>
              </a:rPr>
              <a:t>With the </a:t>
            </a:r>
            <a:r>
              <a:rPr b="0" i="0" lang="en-CA" sz="1200" u="none" cap="none" strike="noStrike">
                <a:solidFill>
                  <a:srgbClr val="DC143C"/>
                </a:solidFill>
                <a:latin typeface="Montserrat"/>
                <a:ea typeface="Montserrat"/>
                <a:cs typeface="Montserrat"/>
                <a:sym typeface="Montserrat"/>
              </a:rPr>
              <a:t>break</a:t>
            </a:r>
            <a:r>
              <a:rPr b="0" i="0" lang="en-CA" sz="1150" u="none" cap="none" strike="noStrike">
                <a:solidFill>
                  <a:schemeClr val="dk1"/>
                </a:solidFill>
                <a:highlight>
                  <a:srgbClr val="FFFFFF"/>
                </a:highlight>
                <a:latin typeface="Montserrat"/>
                <a:ea typeface="Montserrat"/>
                <a:cs typeface="Montserrat"/>
                <a:sym typeface="Montserrat"/>
              </a:rPr>
              <a:t> statement we can stop the loop before it has looped through all the items:</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rPr lang="en-CA" sz="1150">
                <a:solidFill>
                  <a:schemeClr val="dk1"/>
                </a:solidFill>
                <a:highlight>
                  <a:srgbClr val="FFFFFF"/>
                </a:highlight>
                <a:latin typeface="Montserrat"/>
                <a:ea typeface="Montserrat"/>
                <a:cs typeface="Montserrat"/>
                <a:sym typeface="Montserrat"/>
              </a:rPr>
              <a:t>Stop the loop at “cherry”:</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301625" lvl="0" marL="457200" marR="0" rtl="0" algn="l">
              <a:lnSpc>
                <a:spcPct val="100000"/>
              </a:lnSpc>
              <a:spcBef>
                <a:spcPts val="0"/>
              </a:spcBef>
              <a:spcAft>
                <a:spcPts val="0"/>
              </a:spcAft>
              <a:buClr>
                <a:srgbClr val="000000"/>
              </a:buClr>
              <a:buSzPts val="1150"/>
              <a:buFont typeface="Courier New"/>
              <a:buChar char="●"/>
            </a:pPr>
            <a:r>
              <a:rPr b="0" i="0" lang="en-CA" sz="1150" u="none" cap="none" strike="noStrike">
                <a:solidFill>
                  <a:schemeClr val="dk1"/>
                </a:solidFill>
                <a:highlight>
                  <a:srgbClr val="FFFFFF"/>
                </a:highlight>
                <a:latin typeface="Courier New"/>
                <a:ea typeface="Courier New"/>
                <a:cs typeface="Courier New"/>
                <a:sym typeface="Courier New"/>
              </a:rPr>
              <a:t>fruits </a:t>
            </a:r>
            <a:r>
              <a:rPr lang="en-CA" sz="1150">
                <a:solidFill>
                  <a:schemeClr val="dk1"/>
                </a:solidFill>
                <a:highlight>
                  <a:srgbClr val="FFFFFF"/>
                </a:highlight>
                <a:latin typeface="Courier New"/>
                <a:ea typeface="Courier New"/>
                <a:cs typeface="Courier New"/>
                <a:sym typeface="Courier New"/>
              </a:rPr>
              <a:t>&lt;-</a:t>
            </a:r>
            <a:r>
              <a:rPr b="0" i="0" lang="en-CA" sz="1150" u="none" cap="none" strike="noStrike">
                <a:solidFill>
                  <a:schemeClr val="dk1"/>
                </a:solidFill>
                <a:highlight>
                  <a:srgbClr val="FFFFFF"/>
                </a:highlight>
                <a:latin typeface="Courier New"/>
                <a:ea typeface="Courier New"/>
                <a:cs typeface="Courier New"/>
                <a:sym typeface="Courier New"/>
              </a:rPr>
              <a:t> </a:t>
            </a:r>
            <a:r>
              <a:rPr b="0" i="0" lang="en-CA" sz="1150" u="none" cap="none" strike="noStrike">
                <a:solidFill>
                  <a:srgbClr val="0000CD"/>
                </a:solidFill>
                <a:highlight>
                  <a:srgbClr val="FFFFFF"/>
                </a:highlight>
                <a:latin typeface="Courier New"/>
                <a:ea typeface="Courier New"/>
                <a:cs typeface="Courier New"/>
                <a:sym typeface="Courier New"/>
              </a:rPr>
              <a:t>list</a:t>
            </a:r>
            <a:r>
              <a:rPr lang="en-CA" sz="1150">
                <a:solidFill>
                  <a:schemeClr val="dk1"/>
                </a:solidFill>
                <a:highlight>
                  <a:srgbClr val="FFFFFF"/>
                </a:highlight>
                <a:latin typeface="Courier New"/>
                <a:ea typeface="Courier New"/>
                <a:cs typeface="Courier New"/>
                <a:sym typeface="Courier New"/>
              </a:rPr>
              <a:t>(</a:t>
            </a:r>
            <a:r>
              <a:rPr b="0" i="0" lang="en-CA" sz="1150" u="none" cap="none" strike="noStrike">
                <a:solidFill>
                  <a:srgbClr val="A52A2A"/>
                </a:solidFill>
                <a:highlight>
                  <a:srgbClr val="FFFFFF"/>
                </a:highlight>
                <a:latin typeface="Courier New"/>
                <a:ea typeface="Courier New"/>
                <a:cs typeface="Courier New"/>
                <a:sym typeface="Courier New"/>
              </a:rPr>
              <a:t>"apple"</a:t>
            </a:r>
            <a:r>
              <a:rPr b="0" i="0" lang="en-CA" sz="1150" u="none" cap="none" strike="noStrike">
                <a:solidFill>
                  <a:schemeClr val="dk1"/>
                </a:solidFill>
                <a:highlight>
                  <a:srgbClr val="FFFFFF"/>
                </a:highlight>
                <a:latin typeface="Courier New"/>
                <a:ea typeface="Courier New"/>
                <a:cs typeface="Courier New"/>
                <a:sym typeface="Courier New"/>
              </a:rPr>
              <a:t>, </a:t>
            </a:r>
            <a:r>
              <a:rPr b="0" i="0" lang="en-CA" sz="1150" u="none" cap="none" strike="noStrike">
                <a:solidFill>
                  <a:srgbClr val="A52A2A"/>
                </a:solidFill>
                <a:highlight>
                  <a:srgbClr val="FFFFFF"/>
                </a:highlight>
                <a:latin typeface="Courier New"/>
                <a:ea typeface="Courier New"/>
                <a:cs typeface="Courier New"/>
                <a:sym typeface="Courier New"/>
              </a:rPr>
              <a:t>"banana"</a:t>
            </a:r>
            <a:r>
              <a:rPr b="0" i="0" lang="en-CA" sz="1150" u="none" cap="none" strike="noStrike">
                <a:solidFill>
                  <a:schemeClr val="dk1"/>
                </a:solidFill>
                <a:highlight>
                  <a:srgbClr val="FFFFFF"/>
                </a:highlight>
                <a:latin typeface="Courier New"/>
                <a:ea typeface="Courier New"/>
                <a:cs typeface="Courier New"/>
                <a:sym typeface="Courier New"/>
              </a:rPr>
              <a:t>, </a:t>
            </a:r>
            <a:r>
              <a:rPr b="0" i="0" lang="en-CA" sz="1150" u="none" cap="none" strike="noStrike">
                <a:solidFill>
                  <a:srgbClr val="A52A2A"/>
                </a:solidFill>
                <a:highlight>
                  <a:srgbClr val="FFFFFF"/>
                </a:highlight>
                <a:latin typeface="Courier New"/>
                <a:ea typeface="Courier New"/>
                <a:cs typeface="Courier New"/>
                <a:sym typeface="Courier New"/>
              </a:rPr>
              <a:t>"cherry"</a:t>
            </a:r>
            <a:r>
              <a:rPr lang="en-CA" sz="1150">
                <a:solidFill>
                  <a:schemeClr val="dk1"/>
                </a:solidFill>
                <a:highlight>
                  <a:srgbClr val="FFFFFF"/>
                </a:highlight>
                <a:latin typeface="Courier New"/>
                <a:ea typeface="Courier New"/>
                <a:cs typeface="Courier New"/>
                <a:sym typeface="Courier New"/>
              </a:rPr>
              <a:t>)</a:t>
            </a:r>
            <a:r>
              <a:rPr b="0" i="0" lang="en-CA" sz="1150" u="none" cap="none" strike="noStrike">
                <a:solidFill>
                  <a:schemeClr val="dk1"/>
                </a:solidFill>
                <a:highlight>
                  <a:srgbClr val="FFFFFF"/>
                </a:highlight>
                <a:latin typeface="Courier New"/>
                <a:ea typeface="Courier New"/>
                <a:cs typeface="Courier New"/>
                <a:sym typeface="Courier New"/>
              </a:rPr>
              <a:t>      </a:t>
            </a:r>
            <a:r>
              <a:rPr lang="en-CA" sz="1150">
                <a:solidFill>
                  <a:srgbClr val="FFFFFF"/>
                </a:solidFill>
                <a:highlight>
                  <a:schemeClr val="dk1"/>
                </a:highlight>
                <a:latin typeface="Courier New"/>
                <a:ea typeface="Courier New"/>
                <a:cs typeface="Courier New"/>
                <a:sym typeface="Courier New"/>
              </a:rPr>
              <a:t>“a</a:t>
            </a:r>
            <a:r>
              <a:rPr b="0" i="0" lang="en-CA" sz="1150" u="none" cap="none" strike="noStrike">
                <a:solidFill>
                  <a:srgbClr val="FFFFFF"/>
                </a:solidFill>
                <a:highlight>
                  <a:schemeClr val="dk1"/>
                </a:highlight>
                <a:latin typeface="Courier New"/>
                <a:ea typeface="Courier New"/>
                <a:cs typeface="Courier New"/>
                <a:sym typeface="Courier New"/>
              </a:rPr>
              <a:t>pple</a:t>
            </a:r>
            <a:r>
              <a:rPr lang="en-CA" sz="1150">
                <a:solidFill>
                  <a:srgbClr val="FFFFFF"/>
                </a:solidFill>
                <a:highlight>
                  <a:schemeClr val="dk1"/>
                </a:highlight>
                <a:latin typeface="Courier New"/>
                <a:ea typeface="Courier New"/>
                <a:cs typeface="Courier New"/>
                <a:sym typeface="Courier New"/>
              </a:rPr>
              <a:t>”</a:t>
            </a:r>
            <a:endParaRPr b="0" i="0" sz="1150" u="none" cap="none" strike="noStrike">
              <a:solidFill>
                <a:schemeClr val="dk1"/>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0" i="0" lang="en-CA" sz="1150" u="none" cap="none" strike="noStrike">
                <a:solidFill>
                  <a:srgbClr val="0000CD"/>
                </a:solidFill>
                <a:highlight>
                  <a:srgbClr val="FFFFFF"/>
                </a:highlight>
                <a:latin typeface="Courier New"/>
                <a:ea typeface="Courier New"/>
                <a:cs typeface="Courier New"/>
                <a:sym typeface="Courier New"/>
              </a:rPr>
              <a:t>for</a:t>
            </a:r>
            <a:r>
              <a:rPr b="0" i="0" lang="en-CA" sz="1150" u="none" cap="none" strike="noStrike">
                <a:solidFill>
                  <a:schemeClr val="dk1"/>
                </a:solidFill>
                <a:highlight>
                  <a:srgbClr val="FFFFFF"/>
                </a:highlight>
                <a:latin typeface="Courier New"/>
                <a:ea typeface="Courier New"/>
                <a:cs typeface="Courier New"/>
                <a:sym typeface="Courier New"/>
              </a:rPr>
              <a:t> (x </a:t>
            </a:r>
            <a:r>
              <a:rPr b="0" i="0" lang="en-CA" sz="1150" u="none" cap="none" strike="noStrike">
                <a:solidFill>
                  <a:srgbClr val="0000CD"/>
                </a:solidFill>
                <a:highlight>
                  <a:srgbClr val="FFFFFF"/>
                </a:highlight>
                <a:latin typeface="Courier New"/>
                <a:ea typeface="Courier New"/>
                <a:cs typeface="Courier New"/>
                <a:sym typeface="Courier New"/>
              </a:rPr>
              <a:t>in</a:t>
            </a:r>
            <a:r>
              <a:rPr b="0" i="0" lang="en-CA" sz="1150" u="none" cap="none" strike="noStrike">
                <a:solidFill>
                  <a:schemeClr val="dk1"/>
                </a:solidFill>
                <a:highlight>
                  <a:srgbClr val="FFFFFF"/>
                </a:highlight>
                <a:latin typeface="Courier New"/>
                <a:ea typeface="Courier New"/>
                <a:cs typeface="Courier New"/>
                <a:sym typeface="Courier New"/>
              </a:rPr>
              <a:t> fruits){</a:t>
            </a:r>
            <a:endParaRPr b="0" i="0" sz="11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CA" sz="1150" u="none" cap="none" strike="noStrike">
                <a:solidFill>
                  <a:schemeClr val="dk1"/>
                </a:solidFill>
                <a:highlight>
                  <a:srgbClr val="FFFFFF"/>
                </a:highlight>
                <a:latin typeface="Courier New"/>
                <a:ea typeface="Courier New"/>
                <a:cs typeface="Courier New"/>
                <a:sym typeface="Courier New"/>
              </a:rPr>
              <a:t>  	  </a:t>
            </a:r>
            <a:r>
              <a:rPr b="0" i="0" lang="en-CA" sz="1150" u="none" cap="none" strike="noStrike">
                <a:solidFill>
                  <a:srgbClr val="0000CD"/>
                </a:solidFill>
                <a:highlight>
                  <a:srgbClr val="FFFFFF"/>
                </a:highlight>
                <a:latin typeface="Courier New"/>
                <a:ea typeface="Courier New"/>
                <a:cs typeface="Courier New"/>
                <a:sym typeface="Courier New"/>
              </a:rPr>
              <a:t>if</a:t>
            </a:r>
            <a:r>
              <a:rPr b="0" i="0" lang="en-CA" sz="1150" u="none" cap="none" strike="noStrike">
                <a:solidFill>
                  <a:schemeClr val="dk1"/>
                </a:solidFill>
                <a:highlight>
                  <a:srgbClr val="FFFFFF"/>
                </a:highlight>
                <a:latin typeface="Courier New"/>
                <a:ea typeface="Courier New"/>
                <a:cs typeface="Courier New"/>
                <a:sym typeface="Courier New"/>
              </a:rPr>
              <a:t> (</a:t>
            </a:r>
            <a:r>
              <a:rPr b="0" i="0" lang="en-CA" sz="1150" u="none" cap="none" strike="noStrike">
                <a:solidFill>
                  <a:schemeClr val="dk1"/>
                </a:solidFill>
                <a:highlight>
                  <a:srgbClr val="FFFFFF"/>
                </a:highlight>
                <a:latin typeface="Courier New"/>
                <a:ea typeface="Courier New"/>
                <a:cs typeface="Courier New"/>
                <a:sym typeface="Courier New"/>
              </a:rPr>
              <a:t>x == </a:t>
            </a:r>
            <a:r>
              <a:rPr b="0" i="0" lang="en-CA" sz="1150" u="none" cap="none" strike="noStrike">
                <a:solidFill>
                  <a:srgbClr val="A52A2A"/>
                </a:solidFill>
                <a:highlight>
                  <a:srgbClr val="FFFFFF"/>
                </a:highlight>
                <a:latin typeface="Courier New"/>
                <a:ea typeface="Courier New"/>
                <a:cs typeface="Courier New"/>
                <a:sym typeface="Courier New"/>
              </a:rPr>
              <a:t>"banana"){</a:t>
            </a:r>
            <a:endParaRPr b="0" i="0" sz="11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rPr b="0" i="0" lang="en-CA" sz="1150" u="none" cap="none" strike="noStrike">
                <a:solidFill>
                  <a:schemeClr val="dk1"/>
                </a:solidFill>
                <a:highlight>
                  <a:srgbClr val="FFFFFF"/>
                </a:highlight>
                <a:latin typeface="Courier New"/>
                <a:ea typeface="Courier New"/>
                <a:cs typeface="Courier New"/>
                <a:sym typeface="Courier New"/>
              </a:rPr>
              <a:t>    		</a:t>
            </a:r>
            <a:r>
              <a:rPr b="0" i="0" lang="en-CA" sz="1150" u="none" cap="none" strike="noStrike">
                <a:solidFill>
                  <a:srgbClr val="0000CD"/>
                </a:solidFill>
                <a:highlight>
                  <a:srgbClr val="FFFFFF"/>
                </a:highlight>
                <a:latin typeface="Courier New"/>
                <a:ea typeface="Courier New"/>
                <a:cs typeface="Courier New"/>
                <a:sym typeface="Courier New"/>
              </a:rPr>
              <a:t>b</a:t>
            </a:r>
            <a:r>
              <a:rPr b="0" i="0" lang="en-CA" sz="1150" u="none" cap="none" strike="noStrike">
                <a:solidFill>
                  <a:srgbClr val="0000CD"/>
                </a:solidFill>
                <a:highlight>
                  <a:srgbClr val="FFFFFF"/>
                </a:highlight>
                <a:latin typeface="Courier New"/>
                <a:ea typeface="Courier New"/>
                <a:cs typeface="Courier New"/>
                <a:sym typeface="Courier New"/>
              </a:rPr>
              <a:t>reak</a:t>
            </a:r>
            <a:endParaRPr b="0" i="0" sz="1150" u="none" cap="none" strike="noStrike">
              <a:solidFill>
                <a:srgbClr val="0000CD"/>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rPr lang="en-CA" sz="1150">
                <a:solidFill>
                  <a:srgbClr val="0000CD"/>
                </a:solidFill>
                <a:highlight>
                  <a:srgbClr val="FFFFFF"/>
                </a:highlight>
                <a:latin typeface="Courier New"/>
                <a:ea typeface="Courier New"/>
                <a:cs typeface="Courier New"/>
                <a:sym typeface="Courier New"/>
              </a:rPr>
              <a:t>	  }</a:t>
            </a:r>
            <a:endParaRPr sz="1150">
              <a:solidFill>
                <a:srgbClr val="0000CD"/>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rPr b="0" i="0" lang="en-CA" sz="1150" u="none" cap="none" strike="noStrike">
                <a:solidFill>
                  <a:schemeClr val="dk1"/>
                </a:solidFill>
                <a:highlight>
                  <a:srgbClr val="FFFFFF"/>
                </a:highlight>
                <a:latin typeface="Courier New"/>
                <a:ea typeface="Courier New"/>
                <a:cs typeface="Courier New"/>
                <a:sym typeface="Courier New"/>
              </a:rPr>
              <a:t>  	  </a:t>
            </a:r>
            <a:r>
              <a:rPr b="0" i="0" lang="en-CA" sz="1150" u="none" cap="none" strike="noStrike">
                <a:solidFill>
                  <a:srgbClr val="0000CD"/>
                </a:solidFill>
                <a:highlight>
                  <a:srgbClr val="FFFFFF"/>
                </a:highlight>
                <a:latin typeface="Courier New"/>
                <a:ea typeface="Courier New"/>
                <a:cs typeface="Courier New"/>
                <a:sym typeface="Courier New"/>
              </a:rPr>
              <a:t>print</a:t>
            </a:r>
            <a:r>
              <a:rPr b="0" i="0" lang="en-CA" sz="1150" u="none" cap="none" strike="noStrike">
                <a:solidFill>
                  <a:schemeClr val="dk1"/>
                </a:solidFill>
                <a:highlight>
                  <a:srgbClr val="FFFFFF"/>
                </a:highlight>
                <a:latin typeface="Courier New"/>
                <a:ea typeface="Courier New"/>
                <a:cs typeface="Courier New"/>
                <a:sym typeface="Courier New"/>
              </a:rPr>
              <a:t>(x)}</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1"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rPr b="1" lang="en-CA" sz="1150">
                <a:solidFill>
                  <a:schemeClr val="dk1"/>
                </a:solidFill>
                <a:highlight>
                  <a:srgbClr val="FFFFFF"/>
                </a:highlight>
                <a:latin typeface="Montserrat"/>
                <a:ea typeface="Montserrat"/>
                <a:cs typeface="Montserrat"/>
                <a:sym typeface="Montserrat"/>
              </a:rPr>
              <a:t>Next</a:t>
            </a:r>
            <a:r>
              <a:rPr b="1" i="0" lang="en-CA" sz="1150" u="none" cap="none" strike="noStrike">
                <a:solidFill>
                  <a:schemeClr val="dk1"/>
                </a:solidFill>
                <a:highlight>
                  <a:srgbClr val="FFFFFF"/>
                </a:highlight>
                <a:latin typeface="Montserrat"/>
                <a:ea typeface="Montserrat"/>
                <a:cs typeface="Montserrat"/>
                <a:sym typeface="Montserrat"/>
              </a:rPr>
              <a:t> Statement-</a:t>
            </a:r>
            <a:r>
              <a:rPr b="0" i="0" lang="en-CA" sz="1150" u="none" cap="none" strike="noStrike">
                <a:solidFill>
                  <a:schemeClr val="dk1"/>
                </a:solidFill>
                <a:highlight>
                  <a:srgbClr val="FFFFFF"/>
                </a:highlight>
                <a:latin typeface="Montserrat"/>
                <a:ea typeface="Montserrat"/>
                <a:cs typeface="Montserrat"/>
                <a:sym typeface="Montserrat"/>
              </a:rPr>
              <a:t> With the </a:t>
            </a:r>
            <a:r>
              <a:rPr lang="en-CA" sz="1200">
                <a:solidFill>
                  <a:srgbClr val="DC143C"/>
                </a:solidFill>
                <a:latin typeface="Montserrat"/>
                <a:ea typeface="Montserrat"/>
                <a:cs typeface="Montserrat"/>
                <a:sym typeface="Montserrat"/>
              </a:rPr>
              <a:t>next</a:t>
            </a:r>
            <a:r>
              <a:rPr b="0" i="0" lang="en-CA" sz="1150" u="none" cap="none" strike="noStrike">
                <a:solidFill>
                  <a:schemeClr val="dk1"/>
                </a:solidFill>
                <a:highlight>
                  <a:srgbClr val="FFFFFF"/>
                </a:highlight>
                <a:latin typeface="Montserrat"/>
                <a:ea typeface="Montserrat"/>
                <a:cs typeface="Montserrat"/>
                <a:sym typeface="Montserrat"/>
              </a:rPr>
              <a:t> statement </a:t>
            </a:r>
            <a:r>
              <a:rPr lang="en-CA" sz="1150">
                <a:solidFill>
                  <a:schemeClr val="dk1"/>
                </a:solidFill>
                <a:highlight>
                  <a:srgbClr val="FFFFFF"/>
                </a:highlight>
                <a:latin typeface="Montserrat"/>
                <a:ea typeface="Montserrat"/>
                <a:cs typeface="Montserrat"/>
                <a:sym typeface="Montserrat"/>
              </a:rPr>
              <a:t>we can skip an iteration without terminating the loop:</a:t>
            </a:r>
            <a:endParaRPr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rPr b="0" i="0" lang="en-CA" sz="1150" u="none" cap="none" strike="noStrike">
                <a:solidFill>
                  <a:schemeClr val="dk1"/>
                </a:solidFill>
                <a:highlight>
                  <a:srgbClr val="FFFFFF"/>
                </a:highlight>
                <a:latin typeface="Montserrat"/>
                <a:ea typeface="Montserrat"/>
                <a:cs typeface="Montserrat"/>
                <a:sym typeface="Montserrat"/>
              </a:rPr>
              <a:t>Do not print banana:</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301625" lvl="0" marL="457200" marR="0" rtl="0" algn="l">
              <a:lnSpc>
                <a:spcPct val="100000"/>
              </a:lnSpc>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fruits &lt;- </a:t>
            </a:r>
            <a:r>
              <a:rPr lang="en-CA" sz="1150">
                <a:solidFill>
                  <a:srgbClr val="0000CD"/>
                </a:solidFill>
                <a:highlight>
                  <a:srgbClr val="FFFFFF"/>
                </a:highlight>
                <a:latin typeface="Courier New"/>
                <a:ea typeface="Courier New"/>
                <a:cs typeface="Courier New"/>
                <a:sym typeface="Courier New"/>
              </a:rPr>
              <a:t>list</a:t>
            </a:r>
            <a:r>
              <a:rPr lang="en-CA" sz="1150">
                <a:solidFill>
                  <a:schemeClr val="dk1"/>
                </a:solidFill>
                <a:highlight>
                  <a:srgbClr val="FFFFFF"/>
                </a:highlight>
                <a:latin typeface="Courier New"/>
                <a:ea typeface="Courier New"/>
                <a:cs typeface="Courier New"/>
                <a:sym typeface="Courier New"/>
              </a:rPr>
              <a:t>(</a:t>
            </a:r>
            <a:r>
              <a:rPr lang="en-CA" sz="1150">
                <a:solidFill>
                  <a:srgbClr val="A52A2A"/>
                </a:solidFill>
                <a:highlight>
                  <a:srgbClr val="FFFFFF"/>
                </a:highlight>
                <a:latin typeface="Courier New"/>
                <a:ea typeface="Courier New"/>
                <a:cs typeface="Courier New"/>
                <a:sym typeface="Courier New"/>
              </a:rPr>
              <a:t>"apple"</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"banana"</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"cherry"</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sz="1100">
              <a:solidFill>
                <a:schemeClr val="dk1"/>
              </a:solidFill>
            </a:endParaRPr>
          </a:p>
          <a:p>
            <a:pPr indent="457200" lvl="0" marL="0" marR="0" rtl="0" algn="l">
              <a:lnSpc>
                <a:spcPct val="100000"/>
              </a:lnSpc>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for</a:t>
            </a:r>
            <a:r>
              <a:rPr lang="en-CA" sz="1150">
                <a:solidFill>
                  <a:schemeClr val="dk1"/>
                </a:solidFill>
                <a:highlight>
                  <a:srgbClr val="FFFFFF"/>
                </a:highlight>
                <a:latin typeface="Courier New"/>
                <a:ea typeface="Courier New"/>
                <a:cs typeface="Courier New"/>
                <a:sym typeface="Courier New"/>
              </a:rPr>
              <a:t> (x </a:t>
            </a:r>
            <a:r>
              <a:rPr lang="en-CA" sz="1150">
                <a:solidFill>
                  <a:srgbClr val="0000CD"/>
                </a:solidFill>
                <a:highlight>
                  <a:srgbClr val="FFFFFF"/>
                </a:highlight>
                <a:latin typeface="Courier New"/>
                <a:ea typeface="Courier New"/>
                <a:cs typeface="Courier New"/>
                <a:sym typeface="Courier New"/>
              </a:rPr>
              <a:t>in</a:t>
            </a:r>
            <a:r>
              <a:rPr lang="en-CA" sz="1150">
                <a:solidFill>
                  <a:schemeClr val="dk1"/>
                </a:solidFill>
                <a:highlight>
                  <a:srgbClr val="FFFFFF"/>
                </a:highlight>
                <a:latin typeface="Courier New"/>
                <a:ea typeface="Courier New"/>
                <a:cs typeface="Courier New"/>
                <a:sym typeface="Courier New"/>
              </a:rPr>
              <a:t> fruits) {</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if</a:t>
            </a:r>
            <a:r>
              <a:rPr lang="en-CA" sz="1150">
                <a:solidFill>
                  <a:schemeClr val="dk1"/>
                </a:solidFill>
                <a:highlight>
                  <a:srgbClr val="FFFFFF"/>
                </a:highlight>
                <a:latin typeface="Courier New"/>
                <a:ea typeface="Courier New"/>
                <a:cs typeface="Courier New"/>
                <a:sym typeface="Courier New"/>
              </a:rPr>
              <a:t> (x == </a:t>
            </a:r>
            <a:r>
              <a:rPr lang="en-CA" sz="1150">
                <a:solidFill>
                  <a:srgbClr val="A52A2A"/>
                </a:solidFill>
                <a:highlight>
                  <a:srgbClr val="FFFFFF"/>
                </a:highlight>
                <a:latin typeface="Courier New"/>
                <a:ea typeface="Courier New"/>
                <a:cs typeface="Courier New"/>
                <a:sym typeface="Courier New"/>
              </a:rPr>
              <a:t>"banana"</a:t>
            </a:r>
            <a:r>
              <a:rPr lang="en-CA"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next</a:t>
            </a:r>
            <a:endParaRPr sz="1150">
              <a:solidFill>
                <a:srgbClr val="0000CD"/>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(x)</a:t>
            </a:r>
            <a:endParaRPr sz="1150">
              <a:solidFill>
                <a:schemeClr val="dk1"/>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150"/>
              <a:buFont typeface="Arial"/>
              <a:buNone/>
            </a:pP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Verdana"/>
              <a:ea typeface="Verdana"/>
              <a:cs typeface="Verdana"/>
              <a:sym typeface="Verdana"/>
            </a:endParaRPr>
          </a:p>
        </p:txBody>
      </p:sp>
      <p:sp>
        <p:nvSpPr>
          <p:cNvPr id="245" name="Google Shape;245;gf6530b1da6_1_351"/>
          <p:cNvSpPr txBox="1"/>
          <p:nvPr/>
        </p:nvSpPr>
        <p:spPr>
          <a:xfrm>
            <a:off x="4881300" y="4045225"/>
            <a:ext cx="42627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a:t>
            </a:r>
            <a:r>
              <a:rPr b="0" i="0" lang="en-CA" sz="1150" u="none" cap="none" strike="noStrike">
                <a:solidFill>
                  <a:srgbClr val="FFFFFF"/>
                </a:solidFill>
                <a:highlight>
                  <a:schemeClr val="dk1"/>
                </a:highlight>
                <a:latin typeface="Courier New"/>
                <a:ea typeface="Courier New"/>
                <a:cs typeface="Courier New"/>
                <a:sym typeface="Courier New"/>
              </a:rPr>
              <a:t>apple</a:t>
            </a:r>
            <a:r>
              <a:rPr lang="en-CA" sz="1150">
                <a:solidFill>
                  <a:srgbClr val="FFFFFF"/>
                </a:solidFill>
                <a:highlight>
                  <a:schemeClr val="dk1"/>
                </a:highlight>
                <a:latin typeface="Courier New"/>
                <a:ea typeface="Courier New"/>
                <a:cs typeface="Courier New"/>
                <a:sym typeface="Courier New"/>
              </a:rPr>
              <a:t>”</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rPr lang="en-CA" sz="1150">
                <a:solidFill>
                  <a:srgbClr val="FFFFFF"/>
                </a:solidFill>
                <a:highlight>
                  <a:schemeClr val="dk1"/>
                </a:highlight>
                <a:latin typeface="Courier New"/>
                <a:ea typeface="Courier New"/>
                <a:cs typeface="Courier New"/>
                <a:sym typeface="Courier New"/>
              </a:rPr>
              <a:t>“</a:t>
            </a:r>
            <a:r>
              <a:rPr b="0" i="0" lang="en-CA" sz="1150" u="none" cap="none" strike="noStrike">
                <a:solidFill>
                  <a:srgbClr val="FFFFFF"/>
                </a:solidFill>
                <a:highlight>
                  <a:schemeClr val="dk1"/>
                </a:highlight>
                <a:latin typeface="Courier New"/>
                <a:ea typeface="Courier New"/>
                <a:cs typeface="Courier New"/>
                <a:sym typeface="Courier New"/>
              </a:rPr>
              <a:t>cherry</a:t>
            </a:r>
            <a:r>
              <a:rPr lang="en-CA" sz="1150">
                <a:solidFill>
                  <a:srgbClr val="FFFFFF"/>
                </a:solidFill>
                <a:highlight>
                  <a:schemeClr val="dk1"/>
                </a:highlight>
                <a:latin typeface="Courier New"/>
                <a:ea typeface="Courier New"/>
                <a:cs typeface="Courier New"/>
                <a:sym typeface="Courier New"/>
              </a:rPr>
              <a:t>”</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f6530b1da6_1_370"/>
          <p:cNvSpPr txBox="1"/>
          <p:nvPr>
            <p:ph type="title"/>
          </p:nvPr>
        </p:nvSpPr>
        <p:spPr>
          <a:xfrm>
            <a:off x="571500" y="481057"/>
            <a:ext cx="8001000" cy="47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400"/>
              <a:buNone/>
            </a:pPr>
            <a:r>
              <a:rPr lang="en-CA"/>
              <a:t>R For Loops</a:t>
            </a:r>
            <a:endParaRPr/>
          </a:p>
        </p:txBody>
      </p:sp>
      <p:sp>
        <p:nvSpPr>
          <p:cNvPr id="252" name="Google Shape;252;gf6530b1da6_1_370"/>
          <p:cNvSpPr txBox="1"/>
          <p:nvPr/>
        </p:nvSpPr>
        <p:spPr>
          <a:xfrm>
            <a:off x="706500" y="1144300"/>
            <a:ext cx="8109900" cy="4994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301625" lvl="0" marL="457200" marR="0" rtl="0" algn="l">
              <a:lnSpc>
                <a:spcPct val="100000"/>
              </a:lnSpc>
              <a:spcBef>
                <a:spcPts val="0"/>
              </a:spcBef>
              <a:spcAft>
                <a:spcPts val="0"/>
              </a:spcAft>
              <a:buSzPts val="1150"/>
              <a:buFont typeface="Courier New"/>
              <a:buChar char="●"/>
            </a:pPr>
            <a:r>
              <a:rPr lang="en-CA" sz="1150">
                <a:solidFill>
                  <a:srgbClr val="0000CD"/>
                </a:solidFill>
                <a:highlight>
                  <a:srgbClr val="FFFFFF"/>
                </a:highlight>
                <a:latin typeface="Courier New"/>
                <a:ea typeface="Courier New"/>
                <a:cs typeface="Courier New"/>
                <a:sym typeface="Courier New"/>
              </a:rPr>
              <a:t>for</a:t>
            </a:r>
            <a:r>
              <a:rPr lang="en-CA" sz="1150">
                <a:solidFill>
                  <a:schemeClr val="dk1"/>
                </a:solidFill>
                <a:highlight>
                  <a:srgbClr val="FFFFFF"/>
                </a:highlight>
                <a:latin typeface="Courier New"/>
                <a:ea typeface="Courier New"/>
                <a:cs typeface="Courier New"/>
                <a:sym typeface="Courier New"/>
              </a:rPr>
              <a:t> (x </a:t>
            </a:r>
            <a:r>
              <a:rPr lang="en-CA" sz="1150">
                <a:solidFill>
                  <a:srgbClr val="0000CD"/>
                </a:solidFill>
                <a:highlight>
                  <a:srgbClr val="FFFFFF"/>
                </a:highlight>
                <a:latin typeface="Courier New"/>
                <a:ea typeface="Courier New"/>
                <a:cs typeface="Courier New"/>
                <a:sym typeface="Courier New"/>
              </a:rPr>
              <a:t>in</a:t>
            </a:r>
            <a:r>
              <a:rPr lang="en-CA" sz="1150">
                <a:solidFill>
                  <a:schemeClr val="dk1"/>
                </a:solidFill>
                <a:highlight>
                  <a:srgbClr val="FFFFFF"/>
                </a:highlight>
                <a:latin typeface="Courier New"/>
                <a:ea typeface="Courier New"/>
                <a:cs typeface="Courier New"/>
                <a:sym typeface="Courier New"/>
              </a:rPr>
              <a:t> </a:t>
            </a:r>
            <a:r>
              <a:rPr lang="en-CA" sz="1150">
                <a:solidFill>
                  <a:srgbClr val="FF0000"/>
                </a:solidFill>
                <a:highlight>
                  <a:srgbClr val="FFFFFF"/>
                </a:highlight>
                <a:latin typeface="Courier New"/>
                <a:ea typeface="Courier New"/>
                <a:cs typeface="Courier New"/>
                <a:sym typeface="Courier New"/>
              </a:rPr>
              <a:t>1</a:t>
            </a:r>
            <a:r>
              <a:rPr lang="en-CA" sz="1150">
                <a:solidFill>
                  <a:schemeClr val="dk1"/>
                </a:solidFill>
                <a:highlight>
                  <a:srgbClr val="FFFFFF"/>
                </a:highlight>
                <a:latin typeface="Courier New"/>
                <a:ea typeface="Courier New"/>
                <a:cs typeface="Courier New"/>
                <a:sym typeface="Courier New"/>
              </a:rPr>
              <a:t>:</a:t>
            </a:r>
            <a:r>
              <a:rPr lang="en-CA" sz="1150">
                <a:solidFill>
                  <a:srgbClr val="FF0000"/>
                </a:solidFill>
                <a:highlight>
                  <a:srgbClr val="FFFFFF"/>
                </a:highlight>
                <a:latin typeface="Courier New"/>
                <a:ea typeface="Courier New"/>
                <a:cs typeface="Courier New"/>
                <a:sym typeface="Courier New"/>
              </a:rPr>
              <a:t>5</a:t>
            </a:r>
            <a:r>
              <a:rPr lang="en-CA"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(x)</a:t>
            </a:r>
            <a:endParaRPr sz="1150">
              <a:solidFill>
                <a:schemeClr val="dk1"/>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150"/>
              <a:buFont typeface="Arial"/>
              <a:buNone/>
            </a:pPr>
            <a:r>
              <a:rPr lang="en-CA" sz="1150">
                <a:solidFill>
                  <a:schemeClr val="dk1"/>
                </a:solidFill>
                <a:highlight>
                  <a:srgbClr val="FFFFFF"/>
                </a:highlight>
                <a:latin typeface="Courier New"/>
                <a:ea typeface="Courier New"/>
                <a:cs typeface="Courier New"/>
                <a:sym typeface="Courier New"/>
              </a:rPr>
              <a:t>}</a:t>
            </a:r>
            <a:endParaRPr sz="1150">
              <a:solidFill>
                <a:srgbClr val="0000CD"/>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rPr b="1" lang="en-CA">
                <a:solidFill>
                  <a:schemeClr val="dk1"/>
                </a:solidFill>
                <a:highlight>
                  <a:srgbClr val="FFFFFF"/>
                </a:highlight>
                <a:latin typeface="Montserrat"/>
                <a:ea typeface="Montserrat"/>
                <a:cs typeface="Montserrat"/>
                <a:sym typeface="Montserrat"/>
              </a:rPr>
              <a:t>Nested For Loops</a:t>
            </a:r>
            <a:endParaRPr b="1" i="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301625" lvl="0" marL="457200" marR="0" rtl="0" algn="l">
              <a:lnSpc>
                <a:spcPct val="100000"/>
              </a:lnSpc>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adj &lt;- </a:t>
            </a:r>
            <a:r>
              <a:rPr lang="en-CA" sz="1150">
                <a:solidFill>
                  <a:srgbClr val="0000CD"/>
                </a:solidFill>
                <a:highlight>
                  <a:srgbClr val="FFFFFF"/>
                </a:highlight>
                <a:latin typeface="Courier New"/>
                <a:ea typeface="Courier New"/>
                <a:cs typeface="Courier New"/>
                <a:sym typeface="Courier New"/>
              </a:rPr>
              <a:t>list</a:t>
            </a:r>
            <a:r>
              <a:rPr lang="en-CA" sz="1150">
                <a:solidFill>
                  <a:schemeClr val="dk1"/>
                </a:solidFill>
                <a:highlight>
                  <a:srgbClr val="FFFFFF"/>
                </a:highlight>
                <a:latin typeface="Courier New"/>
                <a:ea typeface="Courier New"/>
                <a:cs typeface="Courier New"/>
                <a:sym typeface="Courier New"/>
              </a:rPr>
              <a:t>(</a:t>
            </a:r>
            <a:r>
              <a:rPr lang="en-CA" sz="1150">
                <a:solidFill>
                  <a:srgbClr val="A52A2A"/>
                </a:solidFill>
                <a:highlight>
                  <a:srgbClr val="FFFFFF"/>
                </a:highlight>
                <a:latin typeface="Courier New"/>
                <a:ea typeface="Courier New"/>
                <a:cs typeface="Courier New"/>
                <a:sym typeface="Courier New"/>
              </a:rPr>
              <a:t>"red"</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"big"</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"tasty"</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sz="1100">
              <a:solidFill>
                <a:schemeClr val="dk1"/>
              </a:solidFill>
            </a:endParaRPr>
          </a:p>
          <a:p>
            <a:pPr indent="45720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fruits &lt;- </a:t>
            </a:r>
            <a:r>
              <a:rPr lang="en-CA" sz="1150">
                <a:solidFill>
                  <a:srgbClr val="0000CD"/>
                </a:solidFill>
                <a:highlight>
                  <a:srgbClr val="FFFFFF"/>
                </a:highlight>
                <a:latin typeface="Courier New"/>
                <a:ea typeface="Courier New"/>
                <a:cs typeface="Courier New"/>
                <a:sym typeface="Courier New"/>
              </a:rPr>
              <a:t>list</a:t>
            </a:r>
            <a:r>
              <a:rPr lang="en-CA" sz="1150">
                <a:solidFill>
                  <a:schemeClr val="dk1"/>
                </a:solidFill>
                <a:highlight>
                  <a:srgbClr val="FFFFFF"/>
                </a:highlight>
                <a:latin typeface="Courier New"/>
                <a:ea typeface="Courier New"/>
                <a:cs typeface="Courier New"/>
                <a:sym typeface="Courier New"/>
              </a:rPr>
              <a:t>(</a:t>
            </a:r>
            <a:r>
              <a:rPr lang="en-CA" sz="1150">
                <a:solidFill>
                  <a:srgbClr val="A52A2A"/>
                </a:solidFill>
                <a:highlight>
                  <a:srgbClr val="FFFFFF"/>
                </a:highlight>
                <a:latin typeface="Courier New"/>
                <a:ea typeface="Courier New"/>
                <a:cs typeface="Courier New"/>
                <a:sym typeface="Courier New"/>
              </a:rPr>
              <a:t>"apple"</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"banana"</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"cherry"</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for</a:t>
            </a:r>
            <a:r>
              <a:rPr lang="en-CA" sz="1150">
                <a:solidFill>
                  <a:schemeClr val="dk1"/>
                </a:solidFill>
                <a:highlight>
                  <a:srgbClr val="FFFFFF"/>
                </a:highlight>
                <a:latin typeface="Courier New"/>
                <a:ea typeface="Courier New"/>
                <a:cs typeface="Courier New"/>
                <a:sym typeface="Courier New"/>
              </a:rPr>
              <a:t> (x </a:t>
            </a:r>
            <a:r>
              <a:rPr lang="en-CA" sz="1150">
                <a:solidFill>
                  <a:srgbClr val="0000CD"/>
                </a:solidFill>
                <a:highlight>
                  <a:srgbClr val="FFFFFF"/>
                </a:highlight>
                <a:latin typeface="Courier New"/>
                <a:ea typeface="Courier New"/>
                <a:cs typeface="Courier New"/>
                <a:sym typeface="Courier New"/>
              </a:rPr>
              <a:t>in</a:t>
            </a:r>
            <a:r>
              <a:rPr lang="en-CA" sz="1150">
                <a:solidFill>
                  <a:schemeClr val="dk1"/>
                </a:solidFill>
                <a:highlight>
                  <a:srgbClr val="FFFFFF"/>
                </a:highlight>
                <a:latin typeface="Courier New"/>
                <a:ea typeface="Courier New"/>
                <a:cs typeface="Courier New"/>
                <a:sym typeface="Courier New"/>
              </a:rPr>
              <a:t> adj) {</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for</a:t>
            </a:r>
            <a:r>
              <a:rPr lang="en-CA" sz="1150">
                <a:solidFill>
                  <a:schemeClr val="dk1"/>
                </a:solidFill>
                <a:highlight>
                  <a:srgbClr val="FFFFFF"/>
                </a:highlight>
                <a:latin typeface="Courier New"/>
                <a:ea typeface="Courier New"/>
                <a:cs typeface="Courier New"/>
                <a:sym typeface="Courier New"/>
              </a:rPr>
              <a:t> (y </a:t>
            </a:r>
            <a:r>
              <a:rPr lang="en-CA" sz="1150">
                <a:solidFill>
                  <a:srgbClr val="0000CD"/>
                </a:solidFill>
                <a:highlight>
                  <a:srgbClr val="FFFFFF"/>
                </a:highlight>
                <a:latin typeface="Courier New"/>
                <a:ea typeface="Courier New"/>
                <a:cs typeface="Courier New"/>
                <a:sym typeface="Courier New"/>
              </a:rPr>
              <a:t>in</a:t>
            </a:r>
            <a:r>
              <a:rPr lang="en-CA" sz="1150">
                <a:solidFill>
                  <a:schemeClr val="dk1"/>
                </a:solidFill>
                <a:highlight>
                  <a:srgbClr val="FFFFFF"/>
                </a:highlight>
                <a:latin typeface="Courier New"/>
                <a:ea typeface="Courier New"/>
                <a:cs typeface="Courier New"/>
                <a:sym typeface="Courier New"/>
              </a:rPr>
              <a:t> fruits) {</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(paste(x, y))</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150"/>
              <a:buFont typeface="Arial"/>
              <a:buNone/>
            </a:pPr>
            <a:r>
              <a:rPr lang="en-CA" sz="1150">
                <a:solidFill>
                  <a:schemeClr val="dk1"/>
                </a:solidFill>
                <a:highlight>
                  <a:srgbClr val="FFFFFF"/>
                </a:highlight>
                <a:latin typeface="Courier New"/>
                <a:ea typeface="Courier New"/>
                <a:cs typeface="Courier New"/>
                <a:sym typeface="Courier New"/>
              </a:rPr>
              <a:t>  }</a:t>
            </a:r>
            <a:endParaRPr sz="1150">
              <a:solidFill>
                <a:srgbClr val="0000CD"/>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Verdana"/>
              <a:ea typeface="Verdana"/>
              <a:cs typeface="Verdana"/>
              <a:sym typeface="Verdana"/>
            </a:endParaRPr>
          </a:p>
        </p:txBody>
      </p:sp>
      <p:sp>
        <p:nvSpPr>
          <p:cNvPr id="253" name="Google Shape;253;gf6530b1da6_1_370"/>
          <p:cNvSpPr txBox="1"/>
          <p:nvPr/>
        </p:nvSpPr>
        <p:spPr>
          <a:xfrm>
            <a:off x="3737350" y="1343025"/>
            <a:ext cx="1450500" cy="118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Calibri"/>
              <a:ea typeface="Calibri"/>
              <a:cs typeface="Calibri"/>
              <a:sym typeface="Calibri"/>
            </a:endParaRPr>
          </a:p>
          <a:p>
            <a:pPr indent="0" lvl="0" marL="127000" marR="177800" rtl="0" algn="l">
              <a:lnSpc>
                <a:spcPct val="115000"/>
              </a:lnSpc>
              <a:spcBef>
                <a:spcPts val="0"/>
              </a:spcBef>
              <a:spcAft>
                <a:spcPts val="0"/>
              </a:spcAft>
              <a:buClr>
                <a:schemeClr val="dk1"/>
              </a:buClr>
              <a:buSzPts val="1100"/>
              <a:buFont typeface="Arial"/>
              <a:buNone/>
            </a:pPr>
            <a:r>
              <a:rPr b="0" i="0" lang="en-CA" sz="1150" u="none" cap="none" strike="noStrike">
                <a:solidFill>
                  <a:srgbClr val="FFFFFF"/>
                </a:solidFill>
                <a:highlight>
                  <a:schemeClr val="dk1"/>
                </a:highlight>
                <a:latin typeface="Courier New"/>
                <a:ea typeface="Courier New"/>
                <a:cs typeface="Courier New"/>
                <a:sym typeface="Courier New"/>
              </a:rPr>
              <a:t>2</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127000" marR="177800" rtl="0" algn="l">
              <a:lnSpc>
                <a:spcPct val="115000"/>
              </a:lnSpc>
              <a:spcBef>
                <a:spcPts val="0"/>
              </a:spcBef>
              <a:spcAft>
                <a:spcPts val="0"/>
              </a:spcAft>
              <a:buClr>
                <a:schemeClr val="dk1"/>
              </a:buClr>
              <a:buSzPts val="1100"/>
              <a:buFont typeface="Arial"/>
              <a:buNone/>
            </a:pPr>
            <a:r>
              <a:rPr b="0" i="0" lang="en-CA" sz="1150" u="none" cap="none" strike="noStrike">
                <a:solidFill>
                  <a:srgbClr val="FFFFFF"/>
                </a:solidFill>
                <a:highlight>
                  <a:schemeClr val="dk1"/>
                </a:highlight>
                <a:latin typeface="Courier New"/>
                <a:ea typeface="Courier New"/>
                <a:cs typeface="Courier New"/>
                <a:sym typeface="Courier New"/>
              </a:rPr>
              <a:t>3</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127000" marR="177800" rtl="0" algn="l">
              <a:lnSpc>
                <a:spcPct val="115000"/>
              </a:lnSpc>
              <a:spcBef>
                <a:spcPts val="0"/>
              </a:spcBef>
              <a:spcAft>
                <a:spcPts val="0"/>
              </a:spcAft>
              <a:buClr>
                <a:schemeClr val="dk1"/>
              </a:buClr>
              <a:buSzPts val="1100"/>
              <a:buFont typeface="Arial"/>
              <a:buNone/>
            </a:pPr>
            <a:r>
              <a:rPr b="0" i="0" lang="en-CA" sz="1150" u="none" cap="none" strike="noStrike">
                <a:solidFill>
                  <a:srgbClr val="FFFFFF"/>
                </a:solidFill>
                <a:highlight>
                  <a:schemeClr val="dk1"/>
                </a:highlight>
                <a:latin typeface="Courier New"/>
                <a:ea typeface="Courier New"/>
                <a:cs typeface="Courier New"/>
                <a:sym typeface="Courier New"/>
              </a:rPr>
              <a:t>4</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127000" marR="177800" rtl="0" algn="l">
              <a:lnSpc>
                <a:spcPct val="115000"/>
              </a:lnSpc>
              <a:spcBef>
                <a:spcPts val="0"/>
              </a:spcBef>
              <a:spcAft>
                <a:spcPts val="0"/>
              </a:spcAft>
              <a:buClr>
                <a:schemeClr val="dk1"/>
              </a:buClr>
              <a:buSzPts val="1100"/>
              <a:buFont typeface="Arial"/>
              <a:buNone/>
            </a:pPr>
            <a:r>
              <a:rPr b="0" i="0" lang="en-CA" sz="1150" u="none" cap="none" strike="noStrike">
                <a:solidFill>
                  <a:srgbClr val="FFFFFF"/>
                </a:solidFill>
                <a:highlight>
                  <a:schemeClr val="dk1"/>
                </a:highlight>
                <a:latin typeface="Courier New"/>
                <a:ea typeface="Courier New"/>
                <a:cs typeface="Courier New"/>
                <a:sym typeface="Courier New"/>
              </a:rPr>
              <a:t>5</a:t>
            </a:r>
            <a:endParaRPr b="0" i="0" sz="1150" u="none" cap="none" strike="noStrike">
              <a:solidFill>
                <a:srgbClr val="FFFFFF"/>
              </a:solidFill>
              <a:highlight>
                <a:schemeClr val="dk1"/>
              </a:highlight>
              <a:latin typeface="Courier New"/>
              <a:ea typeface="Courier New"/>
              <a:cs typeface="Courier New"/>
              <a:sym typeface="Courier New"/>
            </a:endParaRPr>
          </a:p>
        </p:txBody>
      </p:sp>
      <p:sp>
        <p:nvSpPr>
          <p:cNvPr id="254" name="Google Shape;254;gf6530b1da6_1_370"/>
          <p:cNvSpPr txBox="1"/>
          <p:nvPr/>
        </p:nvSpPr>
        <p:spPr>
          <a:xfrm>
            <a:off x="5432025" y="2884575"/>
            <a:ext cx="4262700" cy="177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"red apple"</a:t>
            </a:r>
            <a:endParaRPr sz="1150">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"red banana"</a:t>
            </a:r>
            <a:endParaRPr sz="1150">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"red cherry"</a:t>
            </a:r>
            <a:endParaRPr sz="1150">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"big apple"</a:t>
            </a:r>
            <a:endParaRPr sz="1150">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"big banana"</a:t>
            </a:r>
            <a:endParaRPr sz="1150">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"big cherry"</a:t>
            </a:r>
            <a:endParaRPr sz="1150">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"tasty apple"</a:t>
            </a:r>
            <a:endParaRPr sz="1150">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"tasty banana"</a:t>
            </a:r>
            <a:endParaRPr sz="1150">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"tasty cherry"</a:t>
            </a:r>
            <a:endParaRPr sz="1150">
              <a:solidFill>
                <a:srgbClr val="FFFFFF"/>
              </a:solidFill>
              <a:highlight>
                <a:schemeClr val="dk1"/>
              </a:highlight>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f6530b1da6_1_402"/>
          <p:cNvSpPr txBox="1"/>
          <p:nvPr>
            <p:ph type="title"/>
          </p:nvPr>
        </p:nvSpPr>
        <p:spPr>
          <a:xfrm>
            <a:off x="571500" y="488457"/>
            <a:ext cx="8001000" cy="47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400"/>
              <a:buNone/>
            </a:pPr>
            <a:r>
              <a:rPr lang="en-CA"/>
              <a:t>R Functions</a:t>
            </a:r>
            <a:endParaRPr/>
          </a:p>
        </p:txBody>
      </p:sp>
      <p:sp>
        <p:nvSpPr>
          <p:cNvPr id="261" name="Google Shape;261;gf6530b1da6_1_402"/>
          <p:cNvSpPr txBox="1"/>
          <p:nvPr/>
        </p:nvSpPr>
        <p:spPr>
          <a:xfrm>
            <a:off x="701200" y="1088975"/>
            <a:ext cx="8115300" cy="472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400"/>
              </a:spcBef>
              <a:spcAft>
                <a:spcPts val="0"/>
              </a:spcAft>
              <a:buClr>
                <a:srgbClr val="000000"/>
              </a:buClr>
              <a:buSzPts val="1200"/>
              <a:buFont typeface="Arial"/>
              <a:buNone/>
            </a:pPr>
            <a:r>
              <a:rPr b="0" i="0" lang="en-CA" sz="1200" u="none" cap="none" strike="noStrike">
                <a:solidFill>
                  <a:schemeClr val="dk1"/>
                </a:solidFill>
                <a:highlight>
                  <a:srgbClr val="FFFFFF"/>
                </a:highlight>
                <a:latin typeface="Montserrat"/>
                <a:ea typeface="Montserrat"/>
                <a:cs typeface="Montserrat"/>
                <a:sym typeface="Montserrat"/>
              </a:rPr>
              <a:t>A function is a block of code which only runs when it is called. You can pass data, known as parameters, into a function. A function can return data as a result.</a:t>
            </a:r>
            <a:endParaRPr b="0" i="0" sz="120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15000"/>
              </a:lnSpc>
              <a:spcBef>
                <a:spcPts val="1400"/>
              </a:spcBef>
              <a:spcAft>
                <a:spcPts val="0"/>
              </a:spcAft>
              <a:buClr>
                <a:srgbClr val="000000"/>
              </a:buClr>
              <a:buSzPts val="1150"/>
              <a:buFont typeface="Arial"/>
              <a:buNone/>
            </a:pPr>
            <a:r>
              <a:rPr b="0" i="0" lang="en-CA" sz="1150" u="none" cap="none" strike="noStrike">
                <a:solidFill>
                  <a:schemeClr val="dk1"/>
                </a:solidFill>
                <a:highlight>
                  <a:srgbClr val="FFFFFF"/>
                </a:highlight>
                <a:latin typeface="Montserrat"/>
                <a:ea typeface="Montserrat"/>
                <a:cs typeface="Montserrat"/>
                <a:sym typeface="Montserrat"/>
              </a:rPr>
              <a:t>In </a:t>
            </a:r>
            <a:r>
              <a:rPr lang="en-CA" sz="1150">
                <a:solidFill>
                  <a:schemeClr val="dk1"/>
                </a:solidFill>
                <a:highlight>
                  <a:srgbClr val="FFFFFF"/>
                </a:highlight>
                <a:latin typeface="Montserrat"/>
                <a:ea typeface="Montserrat"/>
                <a:cs typeface="Montserrat"/>
                <a:sym typeface="Montserrat"/>
              </a:rPr>
              <a:t>R </a:t>
            </a:r>
            <a:r>
              <a:rPr b="0" i="0" lang="en-CA" sz="1150" u="none" cap="none" strike="noStrike">
                <a:solidFill>
                  <a:schemeClr val="dk1"/>
                </a:solidFill>
                <a:highlight>
                  <a:srgbClr val="FFFFFF"/>
                </a:highlight>
                <a:latin typeface="Montserrat"/>
                <a:ea typeface="Montserrat"/>
                <a:cs typeface="Montserrat"/>
                <a:sym typeface="Montserrat"/>
              </a:rPr>
              <a:t>a function is defined using the </a:t>
            </a:r>
            <a:r>
              <a:rPr lang="en-CA" sz="1200">
                <a:solidFill>
                  <a:srgbClr val="DC143C"/>
                </a:solidFill>
                <a:latin typeface="Courier New"/>
                <a:ea typeface="Courier New"/>
                <a:cs typeface="Courier New"/>
                <a:sym typeface="Courier New"/>
              </a:rPr>
              <a:t>function()</a:t>
            </a:r>
            <a:r>
              <a:rPr b="0" i="0" lang="en-CA" sz="1150" u="none" cap="none" strike="noStrike">
                <a:solidFill>
                  <a:schemeClr val="dk1"/>
                </a:solidFill>
                <a:highlight>
                  <a:srgbClr val="FFFFFF"/>
                </a:highlight>
                <a:latin typeface="Montserrat"/>
                <a:ea typeface="Montserrat"/>
                <a:cs typeface="Montserrat"/>
                <a:sym typeface="Montserrat"/>
              </a:rPr>
              <a:t> keyword:</a:t>
            </a:r>
            <a:endParaRPr b="0" i="0" sz="1150" u="none" cap="none" strike="noStrike">
              <a:solidFill>
                <a:schemeClr val="dk1"/>
              </a:solidFill>
              <a:highlight>
                <a:srgbClr val="FFFFFF"/>
              </a:highlight>
              <a:latin typeface="Montserrat"/>
              <a:ea typeface="Montserrat"/>
              <a:cs typeface="Montserrat"/>
              <a:sym typeface="Montserrat"/>
            </a:endParaRPr>
          </a:p>
          <a:p>
            <a:pPr indent="-301625" lvl="0" marL="457200" marR="0" rtl="0" algn="l">
              <a:lnSpc>
                <a:spcPct val="115000"/>
              </a:lnSpc>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my_function &lt;- function() { </a:t>
            </a:r>
            <a:r>
              <a:rPr lang="en-CA" sz="1150">
                <a:solidFill>
                  <a:srgbClr val="008000"/>
                </a:solidFill>
                <a:highlight>
                  <a:srgbClr val="FFFFFF"/>
                </a:highlight>
                <a:latin typeface="Courier New"/>
                <a:ea typeface="Courier New"/>
                <a:cs typeface="Courier New"/>
                <a:sym typeface="Courier New"/>
              </a:rPr>
              <a:t># create a function with the name my_function</a:t>
            </a:r>
            <a:endParaRPr sz="1150">
              <a:solidFill>
                <a:srgbClr val="008000"/>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A52A2A"/>
                </a:solidFill>
                <a:highlight>
                  <a:srgbClr val="FFFFFF"/>
                </a:highlight>
                <a:latin typeface="Courier New"/>
                <a:ea typeface="Courier New"/>
                <a:cs typeface="Courier New"/>
                <a:sym typeface="Courier New"/>
              </a:rPr>
              <a:t>"Hello World!"</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457200" lvl="0" marL="0" marR="0" rtl="0" algn="l">
              <a:lnSpc>
                <a:spcPct val="115000"/>
              </a:lnSpc>
              <a:spcBef>
                <a:spcPts val="0"/>
              </a:spcBef>
              <a:spcAft>
                <a:spcPts val="0"/>
              </a:spcAft>
              <a:buClr>
                <a:srgbClr val="000000"/>
              </a:buClr>
              <a:buSzPts val="1150"/>
              <a:buFont typeface="Arial"/>
              <a:buNone/>
            </a:pPr>
            <a:r>
              <a:rPr lang="en-CA" sz="1150">
                <a:solidFill>
                  <a:schemeClr val="dk1"/>
                </a:solidFill>
                <a:highlight>
                  <a:srgbClr val="FFFFFF"/>
                </a:highlight>
                <a:latin typeface="Courier New"/>
                <a:ea typeface="Courier New"/>
                <a:cs typeface="Courier New"/>
                <a:sym typeface="Courier New"/>
              </a:rPr>
              <a:t>}</a:t>
            </a:r>
            <a:endParaRPr sz="1150">
              <a:solidFill>
                <a:srgbClr val="0000CD"/>
              </a:solidFill>
              <a:highlight>
                <a:srgbClr val="FFFFFF"/>
              </a:highlight>
              <a:latin typeface="Courier New"/>
              <a:ea typeface="Courier New"/>
              <a:cs typeface="Courier New"/>
              <a:sym typeface="Courier New"/>
            </a:endParaRPr>
          </a:p>
          <a:p>
            <a:pPr indent="0" lvl="0" marL="0" marR="0" rtl="0" algn="l">
              <a:lnSpc>
                <a:spcPct val="115000"/>
              </a:lnSpc>
              <a:spcBef>
                <a:spcPts val="1400"/>
              </a:spcBef>
              <a:spcAft>
                <a:spcPts val="0"/>
              </a:spcAft>
              <a:buClr>
                <a:srgbClr val="000000"/>
              </a:buClr>
              <a:buSzPts val="1150"/>
              <a:buFont typeface="Arial"/>
              <a:buNone/>
            </a:pPr>
            <a:r>
              <a:rPr b="0" i="0" lang="en-CA" sz="1150" u="none" cap="none" strike="noStrike">
                <a:solidFill>
                  <a:schemeClr val="dk1"/>
                </a:solidFill>
                <a:highlight>
                  <a:srgbClr val="FFFFFF"/>
                </a:highlight>
                <a:latin typeface="Montserrat"/>
                <a:ea typeface="Montserrat"/>
                <a:cs typeface="Montserrat"/>
                <a:sym typeface="Montserrat"/>
              </a:rPr>
              <a:t>To call a function, use the function name followed by parenthesis:</a:t>
            </a:r>
            <a:endParaRPr b="0" i="0" sz="1150" u="none" cap="none" strike="noStrike">
              <a:solidFill>
                <a:schemeClr val="dk1"/>
              </a:solidFill>
              <a:highlight>
                <a:srgbClr val="FFFFFF"/>
              </a:highlight>
              <a:latin typeface="Montserrat"/>
              <a:ea typeface="Montserrat"/>
              <a:cs typeface="Montserrat"/>
              <a:sym typeface="Montserrat"/>
            </a:endParaRPr>
          </a:p>
          <a:p>
            <a:pPr indent="-301625" lvl="0" marL="457200" marR="0" rtl="0" algn="l">
              <a:lnSpc>
                <a:spcPct val="115000"/>
              </a:lnSpc>
              <a:spcBef>
                <a:spcPts val="0"/>
              </a:spcBef>
              <a:spcAft>
                <a:spcPts val="0"/>
              </a:spcAft>
              <a:buClr>
                <a:schemeClr val="dk1"/>
              </a:buClr>
              <a:buSzPts val="1150"/>
              <a:buFont typeface="Courier New"/>
              <a:buChar char="●"/>
            </a:pPr>
            <a:r>
              <a:rPr lang="en-CA" sz="1150">
                <a:solidFill>
                  <a:schemeClr val="dk1"/>
                </a:solidFill>
                <a:highlight>
                  <a:srgbClr val="FFFFFF"/>
                </a:highlight>
                <a:latin typeface="Courier New"/>
                <a:ea typeface="Courier New"/>
                <a:cs typeface="Courier New"/>
                <a:sym typeface="Courier New"/>
              </a:rPr>
              <a:t>my_function &lt;- function() {</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a:t>
            </a:r>
            <a:r>
              <a:rPr lang="en-CA" sz="1150">
                <a:solidFill>
                  <a:srgbClr val="A52A2A"/>
                </a:solidFill>
                <a:highlight>
                  <a:srgbClr val="FFFFFF"/>
                </a:highlight>
                <a:latin typeface="Courier New"/>
                <a:ea typeface="Courier New"/>
                <a:cs typeface="Courier New"/>
                <a:sym typeface="Courier New"/>
              </a:rPr>
              <a:t>"Hello from a function"</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457200" lvl="0" marL="0" marR="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a:t>
            </a:r>
            <a:r>
              <a:rPr b="0" i="0" lang="en-CA" sz="1150" u="none" cap="none" strike="noStrike">
                <a:solidFill>
                  <a:schemeClr val="dk1"/>
                </a:solidFill>
                <a:highlight>
                  <a:srgbClr val="FFFFFF"/>
                </a:highlight>
                <a:latin typeface="Courier New"/>
                <a:ea typeface="Courier New"/>
                <a:cs typeface="Courier New"/>
                <a:sym typeface="Courier New"/>
              </a:rPr>
              <a:t>                                            </a:t>
            </a:r>
            <a:r>
              <a:rPr b="0" i="0" lang="en-CA" sz="1150" u="none" cap="none" strike="noStrike">
                <a:solidFill>
                  <a:srgbClr val="FFFFFF"/>
                </a:solidFill>
                <a:highlight>
                  <a:schemeClr val="dk1"/>
                </a:highlight>
                <a:latin typeface="Courier New"/>
                <a:ea typeface="Courier New"/>
                <a:cs typeface="Courier New"/>
                <a:sym typeface="Courier New"/>
              </a:rPr>
              <a:t>Hello from a function</a:t>
            </a:r>
            <a:endParaRPr b="0" i="0" sz="1150" u="none" cap="none" strike="noStrike">
              <a:solidFill>
                <a:schemeClr val="dk1"/>
              </a:solidFill>
              <a:highlight>
                <a:srgbClr val="FFFFFF"/>
              </a:highlight>
              <a:latin typeface="Courier New"/>
              <a:ea typeface="Courier New"/>
              <a:cs typeface="Courier New"/>
              <a:sym typeface="Courier New"/>
            </a:endParaRPr>
          </a:p>
          <a:p>
            <a:pPr indent="457200" lvl="0" marL="0" marR="0" rtl="0" algn="l">
              <a:lnSpc>
                <a:spcPct val="115000"/>
              </a:lnSpc>
              <a:spcBef>
                <a:spcPts val="0"/>
              </a:spcBef>
              <a:spcAft>
                <a:spcPts val="0"/>
              </a:spcAft>
              <a:buClr>
                <a:srgbClr val="000000"/>
              </a:buClr>
              <a:buSzPts val="1150"/>
              <a:buFont typeface="Arial"/>
              <a:buNone/>
            </a:pPr>
            <a:r>
              <a:rPr b="0" i="0" lang="en-CA" sz="1150" u="none" cap="none" strike="noStrike">
                <a:solidFill>
                  <a:schemeClr val="dk1"/>
                </a:solidFill>
                <a:highlight>
                  <a:srgbClr val="FFFFFF"/>
                </a:highlight>
                <a:latin typeface="Courier New"/>
                <a:ea typeface="Courier New"/>
                <a:cs typeface="Courier New"/>
                <a:sym typeface="Courier New"/>
              </a:rPr>
              <a:t>my_function()</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15000"/>
              </a:lnSpc>
              <a:spcBef>
                <a:spcPts val="140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15000"/>
              </a:lnSpc>
              <a:spcBef>
                <a:spcPts val="1400"/>
              </a:spcBef>
              <a:spcAft>
                <a:spcPts val="0"/>
              </a:spcAft>
              <a:buClr>
                <a:srgbClr val="000000"/>
              </a:buClr>
              <a:buSzPts val="1150"/>
              <a:buFont typeface="Arial"/>
              <a:buNone/>
            </a:pPr>
            <a:r>
              <a:rPr b="1" i="0" lang="en-CA" sz="1150" u="none" cap="none" strike="noStrike">
                <a:solidFill>
                  <a:schemeClr val="dk1"/>
                </a:solidFill>
                <a:highlight>
                  <a:srgbClr val="FFFFFF"/>
                </a:highlight>
                <a:latin typeface="Montserrat"/>
                <a:ea typeface="Montserrat"/>
                <a:cs typeface="Montserrat"/>
                <a:sym typeface="Montserrat"/>
              </a:rPr>
              <a:t>Arguments-</a:t>
            </a:r>
            <a:r>
              <a:rPr b="0" i="0" lang="en-CA" sz="1150" u="none" cap="none" strike="noStrike">
                <a:solidFill>
                  <a:schemeClr val="dk1"/>
                </a:solidFill>
                <a:highlight>
                  <a:srgbClr val="FFFFFF"/>
                </a:highlight>
                <a:latin typeface="Montserrat"/>
                <a:ea typeface="Montserrat"/>
                <a:cs typeface="Montserrat"/>
                <a:sym typeface="Montserrat"/>
              </a:rPr>
              <a:t> Information can be passed into functions as arguments. Arguments are specified after the function name, inside the parentheses. You can add as many arguments as you want, just separate them with a comma.</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15000"/>
              </a:lnSpc>
              <a:spcBef>
                <a:spcPts val="140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Verdana"/>
              <a:ea typeface="Verdana"/>
              <a:cs typeface="Verdana"/>
              <a:sym typeface="Verdana"/>
            </a:endParaRPr>
          </a:p>
          <a:p>
            <a:pPr indent="0" lvl="0" marL="0" marR="0" rtl="0" algn="l">
              <a:lnSpc>
                <a:spcPct val="115000"/>
              </a:lnSpc>
              <a:spcBef>
                <a:spcPts val="1400"/>
              </a:spcBef>
              <a:spcAft>
                <a:spcPts val="1400"/>
              </a:spcAft>
              <a:buClr>
                <a:schemeClr val="dk1"/>
              </a:buClr>
              <a:buSzPts val="1100"/>
              <a:buFont typeface="Arial"/>
              <a:buNone/>
            </a:pPr>
            <a:r>
              <a:t/>
            </a:r>
            <a:endParaRPr b="0" i="0" sz="1150" u="none" cap="none" strike="noStrike">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f6530b1da6_1_418"/>
          <p:cNvSpPr txBox="1"/>
          <p:nvPr>
            <p:ph type="title"/>
          </p:nvPr>
        </p:nvSpPr>
        <p:spPr>
          <a:xfrm>
            <a:off x="571500" y="7"/>
            <a:ext cx="8001000" cy="47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400"/>
              <a:buNone/>
            </a:pPr>
            <a:r>
              <a:rPr lang="en-CA"/>
              <a:t>R Functions</a:t>
            </a:r>
            <a:endParaRPr/>
          </a:p>
        </p:txBody>
      </p:sp>
      <p:sp>
        <p:nvSpPr>
          <p:cNvPr id="268" name="Google Shape;268;gf6530b1da6_1_418"/>
          <p:cNvSpPr txBox="1"/>
          <p:nvPr/>
        </p:nvSpPr>
        <p:spPr>
          <a:xfrm>
            <a:off x="687400" y="518175"/>
            <a:ext cx="8152200" cy="397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400"/>
              </a:spcBef>
              <a:spcAft>
                <a:spcPts val="0"/>
              </a:spcAft>
              <a:buClr>
                <a:srgbClr val="000000"/>
              </a:buClr>
              <a:buSzPts val="1150"/>
              <a:buFont typeface="Arial"/>
              <a:buNone/>
            </a:pPr>
            <a:r>
              <a:rPr b="0" i="0" lang="en-CA" sz="1150" u="none" cap="none" strike="noStrike">
                <a:solidFill>
                  <a:schemeClr val="dk1"/>
                </a:solidFill>
                <a:highlight>
                  <a:srgbClr val="FFFFFF"/>
                </a:highlight>
                <a:latin typeface="Montserrat"/>
                <a:ea typeface="Montserrat"/>
                <a:cs typeface="Montserrat"/>
                <a:sym typeface="Montserrat"/>
              </a:rPr>
              <a:t>The following example has a function with one argument (fname). When the function is called, we pass along a first name, which is used inside the function to print the full name:</a:t>
            </a:r>
            <a:endParaRPr b="0" i="0" sz="1150" u="none" cap="none" strike="noStrike">
              <a:solidFill>
                <a:schemeClr val="dk1"/>
              </a:solidFill>
              <a:highlight>
                <a:srgbClr val="FFFFFF"/>
              </a:highlight>
              <a:latin typeface="Montserrat"/>
              <a:ea typeface="Montserrat"/>
              <a:cs typeface="Montserrat"/>
              <a:sym typeface="Montserrat"/>
            </a:endParaRPr>
          </a:p>
          <a:p>
            <a:pPr indent="457200" lvl="0" marL="0" marR="0" rtl="0" algn="l">
              <a:lnSpc>
                <a:spcPct val="115000"/>
              </a:lnSpc>
              <a:spcBef>
                <a:spcPts val="0"/>
              </a:spcBef>
              <a:spcAft>
                <a:spcPts val="0"/>
              </a:spcAft>
              <a:buClr>
                <a:schemeClr val="dk1"/>
              </a:buClr>
              <a:buSzPts val="1100"/>
              <a:buFont typeface="Arial"/>
              <a:buNone/>
            </a:pPr>
            <a:r>
              <a:t/>
            </a:r>
            <a:endParaRPr sz="1150">
              <a:solidFill>
                <a:schemeClr val="dk1"/>
              </a:solidFill>
              <a:highlight>
                <a:srgbClr val="FFFFFF"/>
              </a:highlight>
              <a:latin typeface="Courier New"/>
              <a:ea typeface="Courier New"/>
              <a:cs typeface="Courier New"/>
              <a:sym typeface="Courier New"/>
            </a:endParaRPr>
          </a:p>
          <a:p>
            <a:pPr indent="-301625" lvl="0" marL="457200" marR="0" rtl="0" algn="l">
              <a:lnSpc>
                <a:spcPct val="115000"/>
              </a:lnSpc>
              <a:spcBef>
                <a:spcPts val="0"/>
              </a:spcBef>
              <a:spcAft>
                <a:spcPts val="0"/>
              </a:spcAft>
              <a:buClr>
                <a:schemeClr val="dk1"/>
              </a:buClr>
              <a:buSzPts val="1150"/>
              <a:buFont typeface="Courier New"/>
              <a:buChar char="●"/>
            </a:pPr>
            <a:r>
              <a:rPr lang="en-CA" sz="1150">
                <a:solidFill>
                  <a:schemeClr val="dk1"/>
                </a:solidFill>
                <a:highlight>
                  <a:srgbClr val="FFFFFF"/>
                </a:highlight>
                <a:latin typeface="Courier New"/>
                <a:ea typeface="Courier New"/>
                <a:cs typeface="Courier New"/>
                <a:sym typeface="Courier New"/>
              </a:rPr>
              <a:t>my_function &lt;- function(fname) {</a:t>
            </a:r>
            <a:endParaRPr sz="1150">
              <a:solidFill>
                <a:schemeClr val="dk1"/>
              </a:solidFill>
              <a:highlight>
                <a:srgbClr val="FFFFFF"/>
              </a:highlight>
              <a:latin typeface="Courier New"/>
              <a:ea typeface="Courier New"/>
              <a:cs typeface="Courier New"/>
              <a:sym typeface="Courier New"/>
            </a:endParaRPr>
          </a:p>
          <a:p>
            <a:pPr indent="457200" lvl="0" marL="0" marR="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paste(fname, </a:t>
            </a:r>
            <a:r>
              <a:rPr lang="en-CA" sz="1150">
                <a:solidFill>
                  <a:srgbClr val="A52A2A"/>
                </a:solidFill>
                <a:highlight>
                  <a:srgbClr val="FFFFFF"/>
                </a:highlight>
                <a:latin typeface="Courier New"/>
                <a:ea typeface="Courier New"/>
                <a:cs typeface="Courier New"/>
                <a:sym typeface="Courier New"/>
              </a:rPr>
              <a:t>"Griffin"</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457200" lvl="0" marL="0" marR="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a:t>
            </a:r>
            <a:endParaRPr sz="1100">
              <a:solidFill>
                <a:schemeClr val="dk1"/>
              </a:solidFill>
            </a:endParaRPr>
          </a:p>
          <a:p>
            <a:pPr indent="457200" lvl="0" marL="0" marR="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my_function(</a:t>
            </a:r>
            <a:r>
              <a:rPr lang="en-CA" sz="1150">
                <a:solidFill>
                  <a:srgbClr val="A52A2A"/>
                </a:solidFill>
                <a:highlight>
                  <a:srgbClr val="FFFFFF"/>
                </a:highlight>
                <a:latin typeface="Courier New"/>
                <a:ea typeface="Courier New"/>
                <a:cs typeface="Courier New"/>
                <a:sym typeface="Courier New"/>
              </a:rPr>
              <a:t>"Peter"</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457200" lvl="0" marL="0" marR="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my_function(</a:t>
            </a:r>
            <a:r>
              <a:rPr lang="en-CA" sz="1150">
                <a:solidFill>
                  <a:srgbClr val="A52A2A"/>
                </a:solidFill>
                <a:highlight>
                  <a:srgbClr val="FFFFFF"/>
                </a:highlight>
                <a:latin typeface="Courier New"/>
                <a:ea typeface="Courier New"/>
                <a:cs typeface="Courier New"/>
                <a:sym typeface="Courier New"/>
              </a:rPr>
              <a:t>"Lois"</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457200" lvl="0" marL="0" marR="0" rtl="0" algn="l">
              <a:lnSpc>
                <a:spcPct val="115000"/>
              </a:lnSpc>
              <a:spcBef>
                <a:spcPts val="0"/>
              </a:spcBef>
              <a:spcAft>
                <a:spcPts val="0"/>
              </a:spcAft>
              <a:buClr>
                <a:srgbClr val="000000"/>
              </a:buClr>
              <a:buSzPts val="1150"/>
              <a:buFont typeface="Arial"/>
              <a:buNone/>
            </a:pPr>
            <a:r>
              <a:rPr lang="en-CA" sz="1150">
                <a:solidFill>
                  <a:schemeClr val="dk1"/>
                </a:solidFill>
                <a:highlight>
                  <a:srgbClr val="FFFFFF"/>
                </a:highlight>
                <a:latin typeface="Courier New"/>
                <a:ea typeface="Courier New"/>
                <a:cs typeface="Courier New"/>
                <a:sym typeface="Courier New"/>
              </a:rPr>
              <a:t>my_function(</a:t>
            </a:r>
            <a:r>
              <a:rPr lang="en-CA" sz="1150">
                <a:solidFill>
                  <a:srgbClr val="A52A2A"/>
                </a:solidFill>
                <a:highlight>
                  <a:srgbClr val="FFFFFF"/>
                </a:highlight>
                <a:latin typeface="Courier New"/>
                <a:ea typeface="Courier New"/>
                <a:cs typeface="Courier New"/>
                <a:sym typeface="Courier New"/>
              </a:rPr>
              <a:t>"Stewie"</a:t>
            </a:r>
            <a:r>
              <a:rPr lang="en-CA" sz="1150">
                <a:solidFill>
                  <a:schemeClr val="dk1"/>
                </a:solidFill>
                <a:highlight>
                  <a:srgbClr val="FFFFFF"/>
                </a:highlight>
                <a:latin typeface="Courier New"/>
                <a:ea typeface="Courier New"/>
                <a:cs typeface="Courier New"/>
                <a:sym typeface="Courier New"/>
              </a:rPr>
              <a:t>)</a:t>
            </a:r>
            <a:endParaRPr sz="1150">
              <a:solidFill>
                <a:srgbClr val="0000CD"/>
              </a:solidFill>
              <a:highlight>
                <a:srgbClr val="FFFFFF"/>
              </a:highlight>
              <a:latin typeface="Courier New"/>
              <a:ea typeface="Courier New"/>
              <a:cs typeface="Courier New"/>
              <a:sym typeface="Courier New"/>
            </a:endParaRPr>
          </a:p>
          <a:p>
            <a:pPr indent="0" lvl="0" marL="0" marR="0" rtl="0" algn="l">
              <a:lnSpc>
                <a:spcPct val="115000"/>
              </a:lnSpc>
              <a:spcBef>
                <a:spcPts val="1400"/>
              </a:spcBef>
              <a:spcAft>
                <a:spcPts val="0"/>
              </a:spcAft>
              <a:buClr>
                <a:schemeClr val="dk1"/>
              </a:buClr>
              <a:buSzPts val="1100"/>
              <a:buFont typeface="Arial"/>
              <a:buNone/>
            </a:pPr>
            <a:r>
              <a:rPr b="0" i="0" lang="en-CA" sz="1150" u="none" cap="none" strike="noStrike">
                <a:solidFill>
                  <a:schemeClr val="dk1"/>
                </a:solidFill>
                <a:highlight>
                  <a:srgbClr val="FFFFFF"/>
                </a:highlight>
                <a:latin typeface="Montserrat"/>
                <a:ea typeface="Montserrat"/>
                <a:cs typeface="Montserrat"/>
                <a:sym typeface="Montserrat"/>
              </a:rPr>
              <a:t>Number of Arguments- </a:t>
            </a:r>
            <a:r>
              <a:rPr lang="en-CA" sz="1150">
                <a:solidFill>
                  <a:schemeClr val="dk1"/>
                </a:solidFill>
                <a:highlight>
                  <a:srgbClr val="FFFFFF"/>
                </a:highlight>
                <a:latin typeface="Verdana"/>
                <a:ea typeface="Verdana"/>
                <a:cs typeface="Verdana"/>
                <a:sym typeface="Verdana"/>
              </a:rPr>
              <a:t>By default, a function must be called with the correct number of arguments. Meaning that if your function expects 2 arguments, you have to call the function with 2 arguments, not more, and not less:</a:t>
            </a:r>
            <a:endParaRPr sz="1150">
              <a:solidFill>
                <a:schemeClr val="dk1"/>
              </a:solidFill>
              <a:highlight>
                <a:srgbClr val="FFFFFF"/>
              </a:highlight>
              <a:latin typeface="Verdana"/>
              <a:ea typeface="Verdana"/>
              <a:cs typeface="Verdana"/>
              <a:sym typeface="Verdana"/>
            </a:endParaRPr>
          </a:p>
          <a:p>
            <a:pPr indent="0" lvl="0" marL="0" marR="0" rtl="0" algn="l">
              <a:lnSpc>
                <a:spcPct val="115000"/>
              </a:lnSpc>
              <a:spcBef>
                <a:spcPts val="1400"/>
              </a:spcBef>
              <a:spcAft>
                <a:spcPts val="0"/>
              </a:spcAft>
              <a:buClr>
                <a:schemeClr val="dk1"/>
              </a:buClr>
              <a:buSzPts val="1100"/>
              <a:buFont typeface="Arial"/>
              <a:buNone/>
            </a:pPr>
            <a:r>
              <a:t/>
            </a:r>
            <a:endParaRPr sz="1150">
              <a:solidFill>
                <a:schemeClr val="dk1"/>
              </a:solidFill>
              <a:highlight>
                <a:srgbClr val="FFFFFF"/>
              </a:highlight>
              <a:latin typeface="Verdana"/>
              <a:ea typeface="Verdana"/>
              <a:cs typeface="Verdana"/>
              <a:sym typeface="Verdana"/>
            </a:endParaRPr>
          </a:p>
          <a:p>
            <a:pPr indent="-301625" lvl="0" marL="457200" marR="0" rtl="0" algn="l">
              <a:lnSpc>
                <a:spcPct val="115000"/>
              </a:lnSpc>
              <a:spcBef>
                <a:spcPts val="0"/>
              </a:spcBef>
              <a:spcAft>
                <a:spcPts val="0"/>
              </a:spcAft>
              <a:buClr>
                <a:schemeClr val="dk1"/>
              </a:buClr>
              <a:buSzPts val="1150"/>
              <a:buFont typeface="Courier New"/>
              <a:buChar char="●"/>
            </a:pPr>
            <a:r>
              <a:rPr lang="en-CA" sz="1150">
                <a:solidFill>
                  <a:schemeClr val="dk1"/>
                </a:solidFill>
                <a:highlight>
                  <a:srgbClr val="FFFFFF"/>
                </a:highlight>
                <a:latin typeface="Courier New"/>
                <a:ea typeface="Courier New"/>
                <a:cs typeface="Courier New"/>
                <a:sym typeface="Courier New"/>
              </a:rPr>
              <a:t>my_function &lt;- function(fname, lname) {</a:t>
            </a:r>
            <a:endParaRPr sz="1150">
              <a:solidFill>
                <a:schemeClr val="dk1"/>
              </a:solidFill>
              <a:highlight>
                <a:srgbClr val="FFFFFF"/>
              </a:highlight>
              <a:latin typeface="Courier New"/>
              <a:ea typeface="Courier New"/>
              <a:cs typeface="Courier New"/>
              <a:sym typeface="Courier New"/>
            </a:endParaRPr>
          </a:p>
          <a:p>
            <a:pPr indent="457200" lvl="0" marL="0" marR="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paste(fname, lname)                          </a:t>
            </a:r>
            <a:r>
              <a:rPr lang="en-CA" sz="1150">
                <a:solidFill>
                  <a:srgbClr val="FFFFFF"/>
                </a:solidFill>
                <a:highlight>
                  <a:schemeClr val="dk1"/>
                </a:highlight>
                <a:latin typeface="Courier New"/>
                <a:ea typeface="Courier New"/>
                <a:cs typeface="Courier New"/>
                <a:sym typeface="Courier New"/>
              </a:rPr>
              <a:t>"Peter Griffin"</a:t>
            </a:r>
            <a:endParaRPr sz="1150">
              <a:solidFill>
                <a:schemeClr val="dk1"/>
              </a:solidFill>
              <a:highlight>
                <a:srgbClr val="FFFFFF"/>
              </a:highlight>
              <a:latin typeface="Courier New"/>
              <a:ea typeface="Courier New"/>
              <a:cs typeface="Courier New"/>
              <a:sym typeface="Courier New"/>
            </a:endParaRPr>
          </a:p>
          <a:p>
            <a:pPr indent="457200" lvl="0" marL="0" marR="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a:t>
            </a:r>
            <a:endParaRPr sz="1100">
              <a:solidFill>
                <a:schemeClr val="dk1"/>
              </a:solidFill>
            </a:endParaRPr>
          </a:p>
          <a:p>
            <a:pPr indent="457200" lvl="0" marL="0" marR="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my_function(</a:t>
            </a:r>
            <a:r>
              <a:rPr lang="en-CA" sz="1150">
                <a:solidFill>
                  <a:srgbClr val="A52A2A"/>
                </a:solidFill>
                <a:highlight>
                  <a:srgbClr val="FFFFFF"/>
                </a:highlight>
                <a:latin typeface="Courier New"/>
                <a:ea typeface="Courier New"/>
                <a:cs typeface="Courier New"/>
                <a:sym typeface="Courier New"/>
              </a:rPr>
              <a:t>"Peter"</a:t>
            </a:r>
            <a:r>
              <a:rPr lang="en-CA" sz="1150">
                <a:solidFill>
                  <a:schemeClr val="dk1"/>
                </a:solidFill>
                <a:highlight>
                  <a:srgbClr val="FFFFFF"/>
                </a:highlight>
                <a:latin typeface="Courier New"/>
                <a:ea typeface="Courier New"/>
                <a:cs typeface="Courier New"/>
                <a:sym typeface="Courier New"/>
              </a:rPr>
              <a:t>, </a:t>
            </a:r>
            <a:r>
              <a:rPr lang="en-CA" sz="1150">
                <a:solidFill>
                  <a:srgbClr val="A52A2A"/>
                </a:solidFill>
                <a:highlight>
                  <a:srgbClr val="FFFFFF"/>
                </a:highlight>
                <a:latin typeface="Courier New"/>
                <a:ea typeface="Courier New"/>
                <a:cs typeface="Courier New"/>
                <a:sym typeface="Courier New"/>
              </a:rPr>
              <a:t>"Griffin"</a:t>
            </a:r>
            <a:r>
              <a:rPr lang="en-CA" sz="1150">
                <a:solidFill>
                  <a:schemeClr val="dk1"/>
                </a:solidFill>
                <a:highlight>
                  <a:srgbClr val="FFFFFF"/>
                </a:highlight>
                <a:latin typeface="Courier New"/>
                <a:ea typeface="Courier New"/>
                <a:cs typeface="Courier New"/>
                <a:sym typeface="Courier New"/>
              </a:rPr>
              <a:t>)</a:t>
            </a:r>
            <a:endParaRPr sz="1150">
              <a:solidFill>
                <a:srgbClr val="0000CD"/>
              </a:solidFill>
              <a:highlight>
                <a:srgbClr val="FFFFFF"/>
              </a:highlight>
              <a:latin typeface="Courier New"/>
              <a:ea typeface="Courier New"/>
              <a:cs typeface="Courier New"/>
              <a:sym typeface="Courier New"/>
            </a:endParaRPr>
          </a:p>
        </p:txBody>
      </p:sp>
      <p:sp>
        <p:nvSpPr>
          <p:cNvPr id="269" name="Google Shape;269;gf6530b1da6_1_418"/>
          <p:cNvSpPr txBox="1"/>
          <p:nvPr/>
        </p:nvSpPr>
        <p:spPr>
          <a:xfrm>
            <a:off x="4854875" y="1213725"/>
            <a:ext cx="4262700" cy="7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"Peter Griffin"</a:t>
            </a:r>
            <a:endParaRPr sz="1150">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"Lois Griffin"</a:t>
            </a:r>
            <a:endParaRPr sz="1150">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rPr lang="en-CA" sz="1150">
                <a:solidFill>
                  <a:srgbClr val="FFFFFF"/>
                </a:solidFill>
                <a:highlight>
                  <a:schemeClr val="dk1"/>
                </a:highlight>
                <a:latin typeface="Courier New"/>
                <a:ea typeface="Courier New"/>
                <a:cs typeface="Courier New"/>
                <a:sym typeface="Courier New"/>
              </a:rPr>
              <a:t>"Stewie Griffin"</a:t>
            </a:r>
            <a:endParaRPr sz="1150">
              <a:solidFill>
                <a:srgbClr val="FFFFFF"/>
              </a:solidFill>
              <a:highlight>
                <a:schemeClr val="dk1"/>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f6530b1da6_1_433"/>
          <p:cNvSpPr txBox="1"/>
          <p:nvPr>
            <p:ph type="title"/>
          </p:nvPr>
        </p:nvSpPr>
        <p:spPr>
          <a:xfrm>
            <a:off x="606700" y="344807"/>
            <a:ext cx="8001000" cy="47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400"/>
              <a:buNone/>
            </a:pPr>
            <a:r>
              <a:rPr lang="en-CA"/>
              <a:t>R Functions</a:t>
            </a:r>
            <a:endParaRPr/>
          </a:p>
        </p:txBody>
      </p:sp>
      <p:sp>
        <p:nvSpPr>
          <p:cNvPr id="276" name="Google Shape;276;gf6530b1da6_1_433"/>
          <p:cNvSpPr txBox="1"/>
          <p:nvPr/>
        </p:nvSpPr>
        <p:spPr>
          <a:xfrm>
            <a:off x="705050" y="716675"/>
            <a:ext cx="8120400" cy="464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50"/>
              <a:buFont typeface="Arial"/>
              <a:buNone/>
            </a:pPr>
            <a:r>
              <a:rPr b="0" i="0" lang="en-CA" sz="1150" u="none" cap="none" strike="noStrike">
                <a:solidFill>
                  <a:schemeClr val="dk1"/>
                </a:solidFill>
                <a:highlight>
                  <a:srgbClr val="FFFFFF"/>
                </a:highlight>
                <a:latin typeface="Montserrat"/>
                <a:ea typeface="Montserrat"/>
                <a:cs typeface="Montserrat"/>
                <a:sym typeface="Montserrat"/>
              </a:rPr>
              <a:t>If you try to call the function with 1 or 3 arguments, you will get an error.</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rPr b="1" lang="en-CA" sz="1150">
                <a:solidFill>
                  <a:schemeClr val="dk1"/>
                </a:solidFill>
                <a:highlight>
                  <a:srgbClr val="FFFFFF"/>
                </a:highlight>
                <a:latin typeface="Montserrat"/>
                <a:ea typeface="Montserrat"/>
                <a:cs typeface="Montserrat"/>
                <a:sym typeface="Montserrat"/>
              </a:rPr>
              <a:t>Default Parameter Value</a:t>
            </a:r>
            <a:r>
              <a:rPr b="1" i="0" lang="en-CA" sz="1150" u="none" cap="none" strike="noStrike">
                <a:solidFill>
                  <a:schemeClr val="dk1"/>
                </a:solidFill>
                <a:highlight>
                  <a:srgbClr val="FFFFFF"/>
                </a:highlight>
                <a:latin typeface="Montserrat"/>
                <a:ea typeface="Montserrat"/>
                <a:cs typeface="Montserrat"/>
                <a:sym typeface="Montserrat"/>
              </a:rPr>
              <a:t>- </a:t>
            </a:r>
            <a:r>
              <a:rPr lang="en-CA" sz="1150">
                <a:solidFill>
                  <a:schemeClr val="dk1"/>
                </a:solidFill>
                <a:highlight>
                  <a:srgbClr val="FFFFFF"/>
                </a:highlight>
                <a:latin typeface="Verdana"/>
                <a:ea typeface="Verdana"/>
                <a:cs typeface="Verdana"/>
                <a:sym typeface="Verdana"/>
              </a:rPr>
              <a:t>The following example shows how to use a default parameter value. If we call the function without an argument, it uses the default value:</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my_function &lt;- function(country = </a:t>
            </a:r>
            <a:r>
              <a:rPr lang="en-CA" sz="1150">
                <a:solidFill>
                  <a:srgbClr val="A52A2A"/>
                </a:solidFill>
                <a:highlight>
                  <a:srgbClr val="FFFFFF"/>
                </a:highlight>
                <a:latin typeface="Courier New"/>
                <a:ea typeface="Courier New"/>
                <a:cs typeface="Courier New"/>
                <a:sym typeface="Courier New"/>
              </a:rPr>
              <a:t>"Norway"</a:t>
            </a:r>
            <a:r>
              <a:rPr lang="en-CA"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paste(</a:t>
            </a:r>
            <a:r>
              <a:rPr lang="en-CA" sz="1150">
                <a:solidFill>
                  <a:srgbClr val="A52A2A"/>
                </a:solidFill>
                <a:highlight>
                  <a:srgbClr val="FFFFFF"/>
                </a:highlight>
                <a:latin typeface="Courier New"/>
                <a:ea typeface="Courier New"/>
                <a:cs typeface="Courier New"/>
                <a:sym typeface="Courier New"/>
              </a:rPr>
              <a:t>"I am from"</a:t>
            </a:r>
            <a:r>
              <a:rPr lang="en-CA" sz="1150">
                <a:solidFill>
                  <a:schemeClr val="dk1"/>
                </a:solidFill>
                <a:highlight>
                  <a:srgbClr val="FFFFFF"/>
                </a:highlight>
                <a:latin typeface="Courier New"/>
                <a:ea typeface="Courier New"/>
                <a:cs typeface="Courier New"/>
                <a:sym typeface="Courier New"/>
              </a:rPr>
              <a:t>, country)</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a:t>
            </a:r>
            <a:endParaRPr sz="11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my_function(</a:t>
            </a:r>
            <a:r>
              <a:rPr lang="en-CA" sz="1150">
                <a:solidFill>
                  <a:srgbClr val="A52A2A"/>
                </a:solidFill>
                <a:highlight>
                  <a:srgbClr val="FFFFFF"/>
                </a:highlight>
                <a:latin typeface="Courier New"/>
                <a:ea typeface="Courier New"/>
                <a:cs typeface="Courier New"/>
                <a:sym typeface="Courier New"/>
              </a:rPr>
              <a:t>"Sweden"</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my_function(</a:t>
            </a:r>
            <a:r>
              <a:rPr lang="en-CA" sz="1150">
                <a:solidFill>
                  <a:srgbClr val="A52A2A"/>
                </a:solidFill>
                <a:highlight>
                  <a:srgbClr val="FFFFFF"/>
                </a:highlight>
                <a:latin typeface="Courier New"/>
                <a:ea typeface="Courier New"/>
                <a:cs typeface="Courier New"/>
                <a:sym typeface="Courier New"/>
              </a:rPr>
              <a:t>"India"</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my_function() </a:t>
            </a:r>
            <a:r>
              <a:rPr lang="en-CA" sz="1150">
                <a:solidFill>
                  <a:srgbClr val="008000"/>
                </a:solidFill>
                <a:highlight>
                  <a:srgbClr val="FFFFFF"/>
                </a:highlight>
                <a:latin typeface="Courier New"/>
                <a:ea typeface="Courier New"/>
                <a:cs typeface="Courier New"/>
                <a:sym typeface="Courier New"/>
              </a:rPr>
              <a:t># will get the default value, which is Norway</a:t>
            </a:r>
            <a:endParaRPr sz="1150">
              <a:solidFill>
                <a:srgbClr val="008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rPr lang="en-CA" sz="1150">
                <a:solidFill>
                  <a:schemeClr val="dk1"/>
                </a:solidFill>
                <a:highlight>
                  <a:srgbClr val="FFFFFF"/>
                </a:highlight>
                <a:latin typeface="Courier New"/>
                <a:ea typeface="Courier New"/>
                <a:cs typeface="Courier New"/>
                <a:sym typeface="Courier New"/>
              </a:rPr>
              <a:t>my_function(</a:t>
            </a:r>
            <a:r>
              <a:rPr lang="en-CA" sz="1150">
                <a:solidFill>
                  <a:srgbClr val="A52A2A"/>
                </a:solidFill>
                <a:highlight>
                  <a:srgbClr val="FFFFFF"/>
                </a:highlight>
                <a:latin typeface="Courier New"/>
                <a:ea typeface="Courier New"/>
                <a:cs typeface="Courier New"/>
                <a:sym typeface="Courier New"/>
              </a:rPr>
              <a:t>"USA"</a:t>
            </a:r>
            <a:r>
              <a:rPr lang="en-CA" sz="1150">
                <a:solidFill>
                  <a:schemeClr val="dk1"/>
                </a:solidFill>
                <a:highlight>
                  <a:srgbClr val="FFFFFF"/>
                </a:highlight>
                <a:latin typeface="Courier New"/>
                <a:ea typeface="Courier New"/>
                <a:cs typeface="Courier New"/>
                <a:sym typeface="Courier New"/>
              </a:rPr>
              <a:t>)</a:t>
            </a:r>
            <a:endParaRPr sz="1150">
              <a:solidFill>
                <a:srgbClr val="0000CD"/>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rPr b="1" lang="en-CA" sz="1150">
                <a:solidFill>
                  <a:schemeClr val="dk1"/>
                </a:solidFill>
                <a:highlight>
                  <a:srgbClr val="FFFFFF"/>
                </a:highlight>
                <a:latin typeface="Montserrat"/>
                <a:ea typeface="Montserrat"/>
                <a:cs typeface="Montserrat"/>
                <a:sym typeface="Montserrat"/>
              </a:rPr>
              <a:t>Return</a:t>
            </a:r>
            <a:r>
              <a:rPr b="1" i="0" lang="en-CA" sz="1150" u="none" cap="none" strike="noStrike">
                <a:solidFill>
                  <a:schemeClr val="dk1"/>
                </a:solidFill>
                <a:highlight>
                  <a:srgbClr val="FFFFFF"/>
                </a:highlight>
                <a:latin typeface="Montserrat"/>
                <a:ea typeface="Montserrat"/>
                <a:cs typeface="Montserrat"/>
                <a:sym typeface="Montserrat"/>
              </a:rPr>
              <a:t> Values-</a:t>
            </a:r>
            <a:r>
              <a:rPr b="0" i="0" lang="en-CA" sz="1150" u="none" cap="none" strike="noStrike">
                <a:solidFill>
                  <a:schemeClr val="dk1"/>
                </a:solidFill>
                <a:highlight>
                  <a:srgbClr val="FFFFFF"/>
                </a:highlight>
                <a:latin typeface="Montserrat"/>
                <a:ea typeface="Montserrat"/>
                <a:cs typeface="Montserrat"/>
                <a:sym typeface="Montserrat"/>
              </a:rPr>
              <a:t> </a:t>
            </a:r>
            <a:r>
              <a:rPr lang="en-CA" sz="1150">
                <a:solidFill>
                  <a:schemeClr val="dk1"/>
                </a:solidFill>
                <a:highlight>
                  <a:srgbClr val="FFFFFF"/>
                </a:highlight>
                <a:latin typeface="Verdana"/>
                <a:ea typeface="Verdana"/>
                <a:cs typeface="Verdana"/>
                <a:sym typeface="Verdana"/>
              </a:rPr>
              <a:t>To let a function return a result, use the </a:t>
            </a:r>
            <a:r>
              <a:rPr lang="en-CA" sz="1200">
                <a:solidFill>
                  <a:srgbClr val="DC143C"/>
                </a:solidFill>
                <a:latin typeface="Courier New"/>
                <a:ea typeface="Courier New"/>
                <a:cs typeface="Courier New"/>
                <a:sym typeface="Courier New"/>
              </a:rPr>
              <a:t>return()</a:t>
            </a:r>
            <a:r>
              <a:rPr lang="en-CA" sz="1150">
                <a:solidFill>
                  <a:schemeClr val="dk1"/>
                </a:solidFill>
                <a:highlight>
                  <a:srgbClr val="FFFFFF"/>
                </a:highlight>
                <a:latin typeface="Verdana"/>
                <a:ea typeface="Verdana"/>
                <a:cs typeface="Verdana"/>
                <a:sym typeface="Verdana"/>
              </a:rPr>
              <a:t> function:</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1100"/>
              <a:buFont typeface="Arial"/>
              <a:buNone/>
            </a:pPr>
            <a:r>
              <a:t/>
            </a:r>
            <a:endParaRPr b="0" i="0" sz="1150" u="none" cap="none" strike="noStrike">
              <a:solidFill>
                <a:schemeClr val="dk1"/>
              </a:solidFill>
              <a:highlight>
                <a:srgbClr val="FFFFFF"/>
              </a:highlight>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my_function &lt;- function(x) {</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return</a:t>
            </a:r>
            <a:r>
              <a:rPr lang="en-CA" sz="1150">
                <a:solidFill>
                  <a:schemeClr val="dk1"/>
                </a:solidFill>
                <a:highlight>
                  <a:srgbClr val="FFFFFF"/>
                </a:highlight>
                <a:latin typeface="Courier New"/>
                <a:ea typeface="Courier New"/>
                <a:cs typeface="Courier New"/>
                <a:sym typeface="Courier New"/>
              </a:rPr>
              <a:t> (</a:t>
            </a:r>
            <a:r>
              <a:rPr lang="en-CA" sz="1150">
                <a:solidFill>
                  <a:srgbClr val="FF0000"/>
                </a:solidFill>
                <a:highlight>
                  <a:srgbClr val="FFFFFF"/>
                </a:highlight>
                <a:latin typeface="Courier New"/>
                <a:ea typeface="Courier New"/>
                <a:cs typeface="Courier New"/>
                <a:sym typeface="Courier New"/>
              </a:rPr>
              <a:t>5</a:t>
            </a:r>
            <a:r>
              <a:rPr lang="en-CA" sz="1150">
                <a:solidFill>
                  <a:schemeClr val="dk1"/>
                </a:solidFill>
                <a:highlight>
                  <a:srgbClr val="FFFFFF"/>
                </a:highlight>
                <a:latin typeface="Courier New"/>
                <a:ea typeface="Courier New"/>
                <a:cs typeface="Courier New"/>
                <a:sym typeface="Courier New"/>
              </a:rPr>
              <a:t> * x)</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(my_function(</a:t>
            </a:r>
            <a:r>
              <a:rPr lang="en-CA" sz="1150">
                <a:solidFill>
                  <a:srgbClr val="FF0000"/>
                </a:solidFill>
                <a:highlight>
                  <a:srgbClr val="FFFFFF"/>
                </a:highlight>
                <a:latin typeface="Courier New"/>
                <a:ea typeface="Courier New"/>
                <a:cs typeface="Courier New"/>
                <a:sym typeface="Courier New"/>
              </a:rPr>
              <a:t>3</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(my_function(</a:t>
            </a:r>
            <a:r>
              <a:rPr lang="en-CA" sz="1150">
                <a:solidFill>
                  <a:srgbClr val="FF0000"/>
                </a:solidFill>
                <a:highlight>
                  <a:srgbClr val="FFFFFF"/>
                </a:highlight>
                <a:latin typeface="Courier New"/>
                <a:ea typeface="Courier New"/>
                <a:cs typeface="Courier New"/>
                <a:sym typeface="Courier New"/>
              </a:rPr>
              <a:t>5</a:t>
            </a:r>
            <a:r>
              <a:rPr lang="en-CA"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print</a:t>
            </a:r>
            <a:r>
              <a:rPr lang="en-CA" sz="1150">
                <a:solidFill>
                  <a:schemeClr val="dk1"/>
                </a:solidFill>
                <a:highlight>
                  <a:srgbClr val="FFFFFF"/>
                </a:highlight>
                <a:latin typeface="Courier New"/>
                <a:ea typeface="Courier New"/>
                <a:cs typeface="Courier New"/>
                <a:sym typeface="Courier New"/>
              </a:rPr>
              <a:t>(my_function(</a:t>
            </a:r>
            <a:r>
              <a:rPr lang="en-CA" sz="1150">
                <a:solidFill>
                  <a:srgbClr val="FF0000"/>
                </a:solidFill>
                <a:highlight>
                  <a:srgbClr val="FFFFFF"/>
                </a:highlight>
                <a:latin typeface="Courier New"/>
                <a:ea typeface="Courier New"/>
                <a:cs typeface="Courier New"/>
                <a:sym typeface="Courier New"/>
              </a:rPr>
              <a:t>9</a:t>
            </a:r>
            <a:r>
              <a:rPr lang="en-CA" sz="1150">
                <a:solidFill>
                  <a:schemeClr val="dk1"/>
                </a:solidFill>
                <a:highlight>
                  <a:srgbClr val="FFFFFF"/>
                </a:highlight>
                <a:latin typeface="Courier New"/>
                <a:ea typeface="Courier New"/>
                <a:cs typeface="Courier New"/>
                <a:sym typeface="Courier New"/>
              </a:rPr>
              <a:t>))</a:t>
            </a:r>
            <a:endParaRPr sz="1150">
              <a:solidFill>
                <a:srgbClr val="0000CD"/>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Verdana"/>
              <a:ea typeface="Verdana"/>
              <a:cs typeface="Verdana"/>
              <a:sym typeface="Verdana"/>
            </a:endParaRPr>
          </a:p>
        </p:txBody>
      </p:sp>
      <p:sp>
        <p:nvSpPr>
          <p:cNvPr id="277" name="Google Shape;277;gf6530b1da6_1_433"/>
          <p:cNvSpPr txBox="1"/>
          <p:nvPr/>
        </p:nvSpPr>
        <p:spPr>
          <a:xfrm>
            <a:off x="4309800" y="4081650"/>
            <a:ext cx="4262700" cy="7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15</a:t>
            </a:r>
            <a:endParaRPr sz="1150">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25</a:t>
            </a:r>
            <a:endParaRPr sz="1150">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rPr lang="en-CA" sz="1150">
                <a:solidFill>
                  <a:srgbClr val="FFFFFF"/>
                </a:solidFill>
                <a:highlight>
                  <a:schemeClr val="dk1"/>
                </a:highlight>
                <a:latin typeface="Courier New"/>
                <a:ea typeface="Courier New"/>
                <a:cs typeface="Courier New"/>
                <a:sym typeface="Courier New"/>
              </a:rPr>
              <a:t>45</a:t>
            </a:r>
            <a:endParaRPr sz="1150">
              <a:solidFill>
                <a:srgbClr val="FFFFFF"/>
              </a:solidFill>
              <a:highlight>
                <a:schemeClr val="dk1"/>
              </a:highlight>
              <a:latin typeface="Courier New"/>
              <a:ea typeface="Courier New"/>
              <a:cs typeface="Courier New"/>
              <a:sym typeface="Courier New"/>
            </a:endParaRPr>
          </a:p>
        </p:txBody>
      </p:sp>
      <p:sp>
        <p:nvSpPr>
          <p:cNvPr id="278" name="Google Shape;278;gf6530b1da6_1_433"/>
          <p:cNvSpPr txBox="1"/>
          <p:nvPr/>
        </p:nvSpPr>
        <p:spPr>
          <a:xfrm>
            <a:off x="4995750" y="1646475"/>
            <a:ext cx="40530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"I am from Sweden"</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"I am from India"</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"I am from Norway"</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rPr lang="en-CA" sz="1150">
                <a:solidFill>
                  <a:srgbClr val="FFFFFF"/>
                </a:solidFill>
                <a:highlight>
                  <a:schemeClr val="dk1"/>
                </a:highlight>
                <a:latin typeface="Courier New"/>
                <a:ea typeface="Courier New"/>
                <a:cs typeface="Courier New"/>
                <a:sym typeface="Courier New"/>
              </a:rPr>
              <a:t>"I am from USA"</a:t>
            </a:r>
            <a:endParaRPr>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f6530b1da6_1_451"/>
          <p:cNvSpPr txBox="1"/>
          <p:nvPr>
            <p:ph type="title"/>
          </p:nvPr>
        </p:nvSpPr>
        <p:spPr>
          <a:xfrm>
            <a:off x="571500" y="478482"/>
            <a:ext cx="8001000" cy="47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400"/>
              <a:buNone/>
            </a:pPr>
            <a:r>
              <a:rPr lang="en-CA"/>
              <a:t>R Functions</a:t>
            </a:r>
            <a:endParaRPr/>
          </a:p>
        </p:txBody>
      </p:sp>
      <p:sp>
        <p:nvSpPr>
          <p:cNvPr id="285" name="Google Shape;285;gf6530b1da6_1_451"/>
          <p:cNvSpPr txBox="1"/>
          <p:nvPr/>
        </p:nvSpPr>
        <p:spPr>
          <a:xfrm>
            <a:off x="571500" y="1287350"/>
            <a:ext cx="8242200" cy="304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en-CA">
                <a:latin typeface="Montserrat"/>
                <a:ea typeface="Montserrat"/>
                <a:cs typeface="Montserrat"/>
                <a:sym typeface="Montserrat"/>
              </a:rPr>
              <a:t>Nested Functions</a:t>
            </a:r>
            <a:r>
              <a:rPr b="0" i="0" lang="en-CA" sz="1400" u="none" cap="none" strike="noStrike">
                <a:solidFill>
                  <a:srgbClr val="000000"/>
                </a:solidFill>
                <a:latin typeface="Montserrat"/>
                <a:ea typeface="Montserrat"/>
                <a:cs typeface="Montserrat"/>
                <a:sym typeface="Montserrat"/>
              </a:rPr>
              <a:t>- </a:t>
            </a:r>
            <a:r>
              <a:rPr lang="en-CA" sz="1150">
                <a:solidFill>
                  <a:schemeClr val="dk1"/>
                </a:solidFill>
                <a:highlight>
                  <a:srgbClr val="FFFFFF"/>
                </a:highlight>
                <a:latin typeface="Verdana"/>
                <a:ea typeface="Verdana"/>
                <a:cs typeface="Verdana"/>
                <a:sym typeface="Verdana"/>
              </a:rPr>
              <a:t>There are two ways to create a nested function:</a:t>
            </a:r>
            <a:endParaRPr sz="1150">
              <a:solidFill>
                <a:schemeClr val="dk1"/>
              </a:solidFill>
              <a:highlight>
                <a:srgbClr val="FFFFFF"/>
              </a:highlight>
              <a:latin typeface="Verdana"/>
              <a:ea typeface="Verdana"/>
              <a:cs typeface="Verdana"/>
              <a:sym typeface="Verdana"/>
            </a:endParaRPr>
          </a:p>
          <a:p>
            <a:pPr indent="-301625" lvl="0" marL="457200" rtl="0" algn="l">
              <a:lnSpc>
                <a:spcPct val="115000"/>
              </a:lnSpc>
              <a:spcBef>
                <a:spcPts val="1100"/>
              </a:spcBef>
              <a:spcAft>
                <a:spcPts val="0"/>
              </a:spcAft>
              <a:buClr>
                <a:schemeClr val="dk1"/>
              </a:buClr>
              <a:buSzPts val="1150"/>
              <a:buFont typeface="Verdana"/>
              <a:buChar char="●"/>
            </a:pPr>
            <a:r>
              <a:rPr lang="en-CA" sz="1150">
                <a:solidFill>
                  <a:schemeClr val="dk1"/>
                </a:solidFill>
                <a:highlight>
                  <a:srgbClr val="FFFFFF"/>
                </a:highlight>
                <a:latin typeface="Verdana"/>
                <a:ea typeface="Verdana"/>
                <a:cs typeface="Verdana"/>
                <a:sym typeface="Verdana"/>
              </a:rPr>
              <a:t>Call a function within another function.</a:t>
            </a:r>
            <a:endParaRPr sz="1150">
              <a:solidFill>
                <a:schemeClr val="dk1"/>
              </a:solidFill>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Clr>
                <a:schemeClr val="dk1"/>
              </a:buClr>
              <a:buSzPts val="1150"/>
              <a:buFont typeface="Verdana"/>
              <a:buChar char="●"/>
            </a:pPr>
            <a:r>
              <a:rPr lang="en-CA" sz="1150">
                <a:solidFill>
                  <a:schemeClr val="dk1"/>
                </a:solidFill>
                <a:highlight>
                  <a:srgbClr val="FFFFFF"/>
                </a:highlight>
                <a:latin typeface="Verdana"/>
                <a:ea typeface="Verdana"/>
                <a:cs typeface="Verdana"/>
                <a:sym typeface="Verdana"/>
              </a:rPr>
              <a:t>Write a function within a function.</a:t>
            </a:r>
            <a:endParaRPr sz="1150">
              <a:solidFill>
                <a:schemeClr val="dk1"/>
              </a:solidFill>
              <a:highlight>
                <a:srgbClr val="FFFFFF"/>
              </a:highlight>
              <a:latin typeface="Verdana"/>
              <a:ea typeface="Verdana"/>
              <a:cs typeface="Verdana"/>
              <a:sym typeface="Verdana"/>
            </a:endParaRPr>
          </a:p>
          <a:p>
            <a:pPr indent="0" lvl="0" marL="0" marR="0" rtl="0" algn="l">
              <a:lnSpc>
                <a:spcPct val="100000"/>
              </a:lnSpc>
              <a:spcBef>
                <a:spcPts val="1100"/>
              </a:spcBef>
              <a:spcAft>
                <a:spcPts val="0"/>
              </a:spcAft>
              <a:buClr>
                <a:srgbClr val="000000"/>
              </a:buClr>
              <a:buSzPts val="1400"/>
              <a:buFont typeface="Arial"/>
              <a:buNone/>
            </a:pPr>
            <a:r>
              <a:t/>
            </a:r>
            <a:endParaRPr sz="1150">
              <a:solidFill>
                <a:schemeClr val="dk1"/>
              </a:solidFill>
              <a:highlight>
                <a:srgbClr val="FFFFFF"/>
              </a:highlight>
              <a:latin typeface="Montserrat"/>
              <a:ea typeface="Montserrat"/>
              <a:cs typeface="Montserrat"/>
              <a:sym typeface="Montserrat"/>
            </a:endParaRPr>
          </a:p>
          <a:p>
            <a:pPr indent="-301625" lvl="0" marL="457200" marR="0" rtl="0" algn="l">
              <a:lnSpc>
                <a:spcPct val="100000"/>
              </a:lnSpc>
              <a:spcBef>
                <a:spcPts val="1400"/>
              </a:spcBef>
              <a:spcAft>
                <a:spcPts val="0"/>
              </a:spcAft>
              <a:buClr>
                <a:schemeClr val="dk1"/>
              </a:buClr>
              <a:buSzPts val="1150"/>
              <a:buFont typeface="Courier New"/>
              <a:buChar char="●"/>
            </a:pPr>
            <a:r>
              <a:rPr lang="en-CA" sz="1150">
                <a:solidFill>
                  <a:schemeClr val="dk1"/>
                </a:solidFill>
                <a:highlight>
                  <a:srgbClr val="FFFFFF"/>
                </a:highlight>
                <a:latin typeface="Courier New"/>
                <a:ea typeface="Courier New"/>
                <a:cs typeface="Courier New"/>
                <a:sym typeface="Courier New"/>
              </a:rPr>
              <a:t>Nested_function &lt;- function(x, y) {</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140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 &lt;- x + y</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140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  	  </a:t>
            </a:r>
            <a:r>
              <a:rPr lang="en-CA" sz="1150">
                <a:solidFill>
                  <a:srgbClr val="0000CD"/>
                </a:solidFill>
                <a:highlight>
                  <a:srgbClr val="FFFFFF"/>
                </a:highlight>
                <a:latin typeface="Courier New"/>
                <a:ea typeface="Courier New"/>
                <a:cs typeface="Courier New"/>
                <a:sym typeface="Courier New"/>
              </a:rPr>
              <a:t>return</a:t>
            </a:r>
            <a:r>
              <a:rPr lang="en-CA" sz="1150">
                <a:solidFill>
                  <a:schemeClr val="dk1"/>
                </a:solidFill>
                <a:highlight>
                  <a:srgbClr val="FFFFFF"/>
                </a:highlight>
                <a:latin typeface="Courier New"/>
                <a:ea typeface="Courier New"/>
                <a:cs typeface="Courier New"/>
                <a:sym typeface="Courier New"/>
              </a:rPr>
              <a:t>(a)</a:t>
            </a:r>
            <a:endParaRPr sz="1150">
              <a:solidFill>
                <a:schemeClr val="dk1"/>
              </a:solidFill>
              <a:highlight>
                <a:srgbClr val="FFFFFF"/>
              </a:highlight>
              <a:latin typeface="Courier New"/>
              <a:ea typeface="Courier New"/>
              <a:cs typeface="Courier New"/>
              <a:sym typeface="Courier New"/>
            </a:endParaRPr>
          </a:p>
          <a:p>
            <a:pPr indent="457200" lvl="0" marL="0" marR="0" rtl="0" algn="l">
              <a:lnSpc>
                <a:spcPct val="100000"/>
              </a:lnSpc>
              <a:spcBef>
                <a:spcPts val="140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a:t>
            </a:r>
            <a:endParaRPr sz="1100">
              <a:solidFill>
                <a:schemeClr val="dk1"/>
              </a:solidFill>
            </a:endParaRPr>
          </a:p>
          <a:p>
            <a:pPr indent="457200" lvl="0" marL="0" marR="0" rtl="0" algn="l">
              <a:lnSpc>
                <a:spcPct val="100000"/>
              </a:lnSpc>
              <a:spcBef>
                <a:spcPts val="1400"/>
              </a:spcBef>
              <a:spcAft>
                <a:spcPts val="0"/>
              </a:spcAft>
              <a:buClr>
                <a:srgbClr val="000000"/>
              </a:buClr>
              <a:buSzPts val="1400"/>
              <a:buFont typeface="Arial"/>
              <a:buNone/>
            </a:pPr>
            <a:r>
              <a:rPr lang="en-CA" sz="1150">
                <a:solidFill>
                  <a:schemeClr val="dk1"/>
                </a:solidFill>
                <a:highlight>
                  <a:srgbClr val="FFFFFF"/>
                </a:highlight>
                <a:latin typeface="Courier New"/>
                <a:ea typeface="Courier New"/>
                <a:cs typeface="Courier New"/>
                <a:sym typeface="Courier New"/>
              </a:rPr>
              <a:t>Nested_function(Nested_function(</a:t>
            </a:r>
            <a:r>
              <a:rPr lang="en-CA" sz="1150">
                <a:solidFill>
                  <a:srgbClr val="FF0000"/>
                </a:solidFill>
                <a:highlight>
                  <a:srgbClr val="FFFFFF"/>
                </a:highlight>
                <a:latin typeface="Courier New"/>
                <a:ea typeface="Courier New"/>
                <a:cs typeface="Courier New"/>
                <a:sym typeface="Courier New"/>
              </a:rPr>
              <a:t>2</a:t>
            </a:r>
            <a:r>
              <a:rPr lang="en-CA" sz="1150">
                <a:solidFill>
                  <a:schemeClr val="dk1"/>
                </a:solidFill>
                <a:highlight>
                  <a:srgbClr val="FFFFFF"/>
                </a:highlight>
                <a:latin typeface="Courier New"/>
                <a:ea typeface="Courier New"/>
                <a:cs typeface="Courier New"/>
                <a:sym typeface="Courier New"/>
              </a:rPr>
              <a:t>,</a:t>
            </a:r>
            <a:r>
              <a:rPr lang="en-CA" sz="1150">
                <a:solidFill>
                  <a:srgbClr val="FF0000"/>
                </a:solidFill>
                <a:highlight>
                  <a:srgbClr val="FFFFFF"/>
                </a:highlight>
                <a:latin typeface="Courier New"/>
                <a:ea typeface="Courier New"/>
                <a:cs typeface="Courier New"/>
                <a:sym typeface="Courier New"/>
              </a:rPr>
              <a:t>2</a:t>
            </a:r>
            <a:r>
              <a:rPr lang="en-CA" sz="1150">
                <a:solidFill>
                  <a:schemeClr val="dk1"/>
                </a:solidFill>
                <a:highlight>
                  <a:srgbClr val="FFFFFF"/>
                </a:highlight>
                <a:latin typeface="Courier New"/>
                <a:ea typeface="Courier New"/>
                <a:cs typeface="Courier New"/>
                <a:sym typeface="Courier New"/>
              </a:rPr>
              <a:t>), Nested_function(</a:t>
            </a:r>
            <a:r>
              <a:rPr lang="en-CA" sz="1150">
                <a:solidFill>
                  <a:srgbClr val="FF0000"/>
                </a:solidFill>
                <a:highlight>
                  <a:srgbClr val="FFFFFF"/>
                </a:highlight>
                <a:latin typeface="Courier New"/>
                <a:ea typeface="Courier New"/>
                <a:cs typeface="Courier New"/>
                <a:sym typeface="Courier New"/>
              </a:rPr>
              <a:t>3</a:t>
            </a:r>
            <a:r>
              <a:rPr lang="en-CA" sz="1150">
                <a:solidFill>
                  <a:schemeClr val="dk1"/>
                </a:solidFill>
                <a:highlight>
                  <a:srgbClr val="FFFFFF"/>
                </a:highlight>
                <a:latin typeface="Courier New"/>
                <a:ea typeface="Courier New"/>
                <a:cs typeface="Courier New"/>
                <a:sym typeface="Courier New"/>
              </a:rPr>
              <a:t>,</a:t>
            </a:r>
            <a:r>
              <a:rPr lang="en-CA" sz="1150">
                <a:solidFill>
                  <a:srgbClr val="FF0000"/>
                </a:solidFill>
                <a:highlight>
                  <a:srgbClr val="FFFFFF"/>
                </a:highlight>
                <a:latin typeface="Courier New"/>
                <a:ea typeface="Courier New"/>
                <a:cs typeface="Courier New"/>
                <a:sym typeface="Courier New"/>
              </a:rPr>
              <a:t>3</a:t>
            </a:r>
            <a:r>
              <a:rPr lang="en-CA" sz="1150">
                <a:solidFill>
                  <a:schemeClr val="dk1"/>
                </a:solidFill>
                <a:highlight>
                  <a:srgbClr val="FFFFFF"/>
                </a:highlight>
                <a:latin typeface="Courier New"/>
                <a:ea typeface="Courier New"/>
                <a:cs typeface="Courier New"/>
                <a:sym typeface="Courier New"/>
              </a:rPr>
              <a:t>))</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3"/>
          <p:cNvSpPr txBox="1"/>
          <p:nvPr>
            <p:ph type="title"/>
          </p:nvPr>
        </p:nvSpPr>
        <p:spPr>
          <a:xfrm>
            <a:off x="571500" y="579457"/>
            <a:ext cx="8000999" cy="47454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52A22"/>
              </a:buClr>
              <a:buSzPts val="2400"/>
              <a:buFont typeface="Montserrat"/>
              <a:buNone/>
            </a:pPr>
            <a:r>
              <a:rPr lang="en-CA"/>
              <a:t>Why R?</a:t>
            </a:r>
            <a:endParaRPr/>
          </a:p>
        </p:txBody>
      </p:sp>
      <p:sp>
        <p:nvSpPr>
          <p:cNvPr id="90" name="Google Shape;90;p3"/>
          <p:cNvSpPr txBox="1"/>
          <p:nvPr/>
        </p:nvSpPr>
        <p:spPr>
          <a:xfrm>
            <a:off x="746800" y="1371525"/>
            <a:ext cx="7444500" cy="3170100"/>
          </a:xfrm>
          <a:prstGeom prst="rect">
            <a:avLst/>
          </a:prstGeom>
          <a:noFill/>
          <a:ln>
            <a:noFill/>
          </a:ln>
        </p:spPr>
        <p:txBody>
          <a:bodyPr anchorCtr="0" anchor="t" bIns="45700" lIns="91425" spcFirstLastPara="1" rIns="91425" wrap="square" tIns="45700">
            <a:noAutofit/>
          </a:bodyPr>
          <a:lstStyle/>
          <a:p>
            <a:pPr indent="-171450" lvl="0" marL="171450" marR="0" rtl="0" algn="just">
              <a:lnSpc>
                <a:spcPct val="100000"/>
              </a:lnSpc>
              <a:spcBef>
                <a:spcPts val="0"/>
              </a:spcBef>
              <a:spcAft>
                <a:spcPts val="0"/>
              </a:spcAft>
              <a:buClr>
                <a:srgbClr val="FF4D00"/>
              </a:buClr>
              <a:buSzPts val="1400"/>
              <a:buFont typeface="Arial"/>
              <a:buChar char="•"/>
            </a:pPr>
            <a:r>
              <a:rPr b="1" lang="en-CA">
                <a:solidFill>
                  <a:schemeClr val="dk1"/>
                </a:solidFill>
                <a:latin typeface="Montserrat"/>
                <a:ea typeface="Montserrat"/>
                <a:cs typeface="Montserrat"/>
                <a:sym typeface="Montserrat"/>
              </a:rPr>
              <a:t>It is a great </a:t>
            </a:r>
            <a:r>
              <a:rPr b="1" lang="en-CA">
                <a:solidFill>
                  <a:schemeClr val="dk1"/>
                </a:solidFill>
                <a:highlight>
                  <a:srgbClr val="FFFFFF"/>
                </a:highlight>
                <a:latin typeface="Montserrat"/>
                <a:ea typeface="Montserrat"/>
                <a:cs typeface="Montserrat"/>
                <a:sym typeface="Montserrat"/>
              </a:rPr>
              <a:t>resource for data analysis, data visualization, data science and machine learning</a:t>
            </a:r>
            <a:endParaRPr b="1">
              <a:solidFill>
                <a:schemeClr val="dk1"/>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1" i="0" u="none" cap="none" strike="noStrike">
              <a:solidFill>
                <a:schemeClr val="dk1"/>
              </a:solidFill>
              <a:latin typeface="Montserrat"/>
              <a:ea typeface="Montserrat"/>
              <a:cs typeface="Montserrat"/>
              <a:sym typeface="Montserrat"/>
            </a:endParaRPr>
          </a:p>
          <a:p>
            <a:pPr indent="-171450" lvl="0" marL="171450" marR="0" rtl="0" algn="just">
              <a:lnSpc>
                <a:spcPct val="100000"/>
              </a:lnSpc>
              <a:spcBef>
                <a:spcPts val="0"/>
              </a:spcBef>
              <a:spcAft>
                <a:spcPts val="0"/>
              </a:spcAft>
              <a:buClr>
                <a:srgbClr val="FF4D00"/>
              </a:buClr>
              <a:buSzPts val="1400"/>
              <a:buFont typeface="Arial"/>
              <a:buChar char="•"/>
            </a:pPr>
            <a:r>
              <a:rPr b="1" lang="en-CA">
                <a:solidFill>
                  <a:schemeClr val="dk1"/>
                </a:solidFill>
                <a:latin typeface="Montserrat"/>
                <a:ea typeface="Montserrat"/>
                <a:cs typeface="Montserrat"/>
                <a:sym typeface="Montserrat"/>
              </a:rPr>
              <a:t>It provides</a:t>
            </a:r>
            <a:r>
              <a:rPr b="1" lang="en-CA">
                <a:solidFill>
                  <a:schemeClr val="dk1"/>
                </a:solidFill>
                <a:highlight>
                  <a:srgbClr val="FFFFFF"/>
                </a:highlight>
                <a:latin typeface="Montserrat"/>
                <a:ea typeface="Montserrat"/>
                <a:cs typeface="Montserrat"/>
                <a:sym typeface="Montserrat"/>
              </a:rPr>
              <a:t> many statistical techniques (such as statistical tests, classification, clustering and data reduction)</a:t>
            </a:r>
            <a:endParaRPr b="1">
              <a:solidFill>
                <a:schemeClr val="dk1"/>
              </a:solidFill>
              <a:highlight>
                <a:srgbClr val="FFFFFF"/>
              </a:highlight>
              <a:latin typeface="Montserrat"/>
              <a:ea typeface="Montserrat"/>
              <a:cs typeface="Montserrat"/>
              <a:sym typeface="Montserrat"/>
            </a:endParaRPr>
          </a:p>
          <a:p>
            <a:pPr indent="0" lvl="0" marL="457200" marR="0" rtl="0" algn="just">
              <a:lnSpc>
                <a:spcPct val="100000"/>
              </a:lnSpc>
              <a:spcBef>
                <a:spcPts val="0"/>
              </a:spcBef>
              <a:spcAft>
                <a:spcPts val="0"/>
              </a:spcAft>
              <a:buNone/>
            </a:pPr>
            <a:r>
              <a:t/>
            </a:r>
            <a:endParaRPr b="1" i="0" u="none" cap="none" strike="noStrike">
              <a:solidFill>
                <a:schemeClr val="dk1"/>
              </a:solidFill>
              <a:latin typeface="Montserrat"/>
              <a:ea typeface="Montserrat"/>
              <a:cs typeface="Montserrat"/>
              <a:sym typeface="Montserrat"/>
            </a:endParaRPr>
          </a:p>
          <a:p>
            <a:pPr indent="-171450" lvl="0" marL="171450" marR="0" rtl="0" algn="just">
              <a:lnSpc>
                <a:spcPct val="100000"/>
              </a:lnSpc>
              <a:spcBef>
                <a:spcPts val="0"/>
              </a:spcBef>
              <a:spcAft>
                <a:spcPts val="0"/>
              </a:spcAft>
              <a:buClr>
                <a:srgbClr val="FF4D00"/>
              </a:buClr>
              <a:buSzPts val="1400"/>
              <a:buFont typeface="Arial"/>
              <a:buChar char="•"/>
            </a:pPr>
            <a:r>
              <a:rPr b="1" lang="en-CA">
                <a:solidFill>
                  <a:schemeClr val="dk1"/>
                </a:solidFill>
                <a:latin typeface="Montserrat"/>
                <a:ea typeface="Montserrat"/>
                <a:cs typeface="Montserrat"/>
                <a:sym typeface="Montserrat"/>
              </a:rPr>
              <a:t>It is easy </a:t>
            </a:r>
            <a:r>
              <a:rPr b="1" lang="en-CA">
                <a:solidFill>
                  <a:schemeClr val="dk1"/>
                </a:solidFill>
                <a:highlight>
                  <a:srgbClr val="FFFFFF"/>
                </a:highlight>
                <a:latin typeface="Montserrat"/>
                <a:ea typeface="Montserrat"/>
                <a:cs typeface="Montserrat"/>
                <a:sym typeface="Montserrat"/>
              </a:rPr>
              <a:t>to draw graphs in R, like pie charts, histograms, box plot, scatter plot, etc</a:t>
            </a:r>
            <a:endParaRPr b="1" i="0" u="none" cap="none" strike="noStrike">
              <a:solidFill>
                <a:schemeClr val="dk1"/>
              </a:solidFill>
              <a:latin typeface="Montserrat"/>
              <a:ea typeface="Montserrat"/>
              <a:cs typeface="Montserrat"/>
              <a:sym typeface="Montserrat"/>
            </a:endParaRPr>
          </a:p>
          <a:p>
            <a:pPr indent="0" lvl="0" marL="457200" marR="0" rtl="0" algn="just">
              <a:lnSpc>
                <a:spcPct val="100000"/>
              </a:lnSpc>
              <a:spcBef>
                <a:spcPts val="0"/>
              </a:spcBef>
              <a:spcAft>
                <a:spcPts val="0"/>
              </a:spcAft>
              <a:buClr>
                <a:srgbClr val="000000"/>
              </a:buClr>
              <a:buSzPts val="1400"/>
              <a:buFont typeface="Arial"/>
              <a:buNone/>
            </a:pPr>
            <a:r>
              <a:t/>
            </a:r>
            <a:endParaRPr b="1" i="0" u="none" cap="none" strike="noStrike">
              <a:solidFill>
                <a:schemeClr val="dk1"/>
              </a:solidFill>
              <a:latin typeface="Montserrat"/>
              <a:ea typeface="Montserrat"/>
              <a:cs typeface="Montserrat"/>
              <a:sym typeface="Montserrat"/>
            </a:endParaRPr>
          </a:p>
          <a:p>
            <a:pPr indent="-171450" lvl="0" marL="171450" marR="0" rtl="0" algn="just">
              <a:lnSpc>
                <a:spcPct val="100000"/>
              </a:lnSpc>
              <a:spcBef>
                <a:spcPts val="0"/>
              </a:spcBef>
              <a:spcAft>
                <a:spcPts val="0"/>
              </a:spcAft>
              <a:buClr>
                <a:srgbClr val="FF4D00"/>
              </a:buClr>
              <a:buSzPts val="1400"/>
              <a:buFont typeface="Arial"/>
              <a:buChar char="•"/>
            </a:pPr>
            <a:r>
              <a:rPr b="1" lang="en-CA">
                <a:solidFill>
                  <a:schemeClr val="dk1"/>
                </a:solidFill>
                <a:latin typeface="Montserrat"/>
                <a:ea typeface="Montserrat"/>
                <a:cs typeface="Montserrat"/>
                <a:sym typeface="Montserrat"/>
              </a:rPr>
              <a:t>It </a:t>
            </a:r>
            <a:r>
              <a:rPr b="1" lang="en-CA">
                <a:solidFill>
                  <a:schemeClr val="dk1"/>
                </a:solidFill>
                <a:highlight>
                  <a:srgbClr val="FFFFFF"/>
                </a:highlight>
                <a:latin typeface="Montserrat"/>
                <a:ea typeface="Montserrat"/>
                <a:cs typeface="Montserrat"/>
                <a:sym typeface="Montserrat"/>
              </a:rPr>
              <a:t>works on different platforms (Windows, Mac, Linux)</a:t>
            </a:r>
            <a:endParaRPr b="1" i="0" u="none" cap="none" strike="noStrike">
              <a:solidFill>
                <a:schemeClr val="dk1"/>
              </a:solidFill>
              <a:latin typeface="Montserrat"/>
              <a:ea typeface="Montserrat"/>
              <a:cs typeface="Montserrat"/>
              <a:sym typeface="Montserrat"/>
            </a:endParaRPr>
          </a:p>
          <a:p>
            <a:pPr indent="0" lvl="0" marL="457200" marR="0" rtl="0" algn="just">
              <a:lnSpc>
                <a:spcPct val="100000"/>
              </a:lnSpc>
              <a:spcBef>
                <a:spcPts val="0"/>
              </a:spcBef>
              <a:spcAft>
                <a:spcPts val="0"/>
              </a:spcAft>
              <a:buClr>
                <a:srgbClr val="000000"/>
              </a:buClr>
              <a:buSzPts val="1400"/>
              <a:buFont typeface="Arial"/>
              <a:buNone/>
            </a:pPr>
            <a:r>
              <a:t/>
            </a:r>
            <a:endParaRPr b="1" i="0" u="none" cap="none" strike="noStrike">
              <a:solidFill>
                <a:schemeClr val="dk1"/>
              </a:solidFill>
              <a:latin typeface="Montserrat"/>
              <a:ea typeface="Montserrat"/>
              <a:cs typeface="Montserrat"/>
              <a:sym typeface="Montserrat"/>
            </a:endParaRPr>
          </a:p>
          <a:p>
            <a:pPr indent="-171450" lvl="0" marL="171450" marR="0" rtl="0" algn="just">
              <a:lnSpc>
                <a:spcPct val="100000"/>
              </a:lnSpc>
              <a:spcBef>
                <a:spcPts val="0"/>
              </a:spcBef>
              <a:spcAft>
                <a:spcPts val="0"/>
              </a:spcAft>
              <a:buClr>
                <a:srgbClr val="FF4D00"/>
              </a:buClr>
              <a:buSzPts val="1400"/>
              <a:buFont typeface="Arial"/>
              <a:buChar char="•"/>
            </a:pPr>
            <a:r>
              <a:rPr b="1" lang="en-CA">
                <a:solidFill>
                  <a:schemeClr val="dk1"/>
                </a:solidFill>
                <a:latin typeface="Montserrat"/>
                <a:ea typeface="Montserrat"/>
                <a:cs typeface="Montserrat"/>
                <a:sym typeface="Montserrat"/>
              </a:rPr>
              <a:t>It </a:t>
            </a:r>
            <a:r>
              <a:rPr b="1" lang="en-CA">
                <a:solidFill>
                  <a:schemeClr val="dk1"/>
                </a:solidFill>
                <a:highlight>
                  <a:srgbClr val="FFFFFF"/>
                </a:highlight>
                <a:latin typeface="Montserrat"/>
                <a:ea typeface="Montserrat"/>
                <a:cs typeface="Montserrat"/>
                <a:sym typeface="Montserrat"/>
              </a:rPr>
              <a:t>has many packages (libraries of functions) that can be used to solve different problems</a:t>
            </a:r>
            <a:endParaRPr b="1" i="0" u="none" cap="none" strike="noStrike">
              <a:solidFill>
                <a:schemeClr val="dk1"/>
              </a:solidFill>
              <a:latin typeface="Montserrat"/>
              <a:ea typeface="Montserrat"/>
              <a:cs typeface="Montserrat"/>
              <a:sym typeface="Montserrat"/>
            </a:endParaRPr>
          </a:p>
          <a:p>
            <a:pPr indent="0" lvl="0" marL="45720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b4c40956b3_2_7"/>
          <p:cNvSpPr txBox="1"/>
          <p:nvPr>
            <p:ph type="title"/>
          </p:nvPr>
        </p:nvSpPr>
        <p:spPr>
          <a:xfrm>
            <a:off x="571500" y="579457"/>
            <a:ext cx="8001000" cy="47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52A22"/>
              </a:buClr>
              <a:buSzPts val="2400"/>
              <a:buFont typeface="Montserrat"/>
              <a:buNone/>
            </a:pPr>
            <a:r>
              <a:rPr lang="en-CA"/>
              <a:t>Installing R and Rstudio </a:t>
            </a:r>
            <a:endParaRPr/>
          </a:p>
        </p:txBody>
      </p:sp>
      <p:sp>
        <p:nvSpPr>
          <p:cNvPr id="96" name="Google Shape;96;gb4c40956b3_2_7"/>
          <p:cNvSpPr txBox="1"/>
          <p:nvPr/>
        </p:nvSpPr>
        <p:spPr>
          <a:xfrm>
            <a:off x="754200" y="1586150"/>
            <a:ext cx="6860400" cy="3601500"/>
          </a:xfrm>
          <a:prstGeom prst="rect">
            <a:avLst/>
          </a:prstGeom>
          <a:noFill/>
          <a:ln>
            <a:noFill/>
          </a:ln>
        </p:spPr>
        <p:txBody>
          <a:bodyPr anchorCtr="0" anchor="t" bIns="45700" lIns="91425" spcFirstLastPara="1" rIns="91425" wrap="square" tIns="45700">
            <a:noAutofit/>
          </a:bodyPr>
          <a:lstStyle/>
          <a:p>
            <a:pPr indent="-171450" lvl="0" marL="171450" marR="0" rtl="0" algn="just">
              <a:lnSpc>
                <a:spcPct val="100000"/>
              </a:lnSpc>
              <a:spcBef>
                <a:spcPts val="0"/>
              </a:spcBef>
              <a:spcAft>
                <a:spcPts val="0"/>
              </a:spcAft>
              <a:buClr>
                <a:srgbClr val="FF4D00"/>
              </a:buClr>
              <a:buSzPts val="1400"/>
              <a:buFont typeface="Arial"/>
              <a:buChar char="•"/>
            </a:pPr>
            <a:r>
              <a:rPr b="1" lang="en-CA">
                <a:solidFill>
                  <a:schemeClr val="dk1"/>
                </a:solidFill>
                <a:highlight>
                  <a:srgbClr val="FFFFFF"/>
                </a:highlight>
                <a:latin typeface="Montserrat"/>
                <a:ea typeface="Montserrat"/>
                <a:cs typeface="Montserrat"/>
                <a:sym typeface="Montserrat"/>
              </a:rPr>
              <a:t>To install R, go to </a:t>
            </a:r>
            <a:r>
              <a:rPr b="1" lang="en-CA" u="sng">
                <a:solidFill>
                  <a:schemeClr val="hlink"/>
                </a:solidFill>
                <a:highlight>
                  <a:srgbClr val="FFFFFF"/>
                </a:highlight>
                <a:latin typeface="Montserrat"/>
                <a:ea typeface="Montserrat"/>
                <a:cs typeface="Montserrat"/>
                <a:sym typeface="Montserrat"/>
                <a:hlinkClick r:id="rId3"/>
              </a:rPr>
              <a:t>https://cloud.r-project.org/</a:t>
            </a:r>
            <a:r>
              <a:rPr b="1" lang="en-CA">
                <a:solidFill>
                  <a:schemeClr val="dk1"/>
                </a:solidFill>
                <a:highlight>
                  <a:srgbClr val="FFFFFF"/>
                </a:highlight>
                <a:latin typeface="Montserrat"/>
                <a:ea typeface="Montserrat"/>
                <a:cs typeface="Montserrat"/>
                <a:sym typeface="Montserrat"/>
              </a:rPr>
              <a:t> and download the latest version of R for Windows, Mac or Linux</a:t>
            </a:r>
            <a:endParaRPr b="1" i="0" u="none" cap="none" strike="noStrike">
              <a:solidFill>
                <a:schemeClr val="dk1"/>
              </a:solidFill>
              <a:latin typeface="Montserrat"/>
              <a:ea typeface="Montserrat"/>
              <a:cs typeface="Montserrat"/>
              <a:sym typeface="Montserrat"/>
            </a:endParaRPr>
          </a:p>
          <a:p>
            <a:pPr indent="0" lvl="0" marL="45720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Montserrat"/>
              <a:ea typeface="Montserrat"/>
              <a:cs typeface="Montserrat"/>
              <a:sym typeface="Montserrat"/>
            </a:endParaRPr>
          </a:p>
          <a:p>
            <a:pPr indent="-317500" lvl="0" marL="457200" rtl="0" algn="just">
              <a:spcBef>
                <a:spcPts val="0"/>
              </a:spcBef>
              <a:spcAft>
                <a:spcPts val="0"/>
              </a:spcAft>
              <a:buClr>
                <a:srgbClr val="FF4D00"/>
              </a:buClr>
              <a:buSzPts val="1400"/>
              <a:buChar char="•"/>
            </a:pPr>
            <a:r>
              <a:rPr b="1" lang="en-CA">
                <a:solidFill>
                  <a:schemeClr val="dk1"/>
                </a:solidFill>
                <a:highlight>
                  <a:srgbClr val="FFFFFF"/>
                </a:highlight>
                <a:latin typeface="Montserrat"/>
                <a:ea typeface="Montserrat"/>
                <a:cs typeface="Montserrat"/>
                <a:sym typeface="Montserrat"/>
              </a:rPr>
              <a:t>To install Rstudio, go to </a:t>
            </a:r>
            <a:r>
              <a:rPr b="1" lang="en-CA" u="sng">
                <a:solidFill>
                  <a:schemeClr val="accent1"/>
                </a:solidFill>
                <a:highlight>
                  <a:srgbClr val="FFFFFF"/>
                </a:highlight>
                <a:latin typeface="Montserrat"/>
                <a:ea typeface="Montserrat"/>
                <a:cs typeface="Montserrat"/>
                <a:sym typeface="Montserrat"/>
              </a:rPr>
              <a:t>rstudio.com/products/rstudio/download/</a:t>
            </a:r>
            <a:r>
              <a:rPr b="1" lang="en-CA">
                <a:solidFill>
                  <a:schemeClr val="dk1"/>
                </a:solidFill>
                <a:highlight>
                  <a:srgbClr val="FFFFFF"/>
                </a:highlight>
                <a:latin typeface="Montserrat"/>
                <a:ea typeface="Montserrat"/>
                <a:cs typeface="Montserrat"/>
                <a:sym typeface="Montserrat"/>
              </a:rPr>
              <a:t> and download the latest version of Rstudio for Windows, Mac or Linux</a:t>
            </a:r>
            <a:endParaRPr b="1" i="0" sz="1400" u="none" cap="none" strike="noStrike">
              <a:solidFill>
                <a:schemeClr val="dk1"/>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Montserrat"/>
              <a:ea typeface="Montserrat"/>
              <a:cs typeface="Montserrat"/>
              <a:sym typeface="Montserrat"/>
            </a:endParaRPr>
          </a:p>
          <a:p>
            <a:pPr indent="-171450" lvl="0" marL="171450" marR="0" rtl="0" algn="just">
              <a:lnSpc>
                <a:spcPct val="100000"/>
              </a:lnSpc>
              <a:spcBef>
                <a:spcPts val="0"/>
              </a:spcBef>
              <a:spcAft>
                <a:spcPts val="0"/>
              </a:spcAft>
              <a:buClr>
                <a:srgbClr val="FF4D00"/>
              </a:buClr>
              <a:buSzPts val="1400"/>
              <a:buFont typeface="Arial"/>
              <a:buChar char="•"/>
            </a:pPr>
            <a:r>
              <a:rPr b="1" lang="en-CA">
                <a:solidFill>
                  <a:schemeClr val="dk1"/>
                </a:solidFill>
                <a:latin typeface="Montserrat"/>
                <a:ea typeface="Montserrat"/>
                <a:cs typeface="Montserrat"/>
                <a:sym typeface="Montserrat"/>
              </a:rPr>
              <a:t>We are going to use R through Rstudio for this tutorial</a:t>
            </a:r>
            <a:endParaRPr b="1" i="0" sz="1400" u="none" cap="none" strike="noStrike">
              <a:solidFill>
                <a:schemeClr val="dk1"/>
              </a:solidFill>
              <a:latin typeface="Montserrat"/>
              <a:ea typeface="Montserrat"/>
              <a:cs typeface="Montserrat"/>
              <a:sym typeface="Montserrat"/>
            </a:endParaRPr>
          </a:p>
          <a:p>
            <a:pPr indent="0" lvl="0" marL="45720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Montserrat"/>
              <a:ea typeface="Montserrat"/>
              <a:cs typeface="Montserrat"/>
              <a:sym typeface="Montserrat"/>
            </a:endParaRPr>
          </a:p>
          <a:p>
            <a:pPr indent="0" lvl="0" marL="457200" marR="0" rtl="0" algn="just">
              <a:lnSpc>
                <a:spcPct val="100000"/>
              </a:lnSpc>
              <a:spcBef>
                <a:spcPts val="0"/>
              </a:spcBef>
              <a:spcAft>
                <a:spcPts val="0"/>
              </a:spcAft>
              <a:buNone/>
            </a:pPr>
            <a:r>
              <a:t/>
            </a:r>
            <a:endParaRPr b="1">
              <a:solidFill>
                <a:schemeClr val="dk1"/>
              </a:solidFill>
              <a:latin typeface="Montserrat"/>
              <a:ea typeface="Montserrat"/>
              <a:cs typeface="Montserrat"/>
              <a:sym typeface="Montserrat"/>
            </a:endParaRPr>
          </a:p>
          <a:p>
            <a:pPr indent="0" lvl="0" marL="45720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b4c40956b3_2_24"/>
          <p:cNvSpPr txBox="1"/>
          <p:nvPr>
            <p:ph type="title"/>
          </p:nvPr>
        </p:nvSpPr>
        <p:spPr>
          <a:xfrm>
            <a:off x="609050" y="108871"/>
            <a:ext cx="8001000" cy="585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52A22"/>
              </a:buClr>
              <a:buSzPts val="2400"/>
              <a:buFont typeface="Montserrat"/>
              <a:buNone/>
            </a:pPr>
            <a:r>
              <a:rPr lang="en-CA"/>
              <a:t>R Syntax</a:t>
            </a:r>
            <a:endParaRPr/>
          </a:p>
        </p:txBody>
      </p:sp>
      <p:sp>
        <p:nvSpPr>
          <p:cNvPr id="102" name="Google Shape;102;gb4c40956b3_2_24"/>
          <p:cNvSpPr txBox="1"/>
          <p:nvPr/>
        </p:nvSpPr>
        <p:spPr>
          <a:xfrm>
            <a:off x="715475" y="694163"/>
            <a:ext cx="7524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Montserrat"/>
              <a:ea typeface="Montserrat"/>
              <a:cs typeface="Montserrat"/>
              <a:sym typeface="Montserrat"/>
            </a:endParaRPr>
          </a:p>
        </p:txBody>
      </p:sp>
      <p:sp>
        <p:nvSpPr>
          <p:cNvPr id="103" name="Google Shape;103;gb4c40956b3_2_24"/>
          <p:cNvSpPr txBox="1"/>
          <p:nvPr/>
        </p:nvSpPr>
        <p:spPr>
          <a:xfrm>
            <a:off x="407050" y="1339525"/>
            <a:ext cx="4146300" cy="2485800"/>
          </a:xfrm>
          <a:prstGeom prst="rect">
            <a:avLst/>
          </a:prstGeom>
          <a:noFill/>
          <a:ln>
            <a:noFill/>
          </a:ln>
        </p:spPr>
        <p:txBody>
          <a:bodyPr anchorCtr="0" anchor="t" bIns="91425" lIns="91425" spcFirstLastPara="1" rIns="91425" wrap="square" tIns="91425">
            <a:spAutoFit/>
          </a:bodyPr>
          <a:lstStyle/>
          <a:p>
            <a:pPr indent="-301625" lvl="0" marL="457200" marR="0" rtl="0" algn="l">
              <a:lnSpc>
                <a:spcPct val="100000"/>
              </a:lnSpc>
              <a:spcBef>
                <a:spcPts val="0"/>
              </a:spcBef>
              <a:spcAft>
                <a:spcPts val="0"/>
              </a:spcAft>
              <a:buClr>
                <a:srgbClr val="0000CD"/>
              </a:buClr>
              <a:buSzPts val="1150"/>
              <a:buFont typeface="Courier New"/>
              <a:buChar char="●"/>
            </a:pPr>
            <a:r>
              <a:rPr lang="en-CA" sz="1150">
                <a:solidFill>
                  <a:srgbClr val="0000CD"/>
                </a:solidFill>
                <a:highlight>
                  <a:srgbClr val="FFFFFF"/>
                </a:highlight>
                <a:latin typeface="Courier New"/>
                <a:ea typeface="Courier New"/>
                <a:cs typeface="Courier New"/>
                <a:sym typeface="Courier New"/>
              </a:rPr>
              <a:t>"Hello World!"</a:t>
            </a:r>
            <a:endParaRPr b="0" i="0" sz="11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Courier New"/>
              <a:ea typeface="Courier New"/>
              <a:cs typeface="Courier New"/>
              <a:sym typeface="Courier New"/>
            </a:endParaRPr>
          </a:p>
          <a:p>
            <a:pPr indent="-301625" lvl="0" marL="457200" marR="0" rtl="0" algn="l">
              <a:lnSpc>
                <a:spcPct val="100000"/>
              </a:lnSpc>
              <a:spcBef>
                <a:spcPts val="0"/>
              </a:spcBef>
              <a:spcAft>
                <a:spcPts val="0"/>
              </a:spcAft>
              <a:buClr>
                <a:srgbClr val="0000CD"/>
              </a:buClr>
              <a:buSzPts val="1150"/>
              <a:buFont typeface="Courier New"/>
              <a:buChar char="●"/>
            </a:pPr>
            <a:r>
              <a:rPr lang="en-CA" sz="1150">
                <a:solidFill>
                  <a:srgbClr val="0000CD"/>
                </a:solidFill>
                <a:highlight>
                  <a:srgbClr val="FFFFFF"/>
                </a:highlight>
                <a:latin typeface="Courier New"/>
                <a:ea typeface="Courier New"/>
                <a:cs typeface="Courier New"/>
                <a:sym typeface="Courier New"/>
              </a:rPr>
              <a:t>5</a:t>
            </a:r>
            <a:endParaRPr sz="1150">
              <a:solidFill>
                <a:srgbClr val="0000CD"/>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10</a:t>
            </a:r>
            <a:endParaRPr sz="1150">
              <a:solidFill>
                <a:srgbClr val="0000CD"/>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25</a:t>
            </a:r>
            <a:endParaRPr sz="1150">
              <a:solidFill>
                <a:srgbClr val="0000CD"/>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t/>
            </a:r>
            <a:endParaRPr sz="1150">
              <a:solidFill>
                <a:srgbClr val="0000CD"/>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Courier New"/>
              <a:ea typeface="Courier New"/>
              <a:cs typeface="Courier New"/>
              <a:sym typeface="Courier New"/>
            </a:endParaRPr>
          </a:p>
          <a:p>
            <a:pPr indent="-301625" lvl="0" marL="457200" marR="0" rtl="0" algn="l">
              <a:lnSpc>
                <a:spcPct val="100000"/>
              </a:lnSpc>
              <a:spcBef>
                <a:spcPts val="0"/>
              </a:spcBef>
              <a:spcAft>
                <a:spcPts val="0"/>
              </a:spcAft>
              <a:buClr>
                <a:srgbClr val="0000CD"/>
              </a:buClr>
              <a:buSzPts val="1150"/>
              <a:buFont typeface="Courier New"/>
              <a:buChar char="●"/>
            </a:pPr>
            <a:r>
              <a:rPr lang="en-CA" sz="1150">
                <a:solidFill>
                  <a:srgbClr val="0000CD"/>
                </a:solidFill>
                <a:highlight>
                  <a:srgbClr val="FFFFFF"/>
                </a:highlight>
                <a:latin typeface="Courier New"/>
                <a:ea typeface="Courier New"/>
                <a:cs typeface="Courier New"/>
                <a:sym typeface="Courier New"/>
              </a:rPr>
              <a:t>5 + 5</a:t>
            </a:r>
            <a:endParaRPr b="0" i="0" sz="11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Courier New"/>
              <a:ea typeface="Courier New"/>
              <a:cs typeface="Courier New"/>
              <a:sym typeface="Courier New"/>
            </a:endParaRPr>
          </a:p>
          <a:p>
            <a:pPr indent="-301625" lvl="0" marL="457200" marR="0" rtl="0" algn="l">
              <a:lnSpc>
                <a:spcPct val="100000"/>
              </a:lnSpc>
              <a:spcBef>
                <a:spcPts val="0"/>
              </a:spcBef>
              <a:spcAft>
                <a:spcPts val="0"/>
              </a:spcAft>
              <a:buClr>
                <a:srgbClr val="0000CD"/>
              </a:buClr>
              <a:buSzPts val="1150"/>
              <a:buFont typeface="Courier New"/>
              <a:buChar char="●"/>
            </a:pPr>
            <a:r>
              <a:rPr lang="en-CA" sz="1150">
                <a:solidFill>
                  <a:srgbClr val="0000CD"/>
                </a:solidFill>
                <a:highlight>
                  <a:srgbClr val="FFFFFF"/>
                </a:highlight>
                <a:latin typeface="Courier New"/>
                <a:ea typeface="Courier New"/>
                <a:cs typeface="Courier New"/>
                <a:sym typeface="Courier New"/>
              </a:rPr>
              <a:t>print("Hello World!")</a:t>
            </a:r>
            <a:endParaRPr b="0" i="0" sz="1150" u="none" cap="none" strike="noStrike">
              <a:solidFill>
                <a:schemeClr val="dk1"/>
              </a:solidFill>
              <a:highlight>
                <a:srgbClr val="FFFFFF"/>
              </a:highlight>
              <a:latin typeface="Courier New"/>
              <a:ea typeface="Courier New"/>
              <a:cs typeface="Courier New"/>
              <a:sym typeface="Courier New"/>
            </a:endParaRPr>
          </a:p>
        </p:txBody>
      </p:sp>
      <p:sp>
        <p:nvSpPr>
          <p:cNvPr id="104" name="Google Shape;104;gb4c40956b3_2_24"/>
          <p:cNvSpPr txBox="1"/>
          <p:nvPr/>
        </p:nvSpPr>
        <p:spPr>
          <a:xfrm>
            <a:off x="4381225" y="1339525"/>
            <a:ext cx="4359000" cy="2592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50"/>
              <a:buFont typeface="Arial"/>
              <a:buNone/>
            </a:pPr>
            <a:r>
              <a:rPr lang="en-CA" sz="1150">
                <a:solidFill>
                  <a:srgbClr val="FFFFFF"/>
                </a:solidFill>
                <a:highlight>
                  <a:schemeClr val="dk1"/>
                </a:highlight>
                <a:latin typeface="Courier New"/>
                <a:ea typeface="Courier New"/>
                <a:cs typeface="Courier New"/>
                <a:sym typeface="Courier New"/>
              </a:rPr>
              <a:t>"Hello World!"</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5</a:t>
            </a:r>
            <a:endParaRPr sz="1150">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10</a:t>
            </a:r>
            <a:endParaRPr sz="1150">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rPr lang="en-CA" sz="1150">
                <a:solidFill>
                  <a:srgbClr val="FFFFFF"/>
                </a:solidFill>
                <a:highlight>
                  <a:schemeClr val="dk1"/>
                </a:highlight>
                <a:latin typeface="Courier New"/>
                <a:ea typeface="Courier New"/>
                <a:cs typeface="Courier New"/>
                <a:sym typeface="Courier New"/>
              </a:rPr>
              <a:t>25</a:t>
            </a:r>
            <a:endParaRPr sz="1150">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177800" rtl="0" algn="l">
              <a:lnSpc>
                <a:spcPct val="115000"/>
              </a:lnSpc>
              <a:spcBef>
                <a:spcPts val="0"/>
              </a:spcBef>
              <a:spcAft>
                <a:spcPts val="0"/>
              </a:spcAft>
              <a:buClr>
                <a:srgbClr val="000000"/>
              </a:buClr>
              <a:buSzPts val="1150"/>
              <a:buFont typeface="Arial"/>
              <a:buNone/>
            </a:pPr>
            <a:r>
              <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177800" rtl="0" algn="l">
              <a:lnSpc>
                <a:spcPct val="115000"/>
              </a:lnSpc>
              <a:spcBef>
                <a:spcPts val="0"/>
              </a:spcBef>
              <a:spcAft>
                <a:spcPts val="0"/>
              </a:spcAft>
              <a:buClr>
                <a:srgbClr val="000000"/>
              </a:buClr>
              <a:buSzPts val="1150"/>
              <a:buFont typeface="Arial"/>
              <a:buNone/>
            </a:pPr>
            <a:r>
              <a:rPr lang="en-CA" sz="1150">
                <a:solidFill>
                  <a:srgbClr val="FFFFFF"/>
                </a:solidFill>
                <a:highlight>
                  <a:schemeClr val="dk1"/>
                </a:highlight>
                <a:latin typeface="Courier New"/>
                <a:ea typeface="Courier New"/>
                <a:cs typeface="Courier New"/>
                <a:sym typeface="Courier New"/>
              </a:rPr>
              <a:t>10</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177800" rtl="0" algn="l">
              <a:lnSpc>
                <a:spcPct val="115000"/>
              </a:lnSpc>
              <a:spcBef>
                <a:spcPts val="0"/>
              </a:spcBef>
              <a:spcAft>
                <a:spcPts val="0"/>
              </a:spcAft>
              <a:buClr>
                <a:srgbClr val="000000"/>
              </a:buClr>
              <a:buSzPts val="1150"/>
              <a:buFont typeface="Arial"/>
              <a:buNone/>
            </a:pPr>
            <a:r>
              <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177800" rtl="0" algn="l">
              <a:lnSpc>
                <a:spcPct val="115000"/>
              </a:lnSpc>
              <a:spcBef>
                <a:spcPts val="0"/>
              </a:spcBef>
              <a:spcAft>
                <a:spcPts val="0"/>
              </a:spcAft>
              <a:buClr>
                <a:srgbClr val="000000"/>
              </a:buClr>
              <a:buSzPts val="1150"/>
              <a:buFont typeface="Arial"/>
              <a:buNone/>
            </a:pPr>
            <a:r>
              <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50"/>
              <a:buFont typeface="Arial"/>
              <a:buNone/>
            </a:pPr>
            <a:r>
              <a:rPr lang="en-CA" sz="1150">
                <a:solidFill>
                  <a:srgbClr val="FFFFFF"/>
                </a:solidFill>
                <a:highlight>
                  <a:schemeClr val="dk1"/>
                </a:highlight>
                <a:latin typeface="Courier New"/>
                <a:ea typeface="Courier New"/>
                <a:cs typeface="Courier New"/>
                <a:sym typeface="Courier New"/>
              </a:rPr>
              <a:t>"Hello World!"</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FFFFFF"/>
              </a:solidFill>
              <a:highlight>
                <a:schemeClr val="dk1"/>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abbeb26e7b_0_0"/>
          <p:cNvSpPr txBox="1"/>
          <p:nvPr>
            <p:ph type="title"/>
          </p:nvPr>
        </p:nvSpPr>
        <p:spPr>
          <a:xfrm>
            <a:off x="571500" y="534932"/>
            <a:ext cx="8001000" cy="47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52A22"/>
              </a:buClr>
              <a:buSzPts val="2400"/>
              <a:buFont typeface="Montserrat"/>
              <a:buNone/>
            </a:pPr>
            <a:r>
              <a:rPr lang="en-CA"/>
              <a:t>R Comments</a:t>
            </a:r>
            <a:endParaRPr/>
          </a:p>
        </p:txBody>
      </p:sp>
      <p:sp>
        <p:nvSpPr>
          <p:cNvPr id="110" name="Google Shape;110;gabbeb26e7b_0_0"/>
          <p:cNvSpPr txBox="1"/>
          <p:nvPr/>
        </p:nvSpPr>
        <p:spPr>
          <a:xfrm>
            <a:off x="525450" y="1413525"/>
            <a:ext cx="3589500" cy="2662800"/>
          </a:xfrm>
          <a:prstGeom prst="rect">
            <a:avLst/>
          </a:prstGeom>
          <a:noFill/>
          <a:ln>
            <a:noFill/>
          </a:ln>
        </p:spPr>
        <p:txBody>
          <a:bodyPr anchorCtr="0" anchor="t" bIns="91425" lIns="91425" spcFirstLastPara="1" rIns="91425" wrap="square" tIns="91425">
            <a:spAutoFit/>
          </a:bodyPr>
          <a:lstStyle/>
          <a:p>
            <a:pPr indent="-301625" lvl="0" marL="457200" marR="0" rtl="0" algn="l">
              <a:lnSpc>
                <a:spcPct val="100000"/>
              </a:lnSpc>
              <a:spcBef>
                <a:spcPts val="0"/>
              </a:spcBef>
              <a:spcAft>
                <a:spcPts val="0"/>
              </a:spcAft>
              <a:buClr>
                <a:srgbClr val="008000"/>
              </a:buClr>
              <a:buSzPts val="1150"/>
              <a:buFont typeface="Courier New"/>
              <a:buChar char="●"/>
            </a:pPr>
            <a:r>
              <a:rPr b="0" i="0" lang="en-CA" sz="1150" u="none" cap="none" strike="noStrike">
                <a:solidFill>
                  <a:srgbClr val="008000"/>
                </a:solidFill>
                <a:highlight>
                  <a:srgbClr val="FFFFFF"/>
                </a:highlight>
                <a:latin typeface="Courier New"/>
                <a:ea typeface="Courier New"/>
                <a:cs typeface="Courier New"/>
                <a:sym typeface="Courier New"/>
              </a:rPr>
              <a:t>#This is a comment</a:t>
            </a:r>
            <a:endParaRPr b="0" i="0" sz="1150" u="none" cap="none" strike="noStrike">
              <a:solidFill>
                <a:srgbClr val="008000"/>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150"/>
              <a:buFont typeface="Arial"/>
              <a:buNone/>
            </a:pPr>
            <a:r>
              <a:rPr b="0" i="0" lang="en-CA" sz="1150" u="none" cap="none" strike="noStrike">
                <a:solidFill>
                  <a:srgbClr val="0000CD"/>
                </a:solidFill>
                <a:highlight>
                  <a:srgbClr val="FFFFFF"/>
                </a:highlight>
                <a:latin typeface="Courier New"/>
                <a:ea typeface="Courier New"/>
                <a:cs typeface="Courier New"/>
                <a:sym typeface="Courier New"/>
              </a:rPr>
              <a:t>print</a:t>
            </a:r>
            <a:r>
              <a:rPr b="0" i="0" lang="en-CA" sz="1150" u="none" cap="none" strike="noStrike">
                <a:solidFill>
                  <a:schemeClr val="dk1"/>
                </a:solidFill>
                <a:highlight>
                  <a:srgbClr val="FFFFFF"/>
                </a:highlight>
                <a:latin typeface="Courier New"/>
                <a:ea typeface="Courier New"/>
                <a:cs typeface="Courier New"/>
                <a:sym typeface="Courier New"/>
              </a:rPr>
              <a:t>(</a:t>
            </a:r>
            <a:r>
              <a:rPr b="0" i="0" lang="en-CA" sz="1150" u="none" cap="none" strike="noStrike">
                <a:solidFill>
                  <a:srgbClr val="A52A2A"/>
                </a:solidFill>
                <a:highlight>
                  <a:srgbClr val="FFFFFF"/>
                </a:highlight>
                <a:latin typeface="Courier New"/>
                <a:ea typeface="Courier New"/>
                <a:cs typeface="Courier New"/>
                <a:sym typeface="Courier New"/>
              </a:rPr>
              <a:t>"Hello, World!"</a:t>
            </a:r>
            <a:r>
              <a:rPr b="0" i="0" lang="en-CA" sz="1150" u="none" cap="none" strike="noStrike">
                <a:solidFill>
                  <a:schemeClr val="dk1"/>
                </a:solidFill>
                <a:highlight>
                  <a:srgbClr val="FFFFFF"/>
                </a:highlight>
                <a:latin typeface="Courier New"/>
                <a:ea typeface="Courier New"/>
                <a:cs typeface="Courier New"/>
                <a:sym typeface="Courier New"/>
              </a:rPr>
              <a:t>)</a:t>
            </a:r>
            <a:endParaRPr b="0" i="0" sz="11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Courier New"/>
              <a:ea typeface="Courier New"/>
              <a:cs typeface="Courier New"/>
              <a:sym typeface="Courier New"/>
            </a:endParaRPr>
          </a:p>
          <a:p>
            <a:pPr indent="-301625" lvl="0" marL="457200" marR="0" rtl="0" algn="l">
              <a:lnSpc>
                <a:spcPct val="100000"/>
              </a:lnSpc>
              <a:spcBef>
                <a:spcPts val="0"/>
              </a:spcBef>
              <a:spcAft>
                <a:spcPts val="0"/>
              </a:spcAft>
              <a:buClr>
                <a:srgbClr val="008000"/>
              </a:buClr>
              <a:buSzPts val="1150"/>
              <a:buFont typeface="Courier New"/>
              <a:buChar char="●"/>
            </a:pPr>
            <a:r>
              <a:rPr b="0" i="0" lang="en-CA" sz="1150" u="none" cap="none" strike="noStrike">
                <a:solidFill>
                  <a:srgbClr val="008000"/>
                </a:solidFill>
                <a:highlight>
                  <a:srgbClr val="FFFFFF"/>
                </a:highlight>
                <a:latin typeface="Courier New"/>
                <a:ea typeface="Courier New"/>
                <a:cs typeface="Courier New"/>
                <a:sym typeface="Courier New"/>
              </a:rPr>
              <a:t>#print("Hello, World!")</a:t>
            </a:r>
            <a:endParaRPr b="0" i="0" sz="1150" u="none" cap="none" strike="noStrike">
              <a:solidFill>
                <a:srgbClr val="008000"/>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150"/>
              <a:buFont typeface="Arial"/>
              <a:buNone/>
            </a:pPr>
            <a:r>
              <a:rPr b="0" i="0" lang="en-CA" sz="1150" u="none" cap="none" strike="noStrike">
                <a:solidFill>
                  <a:srgbClr val="0000CD"/>
                </a:solidFill>
                <a:highlight>
                  <a:srgbClr val="FFFFFF"/>
                </a:highlight>
                <a:latin typeface="Courier New"/>
                <a:ea typeface="Courier New"/>
                <a:cs typeface="Courier New"/>
                <a:sym typeface="Courier New"/>
              </a:rPr>
              <a:t>print</a:t>
            </a:r>
            <a:r>
              <a:rPr b="0" i="0" lang="en-CA" sz="1150" u="none" cap="none" strike="noStrike">
                <a:solidFill>
                  <a:schemeClr val="dk1"/>
                </a:solidFill>
                <a:highlight>
                  <a:srgbClr val="FFFFFF"/>
                </a:highlight>
                <a:latin typeface="Courier New"/>
                <a:ea typeface="Courier New"/>
                <a:cs typeface="Courier New"/>
                <a:sym typeface="Courier New"/>
              </a:rPr>
              <a:t>(</a:t>
            </a:r>
            <a:r>
              <a:rPr b="0" i="0" lang="en-CA" sz="1150" u="none" cap="none" strike="noStrike">
                <a:solidFill>
                  <a:srgbClr val="A52A2A"/>
                </a:solidFill>
                <a:highlight>
                  <a:srgbClr val="FFFFFF"/>
                </a:highlight>
                <a:latin typeface="Courier New"/>
                <a:ea typeface="Courier New"/>
                <a:cs typeface="Courier New"/>
                <a:sym typeface="Courier New"/>
              </a:rPr>
              <a:t>"Cheers, Mate!"</a:t>
            </a:r>
            <a:r>
              <a:rPr b="0" i="0" lang="en-CA" sz="1150" u="none" cap="none" strike="noStrike">
                <a:solidFill>
                  <a:schemeClr val="dk1"/>
                </a:solidFill>
                <a:highlight>
                  <a:srgbClr val="FFFFFF"/>
                </a:highlight>
                <a:latin typeface="Courier New"/>
                <a:ea typeface="Courier New"/>
                <a:cs typeface="Courier New"/>
                <a:sym typeface="Courier New"/>
              </a:rPr>
              <a:t>)</a:t>
            </a:r>
            <a:endParaRPr b="0" i="0" sz="11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1150">
              <a:solidFill>
                <a:schemeClr val="dk1"/>
              </a:solidFill>
              <a:highlight>
                <a:srgbClr val="FFFFFF"/>
              </a:highlight>
              <a:latin typeface="Verdana"/>
              <a:ea typeface="Verdana"/>
              <a:cs typeface="Verdana"/>
              <a:sym typeface="Verdana"/>
            </a:endParaRPr>
          </a:p>
          <a:p>
            <a:pPr indent="-301625" lvl="0" marL="457200" marR="0" rtl="0" algn="l">
              <a:lnSpc>
                <a:spcPct val="100000"/>
              </a:lnSpc>
              <a:spcBef>
                <a:spcPts val="0"/>
              </a:spcBef>
              <a:spcAft>
                <a:spcPts val="0"/>
              </a:spcAft>
              <a:buClr>
                <a:srgbClr val="008000"/>
              </a:buClr>
              <a:buSzPts val="1150"/>
              <a:buFont typeface="Courier New"/>
              <a:buChar char="●"/>
            </a:pPr>
            <a:r>
              <a:rPr lang="en-CA" sz="1150">
                <a:solidFill>
                  <a:srgbClr val="008000"/>
                </a:solidFill>
                <a:highlight>
                  <a:srgbClr val="FFFFFF"/>
                </a:highlight>
                <a:latin typeface="Courier New"/>
                <a:ea typeface="Courier New"/>
                <a:cs typeface="Courier New"/>
                <a:sym typeface="Courier New"/>
              </a:rPr>
              <a:t># This is a comment</a:t>
            </a:r>
            <a:endParaRPr sz="1150">
              <a:solidFill>
                <a:srgbClr val="008000"/>
              </a:solidFill>
              <a:highlight>
                <a:srgbClr val="FFFFFF"/>
              </a:highlight>
              <a:latin typeface="Courier New"/>
              <a:ea typeface="Courier New"/>
              <a:cs typeface="Courier New"/>
              <a:sym typeface="Courier New"/>
            </a:endParaRPr>
          </a:p>
          <a:p>
            <a:pPr indent="0" lvl="0" marL="457200" marR="0" rtl="0" algn="l">
              <a:lnSpc>
                <a:spcPct val="100000"/>
              </a:lnSpc>
              <a:spcBef>
                <a:spcPts val="0"/>
              </a:spcBef>
              <a:spcAft>
                <a:spcPts val="0"/>
              </a:spcAft>
              <a:buClr>
                <a:schemeClr val="dk1"/>
              </a:buClr>
              <a:buSzPts val="1100"/>
              <a:buFont typeface="Arial"/>
              <a:buNone/>
            </a:pPr>
            <a:r>
              <a:rPr lang="en-CA" sz="1150">
                <a:solidFill>
                  <a:srgbClr val="008000"/>
                </a:solidFill>
                <a:highlight>
                  <a:srgbClr val="FFFFFF"/>
                </a:highlight>
                <a:latin typeface="Courier New"/>
                <a:ea typeface="Courier New"/>
                <a:cs typeface="Courier New"/>
                <a:sym typeface="Courier New"/>
              </a:rPr>
              <a:t># written in</a:t>
            </a:r>
            <a:endParaRPr sz="1150">
              <a:solidFill>
                <a:srgbClr val="008000"/>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lang="en-CA" sz="1150">
                <a:solidFill>
                  <a:srgbClr val="008000"/>
                </a:solidFill>
                <a:highlight>
                  <a:srgbClr val="FFFFFF"/>
                </a:highlight>
                <a:latin typeface="Courier New"/>
                <a:ea typeface="Courier New"/>
                <a:cs typeface="Courier New"/>
                <a:sym typeface="Courier New"/>
              </a:rPr>
              <a:t># more than just one line</a:t>
            </a:r>
            <a:endParaRPr sz="1150">
              <a:solidFill>
                <a:srgbClr val="008000"/>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None/>
            </a:pPr>
            <a:r>
              <a:rPr lang="en-CA" sz="1150">
                <a:solidFill>
                  <a:srgbClr val="A52A2A"/>
                </a:solidFill>
                <a:highlight>
                  <a:srgbClr val="FFFFFF"/>
                </a:highlight>
                <a:latin typeface="Courier New"/>
                <a:ea typeface="Courier New"/>
                <a:cs typeface="Courier New"/>
                <a:sym typeface="Courier New"/>
              </a:rPr>
              <a:t>"Hello World!"</a:t>
            </a:r>
            <a:endParaRPr sz="1150">
              <a:solidFill>
                <a:schemeClr val="dk1"/>
              </a:solidFill>
              <a:highlight>
                <a:srgbClr val="FFFFFF"/>
              </a:highlight>
              <a:latin typeface="Verdana"/>
              <a:ea typeface="Verdana"/>
              <a:cs typeface="Verdana"/>
              <a:sym typeface="Verdana"/>
            </a:endParaRPr>
          </a:p>
        </p:txBody>
      </p:sp>
      <p:sp>
        <p:nvSpPr>
          <p:cNvPr id="111" name="Google Shape;111;gabbeb26e7b_0_0"/>
          <p:cNvSpPr txBox="1"/>
          <p:nvPr/>
        </p:nvSpPr>
        <p:spPr>
          <a:xfrm>
            <a:off x="4329425" y="1302500"/>
            <a:ext cx="3293400" cy="24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Calibri"/>
              <a:ea typeface="Calibri"/>
              <a:cs typeface="Calibri"/>
              <a:sym typeface="Calibri"/>
            </a:endParaRPr>
          </a:p>
          <a:p>
            <a:pPr indent="0" lvl="0" marL="0" marR="177800" rtl="0" algn="l">
              <a:lnSpc>
                <a:spcPct val="115000"/>
              </a:lnSpc>
              <a:spcBef>
                <a:spcPts val="0"/>
              </a:spcBef>
              <a:spcAft>
                <a:spcPts val="0"/>
              </a:spcAft>
              <a:buClr>
                <a:schemeClr val="dk1"/>
              </a:buClr>
              <a:buSzPts val="1100"/>
              <a:buFont typeface="Arial"/>
              <a:buNone/>
            </a:pPr>
            <a:r>
              <a:rPr b="0" i="0" lang="en-CA" sz="1150" u="none" cap="none" strike="noStrike">
                <a:solidFill>
                  <a:srgbClr val="FFFFFF"/>
                </a:solidFill>
                <a:highlight>
                  <a:schemeClr val="dk1"/>
                </a:highlight>
                <a:latin typeface="Courier New"/>
                <a:ea typeface="Courier New"/>
                <a:cs typeface="Courier New"/>
                <a:sym typeface="Courier New"/>
              </a:rPr>
              <a:t>Hello, World!</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Calibri"/>
              <a:ea typeface="Calibri"/>
              <a:cs typeface="Calibri"/>
              <a:sym typeface="Calibri"/>
            </a:endParaRPr>
          </a:p>
          <a:p>
            <a:pPr indent="0" lvl="0" marL="0" marR="177800" rtl="0" algn="l">
              <a:lnSpc>
                <a:spcPct val="115000"/>
              </a:lnSpc>
              <a:spcBef>
                <a:spcPts val="0"/>
              </a:spcBef>
              <a:spcAft>
                <a:spcPts val="0"/>
              </a:spcAft>
              <a:buClr>
                <a:schemeClr val="dk1"/>
              </a:buClr>
              <a:buSzPts val="1100"/>
              <a:buFont typeface="Arial"/>
              <a:buNone/>
            </a:pPr>
            <a:r>
              <a:rPr b="0" i="0" lang="en-CA" sz="1150" u="none" cap="none" strike="noStrike">
                <a:solidFill>
                  <a:srgbClr val="FFFFFF"/>
                </a:solidFill>
                <a:highlight>
                  <a:schemeClr val="dk1"/>
                </a:highlight>
                <a:latin typeface="Courier New"/>
                <a:ea typeface="Courier New"/>
                <a:cs typeface="Courier New"/>
                <a:sym typeface="Courier New"/>
              </a:rPr>
              <a:t>Cheers, Mate!</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50"/>
              <a:buFont typeface="Arial"/>
              <a:buNone/>
            </a:pPr>
            <a:r>
              <a:rPr b="0" i="0" lang="en-CA" sz="1150" u="none" cap="none" strike="noStrike">
                <a:solidFill>
                  <a:srgbClr val="FFFFFF"/>
                </a:solidFill>
                <a:highlight>
                  <a:schemeClr val="dk1"/>
                </a:highlight>
                <a:latin typeface="Courier New"/>
                <a:ea typeface="Courier New"/>
                <a:cs typeface="Courier New"/>
                <a:sym typeface="Courier New"/>
              </a:rPr>
              <a:t>Hello, World!</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ph type="title"/>
          </p:nvPr>
        </p:nvSpPr>
        <p:spPr>
          <a:xfrm>
            <a:off x="491575" y="568232"/>
            <a:ext cx="8001000" cy="47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52A22"/>
              </a:buClr>
              <a:buSzPts val="2400"/>
              <a:buFont typeface="Montserrat"/>
              <a:buNone/>
            </a:pPr>
            <a:r>
              <a:rPr lang="en-CA"/>
              <a:t>R Variables</a:t>
            </a:r>
            <a:endParaRPr/>
          </a:p>
        </p:txBody>
      </p:sp>
      <p:sp>
        <p:nvSpPr>
          <p:cNvPr id="117" name="Google Shape;117;p6"/>
          <p:cNvSpPr txBox="1"/>
          <p:nvPr/>
        </p:nvSpPr>
        <p:spPr>
          <a:xfrm>
            <a:off x="282725" y="1413000"/>
            <a:ext cx="3923100" cy="4746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1" lang="en-CA">
                <a:solidFill>
                  <a:schemeClr val="dk1"/>
                </a:solidFill>
                <a:latin typeface="Montserrat"/>
                <a:ea typeface="Montserrat"/>
                <a:cs typeface="Montserrat"/>
                <a:sym typeface="Montserrat"/>
              </a:rPr>
              <a:t>R</a:t>
            </a:r>
            <a:r>
              <a:rPr b="1" i="0" lang="en-CA" sz="1400" u="none" cap="none" strike="noStrike">
                <a:solidFill>
                  <a:schemeClr val="dk1"/>
                </a:solidFill>
                <a:latin typeface="Montserrat"/>
                <a:ea typeface="Montserrat"/>
                <a:cs typeface="Montserrat"/>
                <a:sym typeface="Montserrat"/>
              </a:rPr>
              <a:t>variables are dynamically typed</a:t>
            </a:r>
            <a:endParaRPr b="1" i="0" sz="1400" u="none" cap="none" strike="noStrike">
              <a:solidFill>
                <a:schemeClr val="dk1"/>
              </a:solidFill>
              <a:latin typeface="Montserrat"/>
              <a:ea typeface="Montserrat"/>
              <a:cs typeface="Montserrat"/>
              <a:sym typeface="Montserrat"/>
            </a:endParaRPr>
          </a:p>
          <a:p>
            <a:pPr indent="0" lvl="0" marL="45720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Montserrat"/>
              <a:ea typeface="Montserrat"/>
              <a:cs typeface="Montserrat"/>
              <a:sym typeface="Montserrat"/>
            </a:endParaRPr>
          </a:p>
          <a:p>
            <a:pPr indent="0" lvl="0" marL="91440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Montserrat"/>
              <a:ea typeface="Montserrat"/>
              <a:cs typeface="Montserrat"/>
              <a:sym typeface="Montserrat"/>
            </a:endParaRPr>
          </a:p>
        </p:txBody>
      </p:sp>
      <p:sp>
        <p:nvSpPr>
          <p:cNvPr id="118" name="Google Shape;118;p6"/>
          <p:cNvSpPr txBox="1"/>
          <p:nvPr/>
        </p:nvSpPr>
        <p:spPr>
          <a:xfrm>
            <a:off x="993075" y="2026550"/>
            <a:ext cx="3051000" cy="4155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rgbClr val="000000"/>
              </a:buClr>
              <a:buSzPts val="1500"/>
              <a:buFont typeface="Montserrat"/>
              <a:buChar char="●"/>
            </a:pPr>
            <a:r>
              <a:rPr b="0" i="0" lang="en-CA" sz="1500" u="none" cap="none" strike="noStrike">
                <a:solidFill>
                  <a:srgbClr val="000000"/>
                </a:solidFill>
                <a:latin typeface="Montserrat"/>
                <a:ea typeface="Montserrat"/>
                <a:cs typeface="Montserrat"/>
                <a:sym typeface="Montserrat"/>
              </a:rPr>
              <a:t>C</a:t>
            </a:r>
            <a:r>
              <a:rPr lang="en-CA" sz="1500">
                <a:latin typeface="Montserrat"/>
                <a:ea typeface="Montserrat"/>
                <a:cs typeface="Montserrat"/>
                <a:sym typeface="Montserrat"/>
              </a:rPr>
              <a:t>oncatenate Elements</a:t>
            </a:r>
            <a:endParaRPr b="0" i="0" sz="1500" u="none" cap="none" strike="noStrike">
              <a:solidFill>
                <a:srgbClr val="000000"/>
              </a:solidFill>
              <a:latin typeface="Montserrat"/>
              <a:ea typeface="Montserrat"/>
              <a:cs typeface="Montserrat"/>
              <a:sym typeface="Montserrat"/>
            </a:endParaRPr>
          </a:p>
        </p:txBody>
      </p:sp>
      <p:sp>
        <p:nvSpPr>
          <p:cNvPr id="119" name="Google Shape;119;p6"/>
          <p:cNvSpPr txBox="1"/>
          <p:nvPr/>
        </p:nvSpPr>
        <p:spPr>
          <a:xfrm>
            <a:off x="993075" y="2524675"/>
            <a:ext cx="3005400" cy="4155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rgbClr val="000000"/>
              </a:buClr>
              <a:buSzPts val="1500"/>
              <a:buFont typeface="Montserrat"/>
              <a:buChar char="●"/>
            </a:pPr>
            <a:r>
              <a:rPr lang="en-CA" sz="1500">
                <a:latin typeface="Montserrat"/>
                <a:ea typeface="Montserrat"/>
                <a:cs typeface="Montserrat"/>
                <a:sym typeface="Montserrat"/>
              </a:rPr>
              <a:t>Multiple Variables</a:t>
            </a:r>
            <a:endParaRPr b="0" i="0" sz="1500" u="none" cap="none" strike="noStrike">
              <a:solidFill>
                <a:srgbClr val="000000"/>
              </a:solidFill>
              <a:latin typeface="Montserrat"/>
              <a:ea typeface="Montserrat"/>
              <a:cs typeface="Montserrat"/>
              <a:sym typeface="Montserrat"/>
            </a:endParaRPr>
          </a:p>
        </p:txBody>
      </p:sp>
      <p:sp>
        <p:nvSpPr>
          <p:cNvPr id="120" name="Google Shape;120;p6"/>
          <p:cNvSpPr txBox="1"/>
          <p:nvPr/>
        </p:nvSpPr>
        <p:spPr>
          <a:xfrm>
            <a:off x="4262825" y="1502350"/>
            <a:ext cx="3567000" cy="3193800"/>
          </a:xfrm>
          <a:prstGeom prst="rect">
            <a:avLst/>
          </a:prstGeom>
          <a:noFill/>
          <a:ln>
            <a:noFill/>
          </a:ln>
        </p:spPr>
        <p:txBody>
          <a:bodyPr anchorCtr="0" anchor="t" bIns="91425" lIns="91425" spcFirstLastPara="1" rIns="91425" wrap="square" tIns="91425">
            <a:spAutoFit/>
          </a:bodyPr>
          <a:lstStyle/>
          <a:p>
            <a:pPr indent="-301625" lvl="0" marL="457200" marR="0" rtl="0" algn="l">
              <a:lnSpc>
                <a:spcPct val="100000"/>
              </a:lnSpc>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name &lt;- </a:t>
            </a:r>
            <a:r>
              <a:rPr lang="en-CA" sz="1150">
                <a:solidFill>
                  <a:srgbClr val="A52A2A"/>
                </a:solidFill>
                <a:highlight>
                  <a:srgbClr val="FFFFFF"/>
                </a:highlight>
                <a:latin typeface="Courier New"/>
                <a:ea typeface="Courier New"/>
                <a:cs typeface="Courier New"/>
                <a:sym typeface="Courier New"/>
              </a:rPr>
              <a:t>"John"</a:t>
            </a:r>
            <a:endParaRPr sz="1150">
              <a:solidFill>
                <a:srgbClr val="A52A2A"/>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age &lt;- </a:t>
            </a:r>
            <a:r>
              <a:rPr lang="en-CA" sz="1150">
                <a:solidFill>
                  <a:srgbClr val="FF0000"/>
                </a:solidFill>
                <a:highlight>
                  <a:srgbClr val="FFFFFF"/>
                </a:highlight>
                <a:latin typeface="Courier New"/>
                <a:ea typeface="Courier New"/>
                <a:cs typeface="Courier New"/>
                <a:sym typeface="Courier New"/>
              </a:rPr>
              <a:t>40</a:t>
            </a:r>
            <a:endParaRPr sz="1100">
              <a:solidFill>
                <a:schemeClr val="dk1"/>
              </a:solidFill>
            </a:endParaRPr>
          </a:p>
          <a:p>
            <a:pPr indent="45720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name   </a:t>
            </a:r>
            <a:endParaRPr sz="1150">
              <a:solidFill>
                <a:srgbClr val="008000"/>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150"/>
              <a:buFont typeface="Arial"/>
              <a:buNone/>
            </a:pPr>
            <a:r>
              <a:rPr lang="en-CA" sz="1150">
                <a:solidFill>
                  <a:schemeClr val="dk1"/>
                </a:solidFill>
                <a:highlight>
                  <a:srgbClr val="FFFFFF"/>
                </a:highlight>
                <a:latin typeface="Courier New"/>
                <a:ea typeface="Courier New"/>
                <a:cs typeface="Courier New"/>
                <a:sym typeface="Courier New"/>
              </a:rPr>
              <a:t>age    </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Courier New"/>
              <a:ea typeface="Courier New"/>
              <a:cs typeface="Courier New"/>
              <a:sym typeface="Courier New"/>
            </a:endParaRPr>
          </a:p>
          <a:p>
            <a:pPr indent="-301625" lvl="0" marL="457200" marR="0" rtl="0" algn="l">
              <a:lnSpc>
                <a:spcPct val="100000"/>
              </a:lnSpc>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text1 &lt;- </a:t>
            </a:r>
            <a:r>
              <a:rPr lang="en-CA" sz="1150">
                <a:solidFill>
                  <a:srgbClr val="A52A2A"/>
                </a:solidFill>
                <a:highlight>
                  <a:srgbClr val="FFFFFF"/>
                </a:highlight>
                <a:latin typeface="Courier New"/>
                <a:ea typeface="Courier New"/>
                <a:cs typeface="Courier New"/>
                <a:sym typeface="Courier New"/>
              </a:rPr>
              <a:t>"R is"</a:t>
            </a:r>
            <a:endParaRPr sz="1150">
              <a:solidFill>
                <a:srgbClr val="A52A2A"/>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text2 &lt;- </a:t>
            </a:r>
            <a:r>
              <a:rPr lang="en-CA" sz="1150">
                <a:solidFill>
                  <a:srgbClr val="A52A2A"/>
                </a:solidFill>
                <a:highlight>
                  <a:srgbClr val="FFFFFF"/>
                </a:highlight>
                <a:latin typeface="Courier New"/>
                <a:ea typeface="Courier New"/>
                <a:cs typeface="Courier New"/>
                <a:sym typeface="Courier New"/>
              </a:rPr>
              <a:t>"awesome"</a:t>
            </a:r>
            <a:endParaRPr sz="1100">
              <a:solidFill>
                <a:schemeClr val="dk1"/>
              </a:solidFill>
            </a:endParaRPr>
          </a:p>
          <a:p>
            <a:pPr indent="457200" lvl="0" marL="0" marR="0" rtl="0" algn="l">
              <a:lnSpc>
                <a:spcPct val="100000"/>
              </a:lnSpc>
              <a:spcBef>
                <a:spcPts val="0"/>
              </a:spcBef>
              <a:spcAft>
                <a:spcPts val="0"/>
              </a:spcAft>
              <a:buClr>
                <a:srgbClr val="000000"/>
              </a:buClr>
              <a:buSzPts val="1150"/>
              <a:buFont typeface="Arial"/>
              <a:buNone/>
            </a:pPr>
            <a:r>
              <a:rPr lang="en-CA" sz="1150">
                <a:solidFill>
                  <a:schemeClr val="dk1"/>
                </a:solidFill>
                <a:highlight>
                  <a:srgbClr val="FFFFFF"/>
                </a:highlight>
                <a:latin typeface="Courier New"/>
                <a:ea typeface="Courier New"/>
                <a:cs typeface="Courier New"/>
                <a:sym typeface="Courier New"/>
              </a:rPr>
              <a:t>paste(text1, text2)</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Courier New"/>
              <a:ea typeface="Courier New"/>
              <a:cs typeface="Courier New"/>
              <a:sym typeface="Courier New"/>
            </a:endParaRPr>
          </a:p>
          <a:p>
            <a:pPr indent="-301625" lvl="0" marL="457200" marR="0" rtl="0" algn="l">
              <a:lnSpc>
                <a:spcPct val="100000"/>
              </a:lnSpc>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var1 &lt;- var2 &lt;- var3 &lt;- </a:t>
            </a:r>
            <a:r>
              <a:rPr lang="en-CA" sz="1150">
                <a:solidFill>
                  <a:srgbClr val="A52A2A"/>
                </a:solidFill>
                <a:highlight>
                  <a:srgbClr val="FFFFFF"/>
                </a:highlight>
                <a:latin typeface="Courier New"/>
                <a:ea typeface="Courier New"/>
                <a:cs typeface="Courier New"/>
                <a:sym typeface="Courier New"/>
              </a:rPr>
              <a:t>"Orange"</a:t>
            </a:r>
            <a:endParaRPr sz="1100">
              <a:solidFill>
                <a:schemeClr val="dk1"/>
              </a:solidFill>
            </a:endParaRPr>
          </a:p>
          <a:p>
            <a:pPr indent="457200" lvl="0" marL="0" marR="0" rtl="0" algn="l">
              <a:lnSpc>
                <a:spcPct val="100000"/>
              </a:lnSpc>
              <a:spcBef>
                <a:spcPts val="0"/>
              </a:spcBef>
              <a:spcAft>
                <a:spcPts val="0"/>
              </a:spcAft>
              <a:buClr>
                <a:schemeClr val="dk1"/>
              </a:buClr>
              <a:buSzPts val="1100"/>
              <a:buFont typeface="Arial"/>
              <a:buNone/>
            </a:pPr>
            <a:r>
              <a:rPr lang="en-CA" sz="1150">
                <a:solidFill>
                  <a:srgbClr val="008000"/>
                </a:solidFill>
                <a:highlight>
                  <a:srgbClr val="FFFFFF"/>
                </a:highlight>
                <a:latin typeface="Courier New"/>
                <a:ea typeface="Courier New"/>
                <a:cs typeface="Courier New"/>
                <a:sym typeface="Courier New"/>
              </a:rPr>
              <a:t># Print variable values</a:t>
            </a:r>
            <a:endParaRPr sz="1150">
              <a:solidFill>
                <a:srgbClr val="008000"/>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var1</a:t>
            </a:r>
            <a:endParaRPr sz="1150">
              <a:solidFill>
                <a:schemeClr val="dk1"/>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var2</a:t>
            </a:r>
            <a:endParaRPr sz="1150">
              <a:solidFill>
                <a:schemeClr val="dk1"/>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var3</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Courier New"/>
              <a:ea typeface="Courier New"/>
              <a:cs typeface="Courier New"/>
              <a:sym typeface="Courier New"/>
            </a:endParaRPr>
          </a:p>
        </p:txBody>
      </p:sp>
      <p:sp>
        <p:nvSpPr>
          <p:cNvPr id="121" name="Google Shape;121;p6"/>
          <p:cNvSpPr txBox="1"/>
          <p:nvPr/>
        </p:nvSpPr>
        <p:spPr>
          <a:xfrm>
            <a:off x="436650" y="3234125"/>
            <a:ext cx="4262700" cy="81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Calibri"/>
              <a:ea typeface="Calibri"/>
              <a:cs typeface="Calibri"/>
              <a:sym typeface="Calibri"/>
            </a:endParaRPr>
          </a:p>
          <a:p>
            <a:pPr indent="0" lvl="0" marL="127000" marR="177800" rtl="0" algn="l">
              <a:lnSpc>
                <a:spcPct val="115000"/>
              </a:lnSpc>
              <a:spcBef>
                <a:spcPts val="0"/>
              </a:spcBef>
              <a:spcAft>
                <a:spcPts val="0"/>
              </a:spcAft>
              <a:buClr>
                <a:schemeClr val="dk1"/>
              </a:buClr>
              <a:buSzPts val="1100"/>
              <a:buFont typeface="Arial"/>
              <a:buNone/>
            </a:pPr>
            <a:r>
              <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22" name="Google Shape;122;p6"/>
          <p:cNvSpPr txBox="1"/>
          <p:nvPr/>
        </p:nvSpPr>
        <p:spPr>
          <a:xfrm>
            <a:off x="6542225" y="1502350"/>
            <a:ext cx="2893800" cy="3255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"John"</a:t>
            </a:r>
            <a:endParaRPr sz="1150">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rPr lang="en-CA" sz="1150">
                <a:solidFill>
                  <a:srgbClr val="FFFFFF"/>
                </a:solidFill>
                <a:highlight>
                  <a:schemeClr val="dk1"/>
                </a:highlight>
                <a:latin typeface="Courier New"/>
                <a:ea typeface="Courier New"/>
                <a:cs typeface="Courier New"/>
                <a:sym typeface="Courier New"/>
              </a:rPr>
              <a:t>40</a:t>
            </a:r>
            <a:endParaRPr sz="1150">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177800" rtl="0" algn="l">
              <a:lnSpc>
                <a:spcPct val="115000"/>
              </a:lnSpc>
              <a:spcBef>
                <a:spcPts val="0"/>
              </a:spcBef>
              <a:spcAft>
                <a:spcPts val="0"/>
              </a:spcAft>
              <a:buClr>
                <a:srgbClr val="000000"/>
              </a:buClr>
              <a:buSzPts val="1150"/>
              <a:buFont typeface="Arial"/>
              <a:buNone/>
            </a:pPr>
            <a:r>
              <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177800" rtl="0" algn="l">
              <a:lnSpc>
                <a:spcPct val="115000"/>
              </a:lnSpc>
              <a:spcBef>
                <a:spcPts val="0"/>
              </a:spcBef>
              <a:spcAft>
                <a:spcPts val="0"/>
              </a:spcAft>
              <a:buClr>
                <a:srgbClr val="000000"/>
              </a:buClr>
              <a:buSzPts val="1150"/>
              <a:buFont typeface="Arial"/>
              <a:buNone/>
            </a:pPr>
            <a:r>
              <a:rPr lang="en-CA" sz="1150">
                <a:solidFill>
                  <a:srgbClr val="FFFFFF"/>
                </a:solidFill>
                <a:highlight>
                  <a:schemeClr val="dk1"/>
                </a:highlight>
                <a:latin typeface="Courier New"/>
                <a:ea typeface="Courier New"/>
                <a:cs typeface="Courier New"/>
                <a:sym typeface="Courier New"/>
              </a:rPr>
              <a:t>"R is awesome"</a:t>
            </a:r>
            <a:endParaRPr sz="1150">
              <a:solidFill>
                <a:srgbClr val="FFFFFF"/>
              </a:solidFill>
              <a:highlight>
                <a:schemeClr val="dk1"/>
              </a:highlight>
              <a:latin typeface="Courier New"/>
              <a:ea typeface="Courier New"/>
              <a:cs typeface="Courier New"/>
              <a:sym typeface="Courier New"/>
            </a:endParaRPr>
          </a:p>
          <a:p>
            <a:pPr indent="0" lvl="0" marL="0" marR="177800" rtl="0" algn="l">
              <a:lnSpc>
                <a:spcPct val="115000"/>
              </a:lnSpc>
              <a:spcBef>
                <a:spcPts val="0"/>
              </a:spcBef>
              <a:spcAft>
                <a:spcPts val="0"/>
              </a:spcAft>
              <a:buClr>
                <a:schemeClr val="dk1"/>
              </a:buClr>
              <a:buSzPts val="1100"/>
              <a:buFont typeface="Arial"/>
              <a:buNone/>
            </a:pPr>
            <a:r>
              <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177800" rtl="0" algn="l">
              <a:lnSpc>
                <a:spcPct val="115000"/>
              </a:lnSpc>
              <a:spcBef>
                <a:spcPts val="0"/>
              </a:spcBef>
              <a:spcAft>
                <a:spcPts val="0"/>
              </a:spcAft>
              <a:buClr>
                <a:schemeClr val="dk1"/>
              </a:buClr>
              <a:buSzPts val="1100"/>
              <a:buFont typeface="Arial"/>
              <a:buNone/>
            </a:pPr>
            <a:r>
              <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127000" marR="177800" rtl="0" algn="l">
              <a:lnSpc>
                <a:spcPct val="115000"/>
              </a:lnSpc>
              <a:spcBef>
                <a:spcPts val="0"/>
              </a:spcBef>
              <a:spcAft>
                <a:spcPts val="0"/>
              </a:spcAft>
              <a:buClr>
                <a:srgbClr val="000000"/>
              </a:buClr>
              <a:buSzPts val="1150"/>
              <a:buFont typeface="Arial"/>
              <a:buNone/>
            </a:pPr>
            <a:r>
              <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177800" rtl="0" algn="l">
              <a:lnSpc>
                <a:spcPct val="115000"/>
              </a:lnSpc>
              <a:spcBef>
                <a:spcPts val="0"/>
              </a:spcBef>
              <a:spcAft>
                <a:spcPts val="0"/>
              </a:spcAft>
              <a:buClr>
                <a:srgbClr val="000000"/>
              </a:buClr>
              <a:buSzPts val="1150"/>
              <a:buFont typeface="Arial"/>
              <a:buNone/>
            </a:pPr>
            <a:r>
              <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177800" rtl="0" algn="l">
              <a:lnSpc>
                <a:spcPct val="115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"Orange"</a:t>
            </a:r>
            <a:endParaRPr sz="1150">
              <a:solidFill>
                <a:srgbClr val="FFFFFF"/>
              </a:solidFill>
              <a:highlight>
                <a:schemeClr val="dk1"/>
              </a:highlight>
              <a:latin typeface="Courier New"/>
              <a:ea typeface="Courier New"/>
              <a:cs typeface="Courier New"/>
              <a:sym typeface="Courier New"/>
            </a:endParaRPr>
          </a:p>
          <a:p>
            <a:pPr indent="0" lvl="0" marL="0" marR="177800" rtl="0" algn="l">
              <a:lnSpc>
                <a:spcPct val="115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"Orange"</a:t>
            </a:r>
            <a:endParaRPr sz="1150">
              <a:solidFill>
                <a:srgbClr val="FFFFFF"/>
              </a:solidFill>
              <a:highlight>
                <a:schemeClr val="dk1"/>
              </a:highlight>
              <a:latin typeface="Courier New"/>
              <a:ea typeface="Courier New"/>
              <a:cs typeface="Courier New"/>
              <a:sym typeface="Courier New"/>
            </a:endParaRPr>
          </a:p>
          <a:p>
            <a:pPr indent="0" lvl="0" marL="0" marR="177800" rtl="0" algn="l">
              <a:lnSpc>
                <a:spcPct val="115000"/>
              </a:lnSpc>
              <a:spcBef>
                <a:spcPts val="0"/>
              </a:spcBef>
              <a:spcAft>
                <a:spcPts val="0"/>
              </a:spcAft>
              <a:buClr>
                <a:srgbClr val="000000"/>
              </a:buClr>
              <a:buSzPts val="1150"/>
              <a:buFont typeface="Arial"/>
              <a:buNone/>
            </a:pPr>
            <a:r>
              <a:rPr lang="en-CA" sz="1150">
                <a:solidFill>
                  <a:srgbClr val="FFFFFF"/>
                </a:solidFill>
                <a:highlight>
                  <a:schemeClr val="dk1"/>
                </a:highlight>
                <a:latin typeface="Courier New"/>
                <a:ea typeface="Courier New"/>
                <a:cs typeface="Courier New"/>
                <a:sym typeface="Courier New"/>
              </a:rPr>
              <a:t>"Orange"</a:t>
            </a:r>
            <a:endParaRPr sz="1150">
              <a:solidFill>
                <a:srgbClr val="FFFFFF"/>
              </a:solidFill>
              <a:highlight>
                <a:schemeClr val="dk1"/>
              </a:highlight>
              <a:latin typeface="Courier New"/>
              <a:ea typeface="Courier New"/>
              <a:cs typeface="Courier New"/>
              <a:sym typeface="Courier New"/>
            </a:endParaRPr>
          </a:p>
          <a:p>
            <a:pPr indent="0" lvl="0" marL="127000" marR="177800" rtl="0" algn="l">
              <a:lnSpc>
                <a:spcPct val="115000"/>
              </a:lnSpc>
              <a:spcBef>
                <a:spcPts val="0"/>
              </a:spcBef>
              <a:spcAft>
                <a:spcPts val="0"/>
              </a:spcAft>
              <a:buClr>
                <a:schemeClr val="dk1"/>
              </a:buClr>
              <a:buSzPts val="1100"/>
              <a:buFont typeface="Arial"/>
              <a:buNone/>
            </a:pPr>
            <a:r>
              <a:t/>
            </a:r>
            <a:endParaRPr b="0" i="0" sz="1150" u="none" cap="none" strike="noStrike">
              <a:solidFill>
                <a:srgbClr val="FFFFFF"/>
              </a:solidFill>
              <a:highlight>
                <a:schemeClr val="dk1"/>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abbeb26e7b_0_10"/>
          <p:cNvSpPr txBox="1"/>
          <p:nvPr>
            <p:ph type="title"/>
          </p:nvPr>
        </p:nvSpPr>
        <p:spPr>
          <a:xfrm>
            <a:off x="529125" y="530832"/>
            <a:ext cx="8001000" cy="47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52A22"/>
              </a:buClr>
              <a:buSzPts val="2400"/>
              <a:buFont typeface="Montserrat"/>
              <a:buNone/>
            </a:pPr>
            <a:r>
              <a:rPr lang="en-CA"/>
              <a:t>Data Types</a:t>
            </a:r>
            <a:endParaRPr/>
          </a:p>
        </p:txBody>
      </p:sp>
      <p:sp>
        <p:nvSpPr>
          <p:cNvPr id="128" name="Google Shape;128;gabbeb26e7b_0_10"/>
          <p:cNvSpPr txBox="1"/>
          <p:nvPr/>
        </p:nvSpPr>
        <p:spPr>
          <a:xfrm>
            <a:off x="651225" y="1163650"/>
            <a:ext cx="6668100" cy="3512100"/>
          </a:xfrm>
          <a:prstGeom prst="rect">
            <a:avLst/>
          </a:prstGeom>
          <a:noFill/>
          <a:ln>
            <a:noFill/>
          </a:ln>
        </p:spPr>
        <p:txBody>
          <a:bodyPr anchorCtr="0" anchor="t" bIns="91425" lIns="91425" spcFirstLastPara="1" rIns="91425" wrap="square" tIns="91425">
            <a:spAutoFit/>
          </a:bodyPr>
          <a:lstStyle/>
          <a:p>
            <a:pPr indent="-301625" lvl="0" marL="457200" rtl="0" algn="l">
              <a:lnSpc>
                <a:spcPct val="115000"/>
              </a:lnSpc>
              <a:spcBef>
                <a:spcPts val="1100"/>
              </a:spcBef>
              <a:spcAft>
                <a:spcPts val="0"/>
              </a:spcAft>
              <a:buClr>
                <a:schemeClr val="dk1"/>
              </a:buClr>
              <a:buSzPts val="1150"/>
              <a:buFont typeface="Verdana"/>
              <a:buChar char="●"/>
            </a:pPr>
            <a:r>
              <a:rPr lang="en-CA" sz="1200">
                <a:solidFill>
                  <a:srgbClr val="DC143C"/>
                </a:solidFill>
                <a:highlight>
                  <a:srgbClr val="FFFFFF"/>
                </a:highlight>
                <a:latin typeface="Courier New"/>
                <a:ea typeface="Courier New"/>
                <a:cs typeface="Courier New"/>
                <a:sym typeface="Courier New"/>
              </a:rPr>
              <a:t>numeric</a:t>
            </a:r>
            <a:r>
              <a:rPr lang="en-CA" sz="1150">
                <a:solidFill>
                  <a:schemeClr val="dk1"/>
                </a:solidFill>
                <a:highlight>
                  <a:srgbClr val="FFFFFF"/>
                </a:highlight>
                <a:latin typeface="Verdana"/>
                <a:ea typeface="Verdana"/>
                <a:cs typeface="Verdana"/>
                <a:sym typeface="Verdana"/>
              </a:rPr>
              <a:t> - (10.5, 55, 787)</a:t>
            </a:r>
            <a:endParaRPr sz="1150">
              <a:solidFill>
                <a:schemeClr val="dk1"/>
              </a:solidFill>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Clr>
                <a:schemeClr val="dk1"/>
              </a:buClr>
              <a:buSzPts val="1150"/>
              <a:buFont typeface="Verdana"/>
              <a:buChar char="●"/>
            </a:pPr>
            <a:r>
              <a:rPr lang="en-CA" sz="1200">
                <a:solidFill>
                  <a:srgbClr val="DC143C"/>
                </a:solidFill>
                <a:highlight>
                  <a:srgbClr val="FFFFFF"/>
                </a:highlight>
                <a:latin typeface="Courier New"/>
                <a:ea typeface="Courier New"/>
                <a:cs typeface="Courier New"/>
                <a:sym typeface="Courier New"/>
              </a:rPr>
              <a:t>integer</a:t>
            </a:r>
            <a:r>
              <a:rPr lang="en-CA" sz="1150">
                <a:solidFill>
                  <a:schemeClr val="dk1"/>
                </a:solidFill>
                <a:highlight>
                  <a:srgbClr val="FFFFFF"/>
                </a:highlight>
                <a:latin typeface="Verdana"/>
                <a:ea typeface="Verdana"/>
                <a:cs typeface="Verdana"/>
                <a:sym typeface="Verdana"/>
              </a:rPr>
              <a:t> - (1L, 55L, 100L, where the letter "L" declares this as an integer)</a:t>
            </a:r>
            <a:endParaRPr sz="1150">
              <a:solidFill>
                <a:schemeClr val="dk1"/>
              </a:solidFill>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Clr>
                <a:schemeClr val="dk1"/>
              </a:buClr>
              <a:buSzPts val="1150"/>
              <a:buFont typeface="Verdana"/>
              <a:buChar char="●"/>
            </a:pPr>
            <a:r>
              <a:rPr lang="en-CA" sz="1200">
                <a:solidFill>
                  <a:srgbClr val="DC143C"/>
                </a:solidFill>
                <a:highlight>
                  <a:srgbClr val="FFFFFF"/>
                </a:highlight>
                <a:latin typeface="Courier New"/>
                <a:ea typeface="Courier New"/>
                <a:cs typeface="Courier New"/>
                <a:sym typeface="Courier New"/>
              </a:rPr>
              <a:t>complex</a:t>
            </a:r>
            <a:r>
              <a:rPr lang="en-CA" sz="1150">
                <a:solidFill>
                  <a:schemeClr val="dk1"/>
                </a:solidFill>
                <a:highlight>
                  <a:srgbClr val="FFFFFF"/>
                </a:highlight>
                <a:latin typeface="Verdana"/>
                <a:ea typeface="Verdana"/>
                <a:cs typeface="Verdana"/>
                <a:sym typeface="Verdana"/>
              </a:rPr>
              <a:t> - (9 + 3i, where "i" is the imaginary part)</a:t>
            </a:r>
            <a:endParaRPr sz="1150">
              <a:solidFill>
                <a:schemeClr val="dk1"/>
              </a:solidFill>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Clr>
                <a:schemeClr val="dk1"/>
              </a:buClr>
              <a:buSzPts val="1150"/>
              <a:buFont typeface="Verdana"/>
              <a:buChar char="●"/>
            </a:pPr>
            <a:r>
              <a:rPr lang="en-CA" sz="1200">
                <a:solidFill>
                  <a:srgbClr val="DC143C"/>
                </a:solidFill>
                <a:highlight>
                  <a:srgbClr val="FFFFFF"/>
                </a:highlight>
                <a:latin typeface="Courier New"/>
                <a:ea typeface="Courier New"/>
                <a:cs typeface="Courier New"/>
                <a:sym typeface="Courier New"/>
              </a:rPr>
              <a:t>character</a:t>
            </a:r>
            <a:r>
              <a:rPr lang="en-CA" sz="1150">
                <a:solidFill>
                  <a:schemeClr val="dk1"/>
                </a:solidFill>
                <a:highlight>
                  <a:srgbClr val="FFFFFF"/>
                </a:highlight>
                <a:latin typeface="Verdana"/>
                <a:ea typeface="Verdana"/>
                <a:cs typeface="Verdana"/>
                <a:sym typeface="Verdana"/>
              </a:rPr>
              <a:t> - ("k", "R is exciting", "FALSE", "11.5")</a:t>
            </a:r>
            <a:endParaRPr sz="1150">
              <a:solidFill>
                <a:schemeClr val="dk1"/>
              </a:solidFill>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Clr>
                <a:schemeClr val="dk1"/>
              </a:buClr>
              <a:buSzPts val="1150"/>
              <a:buFont typeface="Verdana"/>
              <a:buChar char="●"/>
            </a:pPr>
            <a:r>
              <a:rPr lang="en-CA" sz="1200">
                <a:solidFill>
                  <a:srgbClr val="DC143C"/>
                </a:solidFill>
                <a:highlight>
                  <a:srgbClr val="FFFFFF"/>
                </a:highlight>
                <a:latin typeface="Courier New"/>
                <a:ea typeface="Courier New"/>
                <a:cs typeface="Courier New"/>
                <a:sym typeface="Courier New"/>
              </a:rPr>
              <a:t>logical</a:t>
            </a:r>
            <a:r>
              <a:rPr lang="en-CA" sz="1150">
                <a:solidFill>
                  <a:schemeClr val="dk1"/>
                </a:solidFill>
                <a:highlight>
                  <a:srgbClr val="FFFFFF"/>
                </a:highlight>
                <a:latin typeface="Verdana"/>
                <a:ea typeface="Verdana"/>
                <a:cs typeface="Verdana"/>
                <a:sym typeface="Verdana"/>
              </a:rPr>
              <a:t> - (TRUE or FALSE)</a:t>
            </a:r>
            <a:endParaRPr sz="1150">
              <a:solidFill>
                <a:schemeClr val="dk1"/>
              </a:solidFill>
              <a:highlight>
                <a:srgbClr val="FFFFFF"/>
              </a:highlight>
              <a:latin typeface="Verdana"/>
              <a:ea typeface="Verdana"/>
              <a:cs typeface="Verdana"/>
              <a:sym typeface="Verdana"/>
            </a:endParaRPr>
          </a:p>
          <a:p>
            <a:pPr indent="0" lvl="0" marL="0" marR="0" rtl="0" algn="l">
              <a:lnSpc>
                <a:spcPct val="100000"/>
              </a:lnSpc>
              <a:spcBef>
                <a:spcPts val="1100"/>
              </a:spcBef>
              <a:spcAft>
                <a:spcPts val="0"/>
              </a:spcAft>
              <a:buClr>
                <a:schemeClr val="dk1"/>
              </a:buClr>
              <a:buSzPts val="1100"/>
              <a:buFont typeface="Arial"/>
              <a:buNone/>
            </a:pPr>
            <a:r>
              <a:t/>
            </a:r>
            <a:endParaRPr sz="1150">
              <a:solidFill>
                <a:srgbClr val="008000"/>
              </a:solidFill>
              <a:highlight>
                <a:srgbClr val="FFFFFF"/>
              </a:highlight>
              <a:latin typeface="Courier New"/>
              <a:ea typeface="Courier New"/>
              <a:cs typeface="Courier New"/>
              <a:sym typeface="Courier New"/>
            </a:endParaRPr>
          </a:p>
          <a:p>
            <a:pPr indent="-301625" lvl="0" marL="457200" marR="0" rtl="0" algn="l">
              <a:lnSpc>
                <a:spcPct val="100000"/>
              </a:lnSpc>
              <a:spcBef>
                <a:spcPts val="0"/>
              </a:spcBef>
              <a:spcAft>
                <a:spcPts val="0"/>
              </a:spcAft>
              <a:buSzPts val="1150"/>
              <a:buFont typeface="Courier New"/>
              <a:buChar char="●"/>
            </a:pPr>
            <a:r>
              <a:rPr lang="en-CA" sz="1150">
                <a:solidFill>
                  <a:schemeClr val="dk1"/>
                </a:solidFill>
                <a:highlight>
                  <a:srgbClr val="FFFFFF"/>
                </a:highlight>
                <a:latin typeface="Courier New"/>
                <a:ea typeface="Courier New"/>
                <a:cs typeface="Courier New"/>
                <a:sym typeface="Courier New"/>
              </a:rPr>
              <a:t>x &lt;- </a:t>
            </a:r>
            <a:r>
              <a:rPr lang="en-CA" sz="1150">
                <a:solidFill>
                  <a:srgbClr val="FF0000"/>
                </a:solidFill>
                <a:highlight>
                  <a:srgbClr val="FFFFFF"/>
                </a:highlight>
                <a:latin typeface="Courier New"/>
                <a:ea typeface="Courier New"/>
                <a:cs typeface="Courier New"/>
                <a:sym typeface="Courier New"/>
              </a:rPr>
              <a:t>10.5</a:t>
            </a:r>
            <a:endParaRPr sz="1150">
              <a:solidFill>
                <a:srgbClr val="FF0000"/>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class</a:t>
            </a:r>
            <a:r>
              <a:rPr lang="en-CA" sz="1150">
                <a:solidFill>
                  <a:schemeClr val="dk1"/>
                </a:solidFill>
                <a:highlight>
                  <a:srgbClr val="FFFFFF"/>
                </a:highlight>
                <a:latin typeface="Courier New"/>
                <a:ea typeface="Courier New"/>
                <a:cs typeface="Courier New"/>
                <a:sym typeface="Courier New"/>
              </a:rPr>
              <a:t>(x)</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sz="1150">
              <a:solidFill>
                <a:srgbClr val="008000"/>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x &lt;- 1000L</a:t>
            </a:r>
            <a:endParaRPr sz="1150">
              <a:solidFill>
                <a:schemeClr val="dk1"/>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400"/>
              <a:buFont typeface="Arial"/>
              <a:buNone/>
            </a:pPr>
            <a:r>
              <a:rPr lang="en-CA" sz="1150">
                <a:solidFill>
                  <a:srgbClr val="0000CD"/>
                </a:solidFill>
                <a:highlight>
                  <a:srgbClr val="FFFFFF"/>
                </a:highlight>
                <a:latin typeface="Courier New"/>
                <a:ea typeface="Courier New"/>
                <a:cs typeface="Courier New"/>
                <a:sym typeface="Courier New"/>
              </a:rPr>
              <a:t>class</a:t>
            </a:r>
            <a:r>
              <a:rPr lang="en-CA" sz="1150">
                <a:solidFill>
                  <a:schemeClr val="dk1"/>
                </a:solidFill>
                <a:highlight>
                  <a:srgbClr val="FFFFFF"/>
                </a:highlight>
                <a:latin typeface="Courier New"/>
                <a:ea typeface="Courier New"/>
                <a:cs typeface="Courier New"/>
                <a:sym typeface="Courier New"/>
              </a:rPr>
              <a:t>(x)</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sz="1150">
              <a:solidFill>
                <a:srgbClr val="008000"/>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x &lt;- 9i + </a:t>
            </a:r>
            <a:r>
              <a:rPr lang="en-CA" sz="1150">
                <a:solidFill>
                  <a:srgbClr val="FF0000"/>
                </a:solidFill>
                <a:highlight>
                  <a:srgbClr val="FFFFFF"/>
                </a:highlight>
                <a:latin typeface="Courier New"/>
                <a:ea typeface="Courier New"/>
                <a:cs typeface="Courier New"/>
                <a:sym typeface="Courier New"/>
              </a:rPr>
              <a:t>3</a:t>
            </a:r>
            <a:endParaRPr sz="1150">
              <a:solidFill>
                <a:srgbClr val="FF0000"/>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class</a:t>
            </a:r>
            <a:r>
              <a:rPr lang="en-CA" sz="1150">
                <a:solidFill>
                  <a:schemeClr val="dk1"/>
                </a:solidFill>
                <a:highlight>
                  <a:srgbClr val="FFFFFF"/>
                </a:highlight>
                <a:latin typeface="Courier New"/>
                <a:ea typeface="Courier New"/>
                <a:cs typeface="Courier New"/>
                <a:sym typeface="Courier New"/>
              </a:rPr>
              <a:t>(x)</a:t>
            </a:r>
            <a:endParaRPr sz="115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sz="1150">
              <a:solidFill>
                <a:srgbClr val="008000"/>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lang="en-CA" sz="1150">
                <a:solidFill>
                  <a:schemeClr val="dk1"/>
                </a:solidFill>
                <a:highlight>
                  <a:srgbClr val="FFFFFF"/>
                </a:highlight>
                <a:latin typeface="Courier New"/>
                <a:ea typeface="Courier New"/>
                <a:cs typeface="Courier New"/>
                <a:sym typeface="Courier New"/>
              </a:rPr>
              <a:t>x &lt;- </a:t>
            </a:r>
            <a:r>
              <a:rPr lang="en-CA" sz="1150">
                <a:solidFill>
                  <a:srgbClr val="A52A2A"/>
                </a:solidFill>
                <a:highlight>
                  <a:srgbClr val="FFFFFF"/>
                </a:highlight>
                <a:latin typeface="Courier New"/>
                <a:ea typeface="Courier New"/>
                <a:cs typeface="Courier New"/>
                <a:sym typeface="Courier New"/>
              </a:rPr>
              <a:t>"R is exciting"</a:t>
            </a:r>
            <a:endParaRPr sz="1150">
              <a:solidFill>
                <a:srgbClr val="A52A2A"/>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400"/>
              <a:buFont typeface="Arial"/>
              <a:buNone/>
            </a:pPr>
            <a:r>
              <a:rPr lang="en-CA" sz="1150">
                <a:solidFill>
                  <a:srgbClr val="0000CD"/>
                </a:solidFill>
                <a:highlight>
                  <a:srgbClr val="FFFFFF"/>
                </a:highlight>
                <a:latin typeface="Courier New"/>
                <a:ea typeface="Courier New"/>
                <a:cs typeface="Courier New"/>
                <a:sym typeface="Courier New"/>
              </a:rPr>
              <a:t>class</a:t>
            </a:r>
            <a:r>
              <a:rPr lang="en-CA" sz="1150">
                <a:solidFill>
                  <a:schemeClr val="dk1"/>
                </a:solidFill>
                <a:highlight>
                  <a:srgbClr val="FFFFFF"/>
                </a:highlight>
                <a:latin typeface="Courier New"/>
                <a:ea typeface="Courier New"/>
                <a:cs typeface="Courier New"/>
                <a:sym typeface="Courier New"/>
              </a:rPr>
              <a:t>(x)</a:t>
            </a:r>
            <a:endParaRPr sz="1150">
              <a:solidFill>
                <a:schemeClr val="dk1"/>
              </a:solidFill>
              <a:highlight>
                <a:srgbClr val="FFFFFF"/>
              </a:highlight>
              <a:latin typeface="Courier New"/>
              <a:ea typeface="Courier New"/>
              <a:cs typeface="Courier New"/>
              <a:sym typeface="Courier New"/>
            </a:endParaRPr>
          </a:p>
        </p:txBody>
      </p:sp>
      <p:sp>
        <p:nvSpPr>
          <p:cNvPr id="129" name="Google Shape;129;gabbeb26e7b_0_10"/>
          <p:cNvSpPr txBox="1"/>
          <p:nvPr/>
        </p:nvSpPr>
        <p:spPr>
          <a:xfrm>
            <a:off x="3877950" y="2797450"/>
            <a:ext cx="42627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"Numeric"</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"Integer"</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"Complex"</a:t>
            </a:r>
            <a:endParaRPr sz="1150">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rPr lang="en-CA" sz="1150">
                <a:solidFill>
                  <a:srgbClr val="FFFFFF"/>
                </a:solidFill>
                <a:highlight>
                  <a:schemeClr val="dk1"/>
                </a:highlight>
                <a:latin typeface="Courier New"/>
                <a:ea typeface="Courier New"/>
                <a:cs typeface="Courier New"/>
                <a:sym typeface="Courier New"/>
              </a:rPr>
              <a:t>"character"</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abbeb26e7b_0_15"/>
          <p:cNvSpPr txBox="1"/>
          <p:nvPr>
            <p:ph type="title"/>
          </p:nvPr>
        </p:nvSpPr>
        <p:spPr>
          <a:xfrm>
            <a:off x="496400" y="554432"/>
            <a:ext cx="8001000" cy="47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52A22"/>
              </a:buClr>
              <a:buSzPts val="2400"/>
              <a:buFont typeface="Montserrat"/>
              <a:buNone/>
            </a:pPr>
            <a:r>
              <a:rPr lang="en-CA"/>
              <a:t>R Numbers</a:t>
            </a:r>
            <a:endParaRPr/>
          </a:p>
        </p:txBody>
      </p:sp>
      <p:sp>
        <p:nvSpPr>
          <p:cNvPr id="135" name="Google Shape;135;gabbeb26e7b_0_15"/>
          <p:cNvSpPr txBox="1"/>
          <p:nvPr/>
        </p:nvSpPr>
        <p:spPr>
          <a:xfrm>
            <a:off x="657500" y="745775"/>
            <a:ext cx="6053100" cy="1517100"/>
          </a:xfrm>
          <a:prstGeom prst="rect">
            <a:avLst/>
          </a:prstGeom>
          <a:noFill/>
          <a:ln>
            <a:noFill/>
          </a:ln>
        </p:spPr>
        <p:txBody>
          <a:bodyPr anchorCtr="0" anchor="t" bIns="45700" lIns="91425" spcFirstLastPara="1" rIns="91425" wrap="square" tIns="45700">
            <a:noAutofit/>
          </a:bodyPr>
          <a:lstStyle/>
          <a:p>
            <a:pPr indent="0" lvl="0" marL="91440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Montserrat"/>
              <a:ea typeface="Montserrat"/>
              <a:cs typeface="Montserrat"/>
              <a:sym typeface="Montserrat"/>
            </a:endParaRPr>
          </a:p>
          <a:p>
            <a:pPr indent="0" lvl="0" marL="91440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Montserrat"/>
              <a:ea typeface="Montserrat"/>
              <a:cs typeface="Montserrat"/>
              <a:sym typeface="Montserrat"/>
            </a:endParaRPr>
          </a:p>
          <a:p>
            <a:pPr indent="0" lvl="0" marL="91440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Montserrat"/>
              <a:ea typeface="Montserrat"/>
              <a:cs typeface="Montserrat"/>
              <a:sym typeface="Montserrat"/>
            </a:endParaRPr>
          </a:p>
          <a:p>
            <a:pPr indent="457200" lvl="0" marL="0" marR="0" rtl="0" algn="just">
              <a:lnSpc>
                <a:spcPct val="100000"/>
              </a:lnSpc>
              <a:spcBef>
                <a:spcPts val="0"/>
              </a:spcBef>
              <a:spcAft>
                <a:spcPts val="0"/>
              </a:spcAft>
              <a:buClr>
                <a:srgbClr val="000000"/>
              </a:buClr>
              <a:buSzPts val="1400"/>
              <a:buFont typeface="Arial"/>
              <a:buNone/>
            </a:pPr>
            <a:r>
              <a:rPr b="1" i="0" lang="en-CA" sz="1400" u="none" cap="none" strike="noStrike">
                <a:solidFill>
                  <a:srgbClr val="212529"/>
                </a:solidFill>
                <a:latin typeface="Courier New"/>
                <a:ea typeface="Courier New"/>
                <a:cs typeface="Courier New"/>
                <a:sym typeface="Courier New"/>
              </a:rPr>
              <a:t>Integer:</a:t>
            </a:r>
            <a:endParaRPr b="1" i="0" sz="1400" u="none" cap="none" strike="noStrike">
              <a:solidFill>
                <a:srgbClr val="212529"/>
              </a:solidFill>
              <a:latin typeface="Courier New"/>
              <a:ea typeface="Courier New"/>
              <a:cs typeface="Courier New"/>
              <a:sym typeface="Courier New"/>
            </a:endParaRPr>
          </a:p>
        </p:txBody>
      </p:sp>
      <p:sp>
        <p:nvSpPr>
          <p:cNvPr id="136" name="Google Shape;136;gabbeb26e7b_0_15"/>
          <p:cNvSpPr txBox="1"/>
          <p:nvPr/>
        </p:nvSpPr>
        <p:spPr>
          <a:xfrm>
            <a:off x="704425" y="2526650"/>
            <a:ext cx="6139500" cy="615600"/>
          </a:xfrm>
          <a:prstGeom prst="rect">
            <a:avLst/>
          </a:prstGeom>
          <a:noFill/>
          <a:ln>
            <a:noFill/>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457200" lvl="0" marL="0" marR="0" rtl="0" algn="l">
              <a:lnSpc>
                <a:spcPct val="100000"/>
              </a:lnSpc>
              <a:spcBef>
                <a:spcPts val="0"/>
              </a:spcBef>
              <a:spcAft>
                <a:spcPts val="0"/>
              </a:spcAft>
              <a:buClr>
                <a:srgbClr val="000000"/>
              </a:buClr>
              <a:buSzPts val="1400"/>
              <a:buFont typeface="Arial"/>
              <a:buNone/>
            </a:pPr>
            <a:r>
              <a:rPr lang="en-CA">
                <a:latin typeface="Calibri"/>
                <a:ea typeface="Calibri"/>
                <a:cs typeface="Calibri"/>
                <a:sym typeface="Calibri"/>
              </a:rPr>
              <a:t>Numeric</a:t>
            </a:r>
            <a:r>
              <a:rPr b="0" i="0" lang="en-CA"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p:txBody>
      </p:sp>
      <p:sp>
        <p:nvSpPr>
          <p:cNvPr id="137" name="Google Shape;137;gabbeb26e7b_0_15"/>
          <p:cNvSpPr txBox="1"/>
          <p:nvPr/>
        </p:nvSpPr>
        <p:spPr>
          <a:xfrm>
            <a:off x="1164150" y="3722950"/>
            <a:ext cx="3141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CA" sz="1400" u="none" cap="none" strike="noStrike">
                <a:solidFill>
                  <a:srgbClr val="000000"/>
                </a:solidFill>
                <a:latin typeface="Calibri"/>
                <a:ea typeface="Calibri"/>
                <a:cs typeface="Calibri"/>
                <a:sym typeface="Calibri"/>
              </a:rPr>
              <a:t>Complex:</a:t>
            </a:r>
            <a:endParaRPr b="0" i="0" sz="1400" u="none" cap="none" strike="noStrike">
              <a:solidFill>
                <a:srgbClr val="000000"/>
              </a:solidFill>
              <a:latin typeface="Calibri"/>
              <a:ea typeface="Calibri"/>
              <a:cs typeface="Calibri"/>
              <a:sym typeface="Calibri"/>
            </a:endParaRPr>
          </a:p>
        </p:txBody>
      </p:sp>
      <p:sp>
        <p:nvSpPr>
          <p:cNvPr id="138" name="Google Shape;138;gabbeb26e7b_0_15"/>
          <p:cNvSpPr txBox="1"/>
          <p:nvPr/>
        </p:nvSpPr>
        <p:spPr>
          <a:xfrm>
            <a:off x="2220225" y="910500"/>
            <a:ext cx="3337800" cy="4233000"/>
          </a:xfrm>
          <a:prstGeom prst="rect">
            <a:avLst/>
          </a:prstGeom>
          <a:noFill/>
          <a:ln>
            <a:noFill/>
          </a:ln>
        </p:spPr>
        <p:txBody>
          <a:bodyPr anchorCtr="0" anchor="t" bIns="91425" lIns="91425" spcFirstLastPara="1" rIns="91425" wrap="square" tIns="91425">
            <a:spAutoFit/>
          </a:bodyPr>
          <a:lstStyle/>
          <a:p>
            <a:pPr indent="-301625" lvl="0" marL="457200" marR="0" rtl="0" algn="l">
              <a:lnSpc>
                <a:spcPct val="100000"/>
              </a:lnSpc>
              <a:spcBef>
                <a:spcPts val="0"/>
              </a:spcBef>
              <a:spcAft>
                <a:spcPts val="0"/>
              </a:spcAft>
              <a:buClr>
                <a:srgbClr val="000000"/>
              </a:buClr>
              <a:buSzPts val="1150"/>
              <a:buFont typeface="Courier New"/>
              <a:buChar char="●"/>
            </a:pPr>
            <a:r>
              <a:rPr b="0" i="0" lang="en-CA" sz="1150" u="none" cap="none" strike="noStrike">
                <a:solidFill>
                  <a:schemeClr val="dk1"/>
                </a:solidFill>
                <a:highlight>
                  <a:srgbClr val="FFFFFF"/>
                </a:highlight>
                <a:latin typeface="Courier New"/>
                <a:ea typeface="Courier New"/>
                <a:cs typeface="Courier New"/>
                <a:sym typeface="Courier New"/>
              </a:rPr>
              <a:t>x </a:t>
            </a:r>
            <a:r>
              <a:rPr lang="en-CA" sz="1150">
                <a:solidFill>
                  <a:schemeClr val="dk1"/>
                </a:solidFill>
                <a:highlight>
                  <a:srgbClr val="FFFFFF"/>
                </a:highlight>
                <a:latin typeface="Courier New"/>
                <a:ea typeface="Courier New"/>
                <a:cs typeface="Courier New"/>
                <a:sym typeface="Courier New"/>
              </a:rPr>
              <a:t>&lt;-</a:t>
            </a:r>
            <a:r>
              <a:rPr b="0" i="0" lang="en-CA" sz="1150" u="none" cap="none" strike="noStrike">
                <a:solidFill>
                  <a:schemeClr val="dk1"/>
                </a:solidFill>
                <a:highlight>
                  <a:srgbClr val="FFFFFF"/>
                </a:highlight>
                <a:latin typeface="Courier New"/>
                <a:ea typeface="Courier New"/>
                <a:cs typeface="Courier New"/>
                <a:sym typeface="Courier New"/>
              </a:rPr>
              <a:t> </a:t>
            </a:r>
            <a:r>
              <a:rPr b="0" i="0" lang="en-CA" sz="1150" u="none" cap="none" strike="noStrike">
                <a:solidFill>
                  <a:srgbClr val="FF0000"/>
                </a:solidFill>
                <a:highlight>
                  <a:srgbClr val="FFFFFF"/>
                </a:highlight>
                <a:latin typeface="Courier New"/>
                <a:ea typeface="Courier New"/>
                <a:cs typeface="Courier New"/>
                <a:sym typeface="Courier New"/>
              </a:rPr>
              <a:t>10.5</a:t>
            </a:r>
            <a:endParaRPr b="0" i="0" sz="1150" u="none" cap="none" strike="noStrike">
              <a:solidFill>
                <a:srgbClr val="FF0000"/>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0" i="0" lang="en-CA" sz="1150" u="none" cap="none" strike="noStrike">
                <a:solidFill>
                  <a:schemeClr val="dk1"/>
                </a:solidFill>
                <a:highlight>
                  <a:srgbClr val="FFFFFF"/>
                </a:highlight>
                <a:latin typeface="Courier New"/>
                <a:ea typeface="Courier New"/>
                <a:cs typeface="Courier New"/>
                <a:sym typeface="Courier New"/>
              </a:rPr>
              <a:t>y </a:t>
            </a:r>
            <a:r>
              <a:rPr lang="en-CA" sz="1150">
                <a:solidFill>
                  <a:schemeClr val="dk1"/>
                </a:solidFill>
                <a:highlight>
                  <a:srgbClr val="FFFFFF"/>
                </a:highlight>
                <a:latin typeface="Courier New"/>
                <a:ea typeface="Courier New"/>
                <a:cs typeface="Courier New"/>
                <a:sym typeface="Courier New"/>
              </a:rPr>
              <a:t>&lt;-</a:t>
            </a:r>
            <a:r>
              <a:rPr b="0" i="0" lang="en-CA" sz="1150" u="none" cap="none" strike="noStrike">
                <a:solidFill>
                  <a:schemeClr val="dk1"/>
                </a:solidFill>
                <a:highlight>
                  <a:srgbClr val="FFFFFF"/>
                </a:highlight>
                <a:latin typeface="Courier New"/>
                <a:ea typeface="Courier New"/>
                <a:cs typeface="Courier New"/>
                <a:sym typeface="Courier New"/>
              </a:rPr>
              <a:t> </a:t>
            </a:r>
            <a:r>
              <a:rPr b="0" i="0" lang="en-CA" sz="1150" u="none" cap="none" strike="noStrike">
                <a:solidFill>
                  <a:srgbClr val="FF0000"/>
                </a:solidFill>
                <a:highlight>
                  <a:srgbClr val="FFFFFF"/>
                </a:highlight>
                <a:latin typeface="Courier New"/>
                <a:ea typeface="Courier New"/>
                <a:cs typeface="Courier New"/>
                <a:sym typeface="Courier New"/>
              </a:rPr>
              <a:t>35656222554887711</a:t>
            </a:r>
            <a:endParaRPr b="0" i="0" sz="1150" u="none" cap="none" strike="noStrike">
              <a:solidFill>
                <a:srgbClr val="FF0000"/>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0" i="0" lang="en-CA" sz="1150" u="none" cap="none" strike="noStrike">
                <a:solidFill>
                  <a:schemeClr val="dk1"/>
                </a:solidFill>
                <a:highlight>
                  <a:srgbClr val="FFFFFF"/>
                </a:highlight>
                <a:latin typeface="Courier New"/>
                <a:ea typeface="Courier New"/>
                <a:cs typeface="Courier New"/>
                <a:sym typeface="Courier New"/>
              </a:rPr>
              <a:t>z </a:t>
            </a:r>
            <a:r>
              <a:rPr lang="en-CA" sz="1150">
                <a:solidFill>
                  <a:schemeClr val="dk1"/>
                </a:solidFill>
                <a:highlight>
                  <a:srgbClr val="FFFFFF"/>
                </a:highlight>
                <a:latin typeface="Courier New"/>
                <a:ea typeface="Courier New"/>
                <a:cs typeface="Courier New"/>
                <a:sym typeface="Courier New"/>
              </a:rPr>
              <a:t>&lt;-</a:t>
            </a:r>
            <a:r>
              <a:rPr b="0" i="0" lang="en-CA" sz="1150" u="none" cap="none" strike="noStrike">
                <a:solidFill>
                  <a:schemeClr val="dk1"/>
                </a:solidFill>
                <a:highlight>
                  <a:srgbClr val="FFFFFF"/>
                </a:highlight>
                <a:latin typeface="Courier New"/>
                <a:ea typeface="Courier New"/>
                <a:cs typeface="Courier New"/>
                <a:sym typeface="Courier New"/>
              </a:rPr>
              <a:t> -</a:t>
            </a:r>
            <a:r>
              <a:rPr b="0" i="0" lang="en-CA" sz="1150" u="none" cap="none" strike="noStrike">
                <a:solidFill>
                  <a:srgbClr val="FF0000"/>
                </a:solidFill>
                <a:highlight>
                  <a:srgbClr val="FFFFFF"/>
                </a:highlight>
                <a:latin typeface="Courier New"/>
                <a:ea typeface="Courier New"/>
                <a:cs typeface="Courier New"/>
                <a:sym typeface="Courier New"/>
              </a:rPr>
              <a:t>3255522</a:t>
            </a:r>
            <a:endParaRPr b="0" i="0" sz="1150" u="none" cap="none" strike="noStrike">
              <a:solidFill>
                <a:srgbClr val="FF0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class</a:t>
            </a:r>
            <a:r>
              <a:rPr b="0" i="0" lang="en-CA" sz="1150" u="none" cap="none" strike="noStrike">
                <a:solidFill>
                  <a:schemeClr val="dk1"/>
                </a:solidFill>
                <a:highlight>
                  <a:srgbClr val="FFFFFF"/>
                </a:highlight>
                <a:latin typeface="Courier New"/>
                <a:ea typeface="Courier New"/>
                <a:cs typeface="Courier New"/>
                <a:sym typeface="Courier New"/>
              </a:rPr>
              <a:t>(x)</a:t>
            </a:r>
            <a:endParaRPr b="0" i="0" sz="1150" u="none" cap="none" strike="noStrike">
              <a:solidFill>
                <a:schemeClr val="dk1"/>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class</a:t>
            </a:r>
            <a:r>
              <a:rPr b="0" i="0" lang="en-CA" sz="1150" u="none" cap="none" strike="noStrike">
                <a:solidFill>
                  <a:schemeClr val="dk1"/>
                </a:solidFill>
                <a:highlight>
                  <a:srgbClr val="FFFFFF"/>
                </a:highlight>
                <a:latin typeface="Courier New"/>
                <a:ea typeface="Courier New"/>
                <a:cs typeface="Courier New"/>
                <a:sym typeface="Courier New"/>
              </a:rPr>
              <a:t>(y)</a:t>
            </a:r>
            <a:endParaRPr b="0" i="0" sz="1150" u="none" cap="none" strike="noStrike">
              <a:solidFill>
                <a:schemeClr val="dk1"/>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150"/>
              <a:buFont typeface="Arial"/>
              <a:buNone/>
            </a:pPr>
            <a:r>
              <a:rPr lang="en-CA" sz="1150">
                <a:solidFill>
                  <a:srgbClr val="0000CD"/>
                </a:solidFill>
                <a:highlight>
                  <a:srgbClr val="FFFFFF"/>
                </a:highlight>
                <a:latin typeface="Courier New"/>
                <a:ea typeface="Courier New"/>
                <a:cs typeface="Courier New"/>
                <a:sym typeface="Courier New"/>
              </a:rPr>
              <a:t>class</a:t>
            </a:r>
            <a:r>
              <a:rPr b="0" i="0" lang="en-CA" sz="1150" u="none" cap="none" strike="noStrike">
                <a:solidFill>
                  <a:schemeClr val="dk1"/>
                </a:solidFill>
                <a:highlight>
                  <a:srgbClr val="FFFFFF"/>
                </a:highlight>
                <a:latin typeface="Courier New"/>
                <a:ea typeface="Courier New"/>
                <a:cs typeface="Courier New"/>
                <a:sym typeface="Courier New"/>
              </a:rPr>
              <a:t>(z)</a:t>
            </a:r>
            <a:endParaRPr b="0" i="0" sz="11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Courier New"/>
              <a:ea typeface="Courier New"/>
              <a:cs typeface="Courier New"/>
              <a:sym typeface="Courier New"/>
            </a:endParaRPr>
          </a:p>
          <a:p>
            <a:pPr indent="-301625" lvl="0" marL="457200" marR="0" rtl="0" algn="l">
              <a:lnSpc>
                <a:spcPct val="100000"/>
              </a:lnSpc>
              <a:spcBef>
                <a:spcPts val="0"/>
              </a:spcBef>
              <a:spcAft>
                <a:spcPts val="0"/>
              </a:spcAft>
              <a:buClr>
                <a:srgbClr val="000000"/>
              </a:buClr>
              <a:buSzPts val="1150"/>
              <a:buFont typeface="Courier New"/>
              <a:buChar char="●"/>
            </a:pPr>
            <a:r>
              <a:rPr b="0" i="0" lang="en-CA" sz="1150" u="none" cap="none" strike="noStrike">
                <a:solidFill>
                  <a:schemeClr val="dk1"/>
                </a:solidFill>
                <a:highlight>
                  <a:srgbClr val="FFFFFF"/>
                </a:highlight>
                <a:latin typeface="Courier New"/>
                <a:ea typeface="Courier New"/>
                <a:cs typeface="Courier New"/>
                <a:sym typeface="Courier New"/>
              </a:rPr>
              <a:t>x </a:t>
            </a:r>
            <a:r>
              <a:rPr lang="en-CA" sz="1150">
                <a:solidFill>
                  <a:schemeClr val="dk1"/>
                </a:solidFill>
                <a:highlight>
                  <a:srgbClr val="FFFFFF"/>
                </a:highlight>
                <a:latin typeface="Courier New"/>
                <a:ea typeface="Courier New"/>
                <a:cs typeface="Courier New"/>
                <a:sym typeface="Courier New"/>
              </a:rPr>
              <a:t>&lt;-</a:t>
            </a:r>
            <a:r>
              <a:rPr b="0" i="0" lang="en-CA" sz="1150" u="none" cap="none" strike="noStrike">
                <a:solidFill>
                  <a:schemeClr val="dk1"/>
                </a:solidFill>
                <a:highlight>
                  <a:srgbClr val="FFFFFF"/>
                </a:highlight>
                <a:latin typeface="Courier New"/>
                <a:ea typeface="Courier New"/>
                <a:cs typeface="Courier New"/>
                <a:sym typeface="Courier New"/>
              </a:rPr>
              <a:t> </a:t>
            </a:r>
            <a:r>
              <a:rPr lang="en-CA" sz="1150">
                <a:solidFill>
                  <a:srgbClr val="FF0000"/>
                </a:solidFill>
                <a:highlight>
                  <a:srgbClr val="FFFFFF"/>
                </a:highlight>
                <a:latin typeface="Courier New"/>
                <a:ea typeface="Courier New"/>
                <a:cs typeface="Courier New"/>
                <a:sym typeface="Courier New"/>
              </a:rPr>
              <a:t>1000L</a:t>
            </a:r>
            <a:endParaRPr b="0" i="0" sz="1150" u="none" cap="none" strike="noStrike">
              <a:solidFill>
                <a:srgbClr val="FF0000"/>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0" i="0" lang="en-CA" sz="1150" u="none" cap="none" strike="noStrike">
                <a:solidFill>
                  <a:schemeClr val="dk1"/>
                </a:solidFill>
                <a:highlight>
                  <a:srgbClr val="FFFFFF"/>
                </a:highlight>
                <a:latin typeface="Courier New"/>
                <a:ea typeface="Courier New"/>
                <a:cs typeface="Courier New"/>
                <a:sym typeface="Courier New"/>
              </a:rPr>
              <a:t>y </a:t>
            </a:r>
            <a:r>
              <a:rPr lang="en-CA" sz="1150">
                <a:solidFill>
                  <a:schemeClr val="dk1"/>
                </a:solidFill>
                <a:highlight>
                  <a:srgbClr val="FFFFFF"/>
                </a:highlight>
                <a:latin typeface="Courier New"/>
                <a:ea typeface="Courier New"/>
                <a:cs typeface="Courier New"/>
                <a:sym typeface="Courier New"/>
              </a:rPr>
              <a:t>&lt;-</a:t>
            </a:r>
            <a:r>
              <a:rPr b="0" i="0" lang="en-CA" sz="1150" u="none" cap="none" strike="noStrike">
                <a:solidFill>
                  <a:schemeClr val="dk1"/>
                </a:solidFill>
                <a:highlight>
                  <a:srgbClr val="FFFFFF"/>
                </a:highlight>
                <a:latin typeface="Courier New"/>
                <a:ea typeface="Courier New"/>
                <a:cs typeface="Courier New"/>
                <a:sym typeface="Courier New"/>
              </a:rPr>
              <a:t> </a:t>
            </a:r>
            <a:r>
              <a:rPr lang="en-CA" sz="1150">
                <a:solidFill>
                  <a:srgbClr val="FF0000"/>
                </a:solidFill>
                <a:highlight>
                  <a:srgbClr val="FFFFFF"/>
                </a:highlight>
                <a:latin typeface="Courier New"/>
                <a:ea typeface="Courier New"/>
                <a:cs typeface="Courier New"/>
                <a:sym typeface="Courier New"/>
              </a:rPr>
              <a:t>55L</a:t>
            </a:r>
            <a:endParaRPr b="0" i="0" sz="1150" u="none" cap="none" strike="noStrike">
              <a:solidFill>
                <a:srgbClr val="FF0000"/>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0" i="0" lang="en-CA" sz="1150" u="none" cap="none" strike="noStrike">
                <a:solidFill>
                  <a:schemeClr val="dk1"/>
                </a:solidFill>
                <a:highlight>
                  <a:srgbClr val="FFFFFF"/>
                </a:highlight>
                <a:latin typeface="Courier New"/>
                <a:ea typeface="Courier New"/>
                <a:cs typeface="Courier New"/>
                <a:sym typeface="Courier New"/>
              </a:rPr>
              <a:t>z </a:t>
            </a:r>
            <a:r>
              <a:rPr lang="en-CA" sz="1150">
                <a:solidFill>
                  <a:schemeClr val="dk1"/>
                </a:solidFill>
                <a:highlight>
                  <a:srgbClr val="FFFFFF"/>
                </a:highlight>
                <a:latin typeface="Courier New"/>
                <a:ea typeface="Courier New"/>
                <a:cs typeface="Courier New"/>
                <a:sym typeface="Courier New"/>
              </a:rPr>
              <a:t>&lt;-</a:t>
            </a:r>
            <a:r>
              <a:rPr b="0" i="0" lang="en-CA" sz="1150" u="none" cap="none" strike="noStrike">
                <a:solidFill>
                  <a:schemeClr val="dk1"/>
                </a:solidFill>
                <a:highlight>
                  <a:srgbClr val="FFFFFF"/>
                </a:highlight>
                <a:latin typeface="Courier New"/>
                <a:ea typeface="Courier New"/>
                <a:cs typeface="Courier New"/>
                <a:sym typeface="Courier New"/>
              </a:rPr>
              <a:t> -</a:t>
            </a:r>
            <a:r>
              <a:rPr b="0" i="0" lang="en-CA" sz="1150" u="none" cap="none" strike="noStrike">
                <a:solidFill>
                  <a:srgbClr val="FF0000"/>
                </a:solidFill>
                <a:highlight>
                  <a:srgbClr val="FFFFFF"/>
                </a:highlight>
                <a:latin typeface="Courier New"/>
                <a:ea typeface="Courier New"/>
                <a:cs typeface="Courier New"/>
                <a:sym typeface="Courier New"/>
              </a:rPr>
              <a:t>35</a:t>
            </a:r>
            <a:r>
              <a:rPr lang="en-CA" sz="1150">
                <a:solidFill>
                  <a:srgbClr val="FF0000"/>
                </a:solidFill>
                <a:highlight>
                  <a:srgbClr val="FFFFFF"/>
                </a:highlight>
                <a:latin typeface="Courier New"/>
                <a:ea typeface="Courier New"/>
                <a:cs typeface="Courier New"/>
                <a:sym typeface="Courier New"/>
              </a:rPr>
              <a:t>L</a:t>
            </a:r>
            <a:endParaRPr b="0" i="0" sz="1150" u="none" cap="none" strike="noStrike">
              <a:solidFill>
                <a:srgbClr val="FF0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class</a:t>
            </a:r>
            <a:r>
              <a:rPr b="0" i="0" lang="en-CA" sz="1150" u="none" cap="none" strike="noStrike">
                <a:solidFill>
                  <a:schemeClr val="dk1"/>
                </a:solidFill>
                <a:highlight>
                  <a:srgbClr val="FFFFFF"/>
                </a:highlight>
                <a:latin typeface="Courier New"/>
                <a:ea typeface="Courier New"/>
                <a:cs typeface="Courier New"/>
                <a:sym typeface="Courier New"/>
              </a:rPr>
              <a:t>(x)</a:t>
            </a:r>
            <a:endParaRPr b="0" i="0" sz="1150" u="none" cap="none" strike="noStrike">
              <a:solidFill>
                <a:schemeClr val="dk1"/>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class</a:t>
            </a:r>
            <a:r>
              <a:rPr b="0" i="0" lang="en-CA" sz="1150" u="none" cap="none" strike="noStrike">
                <a:solidFill>
                  <a:schemeClr val="dk1"/>
                </a:solidFill>
                <a:highlight>
                  <a:srgbClr val="FFFFFF"/>
                </a:highlight>
                <a:latin typeface="Courier New"/>
                <a:ea typeface="Courier New"/>
                <a:cs typeface="Courier New"/>
                <a:sym typeface="Courier New"/>
              </a:rPr>
              <a:t>(y)</a:t>
            </a:r>
            <a:endParaRPr b="0" i="0" sz="1150" u="none" cap="none" strike="noStrike">
              <a:solidFill>
                <a:schemeClr val="dk1"/>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150"/>
              <a:buFont typeface="Arial"/>
              <a:buNone/>
            </a:pPr>
            <a:r>
              <a:rPr lang="en-CA" sz="1150">
                <a:solidFill>
                  <a:srgbClr val="0000CD"/>
                </a:solidFill>
                <a:highlight>
                  <a:srgbClr val="FFFFFF"/>
                </a:highlight>
                <a:latin typeface="Courier New"/>
                <a:ea typeface="Courier New"/>
                <a:cs typeface="Courier New"/>
                <a:sym typeface="Courier New"/>
              </a:rPr>
              <a:t>class</a:t>
            </a:r>
            <a:r>
              <a:rPr lang="en-CA" sz="1150">
                <a:solidFill>
                  <a:schemeClr val="dk1"/>
                </a:solidFill>
                <a:highlight>
                  <a:srgbClr val="FFFFFF"/>
                </a:highlight>
                <a:latin typeface="Courier New"/>
                <a:ea typeface="Courier New"/>
                <a:cs typeface="Courier New"/>
                <a:sym typeface="Courier New"/>
              </a:rPr>
              <a:t>(</a:t>
            </a:r>
            <a:r>
              <a:rPr b="0" i="0" lang="en-CA" sz="1150" u="none" cap="none" strike="noStrike">
                <a:solidFill>
                  <a:schemeClr val="dk1"/>
                </a:solidFill>
                <a:highlight>
                  <a:srgbClr val="FFFFFF"/>
                </a:highlight>
                <a:latin typeface="Courier New"/>
                <a:ea typeface="Courier New"/>
                <a:cs typeface="Courier New"/>
                <a:sym typeface="Courier New"/>
              </a:rPr>
              <a:t>z)</a:t>
            </a:r>
            <a:endParaRPr b="0" i="0" sz="11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chemeClr val="dk1"/>
              </a:solidFill>
              <a:highlight>
                <a:srgbClr val="FFFFFF"/>
              </a:highlight>
              <a:latin typeface="Courier New"/>
              <a:ea typeface="Courier New"/>
              <a:cs typeface="Courier New"/>
              <a:sym typeface="Courier New"/>
            </a:endParaRPr>
          </a:p>
          <a:p>
            <a:pPr indent="-301625" lvl="0" marL="457200" marR="0" rtl="0" algn="l">
              <a:lnSpc>
                <a:spcPct val="100000"/>
              </a:lnSpc>
              <a:spcBef>
                <a:spcPts val="0"/>
              </a:spcBef>
              <a:spcAft>
                <a:spcPts val="0"/>
              </a:spcAft>
              <a:buClr>
                <a:srgbClr val="000000"/>
              </a:buClr>
              <a:buSzPts val="1150"/>
              <a:buFont typeface="Courier New"/>
              <a:buChar char="●"/>
            </a:pPr>
            <a:r>
              <a:rPr b="0" i="0" lang="en-CA" sz="1150" u="none" cap="none" strike="noStrike">
                <a:solidFill>
                  <a:schemeClr val="dk1"/>
                </a:solidFill>
                <a:highlight>
                  <a:srgbClr val="FFFFFF"/>
                </a:highlight>
                <a:latin typeface="Courier New"/>
                <a:ea typeface="Courier New"/>
                <a:cs typeface="Courier New"/>
                <a:sym typeface="Courier New"/>
              </a:rPr>
              <a:t>x </a:t>
            </a:r>
            <a:r>
              <a:rPr lang="en-CA" sz="1150">
                <a:solidFill>
                  <a:schemeClr val="dk1"/>
                </a:solidFill>
                <a:highlight>
                  <a:srgbClr val="FFFFFF"/>
                </a:highlight>
                <a:latin typeface="Courier New"/>
                <a:ea typeface="Courier New"/>
                <a:cs typeface="Courier New"/>
                <a:sym typeface="Courier New"/>
              </a:rPr>
              <a:t>&lt;-</a:t>
            </a:r>
            <a:r>
              <a:rPr b="0" i="0" lang="en-CA" sz="1150" u="none" cap="none" strike="noStrike">
                <a:solidFill>
                  <a:schemeClr val="dk1"/>
                </a:solidFill>
                <a:highlight>
                  <a:srgbClr val="FFFFFF"/>
                </a:highlight>
                <a:latin typeface="Courier New"/>
                <a:ea typeface="Courier New"/>
                <a:cs typeface="Courier New"/>
                <a:sym typeface="Courier New"/>
              </a:rPr>
              <a:t> </a:t>
            </a:r>
            <a:r>
              <a:rPr lang="en-CA" sz="1150">
                <a:solidFill>
                  <a:srgbClr val="FF0000"/>
                </a:solidFill>
                <a:highlight>
                  <a:srgbClr val="FFFFFF"/>
                </a:highlight>
                <a:latin typeface="Courier New"/>
                <a:ea typeface="Courier New"/>
                <a:cs typeface="Courier New"/>
                <a:sym typeface="Courier New"/>
              </a:rPr>
              <a:t>3</a:t>
            </a:r>
            <a:r>
              <a:rPr lang="en-CA" sz="1150">
                <a:solidFill>
                  <a:schemeClr val="dk1"/>
                </a:solidFill>
                <a:highlight>
                  <a:srgbClr val="FFFFFF"/>
                </a:highlight>
                <a:latin typeface="Courier New"/>
                <a:ea typeface="Courier New"/>
                <a:cs typeface="Courier New"/>
                <a:sym typeface="Courier New"/>
              </a:rPr>
              <a:t>+5i</a:t>
            </a:r>
            <a:endParaRPr sz="1150">
              <a:solidFill>
                <a:schemeClr val="dk1"/>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0" i="0" lang="en-CA" sz="1150" u="none" cap="none" strike="noStrike">
                <a:solidFill>
                  <a:schemeClr val="dk1"/>
                </a:solidFill>
                <a:highlight>
                  <a:srgbClr val="FFFFFF"/>
                </a:highlight>
                <a:latin typeface="Courier New"/>
                <a:ea typeface="Courier New"/>
                <a:cs typeface="Courier New"/>
                <a:sym typeface="Courier New"/>
              </a:rPr>
              <a:t>y &lt;- </a:t>
            </a:r>
            <a:r>
              <a:rPr lang="en-CA" sz="1150">
                <a:solidFill>
                  <a:schemeClr val="dk1"/>
                </a:solidFill>
                <a:highlight>
                  <a:srgbClr val="FFFFFF"/>
                </a:highlight>
                <a:latin typeface="Courier New"/>
                <a:ea typeface="Courier New"/>
                <a:cs typeface="Courier New"/>
                <a:sym typeface="Courier New"/>
              </a:rPr>
              <a:t>5i</a:t>
            </a:r>
            <a:endParaRPr b="0" i="0" sz="1150" u="none" cap="none" strike="noStrike">
              <a:solidFill>
                <a:srgbClr val="FF0000"/>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0" i="0" lang="en-CA" sz="1150" u="none" cap="none" strike="noStrike">
                <a:solidFill>
                  <a:schemeClr val="dk1"/>
                </a:solidFill>
                <a:highlight>
                  <a:srgbClr val="FFFFFF"/>
                </a:highlight>
                <a:latin typeface="Courier New"/>
                <a:ea typeface="Courier New"/>
                <a:cs typeface="Courier New"/>
                <a:sym typeface="Courier New"/>
              </a:rPr>
              <a:t>z </a:t>
            </a:r>
            <a:r>
              <a:rPr lang="en-CA" sz="1150">
                <a:solidFill>
                  <a:schemeClr val="dk1"/>
                </a:solidFill>
                <a:highlight>
                  <a:srgbClr val="FFFFFF"/>
                </a:highlight>
                <a:latin typeface="Courier New"/>
                <a:ea typeface="Courier New"/>
                <a:cs typeface="Courier New"/>
                <a:sym typeface="Courier New"/>
              </a:rPr>
              <a:t>&lt;-</a:t>
            </a:r>
            <a:r>
              <a:rPr b="0" i="0" lang="en-CA" sz="1150" u="none" cap="none" strike="noStrike">
                <a:solidFill>
                  <a:schemeClr val="dk1"/>
                </a:solidFill>
                <a:highlight>
                  <a:srgbClr val="FFFFFF"/>
                </a:highlight>
                <a:latin typeface="Courier New"/>
                <a:ea typeface="Courier New"/>
                <a:cs typeface="Courier New"/>
                <a:sym typeface="Courier New"/>
              </a:rPr>
              <a:t> -</a:t>
            </a:r>
            <a:r>
              <a:rPr b="0" i="0" lang="en-CA" sz="1150" u="none" cap="none" strike="noStrike">
                <a:solidFill>
                  <a:srgbClr val="FF0000"/>
                </a:solidFill>
                <a:highlight>
                  <a:srgbClr val="FFFFFF"/>
                </a:highlight>
                <a:latin typeface="Courier New"/>
                <a:ea typeface="Courier New"/>
                <a:cs typeface="Courier New"/>
                <a:sym typeface="Courier New"/>
              </a:rPr>
              <a:t>87.7</a:t>
            </a:r>
            <a:r>
              <a:rPr lang="en-CA" sz="1150">
                <a:solidFill>
                  <a:schemeClr val="dk1"/>
                </a:solidFill>
                <a:highlight>
                  <a:srgbClr val="FFFFFF"/>
                </a:highlight>
                <a:latin typeface="Courier New"/>
                <a:ea typeface="Courier New"/>
                <a:cs typeface="Courier New"/>
                <a:sym typeface="Courier New"/>
              </a:rPr>
              <a:t>+5i</a:t>
            </a:r>
            <a:endParaRPr b="0" i="0" sz="1150" u="none" cap="none" strike="noStrike">
              <a:solidFill>
                <a:srgbClr val="FF0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class</a:t>
            </a:r>
            <a:r>
              <a:rPr b="0" i="0" lang="en-CA" sz="1150" u="none" cap="none" strike="noStrike">
                <a:solidFill>
                  <a:schemeClr val="dk1"/>
                </a:solidFill>
                <a:highlight>
                  <a:srgbClr val="FFFFFF"/>
                </a:highlight>
                <a:latin typeface="Courier New"/>
                <a:ea typeface="Courier New"/>
                <a:cs typeface="Courier New"/>
                <a:sym typeface="Courier New"/>
              </a:rPr>
              <a:t>(x)</a:t>
            </a:r>
            <a:endParaRPr b="0" i="0" sz="1150" u="none" cap="none" strike="noStrike">
              <a:solidFill>
                <a:schemeClr val="dk1"/>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lang="en-CA" sz="1150">
                <a:solidFill>
                  <a:srgbClr val="0000CD"/>
                </a:solidFill>
                <a:highlight>
                  <a:srgbClr val="FFFFFF"/>
                </a:highlight>
                <a:latin typeface="Courier New"/>
                <a:ea typeface="Courier New"/>
                <a:cs typeface="Courier New"/>
                <a:sym typeface="Courier New"/>
              </a:rPr>
              <a:t>class</a:t>
            </a:r>
            <a:r>
              <a:rPr b="0" i="0" lang="en-CA" sz="1150" u="none" cap="none" strike="noStrike">
                <a:solidFill>
                  <a:schemeClr val="dk1"/>
                </a:solidFill>
                <a:highlight>
                  <a:srgbClr val="FFFFFF"/>
                </a:highlight>
                <a:latin typeface="Courier New"/>
                <a:ea typeface="Courier New"/>
                <a:cs typeface="Courier New"/>
                <a:sym typeface="Courier New"/>
              </a:rPr>
              <a:t>(y)</a:t>
            </a:r>
            <a:endParaRPr b="0" i="0" sz="1150" u="none" cap="none" strike="noStrike">
              <a:solidFill>
                <a:schemeClr val="dk1"/>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150"/>
              <a:buFont typeface="Arial"/>
              <a:buNone/>
            </a:pPr>
            <a:r>
              <a:rPr lang="en-CA" sz="1150">
                <a:solidFill>
                  <a:srgbClr val="0000CD"/>
                </a:solidFill>
                <a:highlight>
                  <a:srgbClr val="FFFFFF"/>
                </a:highlight>
                <a:latin typeface="Courier New"/>
                <a:ea typeface="Courier New"/>
                <a:cs typeface="Courier New"/>
                <a:sym typeface="Courier New"/>
              </a:rPr>
              <a:t>class</a:t>
            </a:r>
            <a:r>
              <a:rPr b="0" i="0" lang="en-CA" sz="1150" u="none" cap="none" strike="noStrike">
                <a:solidFill>
                  <a:schemeClr val="dk1"/>
                </a:solidFill>
                <a:highlight>
                  <a:srgbClr val="FFFFFF"/>
                </a:highlight>
                <a:latin typeface="Courier New"/>
                <a:ea typeface="Courier New"/>
                <a:cs typeface="Courier New"/>
                <a:sym typeface="Courier New"/>
              </a:rPr>
              <a:t>(z)</a:t>
            </a:r>
            <a:endParaRPr b="0" i="0" sz="1150" u="none" cap="none" strike="noStrike">
              <a:solidFill>
                <a:schemeClr val="dk1"/>
              </a:solidFill>
              <a:highlight>
                <a:srgbClr val="FFFFFF"/>
              </a:highlight>
              <a:latin typeface="Courier New"/>
              <a:ea typeface="Courier New"/>
              <a:cs typeface="Courier New"/>
              <a:sym typeface="Courier New"/>
            </a:endParaRPr>
          </a:p>
        </p:txBody>
      </p:sp>
      <p:sp>
        <p:nvSpPr>
          <p:cNvPr id="139" name="Google Shape;139;gabbeb26e7b_0_15"/>
          <p:cNvSpPr txBox="1"/>
          <p:nvPr/>
        </p:nvSpPr>
        <p:spPr>
          <a:xfrm>
            <a:off x="5765150" y="1208900"/>
            <a:ext cx="1709700" cy="354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“numeric”</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“numeric”</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rPr lang="en-CA" sz="1150">
                <a:solidFill>
                  <a:srgbClr val="FFFFFF"/>
                </a:solidFill>
                <a:highlight>
                  <a:schemeClr val="dk1"/>
                </a:highlight>
                <a:latin typeface="Courier New"/>
                <a:ea typeface="Courier New"/>
                <a:cs typeface="Courier New"/>
                <a:sym typeface="Courier New"/>
              </a:rPr>
              <a:t>“numeric”</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en-CA" sz="1150">
                <a:solidFill>
                  <a:srgbClr val="FFFFFF"/>
                </a:solidFill>
                <a:highlight>
                  <a:schemeClr val="dk1"/>
                </a:highlight>
                <a:latin typeface="Courier New"/>
                <a:ea typeface="Courier New"/>
                <a:cs typeface="Courier New"/>
                <a:sym typeface="Courier New"/>
              </a:rPr>
              <a:t>“integer”</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chemeClr val="lt1"/>
                </a:solidFill>
                <a:highlight>
                  <a:schemeClr val="dk1"/>
                </a:highlight>
                <a:latin typeface="Courier New"/>
                <a:ea typeface="Courier New"/>
                <a:cs typeface="Courier New"/>
                <a:sym typeface="Courier New"/>
              </a:rPr>
              <a:t>“Integer”</a:t>
            </a:r>
            <a:endParaRPr sz="1150">
              <a:solidFill>
                <a:schemeClr val="lt1"/>
              </a:solidFill>
              <a:highlight>
                <a:schemeClr val="dk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CA" sz="1150">
                <a:solidFill>
                  <a:schemeClr val="lt1"/>
                </a:solidFill>
                <a:highlight>
                  <a:schemeClr val="dk1"/>
                </a:highlight>
                <a:latin typeface="Courier New"/>
                <a:ea typeface="Courier New"/>
                <a:cs typeface="Courier New"/>
                <a:sym typeface="Courier New"/>
              </a:rPr>
              <a:t>“integer”</a:t>
            </a:r>
            <a:endParaRPr sz="1150">
              <a:solidFill>
                <a:schemeClr val="lt1"/>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CA" sz="1150" u="none" cap="none" strike="noStrike">
                <a:solidFill>
                  <a:srgbClr val="FFFFFF"/>
                </a:solidFill>
                <a:highlight>
                  <a:schemeClr val="dk1"/>
                </a:highlight>
                <a:latin typeface="Courier New"/>
                <a:ea typeface="Courier New"/>
                <a:cs typeface="Courier New"/>
                <a:sym typeface="Courier New"/>
              </a:rPr>
              <a:t>&lt;class 'complex'&gt;</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CA" sz="1150" u="none" cap="none" strike="noStrike">
                <a:solidFill>
                  <a:srgbClr val="FFFFFF"/>
                </a:solidFill>
                <a:highlight>
                  <a:schemeClr val="dk1"/>
                </a:highlight>
                <a:latin typeface="Courier New"/>
                <a:ea typeface="Courier New"/>
                <a:cs typeface="Courier New"/>
                <a:sym typeface="Courier New"/>
              </a:rPr>
              <a:t>&lt;class 'complex'&gt;</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rPr b="0" i="0" lang="en-CA" sz="1150" u="none" cap="none" strike="noStrike">
                <a:solidFill>
                  <a:srgbClr val="FFFFFF"/>
                </a:solidFill>
                <a:highlight>
                  <a:schemeClr val="dk1"/>
                </a:highlight>
                <a:latin typeface="Courier New"/>
                <a:ea typeface="Courier New"/>
                <a:cs typeface="Courier New"/>
                <a:sym typeface="Courier New"/>
              </a:rPr>
              <a:t>&lt;class 'complex'&gt;</a:t>
            </a:r>
            <a:endParaRPr b="0" i="0" sz="1150" u="none" cap="none" strike="noStrike">
              <a:solidFill>
                <a:srgbClr val="FFFFFF"/>
              </a:solidFill>
              <a:highlight>
                <a:schemeClr val="dk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FFFFFF"/>
              </a:solidFill>
              <a:highlight>
                <a:schemeClr val="dk1"/>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2020-10-28T16:42:10Z</dcterms:created>
  <dc:creator>biagi.emil@gmail.com</dc:creator>
</cp:coreProperties>
</file>