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Montserrat"/>
      <p:regular r:id="rId43"/>
      <p:bold r:id="rId44"/>
      <p:italic r:id="rId45"/>
      <p:boldItalic r:id="rId46"/>
    </p:embeddedFont>
    <p:embeddedFont>
      <p:font typeface="Montserrat Medium"/>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iJDEc73ZHhEslfz7Pq5W9QtKQd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Medium-bold.fntdata"/><Relationship Id="rId47" Type="http://schemas.openxmlformats.org/officeDocument/2006/relationships/font" Target="fonts/MontserratMedium-regular.fntdata"/><Relationship Id="rId49" Type="http://schemas.openxmlformats.org/officeDocument/2006/relationships/font" Target="fonts/MontserratMedium-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customschemas.google.com/relationships/presentationmetadata" Target="metadata"/><Relationship Id="rId50" Type="http://schemas.openxmlformats.org/officeDocument/2006/relationships/font" Target="fonts/MontserratMedium-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bbeb26e7b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abbeb26e7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bbeb26e7b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abbeb26e7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bbeb26e7b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abbeb26e7b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bbeb26e7b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abbeb26e7b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bbeb26e7b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abbeb26e7b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bbeb26e7b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abbeb26e7b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bbeb26e7b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abbeb26e7b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6530b1da6_1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6530b1da6_1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f6530b1da6_1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6530b1da6_1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6530b1da6_1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f6530b1da6_1_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6530b1da6_1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6530b1da6_1_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f6530b1da6_1_1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6530b1da6_1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6530b1da6_1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f6530b1da6_1_1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6530b1da6_1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6530b1da6_1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f6530b1da6_1_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6530b1da6_1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6530b1da6_1_2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f6530b1da6_1_2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6530b1da6_1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6530b1da6_1_2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f6530b1da6_1_2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6530b1da6_1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6530b1da6_1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f6530b1da6_1_2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6530b1da6_1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6530b1da6_1_2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f6530b1da6_1_2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6530b1da6_1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6530b1da6_1_2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f6530b1da6_1_2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6530b1da6_1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6530b1da6_1_3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f6530b1da6_1_3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6530b1da6_1_3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6530b1da6_1_3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f6530b1da6_1_3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6530b1da6_1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6530b1da6_1_3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f6530b1da6_1_3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6530b1da6_1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6530b1da6_1_3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f6530b1da6_1_3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6530b1da6_1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6530b1da6_1_3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f6530b1da6_1_3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6530b1da6_1_3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6530b1da6_1_3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f6530b1da6_1_3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6530b1da6_1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6530b1da6_1_4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f6530b1da6_1_4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6530b1da6_1_4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6530b1da6_1_4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f6530b1da6_1_4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6530b1da6_1_4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6530b1da6_1_4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f6530b1da6_1_4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6530b1da6_1_4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6530b1da6_1_4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f6530b1da6_1_4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4c40956b3_2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b4c40956b3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4c40956b3_2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b4c40956b3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4c40956b3_2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b4c40956b3_2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4c40956b3_2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b4c40956b3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bbeb26e7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abbeb26e7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9F7F9"/>
        </a:solidFill>
      </p:bgPr>
    </p:bg>
    <p:spTree>
      <p:nvGrpSpPr>
        <p:cNvPr id="16" name="Shape 16"/>
        <p:cNvGrpSpPr/>
        <p:nvPr/>
      </p:nvGrpSpPr>
      <p:grpSpPr>
        <a:xfrm>
          <a:off x="0" y="0"/>
          <a:ext cx="0" cy="0"/>
          <a:chOff x="0" y="0"/>
          <a:chExt cx="0" cy="0"/>
        </a:xfrm>
      </p:grpSpPr>
      <p:pic>
        <p:nvPicPr>
          <p:cNvPr descr="Diagram&#10;&#10;Description automatically generated" id="17" name="Google Shape;17;p35"/>
          <p:cNvPicPr preferRelativeResize="0"/>
          <p:nvPr/>
        </p:nvPicPr>
        <p:blipFill rotWithShape="1">
          <a:blip r:embed="rId2">
            <a:alphaModFix/>
          </a:blip>
          <a:srcRect b="0" l="0" r="0" t="0"/>
          <a:stretch/>
        </p:blipFill>
        <p:spPr>
          <a:xfrm>
            <a:off x="4229" y="0"/>
            <a:ext cx="913554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Content">
  <p:cSld name="Chart Content">
    <p:bg>
      <p:bgPr>
        <a:solidFill>
          <a:srgbClr val="F9F7F9"/>
        </a:solidFill>
      </p:bgPr>
    </p:bg>
    <p:spTree>
      <p:nvGrpSpPr>
        <p:cNvPr id="58" name="Shape 58"/>
        <p:cNvGrpSpPr/>
        <p:nvPr/>
      </p:nvGrpSpPr>
      <p:grpSpPr>
        <a:xfrm>
          <a:off x="0" y="0"/>
          <a:ext cx="0" cy="0"/>
          <a:chOff x="0" y="0"/>
          <a:chExt cx="0" cy="0"/>
        </a:xfrm>
      </p:grpSpPr>
      <p:sp>
        <p:nvSpPr>
          <p:cNvPr id="59" name="Google Shape;59;p44"/>
          <p:cNvSpPr/>
          <p:nvPr>
            <p:ph idx="1" type="body"/>
          </p:nvPr>
        </p:nvSpPr>
        <p:spPr>
          <a:xfrm>
            <a:off x="381836" y="1315129"/>
            <a:ext cx="8190663" cy="2958487"/>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44"/>
          <p:cNvSpPr/>
          <p:nvPr/>
        </p:nvSpPr>
        <p:spPr>
          <a:xfrm>
            <a:off x="381836" y="452176"/>
            <a:ext cx="8762164" cy="693336"/>
          </a:xfrm>
          <a:prstGeom prst="roundRect">
            <a:avLst>
              <a:gd fmla="val 16667" name="adj"/>
            </a:avLst>
          </a:prstGeom>
          <a:solidFill>
            <a:schemeClr val="lt1">
              <a:alpha val="8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61" name="Google Shape;61;p44"/>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4">
  <p:cSld name="Title and Content 4">
    <p:bg>
      <p:bgPr>
        <a:solidFill>
          <a:srgbClr val="F9F7F9"/>
        </a:solidFill>
      </p:bgPr>
    </p:bg>
    <p:spTree>
      <p:nvGrpSpPr>
        <p:cNvPr id="62" name="Shape 62"/>
        <p:cNvGrpSpPr/>
        <p:nvPr/>
      </p:nvGrpSpPr>
      <p:grpSpPr>
        <a:xfrm>
          <a:off x="0" y="0"/>
          <a:ext cx="0" cy="0"/>
          <a:chOff x="0" y="0"/>
          <a:chExt cx="0" cy="0"/>
        </a:xfrm>
      </p:grpSpPr>
      <p:sp>
        <p:nvSpPr>
          <p:cNvPr id="63" name="Google Shape;63;p45"/>
          <p:cNvSpPr/>
          <p:nvPr>
            <p:ph idx="1" type="body"/>
          </p:nvPr>
        </p:nvSpPr>
        <p:spPr>
          <a:xfrm>
            <a:off x="2472869" y="2581689"/>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 name="Google Shape;64;p45"/>
          <p:cNvSpPr/>
          <p:nvPr>
            <p:ph idx="2" type="body"/>
          </p:nvPr>
        </p:nvSpPr>
        <p:spPr>
          <a:xfrm>
            <a:off x="1280174" y="1836254"/>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5" name="Google Shape;65;p45"/>
          <p:cNvSpPr/>
          <p:nvPr>
            <p:ph idx="3" type="body"/>
          </p:nvPr>
        </p:nvSpPr>
        <p:spPr>
          <a:xfrm>
            <a:off x="3576112" y="3337062"/>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 name="Google Shape;66;p45"/>
          <p:cNvSpPr/>
          <p:nvPr/>
        </p:nvSpPr>
        <p:spPr>
          <a:xfrm>
            <a:off x="381836" y="452176"/>
            <a:ext cx="8762164" cy="693336"/>
          </a:xfrm>
          <a:prstGeom prst="roundRect">
            <a:avLst>
              <a:gd fmla="val 16667" name="adj"/>
            </a:avLst>
          </a:prstGeom>
          <a:solidFill>
            <a:schemeClr val="lt1">
              <a:alpha val="8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67" name="Google Shape;67;p45"/>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2">
  <p:cSld name="Transition 2">
    <p:spTree>
      <p:nvGrpSpPr>
        <p:cNvPr id="68" name="Shape 68"/>
        <p:cNvGrpSpPr/>
        <p:nvPr/>
      </p:nvGrpSpPr>
      <p:grpSpPr>
        <a:xfrm>
          <a:off x="0" y="0"/>
          <a:ext cx="0" cy="0"/>
          <a:chOff x="0" y="0"/>
          <a:chExt cx="0" cy="0"/>
        </a:xfrm>
      </p:grpSpPr>
      <p:pic>
        <p:nvPicPr>
          <p:cNvPr id="69" name="Google Shape;69;p4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0" name="Google Shape;70;p46"/>
          <p:cNvSpPr txBox="1"/>
          <p:nvPr>
            <p:ph idx="1" type="body"/>
          </p:nvPr>
        </p:nvSpPr>
        <p:spPr>
          <a:xfrm rot="-5400000">
            <a:off x="6567824" y="2363981"/>
            <a:ext cx="3814091" cy="5762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FF4D00"/>
              </a:buClr>
              <a:buSzPts val="1800"/>
              <a:buNone/>
              <a:defRPr sz="1800">
                <a:solidFill>
                  <a:srgbClr val="FF4D00"/>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 3">
    <p:bg>
      <p:bgPr>
        <a:solidFill>
          <a:srgbClr val="F9F7F9"/>
        </a:solidFill>
      </p:bgPr>
    </p:bg>
    <p:spTree>
      <p:nvGrpSpPr>
        <p:cNvPr id="18" name="Shape 18"/>
        <p:cNvGrpSpPr/>
        <p:nvPr/>
      </p:nvGrpSpPr>
      <p:grpSpPr>
        <a:xfrm>
          <a:off x="0" y="0"/>
          <a:ext cx="0" cy="0"/>
          <a:chOff x="0" y="0"/>
          <a:chExt cx="0" cy="0"/>
        </a:xfrm>
      </p:grpSpPr>
      <p:sp>
        <p:nvSpPr>
          <p:cNvPr id="19" name="Google Shape;19;p36"/>
          <p:cNvSpPr/>
          <p:nvPr/>
        </p:nvSpPr>
        <p:spPr>
          <a:xfrm>
            <a:off x="381836" y="452176"/>
            <a:ext cx="5858190" cy="693336"/>
          </a:xfrm>
          <a:prstGeom prst="roundRect">
            <a:avLst>
              <a:gd fmla="val 16667" name="adj"/>
            </a:avLst>
          </a:prstGeom>
          <a:solidFill>
            <a:schemeClr val="lt1">
              <a:alpha val="8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20" name="Google Shape;20;p36"/>
          <p:cNvSpPr txBox="1"/>
          <p:nvPr>
            <p:ph idx="1" type="body"/>
          </p:nvPr>
        </p:nvSpPr>
        <p:spPr>
          <a:xfrm>
            <a:off x="1308099" y="1245997"/>
            <a:ext cx="7264399" cy="4745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latin typeface="Montserrat Medium"/>
                <a:ea typeface="Montserrat Medium"/>
                <a:cs typeface="Montserrat Medium"/>
                <a:sym typeface="Montserrat Medium"/>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 name="Google Shape;21;p36"/>
          <p:cNvSpPr txBox="1"/>
          <p:nvPr>
            <p:ph idx="2" type="body"/>
          </p:nvPr>
        </p:nvSpPr>
        <p:spPr>
          <a:xfrm>
            <a:off x="1308099" y="1747948"/>
            <a:ext cx="7264399" cy="27460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atin typeface="Montserrat Medium"/>
                <a:ea typeface="Montserrat Medium"/>
                <a:cs typeface="Montserrat Medium"/>
                <a:sym typeface="Montserrat Medium"/>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 name="Google Shape;22;p36"/>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3" name="Google Shape;23;p36"/>
          <p:cNvPicPr preferRelativeResize="0"/>
          <p:nvPr/>
        </p:nvPicPr>
        <p:blipFill rotWithShape="1">
          <a:blip r:embed="rId2">
            <a:alphaModFix/>
          </a:blip>
          <a:srcRect b="0" l="0" r="0" t="0"/>
          <a:stretch/>
        </p:blipFill>
        <p:spPr>
          <a:xfrm>
            <a:off x="7896117" y="4188145"/>
            <a:ext cx="962133" cy="68151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bg>
      <p:bgPr>
        <a:solidFill>
          <a:srgbClr val="F9F7F9"/>
        </a:solidFill>
      </p:bgPr>
    </p:bg>
    <p:spTree>
      <p:nvGrpSpPr>
        <p:cNvPr id="24" name="Shape 24"/>
        <p:cNvGrpSpPr/>
        <p:nvPr/>
      </p:nvGrpSpPr>
      <p:grpSpPr>
        <a:xfrm>
          <a:off x="0" y="0"/>
          <a:ext cx="0" cy="0"/>
          <a:chOff x="0" y="0"/>
          <a:chExt cx="0" cy="0"/>
        </a:xfrm>
      </p:grpSpPr>
      <p:sp>
        <p:nvSpPr>
          <p:cNvPr id="25" name="Google Shape;25;p37"/>
          <p:cNvSpPr/>
          <p:nvPr/>
        </p:nvSpPr>
        <p:spPr>
          <a:xfrm>
            <a:off x="381836" y="452176"/>
            <a:ext cx="8762164" cy="693336"/>
          </a:xfrm>
          <a:prstGeom prst="roundRect">
            <a:avLst>
              <a:gd fmla="val 16667" name="adj"/>
            </a:avLst>
          </a:prstGeom>
          <a:solidFill>
            <a:schemeClr val="lt1">
              <a:alpha val="8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26" name="Google Shape;26;p37"/>
          <p:cNvSpPr txBox="1"/>
          <p:nvPr>
            <p:ph idx="1" type="body"/>
          </p:nvPr>
        </p:nvSpPr>
        <p:spPr>
          <a:xfrm>
            <a:off x="1328025" y="1881553"/>
            <a:ext cx="3243974" cy="154744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66CFE3"/>
              </a:buClr>
              <a:buSzPts val="1600"/>
              <a:buNone/>
              <a:defRPr sz="1600">
                <a:solidFill>
                  <a:srgbClr val="66CFE3"/>
                </a:solidFill>
                <a:latin typeface="Montserrat Medium"/>
                <a:ea typeface="Montserrat Medium"/>
                <a:cs typeface="Montserrat Medium"/>
                <a:sym typeface="Montserrat Medium"/>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 name="Google Shape;27;p37"/>
          <p:cNvSpPr txBox="1"/>
          <p:nvPr>
            <p:ph idx="2" type="body"/>
          </p:nvPr>
        </p:nvSpPr>
        <p:spPr>
          <a:xfrm>
            <a:off x="4795361" y="1535659"/>
            <a:ext cx="3569780" cy="275467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latin typeface="Montserrat Medium"/>
                <a:ea typeface="Montserrat Medium"/>
                <a:cs typeface="Montserrat Medium"/>
                <a:sym typeface="Montserrat Medium"/>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37"/>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9" name="Google Shape;29;p37"/>
          <p:cNvPicPr preferRelativeResize="0"/>
          <p:nvPr/>
        </p:nvPicPr>
        <p:blipFill rotWithShape="1">
          <a:blip r:embed="rId2">
            <a:alphaModFix/>
          </a:blip>
          <a:srcRect b="0" l="0" r="0" t="0"/>
          <a:stretch/>
        </p:blipFill>
        <p:spPr>
          <a:xfrm>
            <a:off x="7896117" y="4188145"/>
            <a:ext cx="962133" cy="6815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1">
  <p:cSld name="Transition 1">
    <p:spTree>
      <p:nvGrpSpPr>
        <p:cNvPr id="30" name="Shape 30"/>
        <p:cNvGrpSpPr/>
        <p:nvPr/>
      </p:nvGrpSpPr>
      <p:grpSpPr>
        <a:xfrm>
          <a:off x="0" y="0"/>
          <a:ext cx="0" cy="0"/>
          <a:chOff x="0" y="0"/>
          <a:chExt cx="0" cy="0"/>
        </a:xfrm>
      </p:grpSpPr>
      <p:pic>
        <p:nvPicPr>
          <p:cNvPr descr="Diagram&#10;&#10;Description automatically generated" id="31" name="Google Shape;31;p3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2" name="Google Shape;32;p39"/>
          <p:cNvSpPr txBox="1"/>
          <p:nvPr>
            <p:ph idx="1" type="body"/>
          </p:nvPr>
        </p:nvSpPr>
        <p:spPr>
          <a:xfrm rot="-5400000">
            <a:off x="6567824" y="2363981"/>
            <a:ext cx="3814091" cy="5762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F9D628"/>
              </a:buClr>
              <a:buSzPts val="1800"/>
              <a:buNone/>
              <a:defRPr sz="1800">
                <a:solidFill>
                  <a:srgbClr val="F9D628"/>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ransition 2">
  <p:cSld name="1_Transition 2">
    <p:spTree>
      <p:nvGrpSpPr>
        <p:cNvPr id="33" name="Shape 33"/>
        <p:cNvGrpSpPr/>
        <p:nvPr/>
      </p:nvGrpSpPr>
      <p:grpSpPr>
        <a:xfrm>
          <a:off x="0" y="0"/>
          <a:ext cx="0" cy="0"/>
          <a:chOff x="0" y="0"/>
          <a:chExt cx="0" cy="0"/>
        </a:xfrm>
      </p:grpSpPr>
      <p:pic>
        <p:nvPicPr>
          <p:cNvPr id="34" name="Google Shape;34;p4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5" name="Google Shape;35;p40"/>
          <p:cNvSpPr txBox="1"/>
          <p:nvPr>
            <p:ph idx="1" type="body"/>
          </p:nvPr>
        </p:nvSpPr>
        <p:spPr>
          <a:xfrm rot="-5400000">
            <a:off x="6567824" y="2363981"/>
            <a:ext cx="3814091" cy="5762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B1E0E0"/>
              </a:buClr>
              <a:buSzPts val="1800"/>
              <a:buNone/>
              <a:defRPr sz="1800">
                <a:solidFill>
                  <a:srgbClr val="B1E0E0"/>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5">
  <p:cSld name="Title and Content 5">
    <p:bg>
      <p:bgPr>
        <a:solidFill>
          <a:srgbClr val="F9F7F9"/>
        </a:solidFill>
      </p:bgPr>
    </p:bg>
    <p:spTree>
      <p:nvGrpSpPr>
        <p:cNvPr id="36" name="Shape 36"/>
        <p:cNvGrpSpPr/>
        <p:nvPr/>
      </p:nvGrpSpPr>
      <p:grpSpPr>
        <a:xfrm>
          <a:off x="0" y="0"/>
          <a:ext cx="0" cy="0"/>
          <a:chOff x="0" y="0"/>
          <a:chExt cx="0" cy="0"/>
        </a:xfrm>
      </p:grpSpPr>
      <p:sp>
        <p:nvSpPr>
          <p:cNvPr id="37" name="Google Shape;37;p41"/>
          <p:cNvSpPr/>
          <p:nvPr>
            <p:ph idx="1" type="body"/>
          </p:nvPr>
        </p:nvSpPr>
        <p:spPr>
          <a:xfrm>
            <a:off x="2472869" y="2581689"/>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 name="Google Shape;38;p41"/>
          <p:cNvSpPr/>
          <p:nvPr>
            <p:ph idx="2" type="body"/>
          </p:nvPr>
        </p:nvSpPr>
        <p:spPr>
          <a:xfrm>
            <a:off x="1280174" y="1836254"/>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 name="Google Shape;39;p41"/>
          <p:cNvSpPr/>
          <p:nvPr>
            <p:ph idx="3" type="body"/>
          </p:nvPr>
        </p:nvSpPr>
        <p:spPr>
          <a:xfrm>
            <a:off x="3576112" y="3337062"/>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41"/>
          <p:cNvSpPr/>
          <p:nvPr/>
        </p:nvSpPr>
        <p:spPr>
          <a:xfrm>
            <a:off x="381836" y="452176"/>
            <a:ext cx="8762164" cy="693336"/>
          </a:xfrm>
          <a:prstGeom prst="roundRect">
            <a:avLst>
              <a:gd fmla="val 16667" name="adj"/>
            </a:avLst>
          </a:prstGeom>
          <a:solidFill>
            <a:schemeClr val="lt1">
              <a:alpha val="8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41" name="Google Shape;41;p41"/>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bg>
      <p:bgPr>
        <a:solidFill>
          <a:srgbClr val="F9F7F9"/>
        </a:solidFill>
      </p:bgPr>
    </p:bg>
    <p:spTree>
      <p:nvGrpSpPr>
        <p:cNvPr id="42"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bg>
      <p:bgPr>
        <a:solidFill>
          <a:srgbClr val="F9F7F9"/>
        </a:solidFill>
      </p:bgPr>
    </p:bg>
    <p:spTree>
      <p:nvGrpSpPr>
        <p:cNvPr id="43" name="Shape 43"/>
        <p:cNvGrpSpPr/>
        <p:nvPr/>
      </p:nvGrpSpPr>
      <p:grpSpPr>
        <a:xfrm>
          <a:off x="0" y="0"/>
          <a:ext cx="0" cy="0"/>
          <a:chOff x="0" y="0"/>
          <a:chExt cx="0" cy="0"/>
        </a:xfrm>
      </p:grpSpPr>
      <p:pic>
        <p:nvPicPr>
          <p:cNvPr descr="Graphical user interface, text, application, chat or text message&#10;&#10;Description automatically generated" id="44" name="Google Shape;44;p4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5" name="Google Shape;45;p42"/>
          <p:cNvSpPr/>
          <p:nvPr/>
        </p:nvSpPr>
        <p:spPr>
          <a:xfrm>
            <a:off x="381836" y="452176"/>
            <a:ext cx="8762164" cy="693336"/>
          </a:xfrm>
          <a:prstGeom prst="roundRect">
            <a:avLst>
              <a:gd fmla="val 16667" name="adj"/>
            </a:avLst>
          </a:prstGeom>
          <a:solidFill>
            <a:schemeClr val="lt1">
              <a:alpha val="8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46" name="Google Shape;46;p42"/>
          <p:cNvSpPr txBox="1"/>
          <p:nvPr>
            <p:ph idx="1" type="body"/>
          </p:nvPr>
        </p:nvSpPr>
        <p:spPr>
          <a:xfrm>
            <a:off x="1328026" y="1510303"/>
            <a:ext cx="6876174" cy="24925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42"/>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8" name="Google Shape;48;p42"/>
          <p:cNvPicPr preferRelativeResize="0"/>
          <p:nvPr/>
        </p:nvPicPr>
        <p:blipFill rotWithShape="1">
          <a:blip r:embed="rId3">
            <a:alphaModFix/>
          </a:blip>
          <a:srcRect b="0" l="0" r="0" t="0"/>
          <a:stretch/>
        </p:blipFill>
        <p:spPr>
          <a:xfrm>
            <a:off x="7896117" y="4188145"/>
            <a:ext cx="962133" cy="68151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cific Content">
  <p:cSld name="Specific Content">
    <p:bg>
      <p:bgPr>
        <a:solidFill>
          <a:srgbClr val="F9F7F9"/>
        </a:solidFill>
      </p:bgPr>
    </p:bg>
    <p:spTree>
      <p:nvGrpSpPr>
        <p:cNvPr id="49" name="Shape 49"/>
        <p:cNvGrpSpPr/>
        <p:nvPr/>
      </p:nvGrpSpPr>
      <p:grpSpPr>
        <a:xfrm>
          <a:off x="0" y="0"/>
          <a:ext cx="0" cy="0"/>
          <a:chOff x="0" y="0"/>
          <a:chExt cx="0" cy="0"/>
        </a:xfrm>
      </p:grpSpPr>
      <p:sp>
        <p:nvSpPr>
          <p:cNvPr id="50" name="Google Shape;50;p43"/>
          <p:cNvSpPr/>
          <p:nvPr>
            <p:ph idx="1" type="body"/>
          </p:nvPr>
        </p:nvSpPr>
        <p:spPr>
          <a:xfrm>
            <a:off x="1236433" y="1836254"/>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43"/>
          <p:cNvSpPr/>
          <p:nvPr>
            <p:ph idx="2" type="body"/>
          </p:nvPr>
        </p:nvSpPr>
        <p:spPr>
          <a:xfrm>
            <a:off x="1236433" y="3319167"/>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43"/>
          <p:cNvSpPr/>
          <p:nvPr>
            <p:ph idx="3" type="body"/>
          </p:nvPr>
        </p:nvSpPr>
        <p:spPr>
          <a:xfrm>
            <a:off x="3462799" y="1836254"/>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43"/>
          <p:cNvSpPr/>
          <p:nvPr>
            <p:ph idx="4" type="body"/>
          </p:nvPr>
        </p:nvSpPr>
        <p:spPr>
          <a:xfrm>
            <a:off x="3462799" y="3319167"/>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43"/>
          <p:cNvSpPr/>
          <p:nvPr>
            <p:ph idx="5" type="body"/>
          </p:nvPr>
        </p:nvSpPr>
        <p:spPr>
          <a:xfrm>
            <a:off x="5669286" y="1836254"/>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43"/>
          <p:cNvSpPr/>
          <p:nvPr>
            <p:ph idx="6" type="body"/>
          </p:nvPr>
        </p:nvSpPr>
        <p:spPr>
          <a:xfrm>
            <a:off x="5669286" y="3319167"/>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6" name="Google Shape;56;p43"/>
          <p:cNvSpPr/>
          <p:nvPr/>
        </p:nvSpPr>
        <p:spPr>
          <a:xfrm>
            <a:off x="381836" y="452176"/>
            <a:ext cx="8762164" cy="693336"/>
          </a:xfrm>
          <a:prstGeom prst="roundRect">
            <a:avLst>
              <a:gd fmla="val 16667" name="adj"/>
            </a:avLst>
          </a:prstGeom>
          <a:solidFill>
            <a:schemeClr val="lt1">
              <a:alpha val="8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57" name="Google Shape;57;p43"/>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Text&#10;&#10;Description automatically generated" id="10" name="Google Shape;10;p34"/>
          <p:cNvPicPr preferRelativeResize="0"/>
          <p:nvPr/>
        </p:nvPicPr>
        <p:blipFill rotWithShape="1">
          <a:blip r:embed="rId1">
            <a:alphaModFix/>
          </a:blip>
          <a:srcRect b="0" l="0" r="0" t="0"/>
          <a:stretch/>
        </p:blipFill>
        <p:spPr>
          <a:xfrm rot="10800000">
            <a:off x="-2" y="-2"/>
            <a:ext cx="9144001" cy="5143501"/>
          </a:xfrm>
          <a:prstGeom prst="rect">
            <a:avLst/>
          </a:prstGeom>
          <a:noFill/>
          <a:ln>
            <a:noFill/>
          </a:ln>
        </p:spPr>
      </p:pic>
      <p:sp>
        <p:nvSpPr>
          <p:cNvPr id="11" name="Google Shape;11;p3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3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 name="Google Shape;13;p3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pic>
        <p:nvPicPr>
          <p:cNvPr id="15" name="Google Shape;15;p34"/>
          <p:cNvPicPr preferRelativeResize="0"/>
          <p:nvPr/>
        </p:nvPicPr>
        <p:blipFill rotWithShape="1">
          <a:blip r:embed="rId2">
            <a:alphaModFix/>
          </a:blip>
          <a:srcRect b="0" l="0" r="0" t="0"/>
          <a:stretch/>
        </p:blipFill>
        <p:spPr>
          <a:xfrm>
            <a:off x="7896117" y="4188145"/>
            <a:ext cx="962133" cy="68151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8.jpg"/><Relationship Id="rId5"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w3schools.com/python/python_tuples.asp" TargetMode="External"/><Relationship Id="rId4" Type="http://schemas.openxmlformats.org/officeDocument/2006/relationships/hyperlink" Target="https://www.w3schools.com/python/python_sets.asp" TargetMode="External"/><Relationship Id="rId5" Type="http://schemas.openxmlformats.org/officeDocument/2006/relationships/hyperlink" Target="https://www.w3schools.com/python/python_dictionaries.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www.w3schools.com/python/python_lists.asp" TargetMode="External"/><Relationship Id="rId4" Type="http://schemas.openxmlformats.org/officeDocument/2006/relationships/hyperlink" Target="https://www.w3schools.com/python/python_sets.asp" TargetMode="External"/><Relationship Id="rId5" Type="http://schemas.openxmlformats.org/officeDocument/2006/relationships/hyperlink" Target="https://www.w3schools.com/python/python_dictionaries.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www.w3schools.com/python/python_lists.asp" TargetMode="External"/><Relationship Id="rId4" Type="http://schemas.openxmlformats.org/officeDocument/2006/relationships/hyperlink" Target="https://www.w3schools.com/python/python_tuples.asp" TargetMode="External"/><Relationship Id="rId5" Type="http://schemas.openxmlformats.org/officeDocument/2006/relationships/hyperlink" Target="https://www.w3schools.com/python/python_dictionaries.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nvSpPr>
        <p:spPr>
          <a:xfrm>
            <a:off x="114197" y="2781275"/>
            <a:ext cx="3156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lang="en-CA" sz="1800">
                <a:solidFill>
                  <a:srgbClr val="4B868E"/>
                </a:solidFill>
                <a:latin typeface="Montserrat"/>
                <a:ea typeface="Montserrat"/>
                <a:cs typeface="Montserrat"/>
                <a:sym typeface="Montserrat"/>
              </a:rPr>
              <a:t>Introduction to Python</a:t>
            </a:r>
            <a:endParaRPr b="0" i="0" sz="1400" u="none" cap="none" strike="noStrike">
              <a:solidFill>
                <a:srgbClr val="000000"/>
              </a:solidFill>
              <a:latin typeface="Arial"/>
              <a:ea typeface="Arial"/>
              <a:cs typeface="Arial"/>
              <a:sym typeface="Arial"/>
            </a:endParaRPr>
          </a:p>
        </p:txBody>
      </p:sp>
      <p:sp>
        <p:nvSpPr>
          <p:cNvPr id="76" name="Google Shape;76;p1"/>
          <p:cNvSpPr txBox="1"/>
          <p:nvPr/>
        </p:nvSpPr>
        <p:spPr>
          <a:xfrm>
            <a:off x="4505500" y="4090675"/>
            <a:ext cx="43299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CA" sz="1800" u="none" cap="none" strike="noStrike">
                <a:solidFill>
                  <a:srgbClr val="000000"/>
                </a:solidFill>
                <a:latin typeface="Montserrat"/>
                <a:ea typeface="Montserrat"/>
                <a:cs typeface="Montserrat"/>
                <a:sym typeface="Montserrat"/>
              </a:rPr>
              <a:t>Presentors:</a:t>
            </a:r>
            <a:endParaRPr b="1" i="0" sz="18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lang="en-CA" sz="1800">
                <a:latin typeface="Montserrat"/>
                <a:ea typeface="Montserrat"/>
                <a:cs typeface="Montserrat"/>
                <a:sym typeface="Montserrat"/>
              </a:rPr>
              <a:t>?</a:t>
            </a:r>
            <a:endParaRPr b="1" i="0" sz="1800" u="none" cap="none" strike="noStrike">
              <a:solidFill>
                <a:srgbClr val="000000"/>
              </a:solidFill>
              <a:latin typeface="Montserrat"/>
              <a:ea typeface="Montserrat"/>
              <a:cs typeface="Montserrat"/>
              <a:sym typeface="Montserrat"/>
            </a:endParaRPr>
          </a:p>
        </p:txBody>
      </p:sp>
      <p:sp>
        <p:nvSpPr>
          <p:cNvPr id="77" name="Google Shape;77;p1"/>
          <p:cNvSpPr txBox="1"/>
          <p:nvPr/>
        </p:nvSpPr>
        <p:spPr>
          <a:xfrm>
            <a:off x="441775" y="4354625"/>
            <a:ext cx="2398200" cy="42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CA" sz="1400" u="none" cap="none" strike="noStrike">
                <a:solidFill>
                  <a:srgbClr val="000000"/>
                </a:solidFill>
                <a:latin typeface="Montserrat"/>
                <a:ea typeface="Montserrat"/>
                <a:cs typeface="Montserrat"/>
                <a:sym typeface="Montserrat"/>
              </a:rPr>
              <a:t>22 September, 2021</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abbeb26e7b_0_10"/>
          <p:cNvSpPr txBox="1"/>
          <p:nvPr>
            <p:ph type="title"/>
          </p:nvPr>
        </p:nvSpPr>
        <p:spPr>
          <a:xfrm>
            <a:off x="529125" y="53083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Data Types</a:t>
            </a:r>
            <a:endParaRPr/>
          </a:p>
        </p:txBody>
      </p:sp>
      <p:sp>
        <p:nvSpPr>
          <p:cNvPr id="140" name="Google Shape;140;gabbeb26e7b_0_10"/>
          <p:cNvSpPr txBox="1"/>
          <p:nvPr/>
        </p:nvSpPr>
        <p:spPr>
          <a:xfrm>
            <a:off x="658650" y="1295125"/>
            <a:ext cx="66681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150">
                <a:highlight>
                  <a:srgbClr val="FFFFFF"/>
                </a:highlight>
                <a:latin typeface="Verdana"/>
                <a:ea typeface="Verdana"/>
                <a:cs typeface="Verdana"/>
                <a:sym typeface="Verdana"/>
              </a:rPr>
              <a:t>Text Type:               </a:t>
            </a:r>
            <a:r>
              <a:rPr lang="en-CA" sz="1200">
                <a:solidFill>
                  <a:srgbClr val="DC143C"/>
                </a:solidFill>
                <a:highlight>
                  <a:srgbClr val="FFFFFF"/>
                </a:highlight>
                <a:latin typeface="Courier New"/>
                <a:ea typeface="Courier New"/>
                <a:cs typeface="Courier New"/>
                <a:sym typeface="Courier New"/>
              </a:rPr>
              <a:t>str</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highlight>
                  <a:srgbClr val="FFFFFF"/>
                </a:highlight>
                <a:latin typeface="Verdana"/>
                <a:ea typeface="Verdana"/>
                <a:cs typeface="Verdana"/>
                <a:sym typeface="Verdana"/>
              </a:rPr>
              <a:t>Numeric Types:        </a:t>
            </a:r>
            <a:r>
              <a:rPr lang="en-CA" sz="1200">
                <a:solidFill>
                  <a:srgbClr val="DC143C"/>
                </a:solidFill>
                <a:highlight>
                  <a:srgbClr val="FFFFFF"/>
                </a:highlight>
                <a:latin typeface="Courier New"/>
                <a:ea typeface="Courier New"/>
                <a:cs typeface="Courier New"/>
                <a:sym typeface="Courier New"/>
              </a:rPr>
              <a:t>int</a:t>
            </a:r>
            <a:r>
              <a:rPr lang="en-CA" sz="1150">
                <a:highlight>
                  <a:srgbClr val="FFFFFF"/>
                </a:highlight>
                <a:latin typeface="Verdana"/>
                <a:ea typeface="Verdana"/>
                <a:cs typeface="Verdana"/>
                <a:sym typeface="Verdana"/>
              </a:rPr>
              <a:t>, </a:t>
            </a:r>
            <a:r>
              <a:rPr lang="en-CA" sz="1200">
                <a:solidFill>
                  <a:srgbClr val="DC143C"/>
                </a:solidFill>
                <a:highlight>
                  <a:srgbClr val="FFFFFF"/>
                </a:highlight>
                <a:latin typeface="Courier New"/>
                <a:ea typeface="Courier New"/>
                <a:cs typeface="Courier New"/>
                <a:sym typeface="Courier New"/>
              </a:rPr>
              <a:t>float</a:t>
            </a:r>
            <a:r>
              <a:rPr lang="en-CA" sz="1150">
                <a:highlight>
                  <a:srgbClr val="FFFFFF"/>
                </a:highlight>
                <a:latin typeface="Verdana"/>
                <a:ea typeface="Verdana"/>
                <a:cs typeface="Verdana"/>
                <a:sym typeface="Verdana"/>
              </a:rPr>
              <a:t>, </a:t>
            </a:r>
            <a:r>
              <a:rPr lang="en-CA" sz="1200">
                <a:solidFill>
                  <a:srgbClr val="DC143C"/>
                </a:solidFill>
                <a:highlight>
                  <a:srgbClr val="FFFFFF"/>
                </a:highlight>
                <a:latin typeface="Courier New"/>
                <a:ea typeface="Courier New"/>
                <a:cs typeface="Courier New"/>
                <a:sym typeface="Courier New"/>
              </a:rPr>
              <a:t>complex</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highlight>
                  <a:srgbClr val="FFFFFF"/>
                </a:highlight>
                <a:latin typeface="Verdana"/>
                <a:ea typeface="Verdana"/>
                <a:cs typeface="Verdana"/>
                <a:sym typeface="Verdana"/>
              </a:rPr>
              <a:t>Sequence Types:      </a:t>
            </a:r>
            <a:r>
              <a:rPr lang="en-CA" sz="1200">
                <a:solidFill>
                  <a:srgbClr val="DC143C"/>
                </a:solidFill>
                <a:highlight>
                  <a:srgbClr val="FFFFFF"/>
                </a:highlight>
                <a:latin typeface="Courier New"/>
                <a:ea typeface="Courier New"/>
                <a:cs typeface="Courier New"/>
                <a:sym typeface="Courier New"/>
              </a:rPr>
              <a:t>list</a:t>
            </a:r>
            <a:r>
              <a:rPr lang="en-CA" sz="1150">
                <a:highlight>
                  <a:srgbClr val="FFFFFF"/>
                </a:highlight>
                <a:latin typeface="Verdana"/>
                <a:ea typeface="Verdana"/>
                <a:cs typeface="Verdana"/>
                <a:sym typeface="Verdana"/>
              </a:rPr>
              <a:t>, </a:t>
            </a:r>
            <a:r>
              <a:rPr lang="en-CA" sz="1200">
                <a:solidFill>
                  <a:srgbClr val="DC143C"/>
                </a:solidFill>
                <a:highlight>
                  <a:srgbClr val="FFFFFF"/>
                </a:highlight>
                <a:latin typeface="Courier New"/>
                <a:ea typeface="Courier New"/>
                <a:cs typeface="Courier New"/>
                <a:sym typeface="Courier New"/>
              </a:rPr>
              <a:t>tuple</a:t>
            </a:r>
            <a:r>
              <a:rPr lang="en-CA" sz="1150">
                <a:highlight>
                  <a:srgbClr val="FFFFFF"/>
                </a:highlight>
                <a:latin typeface="Verdana"/>
                <a:ea typeface="Verdana"/>
                <a:cs typeface="Verdana"/>
                <a:sym typeface="Verdana"/>
              </a:rPr>
              <a:t>, </a:t>
            </a:r>
            <a:r>
              <a:rPr lang="en-CA" sz="1200">
                <a:solidFill>
                  <a:srgbClr val="DC143C"/>
                </a:solidFill>
                <a:highlight>
                  <a:srgbClr val="FFFFFF"/>
                </a:highlight>
                <a:latin typeface="Courier New"/>
                <a:ea typeface="Courier New"/>
                <a:cs typeface="Courier New"/>
                <a:sym typeface="Courier New"/>
              </a:rPr>
              <a:t>range</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highlight>
                  <a:srgbClr val="FFFFFF"/>
                </a:highlight>
                <a:latin typeface="Verdana"/>
                <a:ea typeface="Verdana"/>
                <a:cs typeface="Verdana"/>
                <a:sym typeface="Verdana"/>
              </a:rPr>
              <a:t>Mapping Type:         </a:t>
            </a:r>
            <a:r>
              <a:rPr lang="en-CA" sz="1200">
                <a:solidFill>
                  <a:srgbClr val="DC143C"/>
                </a:solidFill>
                <a:highlight>
                  <a:srgbClr val="FFFFFF"/>
                </a:highlight>
                <a:latin typeface="Courier New"/>
                <a:ea typeface="Courier New"/>
                <a:cs typeface="Courier New"/>
                <a:sym typeface="Courier New"/>
              </a:rPr>
              <a:t>dict</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highlight>
                  <a:srgbClr val="FFFFFF"/>
                </a:highlight>
                <a:latin typeface="Verdana"/>
                <a:ea typeface="Verdana"/>
                <a:cs typeface="Verdana"/>
                <a:sym typeface="Verdana"/>
              </a:rPr>
              <a:t>Set Types:               </a:t>
            </a:r>
            <a:r>
              <a:rPr lang="en-CA" sz="1200">
                <a:solidFill>
                  <a:srgbClr val="DC143C"/>
                </a:solidFill>
                <a:highlight>
                  <a:srgbClr val="FFFFFF"/>
                </a:highlight>
                <a:latin typeface="Courier New"/>
                <a:ea typeface="Courier New"/>
                <a:cs typeface="Courier New"/>
                <a:sym typeface="Courier New"/>
              </a:rPr>
              <a:t>set</a:t>
            </a:r>
            <a:r>
              <a:rPr lang="en-CA" sz="1150">
                <a:highlight>
                  <a:srgbClr val="FFFFFF"/>
                </a:highlight>
                <a:latin typeface="Verdana"/>
                <a:ea typeface="Verdana"/>
                <a:cs typeface="Verdana"/>
                <a:sym typeface="Verdana"/>
              </a:rPr>
              <a:t>, </a:t>
            </a:r>
            <a:r>
              <a:rPr lang="en-CA" sz="1200">
                <a:solidFill>
                  <a:srgbClr val="DC143C"/>
                </a:solidFill>
                <a:highlight>
                  <a:srgbClr val="FFFFFF"/>
                </a:highlight>
                <a:latin typeface="Courier New"/>
                <a:ea typeface="Courier New"/>
                <a:cs typeface="Courier New"/>
                <a:sym typeface="Courier New"/>
              </a:rPr>
              <a:t>frozenset</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highlight>
                  <a:srgbClr val="FFFFFF"/>
                </a:highlight>
                <a:latin typeface="Verdana"/>
                <a:ea typeface="Verdana"/>
                <a:cs typeface="Verdana"/>
                <a:sym typeface="Verdana"/>
              </a:rPr>
              <a:t>Boolean Type:          </a:t>
            </a:r>
            <a:r>
              <a:rPr lang="en-CA" sz="1200">
                <a:solidFill>
                  <a:srgbClr val="DC143C"/>
                </a:solidFill>
                <a:highlight>
                  <a:srgbClr val="FFFFFF"/>
                </a:highlight>
                <a:latin typeface="Courier New"/>
                <a:ea typeface="Courier New"/>
                <a:cs typeface="Courier New"/>
                <a:sym typeface="Courier New"/>
              </a:rPr>
              <a:t>bool</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highlight>
                  <a:srgbClr val="FFFFFF"/>
                </a:highlight>
                <a:latin typeface="Verdana"/>
                <a:ea typeface="Verdana"/>
                <a:cs typeface="Verdana"/>
                <a:sym typeface="Verdana"/>
              </a:rPr>
              <a:t>Binary Types:           </a:t>
            </a:r>
            <a:r>
              <a:rPr lang="en-CA" sz="1200">
                <a:solidFill>
                  <a:srgbClr val="DC143C"/>
                </a:solidFill>
                <a:highlight>
                  <a:srgbClr val="FFFFFF"/>
                </a:highlight>
                <a:latin typeface="Courier New"/>
                <a:ea typeface="Courier New"/>
                <a:cs typeface="Courier New"/>
                <a:sym typeface="Courier New"/>
              </a:rPr>
              <a:t>bytes</a:t>
            </a:r>
            <a:r>
              <a:rPr lang="en-CA" sz="1150">
                <a:highlight>
                  <a:srgbClr val="FFFFFF"/>
                </a:highlight>
                <a:latin typeface="Verdana"/>
                <a:ea typeface="Verdana"/>
                <a:cs typeface="Verdana"/>
                <a:sym typeface="Verdana"/>
              </a:rPr>
              <a:t>, </a:t>
            </a:r>
            <a:r>
              <a:rPr lang="en-CA" sz="1200">
                <a:solidFill>
                  <a:srgbClr val="DC143C"/>
                </a:solidFill>
                <a:highlight>
                  <a:srgbClr val="FFFFFF"/>
                </a:highlight>
                <a:latin typeface="Courier New"/>
                <a:ea typeface="Courier New"/>
                <a:cs typeface="Courier New"/>
                <a:sym typeface="Courier New"/>
              </a:rPr>
              <a:t>bytearray</a:t>
            </a:r>
            <a:r>
              <a:rPr lang="en-CA" sz="1150">
                <a:highlight>
                  <a:srgbClr val="FFFFFF"/>
                </a:highlight>
                <a:latin typeface="Verdana"/>
                <a:ea typeface="Verdana"/>
                <a:cs typeface="Verdana"/>
                <a:sym typeface="Verdana"/>
              </a:rPr>
              <a:t>, </a:t>
            </a:r>
            <a:r>
              <a:rPr lang="en-CA" sz="1200">
                <a:solidFill>
                  <a:srgbClr val="DC143C"/>
                </a:solidFill>
                <a:highlight>
                  <a:srgbClr val="FFFFFF"/>
                </a:highlight>
                <a:latin typeface="Courier New"/>
                <a:ea typeface="Courier New"/>
                <a:cs typeface="Courier New"/>
                <a:sym typeface="Courier New"/>
              </a:rPr>
              <a:t>memoryview</a:t>
            </a:r>
            <a:endParaRPr sz="1200">
              <a:solidFill>
                <a:srgbClr val="DC143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abbeb26e7b_0_15"/>
          <p:cNvSpPr txBox="1"/>
          <p:nvPr>
            <p:ph type="title"/>
          </p:nvPr>
        </p:nvSpPr>
        <p:spPr>
          <a:xfrm>
            <a:off x="496400" y="55443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Python Numbers</a:t>
            </a:r>
            <a:endParaRPr/>
          </a:p>
        </p:txBody>
      </p:sp>
      <p:sp>
        <p:nvSpPr>
          <p:cNvPr id="146" name="Google Shape;146;gabbeb26e7b_0_15"/>
          <p:cNvSpPr txBox="1"/>
          <p:nvPr/>
        </p:nvSpPr>
        <p:spPr>
          <a:xfrm>
            <a:off x="657500" y="745775"/>
            <a:ext cx="6053100" cy="1517100"/>
          </a:xfrm>
          <a:prstGeom prst="rect">
            <a:avLst/>
          </a:prstGeom>
          <a:noFill/>
          <a:ln>
            <a:noFill/>
          </a:ln>
        </p:spPr>
        <p:txBody>
          <a:bodyPr anchorCtr="0" anchor="t" bIns="45700" lIns="91425" spcFirstLastPara="1" rIns="91425" wrap="square" tIns="45700">
            <a:noAutofit/>
          </a:bodyPr>
          <a:lstStyle/>
          <a:p>
            <a:pPr indent="0" lvl="0" marL="91440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0" lvl="0" marL="91440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0" lvl="0" marL="91440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457200" lvl="0" marL="0" marR="0" rtl="0" algn="just">
              <a:lnSpc>
                <a:spcPct val="100000"/>
              </a:lnSpc>
              <a:spcBef>
                <a:spcPts val="0"/>
              </a:spcBef>
              <a:spcAft>
                <a:spcPts val="0"/>
              </a:spcAft>
              <a:buNone/>
            </a:pPr>
            <a:r>
              <a:rPr b="1" lang="en-CA">
                <a:solidFill>
                  <a:srgbClr val="212529"/>
                </a:solidFill>
                <a:latin typeface="Courier New"/>
                <a:ea typeface="Courier New"/>
                <a:cs typeface="Courier New"/>
                <a:sym typeface="Courier New"/>
              </a:rPr>
              <a:t>Integer:</a:t>
            </a:r>
            <a:endParaRPr b="1" i="0" sz="1400" u="none" cap="none" strike="noStrike">
              <a:solidFill>
                <a:srgbClr val="212529"/>
              </a:solidFill>
              <a:latin typeface="Courier New"/>
              <a:ea typeface="Courier New"/>
              <a:cs typeface="Courier New"/>
              <a:sym typeface="Courier New"/>
            </a:endParaRPr>
          </a:p>
        </p:txBody>
      </p:sp>
      <p:sp>
        <p:nvSpPr>
          <p:cNvPr id="147" name="Google Shape;147;gabbeb26e7b_0_15"/>
          <p:cNvSpPr txBox="1"/>
          <p:nvPr/>
        </p:nvSpPr>
        <p:spPr>
          <a:xfrm>
            <a:off x="704425" y="2526650"/>
            <a:ext cx="6139500" cy="6156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rPr lang="en-CA">
                <a:latin typeface="Calibri"/>
                <a:ea typeface="Calibri"/>
                <a:cs typeface="Calibri"/>
                <a:sym typeface="Calibri"/>
              </a:rPr>
              <a:t>Float:</a:t>
            </a:r>
            <a:endParaRPr>
              <a:latin typeface="Calibri"/>
              <a:ea typeface="Calibri"/>
              <a:cs typeface="Calibri"/>
              <a:sym typeface="Calibri"/>
            </a:endParaRPr>
          </a:p>
        </p:txBody>
      </p:sp>
      <p:sp>
        <p:nvSpPr>
          <p:cNvPr id="148" name="Google Shape;148;gabbeb26e7b_0_15"/>
          <p:cNvSpPr txBox="1"/>
          <p:nvPr/>
        </p:nvSpPr>
        <p:spPr>
          <a:xfrm>
            <a:off x="1164150" y="3722950"/>
            <a:ext cx="314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a:latin typeface="Calibri"/>
                <a:ea typeface="Calibri"/>
                <a:cs typeface="Calibri"/>
                <a:sym typeface="Calibri"/>
              </a:rPr>
              <a:t>Complex:</a:t>
            </a:r>
            <a:endParaRPr>
              <a:latin typeface="Calibri"/>
              <a:ea typeface="Calibri"/>
              <a:cs typeface="Calibri"/>
              <a:sym typeface="Calibri"/>
            </a:endParaRPr>
          </a:p>
        </p:txBody>
      </p:sp>
      <p:sp>
        <p:nvSpPr>
          <p:cNvPr id="149" name="Google Shape;149;gabbeb26e7b_0_15"/>
          <p:cNvSpPr txBox="1"/>
          <p:nvPr/>
        </p:nvSpPr>
        <p:spPr>
          <a:xfrm>
            <a:off x="2220225" y="910500"/>
            <a:ext cx="3337800" cy="4233000"/>
          </a:xfrm>
          <a:prstGeom prst="rect">
            <a:avLst/>
          </a:prstGeom>
          <a:noFill/>
          <a:ln>
            <a:noFill/>
          </a:ln>
        </p:spPr>
        <p:txBody>
          <a:bodyPr anchorCtr="0" anchor="t" bIns="91425" lIns="91425" spcFirstLastPara="1" rIns="91425" wrap="square" tIns="91425">
            <a:spAutoFit/>
          </a:bodyPr>
          <a:lstStyle/>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x = </a:t>
            </a:r>
            <a:r>
              <a:rPr lang="en-CA" sz="1150">
                <a:solidFill>
                  <a:srgbClr val="FF0000"/>
                </a:solidFill>
                <a:highlight>
                  <a:srgbClr val="FFFFFF"/>
                </a:highlight>
                <a:latin typeface="Courier New"/>
                <a:ea typeface="Courier New"/>
                <a:cs typeface="Courier New"/>
                <a:sym typeface="Courier New"/>
              </a:rPr>
              <a:t>1</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y = </a:t>
            </a:r>
            <a:r>
              <a:rPr lang="en-CA" sz="1150">
                <a:solidFill>
                  <a:srgbClr val="FF0000"/>
                </a:solidFill>
                <a:highlight>
                  <a:srgbClr val="FFFFFF"/>
                </a:highlight>
                <a:latin typeface="Courier New"/>
                <a:ea typeface="Courier New"/>
                <a:cs typeface="Courier New"/>
                <a:sym typeface="Courier New"/>
              </a:rPr>
              <a:t>35656222554887711</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z = -</a:t>
            </a:r>
            <a:r>
              <a:rPr lang="en-CA" sz="1150">
                <a:solidFill>
                  <a:srgbClr val="FF0000"/>
                </a:solidFill>
                <a:highlight>
                  <a:srgbClr val="FFFFFF"/>
                </a:highlight>
                <a:latin typeface="Courier New"/>
                <a:ea typeface="Courier New"/>
                <a:cs typeface="Courier New"/>
                <a:sym typeface="Courier New"/>
              </a:rPr>
              <a:t>3255522</a:t>
            </a:r>
            <a:endParaRPr sz="115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(y))</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(z))</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x = </a:t>
            </a:r>
            <a:r>
              <a:rPr lang="en-CA" sz="1150">
                <a:solidFill>
                  <a:srgbClr val="FF0000"/>
                </a:solidFill>
                <a:highlight>
                  <a:srgbClr val="FFFFFF"/>
                </a:highlight>
                <a:latin typeface="Courier New"/>
                <a:ea typeface="Courier New"/>
                <a:cs typeface="Courier New"/>
                <a:sym typeface="Courier New"/>
              </a:rPr>
              <a:t>1.10</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y = </a:t>
            </a:r>
            <a:r>
              <a:rPr lang="en-CA" sz="1150">
                <a:solidFill>
                  <a:srgbClr val="FF0000"/>
                </a:solidFill>
                <a:highlight>
                  <a:srgbClr val="FFFFFF"/>
                </a:highlight>
                <a:latin typeface="Courier New"/>
                <a:ea typeface="Courier New"/>
                <a:cs typeface="Courier New"/>
                <a:sym typeface="Courier New"/>
              </a:rPr>
              <a:t>1.0</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z = -</a:t>
            </a:r>
            <a:r>
              <a:rPr lang="en-CA" sz="1150">
                <a:solidFill>
                  <a:srgbClr val="FF0000"/>
                </a:solidFill>
                <a:highlight>
                  <a:srgbClr val="FFFFFF"/>
                </a:highlight>
                <a:latin typeface="Courier New"/>
                <a:ea typeface="Courier New"/>
                <a:cs typeface="Courier New"/>
                <a:sym typeface="Courier New"/>
              </a:rPr>
              <a:t>35.59</a:t>
            </a:r>
            <a:endParaRPr sz="115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(y))</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(z))</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x = </a:t>
            </a:r>
            <a:r>
              <a:rPr lang="en-CA" sz="1150">
                <a:solidFill>
                  <a:srgbClr val="FF0000"/>
                </a:solidFill>
                <a:highlight>
                  <a:srgbClr val="FFFFFF"/>
                </a:highlight>
                <a:latin typeface="Courier New"/>
                <a:ea typeface="Courier New"/>
                <a:cs typeface="Courier New"/>
                <a:sym typeface="Courier New"/>
              </a:rPr>
              <a:t>35e3</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y = </a:t>
            </a:r>
            <a:r>
              <a:rPr lang="en-CA" sz="1150">
                <a:solidFill>
                  <a:srgbClr val="FF0000"/>
                </a:solidFill>
                <a:highlight>
                  <a:srgbClr val="FFFFFF"/>
                </a:highlight>
                <a:latin typeface="Courier New"/>
                <a:ea typeface="Courier New"/>
                <a:cs typeface="Courier New"/>
                <a:sym typeface="Courier New"/>
              </a:rPr>
              <a:t>12E4</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z = -</a:t>
            </a:r>
            <a:r>
              <a:rPr lang="en-CA" sz="1150">
                <a:solidFill>
                  <a:srgbClr val="FF0000"/>
                </a:solidFill>
                <a:highlight>
                  <a:srgbClr val="FFFFFF"/>
                </a:highlight>
                <a:latin typeface="Courier New"/>
                <a:ea typeface="Courier New"/>
                <a:cs typeface="Courier New"/>
                <a:sym typeface="Courier New"/>
              </a:rPr>
              <a:t>87.7e100</a:t>
            </a:r>
            <a:endParaRPr sz="115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(y))</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(z))</a:t>
            </a:r>
            <a:endParaRPr sz="1150">
              <a:solidFill>
                <a:schemeClr val="dk1"/>
              </a:solidFill>
              <a:highlight>
                <a:srgbClr val="FFFFFF"/>
              </a:highlight>
              <a:latin typeface="Courier New"/>
              <a:ea typeface="Courier New"/>
              <a:cs typeface="Courier New"/>
              <a:sym typeface="Courier New"/>
            </a:endParaRPr>
          </a:p>
        </p:txBody>
      </p:sp>
      <p:sp>
        <p:nvSpPr>
          <p:cNvPr id="150" name="Google Shape;150;gabbeb26e7b_0_15"/>
          <p:cNvSpPr txBox="1"/>
          <p:nvPr/>
        </p:nvSpPr>
        <p:spPr>
          <a:xfrm>
            <a:off x="5765150" y="1208900"/>
            <a:ext cx="1709700" cy="35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&lt;class 'int'&gt;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&lt;class 'int'&gt;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&lt;class 'int'&gt;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&lt;class 'float'&gt;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&lt;class 'float'&gt;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&lt;class 'float'&gt;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&lt;class 'complex'&gt;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&lt;class 'complex'&gt;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&lt;class 'complex'&gt;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abbeb26e7b_0_51"/>
          <p:cNvSpPr txBox="1"/>
          <p:nvPr>
            <p:ph type="title"/>
          </p:nvPr>
        </p:nvSpPr>
        <p:spPr>
          <a:xfrm>
            <a:off x="571500" y="6172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Type Conversion</a:t>
            </a:r>
            <a:endParaRPr/>
          </a:p>
        </p:txBody>
      </p:sp>
      <p:sp>
        <p:nvSpPr>
          <p:cNvPr id="156" name="Google Shape;156;gabbeb26e7b_0_51"/>
          <p:cNvSpPr txBox="1"/>
          <p:nvPr/>
        </p:nvSpPr>
        <p:spPr>
          <a:xfrm>
            <a:off x="325625" y="1305350"/>
            <a:ext cx="4284900" cy="36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x = </a:t>
            </a:r>
            <a:r>
              <a:rPr lang="en-CA" sz="1150">
                <a:solidFill>
                  <a:srgbClr val="FF0000"/>
                </a:solidFill>
                <a:highlight>
                  <a:srgbClr val="FFFFFF"/>
                </a:highlight>
                <a:latin typeface="Courier New"/>
                <a:ea typeface="Courier New"/>
                <a:cs typeface="Courier New"/>
                <a:sym typeface="Courier New"/>
              </a:rPr>
              <a:t>1</a:t>
            </a:r>
            <a:r>
              <a:rPr lang="en-CA" sz="1150">
                <a:solidFill>
                  <a:schemeClr val="dk1"/>
                </a:solidFill>
                <a:highlight>
                  <a:srgbClr val="FFFFFF"/>
                </a:highlight>
                <a:latin typeface="Courier New"/>
                <a:ea typeface="Courier New"/>
                <a:cs typeface="Courier New"/>
                <a:sym typeface="Courier New"/>
              </a:rPr>
              <a:t>    </a:t>
            </a:r>
            <a:r>
              <a:rPr lang="en-CA" sz="1150">
                <a:solidFill>
                  <a:srgbClr val="008000"/>
                </a:solidFill>
                <a:highlight>
                  <a:srgbClr val="FFFFFF"/>
                </a:highlight>
                <a:latin typeface="Courier New"/>
                <a:ea typeface="Courier New"/>
                <a:cs typeface="Courier New"/>
                <a:sym typeface="Courier New"/>
              </a:rPr>
              <a:t># int</a:t>
            </a:r>
            <a:endParaRPr sz="11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y = </a:t>
            </a:r>
            <a:r>
              <a:rPr lang="en-CA" sz="1150">
                <a:solidFill>
                  <a:srgbClr val="FF0000"/>
                </a:solidFill>
                <a:highlight>
                  <a:srgbClr val="FFFFFF"/>
                </a:highlight>
                <a:latin typeface="Courier New"/>
                <a:ea typeface="Courier New"/>
                <a:cs typeface="Courier New"/>
                <a:sym typeface="Courier New"/>
              </a:rPr>
              <a:t>2.8</a:t>
            </a:r>
            <a:r>
              <a:rPr lang="en-CA" sz="1150">
                <a:solidFill>
                  <a:schemeClr val="dk1"/>
                </a:solidFill>
                <a:highlight>
                  <a:srgbClr val="FFFFFF"/>
                </a:highlight>
                <a:latin typeface="Courier New"/>
                <a:ea typeface="Courier New"/>
                <a:cs typeface="Courier New"/>
                <a:sym typeface="Courier New"/>
              </a:rPr>
              <a:t>  </a:t>
            </a:r>
            <a:r>
              <a:rPr lang="en-CA" sz="1150">
                <a:solidFill>
                  <a:srgbClr val="008000"/>
                </a:solidFill>
                <a:highlight>
                  <a:srgbClr val="FFFFFF"/>
                </a:highlight>
                <a:latin typeface="Courier New"/>
                <a:ea typeface="Courier New"/>
                <a:cs typeface="Courier New"/>
                <a:sym typeface="Courier New"/>
              </a:rPr>
              <a:t># float</a:t>
            </a:r>
            <a:endParaRPr sz="11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z = 1j   </a:t>
            </a:r>
            <a:r>
              <a:rPr lang="en-CA" sz="1150">
                <a:solidFill>
                  <a:srgbClr val="008000"/>
                </a:solidFill>
                <a:highlight>
                  <a:srgbClr val="FFFFFF"/>
                </a:highlight>
                <a:latin typeface="Courier New"/>
                <a:ea typeface="Courier New"/>
                <a:cs typeface="Courier New"/>
                <a:sym typeface="Courier New"/>
              </a:rPr>
              <a:t># complex</a:t>
            </a:r>
            <a:endParaRPr sz="11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CA" sz="1150">
                <a:solidFill>
                  <a:srgbClr val="008000"/>
                </a:solidFill>
                <a:highlight>
                  <a:srgbClr val="FFFFFF"/>
                </a:highlight>
                <a:latin typeface="Courier New"/>
                <a:ea typeface="Courier New"/>
                <a:cs typeface="Courier New"/>
                <a:sym typeface="Courier New"/>
              </a:rPr>
              <a:t>#convert from int to float:</a:t>
            </a:r>
            <a:endParaRPr sz="11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 = </a:t>
            </a:r>
            <a:r>
              <a:rPr lang="en-CA" sz="1150">
                <a:solidFill>
                  <a:srgbClr val="0000CD"/>
                </a:solidFill>
                <a:highlight>
                  <a:srgbClr val="FFFFFF"/>
                </a:highlight>
                <a:latin typeface="Courier New"/>
                <a:ea typeface="Courier New"/>
                <a:cs typeface="Courier New"/>
                <a:sym typeface="Courier New"/>
              </a:rPr>
              <a:t>float</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CA" sz="1150">
                <a:solidFill>
                  <a:srgbClr val="008000"/>
                </a:solidFill>
                <a:highlight>
                  <a:srgbClr val="FFFFFF"/>
                </a:highlight>
                <a:latin typeface="Courier New"/>
                <a:ea typeface="Courier New"/>
                <a:cs typeface="Courier New"/>
                <a:sym typeface="Courier New"/>
              </a:rPr>
              <a:t>#convert from float to int:</a:t>
            </a:r>
            <a:endParaRPr sz="11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b = </a:t>
            </a:r>
            <a:r>
              <a:rPr lang="en-CA" sz="1150">
                <a:solidFill>
                  <a:srgbClr val="0000CD"/>
                </a:solidFill>
                <a:highlight>
                  <a:srgbClr val="FFFFFF"/>
                </a:highlight>
                <a:latin typeface="Courier New"/>
                <a:ea typeface="Courier New"/>
                <a:cs typeface="Courier New"/>
                <a:sym typeface="Courier New"/>
              </a:rPr>
              <a:t>int</a:t>
            </a:r>
            <a:r>
              <a:rPr lang="en-CA" sz="1150">
                <a:solidFill>
                  <a:schemeClr val="dk1"/>
                </a:solidFill>
                <a:highlight>
                  <a:srgbClr val="FFFFFF"/>
                </a:highlight>
                <a:latin typeface="Courier New"/>
                <a:ea typeface="Courier New"/>
                <a:cs typeface="Courier New"/>
                <a:sym typeface="Courier New"/>
              </a:rPr>
              <a:t>(y)</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CA" sz="1150">
                <a:solidFill>
                  <a:srgbClr val="008000"/>
                </a:solidFill>
                <a:highlight>
                  <a:srgbClr val="FFFFFF"/>
                </a:highlight>
                <a:latin typeface="Courier New"/>
                <a:ea typeface="Courier New"/>
                <a:cs typeface="Courier New"/>
                <a:sym typeface="Courier New"/>
              </a:rPr>
              <a:t>#convert from int to complex:</a:t>
            </a:r>
            <a:endParaRPr sz="11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c = </a:t>
            </a:r>
            <a:r>
              <a:rPr lang="en-CA" sz="1150">
                <a:solidFill>
                  <a:srgbClr val="0000CD"/>
                </a:solidFill>
                <a:highlight>
                  <a:srgbClr val="FFFFFF"/>
                </a:highlight>
                <a:latin typeface="Courier New"/>
                <a:ea typeface="Courier New"/>
                <a:cs typeface="Courier New"/>
                <a:sym typeface="Courier New"/>
              </a:rPr>
              <a:t>complex</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(b)</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(c)</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(a))</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(b))</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(c))</a:t>
            </a:r>
            <a:endParaRPr>
              <a:latin typeface="Calibri"/>
              <a:ea typeface="Calibri"/>
              <a:cs typeface="Calibri"/>
              <a:sym typeface="Calibri"/>
            </a:endParaRPr>
          </a:p>
        </p:txBody>
      </p:sp>
      <p:sp>
        <p:nvSpPr>
          <p:cNvPr id="157" name="Google Shape;157;gabbeb26e7b_0_51"/>
          <p:cNvSpPr txBox="1"/>
          <p:nvPr/>
        </p:nvSpPr>
        <p:spPr>
          <a:xfrm>
            <a:off x="5350725" y="1591150"/>
            <a:ext cx="2434800" cy="183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12700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1.0</a:t>
            </a:r>
            <a:endParaRPr sz="1150">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2</a:t>
            </a:r>
            <a:endParaRPr sz="1150">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(1+0j)</a:t>
            </a:r>
            <a:endParaRPr sz="1150">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&lt;class 'float'&gt;</a:t>
            </a:r>
            <a:endParaRPr sz="1150">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&lt;class 'int'&gt;</a:t>
            </a:r>
            <a:endParaRPr sz="1150">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&lt;class 'complex'&gt;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459100" y="55418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Python Strings</a:t>
            </a:r>
            <a:endParaRPr/>
          </a:p>
        </p:txBody>
      </p:sp>
      <p:sp>
        <p:nvSpPr>
          <p:cNvPr id="163" name="Google Shape;163;p9"/>
          <p:cNvSpPr txBox="1"/>
          <p:nvPr/>
        </p:nvSpPr>
        <p:spPr>
          <a:xfrm>
            <a:off x="459100" y="1380825"/>
            <a:ext cx="8066400" cy="4454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140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Multiline String:</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140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Strings are Arrays</a:t>
            </a:r>
            <a:endParaRPr sz="1150">
              <a:solidFill>
                <a:schemeClr val="dk1"/>
              </a:solidFill>
              <a:highlight>
                <a:srgbClr val="FFFFFF"/>
              </a:highlight>
              <a:latin typeface="Verdana"/>
              <a:ea typeface="Verdana"/>
              <a:cs typeface="Verdana"/>
              <a:sym typeface="Verdana"/>
            </a:endParaRPr>
          </a:p>
          <a:p>
            <a:pPr indent="0" lvl="0" marL="457200" rtl="0" algn="l">
              <a:lnSpc>
                <a:spcPct val="115000"/>
              </a:lnSpc>
              <a:spcBef>
                <a:spcPts val="1400"/>
              </a:spcBef>
              <a:spcAft>
                <a:spcPts val="0"/>
              </a:spcAft>
              <a:buNone/>
            </a:pPr>
            <a:r>
              <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140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To get the length of a string, use the len() function.</a:t>
            </a:r>
            <a:endParaRPr sz="1150">
              <a:solidFill>
                <a:schemeClr val="dk1"/>
              </a:solidFill>
              <a:highlight>
                <a:srgbClr val="FFFFFF"/>
              </a:highlight>
              <a:latin typeface="Verdana"/>
              <a:ea typeface="Verdana"/>
              <a:cs typeface="Verdana"/>
              <a:sym typeface="Verdana"/>
            </a:endParaRPr>
          </a:p>
          <a:p>
            <a:pPr indent="0" lvl="0" marL="457200" rtl="0" algn="l">
              <a:lnSpc>
                <a:spcPct val="115000"/>
              </a:lnSpc>
              <a:spcBef>
                <a:spcPts val="140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457200" marR="0" rtl="0" algn="just">
              <a:lnSpc>
                <a:spcPct val="100000"/>
              </a:lnSpc>
              <a:spcBef>
                <a:spcPts val="1400"/>
              </a:spcBef>
              <a:spcAft>
                <a:spcPts val="0"/>
              </a:spcAft>
              <a:buNone/>
            </a:pPr>
            <a:r>
              <a:t/>
            </a:r>
            <a:endParaRPr b="1" sz="1600">
              <a:latin typeface="Courier New"/>
              <a:ea typeface="Courier New"/>
              <a:cs typeface="Courier New"/>
              <a:sym typeface="Courier New"/>
            </a:endParaRPr>
          </a:p>
        </p:txBody>
      </p:sp>
      <p:pic>
        <p:nvPicPr>
          <p:cNvPr id="164" name="Google Shape;164;p9"/>
          <p:cNvPicPr preferRelativeResize="0"/>
          <p:nvPr/>
        </p:nvPicPr>
        <p:blipFill>
          <a:blip r:embed="rId3">
            <a:alphaModFix/>
          </a:blip>
          <a:stretch>
            <a:fillRect/>
          </a:stretch>
        </p:blipFill>
        <p:spPr>
          <a:xfrm>
            <a:off x="9002175" y="1314125"/>
            <a:ext cx="803937" cy="298900"/>
          </a:xfrm>
          <a:prstGeom prst="rect">
            <a:avLst/>
          </a:prstGeom>
          <a:noFill/>
          <a:ln>
            <a:noFill/>
          </a:ln>
        </p:spPr>
      </p:pic>
      <p:pic>
        <p:nvPicPr>
          <p:cNvPr id="165" name="Google Shape;165;p9"/>
          <p:cNvPicPr preferRelativeResize="0"/>
          <p:nvPr/>
        </p:nvPicPr>
        <p:blipFill rotWithShape="1">
          <a:blip r:embed="rId4">
            <a:alphaModFix/>
          </a:blip>
          <a:srcRect b="23459" l="0" r="23459" t="0"/>
          <a:stretch/>
        </p:blipFill>
        <p:spPr>
          <a:xfrm>
            <a:off x="9370550" y="3458575"/>
            <a:ext cx="435550" cy="298900"/>
          </a:xfrm>
          <a:prstGeom prst="rect">
            <a:avLst/>
          </a:prstGeom>
          <a:noFill/>
          <a:ln>
            <a:noFill/>
          </a:ln>
        </p:spPr>
      </p:pic>
      <p:pic>
        <p:nvPicPr>
          <p:cNvPr id="166" name="Google Shape;166;p9"/>
          <p:cNvPicPr preferRelativeResize="0"/>
          <p:nvPr/>
        </p:nvPicPr>
        <p:blipFill>
          <a:blip r:embed="rId5">
            <a:alphaModFix/>
          </a:blip>
          <a:stretch>
            <a:fillRect/>
          </a:stretch>
        </p:blipFill>
        <p:spPr>
          <a:xfrm>
            <a:off x="9149688" y="4180826"/>
            <a:ext cx="508898" cy="390525"/>
          </a:xfrm>
          <a:prstGeom prst="rect">
            <a:avLst/>
          </a:prstGeom>
          <a:noFill/>
          <a:ln>
            <a:noFill/>
          </a:ln>
        </p:spPr>
      </p:pic>
      <p:sp>
        <p:nvSpPr>
          <p:cNvPr id="167" name="Google Shape;167;p9"/>
          <p:cNvSpPr txBox="1"/>
          <p:nvPr/>
        </p:nvSpPr>
        <p:spPr>
          <a:xfrm>
            <a:off x="2212800" y="1413550"/>
            <a:ext cx="4210800" cy="2662800"/>
          </a:xfrm>
          <a:prstGeom prst="rect">
            <a:avLst/>
          </a:prstGeom>
          <a:noFill/>
          <a:ln>
            <a:noFill/>
          </a:ln>
        </p:spPr>
        <p:txBody>
          <a:bodyPr anchorCtr="0" anchor="t" bIns="91425" lIns="91425" spcFirstLastPara="1" rIns="91425" wrap="square" tIns="91425">
            <a:spAutoFit/>
          </a:bodyPr>
          <a:lstStyle/>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a = </a:t>
            </a:r>
            <a:r>
              <a:rPr lang="en-CA" sz="1150">
                <a:solidFill>
                  <a:srgbClr val="A52A2A"/>
                </a:solidFill>
                <a:highlight>
                  <a:srgbClr val="FFFFFF"/>
                </a:highlight>
                <a:latin typeface="Courier New"/>
                <a:ea typeface="Courier New"/>
                <a:cs typeface="Courier New"/>
                <a:sym typeface="Courier New"/>
              </a:rPr>
              <a:t>"Hello"</a:t>
            </a:r>
            <a:endParaRPr sz="1150">
              <a:solidFill>
                <a:srgbClr val="A52A2A"/>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a = </a:t>
            </a:r>
            <a:r>
              <a:rPr lang="en-CA" sz="1150">
                <a:solidFill>
                  <a:srgbClr val="A52A2A"/>
                </a:solidFill>
                <a:highlight>
                  <a:srgbClr val="FFFFFF"/>
                </a:highlight>
                <a:latin typeface="Courier New"/>
                <a:ea typeface="Courier New"/>
                <a:cs typeface="Courier New"/>
                <a:sym typeface="Courier New"/>
              </a:rPr>
              <a:t>"""Lorem ipsum dolor sit amet,</a:t>
            </a:r>
            <a:endParaRPr sz="1150">
              <a:solidFill>
                <a:srgbClr val="A52A2A"/>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A52A2A"/>
                </a:solidFill>
                <a:highlight>
                  <a:srgbClr val="FFFFFF"/>
                </a:highlight>
                <a:latin typeface="Courier New"/>
                <a:ea typeface="Courier New"/>
                <a:cs typeface="Courier New"/>
                <a:sym typeface="Courier New"/>
              </a:rPr>
              <a:t>consectetur adipiscing elit,</a:t>
            </a:r>
            <a:endParaRPr sz="1150">
              <a:solidFill>
                <a:srgbClr val="A52A2A"/>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CA" sz="1150">
                <a:solidFill>
                  <a:srgbClr val="A52A2A"/>
                </a:solidFill>
                <a:highlight>
                  <a:srgbClr val="FFFFFF"/>
                </a:highlight>
                <a:latin typeface="Courier New"/>
                <a:ea typeface="Courier New"/>
                <a:cs typeface="Courier New"/>
                <a:sym typeface="Courier New"/>
              </a:rPr>
              <a:t>sed do eiusmod tempor incididunt</a:t>
            </a:r>
            <a:endParaRPr sz="1150">
              <a:solidFill>
                <a:srgbClr val="A52A2A"/>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CA" sz="1150">
                <a:solidFill>
                  <a:srgbClr val="A52A2A"/>
                </a:solidFill>
                <a:highlight>
                  <a:srgbClr val="FFFFFF"/>
                </a:highlight>
                <a:latin typeface="Courier New"/>
                <a:ea typeface="Courier New"/>
                <a:cs typeface="Courier New"/>
                <a:sym typeface="Courier New"/>
              </a:rPr>
              <a:t>ut labore et dolore magna aliqua."""</a:t>
            </a:r>
            <a:endParaRPr sz="1150">
              <a:solidFill>
                <a:srgbClr val="A52A2A"/>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a = </a:t>
            </a:r>
            <a:r>
              <a:rPr lang="en-CA" sz="1150">
                <a:solidFill>
                  <a:srgbClr val="A52A2A"/>
                </a:solidFill>
                <a:highlight>
                  <a:srgbClr val="FFFFFF"/>
                </a:highlight>
                <a:latin typeface="Courier New"/>
                <a:ea typeface="Courier New"/>
                <a:cs typeface="Courier New"/>
                <a:sym typeface="Courier New"/>
              </a:rPr>
              <a:t>"Hello, World!"</a:t>
            </a:r>
            <a:endParaRPr sz="1150">
              <a:solidFill>
                <a:srgbClr val="A52A2A"/>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a:t>
            </a:r>
            <a:r>
              <a:rPr lang="en-CA" sz="1150">
                <a:solidFill>
                  <a:srgbClr val="FF0000"/>
                </a:solidFill>
                <a:highlight>
                  <a:srgbClr val="FFFFFF"/>
                </a:highlight>
                <a:latin typeface="Courier New"/>
                <a:ea typeface="Courier New"/>
                <a:cs typeface="Courier New"/>
                <a:sym typeface="Courier New"/>
              </a:rPr>
              <a:t>1</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a = </a:t>
            </a:r>
            <a:r>
              <a:rPr lang="en-CA" sz="1150">
                <a:solidFill>
                  <a:srgbClr val="A52A2A"/>
                </a:solidFill>
                <a:highlight>
                  <a:srgbClr val="FFFFFF"/>
                </a:highlight>
                <a:latin typeface="Courier New"/>
                <a:ea typeface="Courier New"/>
                <a:cs typeface="Courier New"/>
                <a:sym typeface="Courier New"/>
              </a:rPr>
              <a:t>"Hello, World!"</a:t>
            </a:r>
            <a:endParaRPr sz="1150">
              <a:solidFill>
                <a:srgbClr val="A52A2A"/>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len</a:t>
            </a:r>
            <a:r>
              <a:rPr lang="en-CA" sz="1150">
                <a:solidFill>
                  <a:schemeClr val="dk1"/>
                </a:solidFill>
                <a:highlight>
                  <a:srgbClr val="FFFFFF"/>
                </a:highlight>
                <a:latin typeface="Courier New"/>
                <a:ea typeface="Courier New"/>
                <a:cs typeface="Courier New"/>
                <a:sym typeface="Courier New"/>
              </a:rPr>
              <a:t>(a))</a:t>
            </a:r>
            <a:endParaRPr sz="1150">
              <a:solidFill>
                <a:schemeClr val="dk1"/>
              </a:solidFill>
              <a:highlight>
                <a:srgbClr val="FFFFFF"/>
              </a:highlight>
              <a:latin typeface="Courier New"/>
              <a:ea typeface="Courier New"/>
              <a:cs typeface="Courier New"/>
              <a:sym typeface="Courier New"/>
            </a:endParaRPr>
          </a:p>
        </p:txBody>
      </p:sp>
      <p:sp>
        <p:nvSpPr>
          <p:cNvPr id="168" name="Google Shape;168;p9"/>
          <p:cNvSpPr txBox="1"/>
          <p:nvPr/>
        </p:nvSpPr>
        <p:spPr>
          <a:xfrm>
            <a:off x="5987100" y="1413550"/>
            <a:ext cx="3156900" cy="24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Hello</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Lorem ipsum dolor sit amet,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consectetur adipiscing elit,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sed do eiusmod tempor incididunt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ut labore et dolore magna aliqua.</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e</a:t>
            </a:r>
            <a:r>
              <a:rPr lang="en-CA" sz="1150">
                <a:solidFill>
                  <a:srgbClr val="FFFFFF"/>
                </a:solidFill>
                <a:highlight>
                  <a:schemeClr val="dk1"/>
                </a:highlight>
                <a:latin typeface="Courier New"/>
                <a:ea typeface="Courier New"/>
                <a:cs typeface="Courier New"/>
                <a:sym typeface="Courier New"/>
              </a:rPr>
              <a:t>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13</a:t>
            </a:r>
            <a:endParaRPr sz="1150">
              <a:solidFill>
                <a:srgbClr val="FFFFFF"/>
              </a:solidFill>
              <a:highlight>
                <a:schemeClr val="dk1"/>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abbeb26e7b_0_72"/>
          <p:cNvSpPr txBox="1"/>
          <p:nvPr>
            <p:ph type="title"/>
          </p:nvPr>
        </p:nvSpPr>
        <p:spPr>
          <a:xfrm>
            <a:off x="518525" y="4973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Python Operators</a:t>
            </a:r>
            <a:endParaRPr/>
          </a:p>
        </p:txBody>
      </p:sp>
      <p:sp>
        <p:nvSpPr>
          <p:cNvPr id="174" name="Google Shape;174;gabbeb26e7b_0_72"/>
          <p:cNvSpPr txBox="1"/>
          <p:nvPr/>
        </p:nvSpPr>
        <p:spPr>
          <a:xfrm>
            <a:off x="612275" y="571675"/>
            <a:ext cx="8310000" cy="37074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1400"/>
              </a:spcBef>
              <a:spcAft>
                <a:spcPts val="0"/>
              </a:spcAft>
              <a:buClr>
                <a:srgbClr val="FF4D00"/>
              </a:buClr>
              <a:buSzPts val="1400"/>
              <a:buFont typeface="Montserrat"/>
              <a:buChar char="•"/>
            </a:pPr>
            <a:r>
              <a:rPr b="1" lang="en-CA" sz="1150">
                <a:solidFill>
                  <a:schemeClr val="dk1"/>
                </a:solidFill>
                <a:highlight>
                  <a:srgbClr val="FFFFFF"/>
                </a:highlight>
                <a:latin typeface="Montserrat"/>
                <a:ea typeface="Montserrat"/>
                <a:cs typeface="Montserrat"/>
                <a:sym typeface="Montserrat"/>
              </a:rPr>
              <a:t>Operators are used to perform operations on variables and values. In the example below, we use the </a:t>
            </a:r>
            <a:r>
              <a:rPr b="1" lang="en-CA" sz="1200">
                <a:solidFill>
                  <a:srgbClr val="DC143C"/>
                </a:solidFill>
                <a:highlight>
                  <a:srgbClr val="FFFFFF"/>
                </a:highlight>
                <a:latin typeface="Montserrat"/>
                <a:ea typeface="Montserrat"/>
                <a:cs typeface="Montserrat"/>
                <a:sym typeface="Montserrat"/>
              </a:rPr>
              <a:t>+</a:t>
            </a:r>
            <a:r>
              <a:rPr b="1" lang="en-CA" sz="1150">
                <a:solidFill>
                  <a:schemeClr val="dk1"/>
                </a:solidFill>
                <a:highlight>
                  <a:srgbClr val="FFFFFF"/>
                </a:highlight>
                <a:latin typeface="Montserrat"/>
                <a:ea typeface="Montserrat"/>
                <a:cs typeface="Montserrat"/>
                <a:sym typeface="Montserrat"/>
              </a:rPr>
              <a:t> operator to add together two values:</a:t>
            </a:r>
            <a:endParaRPr b="1" sz="1150">
              <a:solidFill>
                <a:schemeClr val="dk1"/>
              </a:solidFill>
              <a:highlight>
                <a:srgbClr val="FFFFFF"/>
              </a:highlight>
              <a:latin typeface="Montserrat"/>
              <a:ea typeface="Montserrat"/>
              <a:cs typeface="Montserrat"/>
              <a:sym typeface="Montserrat"/>
            </a:endParaRPr>
          </a:p>
          <a:p>
            <a:pPr indent="0" lvl="0" marL="457200" marR="0" rtl="0" algn="just">
              <a:lnSpc>
                <a:spcPct val="100000"/>
              </a:lnSpc>
              <a:spcBef>
                <a:spcPts val="1400"/>
              </a:spcBef>
              <a:spcAft>
                <a:spcPts val="0"/>
              </a:spcAft>
              <a:buNone/>
            </a:pPr>
            <a:r>
              <a:t/>
            </a:r>
            <a:endParaRPr b="1">
              <a:solidFill>
                <a:srgbClr val="212529"/>
              </a:solidFill>
              <a:latin typeface="Montserrat"/>
              <a:ea typeface="Montserrat"/>
              <a:cs typeface="Montserrat"/>
              <a:sym typeface="Montserrat"/>
            </a:endParaRPr>
          </a:p>
          <a:p>
            <a:pPr indent="0" lvl="0" marL="0" rtl="0" algn="l">
              <a:lnSpc>
                <a:spcPct val="115000"/>
              </a:lnSpc>
              <a:spcBef>
                <a:spcPts val="1400"/>
              </a:spcBef>
              <a:spcAft>
                <a:spcPts val="0"/>
              </a:spcAft>
              <a:buNone/>
            </a:pPr>
            <a:r>
              <a:rPr lang="en-CA" sz="1150">
                <a:solidFill>
                  <a:schemeClr val="dk1"/>
                </a:solidFill>
                <a:highlight>
                  <a:srgbClr val="FFFFFF"/>
                </a:highlight>
                <a:latin typeface="Verdana"/>
                <a:ea typeface="Verdana"/>
                <a:cs typeface="Verdana"/>
                <a:sym typeface="Verdana"/>
              </a:rPr>
              <a:t>Python divides the operators in the following groups:</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140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Arithmetic operators</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Assignment operators</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Comparison operators</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Logical operators</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Identity operators</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Membership operators</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Bitwise operators</a:t>
            </a:r>
            <a:endParaRPr sz="1150">
              <a:solidFill>
                <a:schemeClr val="dk1"/>
              </a:solidFill>
              <a:highlight>
                <a:srgbClr val="FFFFFF"/>
              </a:highlight>
              <a:latin typeface="Verdana"/>
              <a:ea typeface="Verdana"/>
              <a:cs typeface="Verdana"/>
              <a:sym typeface="Verdana"/>
            </a:endParaRPr>
          </a:p>
          <a:p>
            <a:pPr indent="0" lvl="0" marL="0" marR="0" rtl="0" algn="just">
              <a:lnSpc>
                <a:spcPct val="100000"/>
              </a:lnSpc>
              <a:spcBef>
                <a:spcPts val="1100"/>
              </a:spcBef>
              <a:spcAft>
                <a:spcPts val="0"/>
              </a:spcAft>
              <a:buNone/>
            </a:pPr>
            <a:r>
              <a:t/>
            </a:r>
            <a:endParaRPr b="1">
              <a:solidFill>
                <a:srgbClr val="212529"/>
              </a:solidFill>
              <a:latin typeface="Montserrat"/>
              <a:ea typeface="Montserrat"/>
              <a:cs typeface="Montserrat"/>
              <a:sym typeface="Montserrat"/>
            </a:endParaRPr>
          </a:p>
        </p:txBody>
      </p:sp>
      <p:pic>
        <p:nvPicPr>
          <p:cNvPr id="175" name="Google Shape;175;gabbeb26e7b_0_72"/>
          <p:cNvPicPr preferRelativeResize="0"/>
          <p:nvPr/>
        </p:nvPicPr>
        <p:blipFill>
          <a:blip r:embed="rId3">
            <a:alphaModFix/>
          </a:blip>
          <a:stretch>
            <a:fillRect/>
          </a:stretch>
        </p:blipFill>
        <p:spPr>
          <a:xfrm>
            <a:off x="2884675" y="1923125"/>
            <a:ext cx="6222549" cy="2763900"/>
          </a:xfrm>
          <a:prstGeom prst="rect">
            <a:avLst/>
          </a:prstGeom>
          <a:noFill/>
          <a:ln>
            <a:noFill/>
          </a:ln>
        </p:spPr>
      </p:pic>
      <p:sp>
        <p:nvSpPr>
          <p:cNvPr id="176" name="Google Shape;176;gabbeb26e7b_0_72"/>
          <p:cNvSpPr txBox="1"/>
          <p:nvPr/>
        </p:nvSpPr>
        <p:spPr>
          <a:xfrm>
            <a:off x="1013900" y="1139700"/>
            <a:ext cx="76377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FF0000"/>
                </a:solidFill>
                <a:highlight>
                  <a:srgbClr val="FFFFFF"/>
                </a:highlight>
                <a:latin typeface="Courier New"/>
                <a:ea typeface="Courier New"/>
                <a:cs typeface="Courier New"/>
                <a:sym typeface="Courier New"/>
              </a:rPr>
              <a:t>10</a:t>
            </a:r>
            <a:r>
              <a:rPr lang="en-CA" sz="1150">
                <a:solidFill>
                  <a:schemeClr val="dk1"/>
                </a:solidFill>
                <a:highlight>
                  <a:srgbClr val="FFFFFF"/>
                </a:highlight>
                <a:latin typeface="Courier New"/>
                <a:ea typeface="Courier New"/>
                <a:cs typeface="Courier New"/>
                <a:sym typeface="Courier New"/>
              </a:rPr>
              <a:t> + </a:t>
            </a:r>
            <a:r>
              <a:rPr lang="en-CA" sz="1150">
                <a:solidFill>
                  <a:srgbClr val="FF0000"/>
                </a:solidFill>
                <a:highlight>
                  <a:srgbClr val="FFFFFF"/>
                </a:highlight>
                <a:latin typeface="Courier New"/>
                <a:ea typeface="Courier New"/>
                <a:cs typeface="Courier New"/>
                <a:sym typeface="Courier New"/>
              </a:rPr>
              <a:t>5</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15</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abbeb26e7b_0_77"/>
          <p:cNvSpPr txBox="1"/>
          <p:nvPr/>
        </p:nvSpPr>
        <p:spPr>
          <a:xfrm>
            <a:off x="238275" y="296200"/>
            <a:ext cx="8110500" cy="31701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None/>
            </a:pPr>
            <a:r>
              <a:t/>
            </a:r>
            <a:endParaRPr b="1" i="0" sz="1400" u="none" cap="none" strike="noStrike">
              <a:solidFill>
                <a:srgbClr val="000000"/>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400"/>
              <a:buFont typeface="Arial"/>
              <a:buNone/>
            </a:pPr>
            <a:r>
              <a:rPr b="1" lang="en-CA">
                <a:solidFill>
                  <a:schemeClr val="dk1"/>
                </a:solidFill>
                <a:latin typeface="Montserrat"/>
                <a:ea typeface="Montserrat"/>
                <a:cs typeface="Montserrat"/>
                <a:sym typeface="Montserrat"/>
              </a:rPr>
              <a:t>Python Assignment Operators</a:t>
            </a:r>
            <a:endParaRPr b="1" i="0" u="none" cap="none" strike="noStrike">
              <a:solidFill>
                <a:schemeClr val="dk1"/>
              </a:solidFill>
              <a:latin typeface="Montserrat"/>
              <a:ea typeface="Montserrat"/>
              <a:cs typeface="Montserrat"/>
              <a:sym typeface="Montserrat"/>
            </a:endParaRPr>
          </a:p>
        </p:txBody>
      </p:sp>
      <p:pic>
        <p:nvPicPr>
          <p:cNvPr id="182" name="Google Shape;182;gabbeb26e7b_0_77"/>
          <p:cNvPicPr preferRelativeResize="0"/>
          <p:nvPr/>
        </p:nvPicPr>
        <p:blipFill>
          <a:blip r:embed="rId3">
            <a:alphaModFix/>
          </a:blip>
          <a:stretch>
            <a:fillRect/>
          </a:stretch>
        </p:blipFill>
        <p:spPr>
          <a:xfrm>
            <a:off x="692975" y="852825"/>
            <a:ext cx="6441000" cy="382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abbeb26e7b_0_94"/>
          <p:cNvSpPr txBox="1"/>
          <p:nvPr>
            <p:ph type="title"/>
          </p:nvPr>
        </p:nvSpPr>
        <p:spPr>
          <a:xfrm>
            <a:off x="584225" y="4736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Python Lists</a:t>
            </a:r>
            <a:endParaRPr/>
          </a:p>
        </p:txBody>
      </p:sp>
      <p:sp>
        <p:nvSpPr>
          <p:cNvPr id="188" name="Google Shape;188;gabbeb26e7b_0_94"/>
          <p:cNvSpPr txBox="1"/>
          <p:nvPr/>
        </p:nvSpPr>
        <p:spPr>
          <a:xfrm>
            <a:off x="571500" y="1510700"/>
            <a:ext cx="8368200" cy="3170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CA">
                <a:solidFill>
                  <a:schemeClr val="dk1"/>
                </a:solidFill>
                <a:highlight>
                  <a:srgbClr val="FFFFFF"/>
                </a:highlight>
                <a:latin typeface="Montserrat"/>
                <a:ea typeface="Montserrat"/>
                <a:cs typeface="Montserrat"/>
                <a:sym typeface="Montserrat"/>
              </a:rPr>
              <a:t>Lists are used to store multiple items in a single variable. Lists are one of 4 built-in data types in Python used to store collections of data, the other 3 are </a:t>
            </a:r>
            <a:r>
              <a:rPr b="1" lang="en-CA" u="sng">
                <a:solidFill>
                  <a:schemeClr val="hlink"/>
                </a:solidFill>
                <a:highlight>
                  <a:srgbClr val="FFFFFF"/>
                </a:highlight>
                <a:latin typeface="Montserrat"/>
                <a:ea typeface="Montserrat"/>
                <a:cs typeface="Montserrat"/>
                <a:sym typeface="Montserrat"/>
                <a:hlinkClick r:id="rId3"/>
              </a:rPr>
              <a:t>Tuple</a:t>
            </a:r>
            <a:r>
              <a:rPr b="1" lang="en-CA">
                <a:solidFill>
                  <a:schemeClr val="dk1"/>
                </a:solidFill>
                <a:highlight>
                  <a:srgbClr val="FFFFFF"/>
                </a:highlight>
                <a:latin typeface="Montserrat"/>
                <a:ea typeface="Montserrat"/>
                <a:cs typeface="Montserrat"/>
                <a:sym typeface="Montserrat"/>
              </a:rPr>
              <a:t>, </a:t>
            </a:r>
            <a:r>
              <a:rPr b="1" lang="en-CA" u="sng">
                <a:solidFill>
                  <a:schemeClr val="hlink"/>
                </a:solidFill>
                <a:highlight>
                  <a:srgbClr val="FFFFFF"/>
                </a:highlight>
                <a:latin typeface="Montserrat"/>
                <a:ea typeface="Montserrat"/>
                <a:cs typeface="Montserrat"/>
                <a:sym typeface="Montserrat"/>
                <a:hlinkClick r:id="rId4"/>
              </a:rPr>
              <a:t>Set</a:t>
            </a:r>
            <a:r>
              <a:rPr b="1" lang="en-CA">
                <a:solidFill>
                  <a:schemeClr val="dk1"/>
                </a:solidFill>
                <a:highlight>
                  <a:srgbClr val="FFFFFF"/>
                </a:highlight>
                <a:latin typeface="Montserrat"/>
                <a:ea typeface="Montserrat"/>
                <a:cs typeface="Montserrat"/>
                <a:sym typeface="Montserrat"/>
              </a:rPr>
              <a:t>, and </a:t>
            </a:r>
            <a:r>
              <a:rPr b="1" lang="en-CA" u="sng">
                <a:solidFill>
                  <a:schemeClr val="hlink"/>
                </a:solidFill>
                <a:highlight>
                  <a:srgbClr val="FFFFFF"/>
                </a:highlight>
                <a:latin typeface="Montserrat"/>
                <a:ea typeface="Montserrat"/>
                <a:cs typeface="Montserrat"/>
                <a:sym typeface="Montserrat"/>
                <a:hlinkClick r:id="rId5"/>
              </a:rPr>
              <a:t>Dictionary</a:t>
            </a:r>
            <a:r>
              <a:rPr b="1" lang="en-CA">
                <a:solidFill>
                  <a:schemeClr val="dk1"/>
                </a:solidFill>
                <a:highlight>
                  <a:srgbClr val="FFFFFF"/>
                </a:highlight>
                <a:latin typeface="Montserrat"/>
                <a:ea typeface="Montserrat"/>
                <a:cs typeface="Montserrat"/>
                <a:sym typeface="Montserrat"/>
              </a:rPr>
              <a:t>, all with different qualities and usage. Lists are created using square brackets:</a:t>
            </a:r>
            <a:endParaRPr b="1">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1400"/>
              </a:spcBef>
              <a:spcAft>
                <a:spcPts val="0"/>
              </a:spcAft>
              <a:buNone/>
            </a:pPr>
            <a:r>
              <a:t/>
            </a:r>
            <a:endParaRPr b="1">
              <a:solidFill>
                <a:srgbClr val="212529"/>
              </a:solidFill>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0"/>
              </a:spcBef>
              <a:spcAft>
                <a:spcPts val="0"/>
              </a:spcAft>
              <a:buNone/>
            </a:pPr>
            <a:r>
              <a:rPr b="1" lang="en-CA">
                <a:solidFill>
                  <a:schemeClr val="dk1"/>
                </a:solidFill>
                <a:highlight>
                  <a:srgbClr val="FFFFFF"/>
                </a:highlight>
                <a:latin typeface="Montserrat"/>
                <a:ea typeface="Montserrat"/>
                <a:cs typeface="Montserrat"/>
                <a:sym typeface="Montserrat"/>
              </a:rPr>
              <a:t>List items are ordered, changeable, and allow duplicate values. List items are indexed, the first item has index </a:t>
            </a:r>
            <a:r>
              <a:rPr b="1" lang="en-CA">
                <a:solidFill>
                  <a:srgbClr val="DC143C"/>
                </a:solidFill>
                <a:highlight>
                  <a:srgbClr val="FFFFFF"/>
                </a:highlight>
                <a:latin typeface="Montserrat"/>
                <a:ea typeface="Montserrat"/>
                <a:cs typeface="Montserrat"/>
                <a:sym typeface="Montserrat"/>
              </a:rPr>
              <a:t>[0]</a:t>
            </a:r>
            <a:r>
              <a:rPr b="1" lang="en-CA">
                <a:solidFill>
                  <a:schemeClr val="dk1"/>
                </a:solidFill>
                <a:highlight>
                  <a:srgbClr val="FFFFFF"/>
                </a:highlight>
                <a:latin typeface="Montserrat"/>
                <a:ea typeface="Montserrat"/>
                <a:cs typeface="Montserrat"/>
                <a:sym typeface="Montserrat"/>
              </a:rPr>
              <a:t>, the second item has index </a:t>
            </a:r>
            <a:r>
              <a:rPr b="1" lang="en-CA">
                <a:solidFill>
                  <a:srgbClr val="DC143C"/>
                </a:solidFill>
                <a:highlight>
                  <a:srgbClr val="FFFFFF"/>
                </a:highlight>
                <a:latin typeface="Montserrat"/>
                <a:ea typeface="Montserrat"/>
                <a:cs typeface="Montserrat"/>
                <a:sym typeface="Montserrat"/>
              </a:rPr>
              <a:t>[1]</a:t>
            </a:r>
            <a:r>
              <a:rPr b="1" lang="en-CA">
                <a:solidFill>
                  <a:schemeClr val="dk1"/>
                </a:solidFill>
                <a:highlight>
                  <a:srgbClr val="FFFFFF"/>
                </a:highlight>
                <a:latin typeface="Montserrat"/>
                <a:ea typeface="Montserrat"/>
                <a:cs typeface="Montserrat"/>
                <a:sym typeface="Montserrat"/>
              </a:rPr>
              <a:t> etc.</a:t>
            </a:r>
            <a:endParaRPr b="1">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marR="0" rtl="0" algn="just">
              <a:lnSpc>
                <a:spcPct val="100000"/>
              </a:lnSpc>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marR="0" rtl="0" algn="just">
              <a:lnSpc>
                <a:spcPct val="100000"/>
              </a:lnSpc>
              <a:spcBef>
                <a:spcPts val="0"/>
              </a:spcBef>
              <a:spcAft>
                <a:spcPts val="0"/>
              </a:spcAft>
              <a:buNone/>
            </a:pPr>
            <a:r>
              <a:t/>
            </a:r>
            <a:endParaRPr b="1" sz="1150">
              <a:solidFill>
                <a:schemeClr val="dk1"/>
              </a:solidFill>
              <a:highlight>
                <a:srgbClr val="FFFFFF"/>
              </a:highlight>
              <a:latin typeface="Verdana"/>
              <a:ea typeface="Verdana"/>
              <a:cs typeface="Verdana"/>
              <a:sym typeface="Verdana"/>
            </a:endParaRPr>
          </a:p>
          <a:p>
            <a:pPr indent="0" lvl="0" marL="0" marR="0" rtl="0" algn="just">
              <a:lnSpc>
                <a:spcPct val="100000"/>
              </a:lnSpc>
              <a:spcBef>
                <a:spcPts val="0"/>
              </a:spcBef>
              <a:spcAft>
                <a:spcPts val="0"/>
              </a:spcAft>
              <a:buNone/>
            </a:pPr>
            <a:r>
              <a:t/>
            </a:r>
            <a:endParaRPr b="1">
              <a:solidFill>
                <a:srgbClr val="212529"/>
              </a:solidFill>
              <a:latin typeface="Courier New"/>
              <a:ea typeface="Courier New"/>
              <a:cs typeface="Courier New"/>
              <a:sym typeface="Courier New"/>
            </a:endParaRPr>
          </a:p>
        </p:txBody>
      </p:sp>
      <p:sp>
        <p:nvSpPr>
          <p:cNvPr id="189" name="Google Shape;189;gabbeb26e7b_0_94"/>
          <p:cNvSpPr txBox="1"/>
          <p:nvPr/>
        </p:nvSpPr>
        <p:spPr>
          <a:xfrm>
            <a:off x="717875" y="2539175"/>
            <a:ext cx="7733700" cy="538800"/>
          </a:xfrm>
          <a:prstGeom prst="rect">
            <a:avLst/>
          </a:prstGeom>
          <a:noFill/>
          <a:ln>
            <a:noFill/>
          </a:ln>
        </p:spPr>
        <p:txBody>
          <a:bodyPr anchorCtr="0" anchor="t" bIns="91425" lIns="91425" spcFirstLastPara="1" rIns="91425" wrap="square" tIns="91425">
            <a:spAutoFit/>
          </a:bodyPr>
          <a:lstStyle/>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thislist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['apple', 'banana', 'cherry']</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(thislist)</a:t>
            </a:r>
            <a:endParaRPr>
              <a:latin typeface="Calibri"/>
              <a:ea typeface="Calibri"/>
              <a:cs typeface="Calibri"/>
              <a:sym typeface="Calibri"/>
            </a:endParaRPr>
          </a:p>
        </p:txBody>
      </p:sp>
      <p:sp>
        <p:nvSpPr>
          <p:cNvPr id="190" name="Google Shape;190;gabbeb26e7b_0_94"/>
          <p:cNvSpPr txBox="1"/>
          <p:nvPr/>
        </p:nvSpPr>
        <p:spPr>
          <a:xfrm>
            <a:off x="717875" y="4048200"/>
            <a:ext cx="7918800" cy="1423800"/>
          </a:xfrm>
          <a:prstGeom prst="rect">
            <a:avLst/>
          </a:prstGeom>
          <a:noFill/>
          <a:ln>
            <a:noFill/>
          </a:ln>
        </p:spPr>
        <p:txBody>
          <a:bodyPr anchorCtr="0" anchor="t" bIns="91425" lIns="91425" spcFirstLastPara="1" rIns="91425" wrap="square" tIns="91425">
            <a:spAutoFit/>
          </a:bodyPr>
          <a:lstStyle/>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thislist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(thislist)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457200" lvl="0" marL="274320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['apple', 'banana', 'cherry', 'apple', 'cherry']</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latin typeface="Courier New"/>
                <a:ea typeface="Courier New"/>
                <a:cs typeface="Courier New"/>
                <a:sym typeface="Courier New"/>
              </a:rPr>
              <a:t>['apple', 'banana', 'cherry', 'apple', 'cherry']</a:t>
            </a:r>
            <a:endParaRPr sz="115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latin typeface="Courier New"/>
                <a:ea typeface="Courier New"/>
                <a:cs typeface="Courier New"/>
                <a:sym typeface="Courier New"/>
              </a:rPr>
              <a:t>['apple', 'banana', 'cherry', 'apple', 'cherry'</a:t>
            </a:r>
            <a:endParaRPr sz="11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abbeb26e7b_0_108"/>
          <p:cNvSpPr txBox="1"/>
          <p:nvPr>
            <p:ph type="title"/>
          </p:nvPr>
        </p:nvSpPr>
        <p:spPr>
          <a:xfrm>
            <a:off x="571500" y="4884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Python Lists</a:t>
            </a:r>
            <a:endParaRPr/>
          </a:p>
        </p:txBody>
      </p:sp>
      <p:sp>
        <p:nvSpPr>
          <p:cNvPr id="196" name="Google Shape;196;gabbeb26e7b_0_108"/>
          <p:cNvSpPr txBox="1"/>
          <p:nvPr/>
        </p:nvSpPr>
        <p:spPr>
          <a:xfrm>
            <a:off x="625525" y="1599500"/>
            <a:ext cx="8368200" cy="4572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lang="en-CA">
                <a:solidFill>
                  <a:srgbClr val="212529"/>
                </a:solidFill>
                <a:latin typeface="Montserrat"/>
                <a:ea typeface="Montserrat"/>
                <a:cs typeface="Montserrat"/>
                <a:sym typeface="Montserrat"/>
              </a:rPr>
              <a:t>List Length</a:t>
            </a:r>
            <a:endParaRPr>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301625" lvl="0" marL="457200" marR="0" rtl="0" algn="just">
              <a:lnSpc>
                <a:spcPct val="100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thislist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3</a:t>
            </a:r>
            <a:endParaRPr sz="1150">
              <a:solidFill>
                <a:schemeClr val="dk1"/>
              </a:solidFill>
              <a:highlight>
                <a:srgbClr val="FFFFFF"/>
              </a:highlight>
              <a:latin typeface="Courier New"/>
              <a:ea typeface="Courier New"/>
              <a:cs typeface="Courier New"/>
              <a:sym typeface="Courier New"/>
            </a:endParaRPr>
          </a:p>
          <a:p>
            <a:pPr indent="457200" lvl="0" marL="0" marR="0" rtl="0" algn="just">
              <a:lnSpc>
                <a:spcPct val="100000"/>
              </a:lnSpc>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len</a:t>
            </a:r>
            <a:r>
              <a:rPr lang="en-CA" sz="1150">
                <a:solidFill>
                  <a:schemeClr val="dk1"/>
                </a:solidFill>
                <a:highlight>
                  <a:srgbClr val="FFFFFF"/>
                </a:highlight>
                <a:latin typeface="Courier New"/>
                <a:ea typeface="Courier New"/>
                <a:cs typeface="Courier New"/>
                <a:sym typeface="Courier New"/>
              </a:rPr>
              <a:t>(thislist))</a:t>
            </a:r>
            <a:endParaRPr>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0"/>
              </a:spcBef>
              <a:spcAft>
                <a:spcPts val="0"/>
              </a:spcAft>
              <a:buNone/>
            </a:pPr>
            <a:r>
              <a:rPr b="1" lang="en-CA">
                <a:solidFill>
                  <a:schemeClr val="dk1"/>
                </a:solidFill>
                <a:highlight>
                  <a:srgbClr val="FFFFFF"/>
                </a:highlight>
                <a:latin typeface="Montserrat"/>
                <a:ea typeface="Montserrat"/>
                <a:cs typeface="Montserrat"/>
                <a:sym typeface="Montserrat"/>
              </a:rPr>
              <a:t>List Items-</a:t>
            </a:r>
            <a:r>
              <a:rPr lang="en-CA">
                <a:solidFill>
                  <a:schemeClr val="dk1"/>
                </a:solidFill>
                <a:highlight>
                  <a:srgbClr val="FFFFFF"/>
                </a:highlight>
                <a:latin typeface="Montserrat"/>
                <a:ea typeface="Montserrat"/>
                <a:cs typeface="Montserrat"/>
                <a:sym typeface="Montserrat"/>
              </a:rPr>
              <a:t> </a:t>
            </a:r>
            <a:r>
              <a:rPr b="1" lang="en-CA">
                <a:solidFill>
                  <a:schemeClr val="dk1"/>
                </a:solidFill>
                <a:highlight>
                  <a:srgbClr val="FFFFFF"/>
                </a:highlight>
                <a:latin typeface="Montserrat"/>
                <a:ea typeface="Montserrat"/>
                <a:cs typeface="Montserrat"/>
                <a:sym typeface="Montserrat"/>
              </a:rPr>
              <a:t>Data Types:</a:t>
            </a:r>
            <a:r>
              <a:rPr lang="en-CA">
                <a:solidFill>
                  <a:schemeClr val="dk1"/>
                </a:solidFill>
                <a:highlight>
                  <a:srgbClr val="FFFFFF"/>
                </a:highlight>
                <a:latin typeface="Montserrat"/>
                <a:ea typeface="Montserrat"/>
                <a:cs typeface="Montserrat"/>
                <a:sym typeface="Montserrat"/>
              </a:rPr>
              <a:t> List items can be of any data type and can also contain different data types::</a:t>
            </a:r>
            <a:endParaRPr>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301625" lvl="0" marL="457200" marR="0" rtl="0" algn="just">
              <a:lnSpc>
                <a:spcPct val="100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list1 = [</a:t>
            </a:r>
            <a:r>
              <a:rPr lang="en-CA" sz="1150">
                <a:solidFill>
                  <a:srgbClr val="A52A2A"/>
                </a:solidFill>
                <a:highlight>
                  <a:srgbClr val="FFFFFF"/>
                </a:highlight>
                <a:latin typeface="Courier New"/>
                <a:ea typeface="Courier New"/>
                <a:cs typeface="Courier New"/>
                <a:sym typeface="Courier New"/>
              </a:rPr>
              <a:t>"abc"</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34</a:t>
            </a: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True</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40</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"male"</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[‘abc’, 34, True, 40 , ‘male’]</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457200" lvl="0" marL="0" marR="0" rtl="0" algn="just">
              <a:lnSpc>
                <a:spcPct val="100000"/>
              </a:lnSpc>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print(list1)</a:t>
            </a:r>
            <a:endParaRPr sz="1150">
              <a:solidFill>
                <a:schemeClr val="dk1"/>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0"/>
              </a:spcBef>
              <a:spcAft>
                <a:spcPts val="0"/>
              </a:spcAft>
              <a:buNone/>
            </a:pPr>
            <a:r>
              <a:rPr lang="en-CA">
                <a:solidFill>
                  <a:schemeClr val="dk1"/>
                </a:solidFill>
                <a:highlight>
                  <a:srgbClr val="FFFFFF"/>
                </a:highlight>
                <a:latin typeface="Montserrat"/>
                <a:ea typeface="Montserrat"/>
                <a:cs typeface="Montserrat"/>
                <a:sym typeface="Montserrat"/>
              </a:rPr>
              <a:t>From Python’s perspective, lists are defined as objects with data type ‘</a:t>
            </a:r>
            <a:r>
              <a:rPr b="1" lang="en-CA">
                <a:solidFill>
                  <a:schemeClr val="dk1"/>
                </a:solidFill>
                <a:highlight>
                  <a:srgbClr val="FFFFFF"/>
                </a:highlight>
                <a:latin typeface="Montserrat"/>
                <a:ea typeface="Montserrat"/>
                <a:cs typeface="Montserrat"/>
                <a:sym typeface="Montserrat"/>
              </a:rPr>
              <a:t>list</a:t>
            </a:r>
            <a:r>
              <a:rPr lang="en-CA">
                <a:solidFill>
                  <a:schemeClr val="dk1"/>
                </a:solidFill>
                <a:highlight>
                  <a:srgbClr val="FFFFFF"/>
                </a:highlight>
                <a:latin typeface="Montserrat"/>
                <a:ea typeface="Montserrat"/>
                <a:cs typeface="Montserrat"/>
                <a:sym typeface="Montserrat"/>
              </a:rPr>
              <a:t>’:</a:t>
            </a:r>
            <a:endParaRPr>
              <a:solidFill>
                <a:schemeClr val="dk1"/>
              </a:solidFill>
              <a:highlight>
                <a:srgbClr val="FFFFFF"/>
              </a:highlight>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301625" lvl="0" marL="457200" marR="0" rtl="0" algn="just">
              <a:lnSpc>
                <a:spcPct val="100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mylist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&lt;class ‘list’&gt;</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457200" lvl="0" marL="0" marR="0" rtl="0" algn="just">
              <a:lnSpc>
                <a:spcPct val="100000"/>
              </a:lnSpc>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(mylist))</a:t>
            </a:r>
            <a:endParaRPr>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571500" y="503257"/>
            <a:ext cx="8001000" cy="47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52A22"/>
              </a:buClr>
              <a:buSzPts val="2400"/>
              <a:buFont typeface="Montserrat"/>
              <a:buNone/>
            </a:pPr>
            <a:r>
              <a:rPr lang="en-CA"/>
              <a:t>Python Tuples</a:t>
            </a:r>
            <a:endParaRPr/>
          </a:p>
        </p:txBody>
      </p:sp>
      <p:sp>
        <p:nvSpPr>
          <p:cNvPr id="202" name="Google Shape;202;p30"/>
          <p:cNvSpPr txBox="1"/>
          <p:nvPr/>
        </p:nvSpPr>
        <p:spPr>
          <a:xfrm>
            <a:off x="664200" y="1448700"/>
            <a:ext cx="8253000" cy="382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CA">
                <a:solidFill>
                  <a:schemeClr val="dk1"/>
                </a:solidFill>
                <a:highlight>
                  <a:srgbClr val="FFFFFF"/>
                </a:highlight>
                <a:latin typeface="Montserrat"/>
                <a:ea typeface="Montserrat"/>
                <a:cs typeface="Montserrat"/>
                <a:sym typeface="Montserrat"/>
              </a:rPr>
              <a:t>Tuples are used to store multiple items in a single variable. Tuple is one of 4 built-in data types in Python used to store collections of data, the other 3 are </a:t>
            </a:r>
            <a:r>
              <a:rPr b="1" lang="en-CA" u="sng">
                <a:solidFill>
                  <a:schemeClr val="hlink"/>
                </a:solidFill>
                <a:highlight>
                  <a:srgbClr val="FFFFFF"/>
                </a:highlight>
                <a:latin typeface="Montserrat"/>
                <a:ea typeface="Montserrat"/>
                <a:cs typeface="Montserrat"/>
                <a:sym typeface="Montserrat"/>
                <a:hlinkClick r:id="rId3"/>
              </a:rPr>
              <a:t>List</a:t>
            </a:r>
            <a:r>
              <a:rPr b="1" lang="en-CA">
                <a:solidFill>
                  <a:schemeClr val="dk1"/>
                </a:solidFill>
                <a:highlight>
                  <a:srgbClr val="FFFFFF"/>
                </a:highlight>
                <a:latin typeface="Montserrat"/>
                <a:ea typeface="Montserrat"/>
                <a:cs typeface="Montserrat"/>
                <a:sym typeface="Montserrat"/>
              </a:rPr>
              <a:t>, </a:t>
            </a:r>
            <a:r>
              <a:rPr b="1" lang="en-CA" u="sng">
                <a:solidFill>
                  <a:schemeClr val="hlink"/>
                </a:solidFill>
                <a:highlight>
                  <a:srgbClr val="FFFFFF"/>
                </a:highlight>
                <a:latin typeface="Montserrat"/>
                <a:ea typeface="Montserrat"/>
                <a:cs typeface="Montserrat"/>
                <a:sym typeface="Montserrat"/>
                <a:hlinkClick r:id="rId4"/>
              </a:rPr>
              <a:t>Set</a:t>
            </a:r>
            <a:r>
              <a:rPr b="1" lang="en-CA">
                <a:solidFill>
                  <a:schemeClr val="dk1"/>
                </a:solidFill>
                <a:highlight>
                  <a:srgbClr val="FFFFFF"/>
                </a:highlight>
                <a:latin typeface="Montserrat"/>
                <a:ea typeface="Montserrat"/>
                <a:cs typeface="Montserrat"/>
                <a:sym typeface="Montserrat"/>
              </a:rPr>
              <a:t>, and </a:t>
            </a:r>
            <a:r>
              <a:rPr b="1" lang="en-CA" u="sng">
                <a:solidFill>
                  <a:schemeClr val="hlink"/>
                </a:solidFill>
                <a:highlight>
                  <a:srgbClr val="FFFFFF"/>
                </a:highlight>
                <a:latin typeface="Montserrat"/>
                <a:ea typeface="Montserrat"/>
                <a:cs typeface="Montserrat"/>
                <a:sym typeface="Montserrat"/>
                <a:hlinkClick r:id="rId5"/>
              </a:rPr>
              <a:t>Dictionary</a:t>
            </a:r>
            <a:r>
              <a:rPr b="1" lang="en-CA">
                <a:solidFill>
                  <a:schemeClr val="dk1"/>
                </a:solidFill>
                <a:highlight>
                  <a:srgbClr val="FFFFFF"/>
                </a:highlight>
                <a:latin typeface="Montserrat"/>
                <a:ea typeface="Montserrat"/>
                <a:cs typeface="Montserrat"/>
                <a:sym typeface="Montserrat"/>
              </a:rPr>
              <a:t>, all with different qualities and usage. Tuples are written with round brackets.</a:t>
            </a:r>
            <a:endParaRPr b="1">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140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thistuple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('apple', 'banana', 'cherry')</a:t>
            </a:r>
            <a:endParaRPr sz="1150">
              <a:solidFill>
                <a:schemeClr val="dk1"/>
              </a:solidFill>
              <a:highlight>
                <a:srgbClr val="FFFFFF"/>
              </a:highlight>
              <a:latin typeface="Courier New"/>
              <a:ea typeface="Courier New"/>
              <a:cs typeface="Courier New"/>
              <a:sym typeface="Courier New"/>
            </a:endParaRPr>
          </a:p>
          <a:p>
            <a:pPr indent="457200" lvl="0" marL="0" rtl="0" algn="l">
              <a:lnSpc>
                <a:spcPct val="115000"/>
              </a:lnSpc>
              <a:spcBef>
                <a:spcPts val="140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(thistuple)</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rPr b="1" lang="en-CA">
                <a:solidFill>
                  <a:schemeClr val="dk1"/>
                </a:solidFill>
                <a:highlight>
                  <a:srgbClr val="FFFFFF"/>
                </a:highlight>
                <a:latin typeface="Montserrat"/>
                <a:ea typeface="Montserrat"/>
                <a:cs typeface="Montserrat"/>
                <a:sym typeface="Montserrat"/>
              </a:rPr>
              <a:t>Tuple items are ordered, unchangeable, and allow duplicate values. They are indexed, the first item has index </a:t>
            </a:r>
            <a:r>
              <a:rPr b="1" lang="en-CA">
                <a:solidFill>
                  <a:srgbClr val="DC143C"/>
                </a:solidFill>
                <a:highlight>
                  <a:srgbClr val="FFFFFF"/>
                </a:highlight>
                <a:latin typeface="Montserrat"/>
                <a:ea typeface="Montserrat"/>
                <a:cs typeface="Montserrat"/>
                <a:sym typeface="Montserrat"/>
              </a:rPr>
              <a:t>[0]</a:t>
            </a:r>
            <a:r>
              <a:rPr b="1" lang="en-CA">
                <a:solidFill>
                  <a:schemeClr val="dk1"/>
                </a:solidFill>
                <a:highlight>
                  <a:srgbClr val="FFFFFF"/>
                </a:highlight>
                <a:latin typeface="Montserrat"/>
                <a:ea typeface="Montserrat"/>
                <a:cs typeface="Montserrat"/>
                <a:sym typeface="Montserrat"/>
              </a:rPr>
              <a:t>, the second item has index </a:t>
            </a:r>
            <a:r>
              <a:rPr b="1" lang="en-CA">
                <a:solidFill>
                  <a:srgbClr val="DC143C"/>
                </a:solidFill>
                <a:highlight>
                  <a:srgbClr val="FFFFFF"/>
                </a:highlight>
                <a:latin typeface="Montserrat"/>
                <a:ea typeface="Montserrat"/>
                <a:cs typeface="Montserrat"/>
                <a:sym typeface="Montserrat"/>
              </a:rPr>
              <a:t>[1]</a:t>
            </a:r>
            <a:r>
              <a:rPr b="1" lang="en-CA">
                <a:solidFill>
                  <a:schemeClr val="dk1"/>
                </a:solidFill>
                <a:highlight>
                  <a:srgbClr val="FFFFFF"/>
                </a:highlight>
                <a:latin typeface="Montserrat"/>
                <a:ea typeface="Montserrat"/>
                <a:cs typeface="Montserrat"/>
                <a:sym typeface="Montserrat"/>
              </a:rPr>
              <a:t> etc.</a:t>
            </a:r>
            <a:endParaRPr b="1">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140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f6530b1da6_1_110"/>
          <p:cNvSpPr txBox="1"/>
          <p:nvPr>
            <p:ph type="title"/>
          </p:nvPr>
        </p:nvSpPr>
        <p:spPr>
          <a:xfrm>
            <a:off x="571500" y="457032"/>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Tuples</a:t>
            </a:r>
            <a:endParaRPr/>
          </a:p>
        </p:txBody>
      </p:sp>
      <p:sp>
        <p:nvSpPr>
          <p:cNvPr id="209" name="Google Shape;209;gf6530b1da6_1_110"/>
          <p:cNvSpPr txBox="1"/>
          <p:nvPr/>
        </p:nvSpPr>
        <p:spPr>
          <a:xfrm>
            <a:off x="685300" y="931625"/>
            <a:ext cx="8072700" cy="467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Montserrat"/>
                <a:ea typeface="Montserrat"/>
                <a:cs typeface="Montserrat"/>
                <a:sym typeface="Montserrat"/>
              </a:rPr>
              <a:t>Tuple Length-</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thistuple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3</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len</a:t>
            </a:r>
            <a:r>
              <a:rPr lang="en-CA" sz="1150">
                <a:solidFill>
                  <a:schemeClr val="dk1"/>
                </a:solidFill>
                <a:highlight>
                  <a:srgbClr val="FFFFFF"/>
                </a:highlight>
                <a:latin typeface="Courier New"/>
                <a:ea typeface="Courier New"/>
                <a:cs typeface="Courier New"/>
                <a:sym typeface="Courier New"/>
              </a:rPr>
              <a:t>(thistuple))</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CA">
                <a:solidFill>
                  <a:schemeClr val="dk1"/>
                </a:solidFill>
                <a:highlight>
                  <a:srgbClr val="FFFFFF"/>
                </a:highlight>
                <a:latin typeface="Montserrat"/>
                <a:ea typeface="Montserrat"/>
                <a:cs typeface="Montserrat"/>
                <a:sym typeface="Montserrat"/>
              </a:rPr>
              <a:t>Create Tuple With One Item-</a:t>
            </a:r>
            <a:r>
              <a:rPr lang="en-CA">
                <a:solidFill>
                  <a:schemeClr val="dk1"/>
                </a:solidFill>
                <a:highlight>
                  <a:srgbClr val="FFFFFF"/>
                </a:highlight>
                <a:latin typeface="Montserrat"/>
                <a:ea typeface="Montserrat"/>
                <a:cs typeface="Montserrat"/>
                <a:sym typeface="Montserrat"/>
              </a:rPr>
              <a:t> To create a tuple with only one item, you have to add a comma after the item, otherwise Python will not recognize it as a tuple.</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thistuple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&lt;class 'tuple'&gt;</a:t>
            </a:r>
            <a:endParaRPr sz="1150">
              <a:solidFill>
                <a:srgbClr val="FFFFFF"/>
              </a:solidFill>
              <a:highlight>
                <a:schemeClr val="dk1"/>
              </a:highlight>
              <a:latin typeface="Courier New"/>
              <a:ea typeface="Courier New"/>
              <a:cs typeface="Courier New"/>
              <a:sym typeface="Courier New"/>
            </a:endParaRPr>
          </a:p>
          <a:p>
            <a:pPr indent="457200" lvl="0" marL="365760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&lt;class 'str'&gt;</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(thistuple))</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457200" lvl="0" marL="0" rtl="0" algn="l">
              <a:spcBef>
                <a:spcPts val="0"/>
              </a:spcBef>
              <a:spcAft>
                <a:spcPts val="0"/>
              </a:spcAft>
              <a:buClr>
                <a:schemeClr val="dk1"/>
              </a:buClr>
              <a:buSzPts val="1100"/>
              <a:buFont typeface="Arial"/>
              <a:buNone/>
            </a:pPr>
            <a:r>
              <a:rPr lang="en-CA" sz="1150">
                <a:solidFill>
                  <a:srgbClr val="008000"/>
                </a:solidFill>
                <a:highlight>
                  <a:srgbClr val="FFFFFF"/>
                </a:highlight>
                <a:latin typeface="Courier New"/>
                <a:ea typeface="Courier New"/>
                <a:cs typeface="Courier New"/>
                <a:sym typeface="Courier New"/>
              </a:rPr>
              <a:t>#NOT a tuple</a:t>
            </a:r>
            <a:endParaRPr sz="1150">
              <a:solidFill>
                <a:srgbClr val="008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thistuple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(thistuple))</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CA">
                <a:solidFill>
                  <a:schemeClr val="dk1"/>
                </a:solidFill>
                <a:highlight>
                  <a:srgbClr val="FFFFFF"/>
                </a:highlight>
                <a:latin typeface="Montserrat"/>
                <a:ea typeface="Montserrat"/>
                <a:cs typeface="Montserrat"/>
                <a:sym typeface="Montserrat"/>
              </a:rPr>
              <a:t>Tuple Items- Data Types:</a:t>
            </a:r>
            <a:r>
              <a:rPr lang="en-CA">
                <a:solidFill>
                  <a:schemeClr val="dk1"/>
                </a:solidFill>
                <a:highlight>
                  <a:srgbClr val="FFFFFF"/>
                </a:highlight>
                <a:latin typeface="Montserrat"/>
                <a:ea typeface="Montserrat"/>
                <a:cs typeface="Montserrat"/>
                <a:sym typeface="Montserrat"/>
              </a:rPr>
              <a:t> Tuple items can be of any data type and can also contain different data types:</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mytuple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 34</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&lt;class 'tuple'&gt;</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(mytuple))</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Today’s Discussion</a:t>
            </a:r>
            <a:endParaRPr/>
          </a:p>
        </p:txBody>
      </p:sp>
      <p:sp>
        <p:nvSpPr>
          <p:cNvPr id="83" name="Google Shape;83;p2"/>
          <p:cNvSpPr txBox="1"/>
          <p:nvPr/>
        </p:nvSpPr>
        <p:spPr>
          <a:xfrm>
            <a:off x="1540105" y="1296892"/>
            <a:ext cx="6461400" cy="31707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FF4D00"/>
              </a:buClr>
              <a:buSzPts val="1400"/>
              <a:buFont typeface="Arial"/>
              <a:buChar char="•"/>
            </a:pPr>
            <a:r>
              <a:rPr b="1" i="0" lang="en-CA" sz="1400" u="none" cap="none" strike="noStrike">
                <a:solidFill>
                  <a:schemeClr val="dk1"/>
                </a:solidFill>
                <a:latin typeface="Montserrat"/>
                <a:ea typeface="Montserrat"/>
                <a:cs typeface="Montserrat"/>
                <a:sym typeface="Montserrat"/>
              </a:rPr>
              <a:t>Who we are and more about ISAIC?</a:t>
            </a:r>
            <a:endParaRPr b="1"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Why Python? Python installation, &amp; Python in command line</a:t>
            </a:r>
            <a:endParaRPr b="1"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Python Syntax</a:t>
            </a:r>
            <a:endParaRPr b="1">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Python Data types &amp; Operators</a:t>
            </a:r>
            <a:endParaRPr b="1">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Conditional Statements</a:t>
            </a:r>
            <a:endParaRPr b="1">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Functions</a:t>
            </a:r>
            <a:endParaRPr b="1">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Montserrat"/>
              <a:ea typeface="Montserrat"/>
              <a:cs typeface="Montserrat"/>
              <a:sym typeface="Montserrat"/>
            </a:endParaRPr>
          </a:p>
        </p:txBody>
      </p:sp>
      <p:pic>
        <p:nvPicPr>
          <p:cNvPr id="84" name="Google Shape;84;p2"/>
          <p:cNvPicPr preferRelativeResize="0"/>
          <p:nvPr/>
        </p:nvPicPr>
        <p:blipFill rotWithShape="1">
          <a:blip r:embed="rId3">
            <a:alphaModFix/>
          </a:blip>
          <a:srcRect b="0" l="0" r="0" t="0"/>
          <a:stretch/>
        </p:blipFill>
        <p:spPr>
          <a:xfrm>
            <a:off x="133069" y="3246624"/>
            <a:ext cx="1274869" cy="183636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f6530b1da6_1_132"/>
          <p:cNvSpPr txBox="1"/>
          <p:nvPr>
            <p:ph type="title"/>
          </p:nvPr>
        </p:nvSpPr>
        <p:spPr>
          <a:xfrm>
            <a:off x="571500" y="4810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Sets</a:t>
            </a:r>
            <a:endParaRPr/>
          </a:p>
        </p:txBody>
      </p:sp>
      <p:sp>
        <p:nvSpPr>
          <p:cNvPr id="216" name="Google Shape;216;gf6530b1da6_1_132"/>
          <p:cNvSpPr txBox="1"/>
          <p:nvPr/>
        </p:nvSpPr>
        <p:spPr>
          <a:xfrm>
            <a:off x="686400" y="1158875"/>
            <a:ext cx="8115300" cy="39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CA">
                <a:solidFill>
                  <a:schemeClr val="dk1"/>
                </a:solidFill>
                <a:highlight>
                  <a:srgbClr val="FFFFFF"/>
                </a:highlight>
                <a:latin typeface="Montserrat"/>
                <a:ea typeface="Montserrat"/>
                <a:cs typeface="Montserrat"/>
                <a:sym typeface="Montserrat"/>
              </a:rPr>
              <a:t>Sets are used to store multiple items in a single variable. Set is one of 4 built-in data types in Python used to store collections of data, the other 3 are </a:t>
            </a:r>
            <a:r>
              <a:rPr b="1" lang="en-CA" u="sng">
                <a:solidFill>
                  <a:schemeClr val="hlink"/>
                </a:solidFill>
                <a:highlight>
                  <a:srgbClr val="FFFFFF"/>
                </a:highlight>
                <a:latin typeface="Montserrat"/>
                <a:ea typeface="Montserrat"/>
                <a:cs typeface="Montserrat"/>
                <a:sym typeface="Montserrat"/>
                <a:hlinkClick r:id="rId3"/>
              </a:rPr>
              <a:t>List</a:t>
            </a:r>
            <a:r>
              <a:rPr b="1" lang="en-CA">
                <a:solidFill>
                  <a:schemeClr val="dk1"/>
                </a:solidFill>
                <a:highlight>
                  <a:srgbClr val="FFFFFF"/>
                </a:highlight>
                <a:latin typeface="Montserrat"/>
                <a:ea typeface="Montserrat"/>
                <a:cs typeface="Montserrat"/>
                <a:sym typeface="Montserrat"/>
              </a:rPr>
              <a:t>, </a:t>
            </a:r>
            <a:r>
              <a:rPr b="1" lang="en-CA" u="sng">
                <a:solidFill>
                  <a:schemeClr val="hlink"/>
                </a:solidFill>
                <a:highlight>
                  <a:srgbClr val="FFFFFF"/>
                </a:highlight>
                <a:latin typeface="Montserrat"/>
                <a:ea typeface="Montserrat"/>
                <a:cs typeface="Montserrat"/>
                <a:sym typeface="Montserrat"/>
                <a:hlinkClick r:id="rId4"/>
              </a:rPr>
              <a:t>Tuple</a:t>
            </a:r>
            <a:r>
              <a:rPr b="1" lang="en-CA">
                <a:solidFill>
                  <a:schemeClr val="dk1"/>
                </a:solidFill>
                <a:highlight>
                  <a:srgbClr val="FFFFFF"/>
                </a:highlight>
                <a:latin typeface="Montserrat"/>
                <a:ea typeface="Montserrat"/>
                <a:cs typeface="Montserrat"/>
                <a:sym typeface="Montserrat"/>
              </a:rPr>
              <a:t>, and </a:t>
            </a:r>
            <a:r>
              <a:rPr b="1" lang="en-CA" u="sng">
                <a:solidFill>
                  <a:schemeClr val="hlink"/>
                </a:solidFill>
                <a:highlight>
                  <a:srgbClr val="FFFFFF"/>
                </a:highlight>
                <a:latin typeface="Montserrat"/>
                <a:ea typeface="Montserrat"/>
                <a:cs typeface="Montserrat"/>
                <a:sym typeface="Montserrat"/>
                <a:hlinkClick r:id="rId5"/>
              </a:rPr>
              <a:t>Dictionary</a:t>
            </a:r>
            <a:r>
              <a:rPr b="1" lang="en-CA">
                <a:solidFill>
                  <a:schemeClr val="dk1"/>
                </a:solidFill>
                <a:highlight>
                  <a:srgbClr val="FFFFFF"/>
                </a:highlight>
                <a:latin typeface="Montserrat"/>
                <a:ea typeface="Montserrat"/>
                <a:cs typeface="Montserrat"/>
                <a:sym typeface="Montserrat"/>
              </a:rPr>
              <a:t>, all with different qualities and usage. Sets are written with curly brackets.</a:t>
            </a:r>
            <a:endParaRPr b="1">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140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thisset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{'cherry', 'banana', 'apple'}</a:t>
            </a:r>
            <a:endParaRPr sz="1150">
              <a:solidFill>
                <a:schemeClr val="dk1"/>
              </a:solidFill>
              <a:highlight>
                <a:srgbClr val="FFFFFF"/>
              </a:highlight>
              <a:latin typeface="Courier New"/>
              <a:ea typeface="Courier New"/>
              <a:cs typeface="Courier New"/>
              <a:sym typeface="Courier New"/>
            </a:endParaRPr>
          </a:p>
          <a:p>
            <a:pPr indent="457200" lvl="0" marL="0" rtl="0" algn="l">
              <a:lnSpc>
                <a:spcPct val="115000"/>
              </a:lnSpc>
              <a:spcBef>
                <a:spcPts val="140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(thisset)</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rPr b="1" lang="en-CA">
                <a:solidFill>
                  <a:schemeClr val="dk1"/>
                </a:solidFill>
                <a:highlight>
                  <a:srgbClr val="FFFFFF"/>
                </a:highlight>
                <a:latin typeface="Montserrat"/>
                <a:ea typeface="Montserrat"/>
                <a:cs typeface="Montserrat"/>
                <a:sym typeface="Montserrat"/>
              </a:rPr>
              <a:t>Set items are unordered, unchangeable, and do not allow duplicate values.</a:t>
            </a:r>
            <a:endParaRPr b="1">
              <a:solidFill>
                <a:schemeClr val="dk1"/>
              </a:solidFill>
              <a:highlight>
                <a:srgbClr val="FFFFFF"/>
              </a:highlight>
              <a:latin typeface="Montserrat"/>
              <a:ea typeface="Montserrat"/>
              <a:cs typeface="Montserrat"/>
              <a:sym typeface="Montserrat"/>
            </a:endParaRPr>
          </a:p>
          <a:p>
            <a:pPr indent="-317500" lvl="0" marL="457200" rtl="0" algn="l">
              <a:lnSpc>
                <a:spcPct val="115000"/>
              </a:lnSpc>
              <a:spcBef>
                <a:spcPts val="1400"/>
              </a:spcBef>
              <a:spcAft>
                <a:spcPts val="0"/>
              </a:spcAft>
              <a:buClr>
                <a:schemeClr val="dk1"/>
              </a:buClr>
              <a:buSzPts val="1400"/>
              <a:buFont typeface="Montserrat"/>
              <a:buChar char="●"/>
            </a:pPr>
            <a:r>
              <a:rPr lang="en-CA" sz="1150">
                <a:solidFill>
                  <a:schemeClr val="dk1"/>
                </a:solidFill>
                <a:highlight>
                  <a:srgbClr val="FFFFFF"/>
                </a:highlight>
                <a:latin typeface="Courier New"/>
                <a:ea typeface="Courier New"/>
                <a:cs typeface="Courier New"/>
                <a:sym typeface="Courier New"/>
              </a:rPr>
              <a:t>thisset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{'banana', 'cherry', 'apple'}</a:t>
            </a:r>
            <a:endParaRPr sz="1150">
              <a:solidFill>
                <a:schemeClr val="dk1"/>
              </a:solidFill>
              <a:highlight>
                <a:srgbClr val="FFFFFF"/>
              </a:highlight>
              <a:latin typeface="Courier New"/>
              <a:ea typeface="Courier New"/>
              <a:cs typeface="Courier New"/>
              <a:sym typeface="Courier New"/>
            </a:endParaRPr>
          </a:p>
          <a:p>
            <a:pPr indent="457200" lvl="0" marL="0" rtl="0" algn="l">
              <a:lnSpc>
                <a:spcPct val="115000"/>
              </a:lnSpc>
              <a:spcBef>
                <a:spcPts val="140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(thisset)</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140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f6530b1da6_1_150"/>
          <p:cNvSpPr txBox="1"/>
          <p:nvPr>
            <p:ph type="title"/>
          </p:nvPr>
        </p:nvSpPr>
        <p:spPr>
          <a:xfrm>
            <a:off x="615900" y="4810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Sets</a:t>
            </a:r>
            <a:endParaRPr/>
          </a:p>
        </p:txBody>
      </p:sp>
      <p:sp>
        <p:nvSpPr>
          <p:cNvPr id="223" name="Google Shape;223;gf6530b1da6_1_150"/>
          <p:cNvSpPr txBox="1"/>
          <p:nvPr/>
        </p:nvSpPr>
        <p:spPr>
          <a:xfrm>
            <a:off x="677900" y="1450675"/>
            <a:ext cx="8152200" cy="3347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CA">
                <a:solidFill>
                  <a:srgbClr val="212529"/>
                </a:solidFill>
                <a:latin typeface="Montserrat"/>
                <a:ea typeface="Montserrat"/>
                <a:cs typeface="Montserrat"/>
                <a:sym typeface="Montserrat"/>
              </a:rPr>
              <a:t>Set</a:t>
            </a:r>
            <a:r>
              <a:rPr b="1" lang="en-CA">
                <a:solidFill>
                  <a:srgbClr val="212529"/>
                </a:solidFill>
                <a:latin typeface="Montserrat"/>
                <a:ea typeface="Montserrat"/>
                <a:cs typeface="Montserrat"/>
                <a:sym typeface="Montserrat"/>
              </a:rPr>
              <a:t> Length-</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thisset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3</a:t>
            </a:r>
            <a:endParaRPr sz="1150">
              <a:solidFill>
                <a:schemeClr val="dk1"/>
              </a:solidFill>
              <a:highlight>
                <a:srgbClr val="FFFFFF"/>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t/>
            </a:r>
            <a:endParaRPr sz="1100">
              <a:solidFill>
                <a:schemeClr val="dk1"/>
              </a:solidFill>
            </a:endParaRPr>
          </a:p>
          <a:p>
            <a:pPr indent="0" lvl="0" marL="0" rtl="0" algn="just">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len</a:t>
            </a:r>
            <a:r>
              <a:rPr lang="en-CA" sz="1150">
                <a:solidFill>
                  <a:schemeClr val="dk1"/>
                </a:solidFill>
                <a:highlight>
                  <a:srgbClr val="FFFFFF"/>
                </a:highlight>
                <a:latin typeface="Courier New"/>
                <a:ea typeface="Courier New"/>
                <a:cs typeface="Courier New"/>
                <a:sym typeface="Courier New"/>
              </a:rPr>
              <a:t>(thisset))</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b="1" lang="en-CA">
                <a:solidFill>
                  <a:schemeClr val="dk1"/>
                </a:solidFill>
                <a:highlight>
                  <a:srgbClr val="FFFFFF"/>
                </a:highlight>
                <a:latin typeface="Montserrat"/>
                <a:ea typeface="Montserrat"/>
                <a:cs typeface="Montserrat"/>
                <a:sym typeface="Montserrat"/>
              </a:rPr>
              <a:t>Set Items-</a:t>
            </a:r>
            <a:r>
              <a:rPr lang="en-CA">
                <a:solidFill>
                  <a:schemeClr val="dk1"/>
                </a:solidFill>
                <a:highlight>
                  <a:srgbClr val="FFFFFF"/>
                </a:highlight>
                <a:latin typeface="Montserrat"/>
                <a:ea typeface="Montserrat"/>
                <a:cs typeface="Montserrat"/>
                <a:sym typeface="Montserrat"/>
              </a:rPr>
              <a:t> </a:t>
            </a:r>
            <a:r>
              <a:rPr b="1" lang="en-CA">
                <a:solidFill>
                  <a:schemeClr val="dk1"/>
                </a:solidFill>
                <a:highlight>
                  <a:srgbClr val="FFFFFF"/>
                </a:highlight>
                <a:latin typeface="Montserrat"/>
                <a:ea typeface="Montserrat"/>
                <a:cs typeface="Montserrat"/>
                <a:sym typeface="Montserrat"/>
              </a:rPr>
              <a:t>Data Types:</a:t>
            </a:r>
            <a:r>
              <a:rPr lang="en-CA">
                <a:solidFill>
                  <a:schemeClr val="dk1"/>
                </a:solidFill>
                <a:highlight>
                  <a:srgbClr val="FFFFFF"/>
                </a:highlight>
                <a:latin typeface="Montserrat"/>
                <a:ea typeface="Montserrat"/>
                <a:cs typeface="Montserrat"/>
                <a:sym typeface="Montserrat"/>
              </a:rPr>
              <a:t> Set items can be of any data type:</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set1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 34</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00">
                <a:solidFill>
                  <a:srgbClr val="FFFFFF"/>
                </a:solidFill>
                <a:latin typeface="Courier New"/>
                <a:ea typeface="Courier New"/>
                <a:cs typeface="Courier New"/>
                <a:sym typeface="Courier New"/>
              </a:rPr>
              <a:t>{'</a:t>
            </a:r>
            <a:r>
              <a:rPr lang="en-CA" sz="1150">
                <a:solidFill>
                  <a:srgbClr val="FFFFFF"/>
                </a:solidFill>
                <a:highlight>
                  <a:schemeClr val="dk1"/>
                </a:highlight>
                <a:latin typeface="Courier New"/>
                <a:ea typeface="Courier New"/>
                <a:cs typeface="Courier New"/>
                <a:sym typeface="Courier New"/>
              </a:rPr>
              <a:t>{‘cherry’, ‘apple’, ‘banana’, 34}</a:t>
            </a:r>
            <a:r>
              <a:rPr lang="en-CA" sz="1100">
                <a:solidFill>
                  <a:srgbClr val="FFFFFF"/>
                </a:solidFill>
                <a:latin typeface="Courier New"/>
                <a:ea typeface="Courier New"/>
                <a:cs typeface="Courier New"/>
                <a:sym typeface="Courier New"/>
              </a:rPr>
              <a:t>cherry', 'apple', 'banana', 34}</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CA">
                <a:solidFill>
                  <a:schemeClr val="dk1"/>
                </a:solidFill>
                <a:highlight>
                  <a:srgbClr val="FFFFFF"/>
                </a:highlight>
                <a:latin typeface="Montserrat"/>
                <a:ea typeface="Montserrat"/>
                <a:cs typeface="Montserrat"/>
                <a:sym typeface="Montserrat"/>
              </a:rPr>
              <a:t>From Python’s perspective, sets are defined as objects with data type ‘</a:t>
            </a:r>
            <a:r>
              <a:rPr b="1" lang="en-CA">
                <a:solidFill>
                  <a:schemeClr val="dk1"/>
                </a:solidFill>
                <a:highlight>
                  <a:srgbClr val="FFFFFF"/>
                </a:highlight>
                <a:latin typeface="Montserrat"/>
                <a:ea typeface="Montserrat"/>
                <a:cs typeface="Montserrat"/>
                <a:sym typeface="Montserrat"/>
              </a:rPr>
              <a:t>set</a:t>
            </a:r>
            <a:r>
              <a:rPr lang="en-CA">
                <a:solidFill>
                  <a:schemeClr val="dk1"/>
                </a:solidFill>
                <a:highlight>
                  <a:srgbClr val="FFFFFF"/>
                </a:highlight>
                <a:latin typeface="Montserrat"/>
                <a:ea typeface="Montserrat"/>
                <a:cs typeface="Montserrat"/>
                <a:sym typeface="Montserrat"/>
              </a:rPr>
              <a:t>’:</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myset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&lt;class 'set'&gt;</a:t>
            </a:r>
            <a:endParaRPr sz="1150">
              <a:solidFill>
                <a:schemeClr val="dk1"/>
              </a:solidFill>
              <a:highlight>
                <a:srgbClr val="FFFFFF"/>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(myset))</a:t>
            </a:r>
            <a:endParaRPr>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f6530b1da6_1_167"/>
          <p:cNvSpPr txBox="1"/>
          <p:nvPr>
            <p:ph type="title"/>
          </p:nvPr>
        </p:nvSpPr>
        <p:spPr>
          <a:xfrm>
            <a:off x="571500" y="4736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Sets</a:t>
            </a:r>
            <a:endParaRPr/>
          </a:p>
        </p:txBody>
      </p:sp>
      <p:sp>
        <p:nvSpPr>
          <p:cNvPr id="230" name="Google Shape;230;gf6530b1da6_1_167"/>
          <p:cNvSpPr txBox="1"/>
          <p:nvPr/>
        </p:nvSpPr>
        <p:spPr>
          <a:xfrm>
            <a:off x="645100" y="1235050"/>
            <a:ext cx="8083500" cy="38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Montserrat"/>
                <a:ea typeface="Montserrat"/>
                <a:cs typeface="Montserrat"/>
                <a:sym typeface="Montserrat"/>
              </a:rPr>
              <a:t>Access Items-</a:t>
            </a:r>
            <a:r>
              <a:rPr lang="en-CA">
                <a:latin typeface="Montserrat"/>
                <a:ea typeface="Montserrat"/>
                <a:cs typeface="Montserrat"/>
                <a:sym typeface="Montserrat"/>
              </a:rPr>
              <a:t> </a:t>
            </a:r>
            <a:r>
              <a:rPr lang="en-CA" sz="1150">
                <a:solidFill>
                  <a:schemeClr val="dk1"/>
                </a:solidFill>
                <a:highlight>
                  <a:srgbClr val="FFFFFF"/>
                </a:highlight>
                <a:latin typeface="Montserrat"/>
                <a:ea typeface="Montserrat"/>
                <a:cs typeface="Montserrat"/>
                <a:sym typeface="Montserrat"/>
              </a:rPr>
              <a:t>You cannot access items in a set by referring to an index or a key. But you can loop through the set items using a </a:t>
            </a:r>
            <a:r>
              <a:rPr lang="en-CA" sz="1200">
                <a:solidFill>
                  <a:srgbClr val="DC143C"/>
                </a:solidFill>
                <a:highlight>
                  <a:srgbClr val="FFFFFF"/>
                </a:highlight>
                <a:latin typeface="Montserrat"/>
                <a:ea typeface="Montserrat"/>
                <a:cs typeface="Montserrat"/>
                <a:sym typeface="Montserrat"/>
              </a:rPr>
              <a:t>for</a:t>
            </a:r>
            <a:r>
              <a:rPr lang="en-CA" sz="1150">
                <a:solidFill>
                  <a:schemeClr val="dk1"/>
                </a:solidFill>
                <a:highlight>
                  <a:srgbClr val="FFFFFF"/>
                </a:highlight>
                <a:latin typeface="Montserrat"/>
                <a:ea typeface="Montserrat"/>
                <a:cs typeface="Montserrat"/>
                <a:sym typeface="Montserrat"/>
              </a:rPr>
              <a:t> loop(will be covered later on), or ask if a specified value is present in a set, by using the </a:t>
            </a:r>
            <a:r>
              <a:rPr lang="en-CA" sz="1200">
                <a:solidFill>
                  <a:srgbClr val="DC143C"/>
                </a:solidFill>
                <a:highlight>
                  <a:srgbClr val="FFFFFF"/>
                </a:highlight>
                <a:latin typeface="Montserrat"/>
                <a:ea typeface="Montserrat"/>
                <a:cs typeface="Montserrat"/>
                <a:sym typeface="Montserrat"/>
              </a:rPr>
              <a:t>in</a:t>
            </a:r>
            <a:r>
              <a:rPr lang="en-CA" sz="1150">
                <a:solidFill>
                  <a:schemeClr val="dk1"/>
                </a:solidFill>
                <a:highlight>
                  <a:srgbClr val="FFFFFF"/>
                </a:highlight>
                <a:latin typeface="Montserrat"/>
                <a:ea typeface="Montserrat"/>
                <a:cs typeface="Montserrat"/>
                <a:sym typeface="Montserrat"/>
              </a:rPr>
              <a:t> keyword.</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CA" sz="1150">
                <a:solidFill>
                  <a:schemeClr val="dk1"/>
                </a:solidFill>
                <a:highlight>
                  <a:srgbClr val="FFFFFF"/>
                </a:highlight>
                <a:latin typeface="Montserrat"/>
                <a:ea typeface="Montserrat"/>
                <a:cs typeface="Montserrat"/>
                <a:sym typeface="Montserrat"/>
              </a:rPr>
              <a:t>Loop through the set, and print the values:</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thisset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x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thisset: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CA" sz="1150">
                <a:solidFill>
                  <a:schemeClr val="dk1"/>
                </a:solidFill>
                <a:highlight>
                  <a:srgbClr val="FFFFFF"/>
                </a:highlight>
                <a:latin typeface="Montserrat"/>
                <a:ea typeface="Montserrat"/>
                <a:cs typeface="Montserrat"/>
                <a:sym typeface="Montserrat"/>
              </a:rPr>
              <a:t>Check if “banana” is present in the set:</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thisset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True</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thisset)</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latin typeface="Calibri"/>
              <a:ea typeface="Calibri"/>
              <a:cs typeface="Calibri"/>
              <a:sym typeface="Calibri"/>
            </a:endParaRPr>
          </a:p>
        </p:txBody>
      </p:sp>
      <p:sp>
        <p:nvSpPr>
          <p:cNvPr id="231" name="Google Shape;231;gf6530b1da6_1_167"/>
          <p:cNvSpPr txBox="1"/>
          <p:nvPr/>
        </p:nvSpPr>
        <p:spPr>
          <a:xfrm>
            <a:off x="5165700" y="2213838"/>
            <a:ext cx="4262700" cy="7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apple</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banana</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cherry</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f6530b1da6_1_182"/>
          <p:cNvSpPr txBox="1"/>
          <p:nvPr>
            <p:ph type="title"/>
          </p:nvPr>
        </p:nvSpPr>
        <p:spPr>
          <a:xfrm>
            <a:off x="571500" y="4810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Dictionaries</a:t>
            </a:r>
            <a:endParaRPr/>
          </a:p>
        </p:txBody>
      </p:sp>
      <p:sp>
        <p:nvSpPr>
          <p:cNvPr id="238" name="Google Shape;238;gf6530b1da6_1_182"/>
          <p:cNvSpPr txBox="1"/>
          <p:nvPr/>
        </p:nvSpPr>
        <p:spPr>
          <a:xfrm>
            <a:off x="675800" y="1095525"/>
            <a:ext cx="8120400" cy="566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CA">
                <a:solidFill>
                  <a:schemeClr val="dk1"/>
                </a:solidFill>
                <a:highlight>
                  <a:srgbClr val="FFFFFF"/>
                </a:highlight>
                <a:latin typeface="Montserrat"/>
                <a:ea typeface="Montserrat"/>
                <a:cs typeface="Montserrat"/>
                <a:sym typeface="Montserrat"/>
              </a:rPr>
              <a:t>Dictionaries are used to store data values in key:value pairs. Dictionaries are written with curly brackets, and have keys and values:</a:t>
            </a:r>
            <a:endParaRPr b="1">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140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thisdict =</a:t>
            </a:r>
            <a:r>
              <a:rPr lang="en-CA" sz="1150">
                <a:solidFill>
                  <a:srgbClr val="FF0000"/>
                </a:solidFill>
                <a:highlight>
                  <a:srgbClr val="FFFFFF"/>
                </a:highlight>
                <a:latin typeface="Courier New"/>
                <a:ea typeface="Courier New"/>
                <a:cs typeface="Courier New"/>
                <a:sym typeface="Courier New"/>
              </a:rPr>
              <a:t> </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"brand"</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"Ford"</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{'brand': 'Ford', 'model': 'Mustang', 'year': 1964}</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"model"</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"Mustang"</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"year"</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1964</a:t>
            </a:r>
            <a:endParaRPr sz="1150">
              <a:solidFill>
                <a:srgbClr val="FF0000"/>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(thisdict)</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rPr b="1" lang="en-CA">
                <a:solidFill>
                  <a:schemeClr val="dk1"/>
                </a:solidFill>
                <a:highlight>
                  <a:srgbClr val="FFFFFF"/>
                </a:highlight>
                <a:latin typeface="Montserrat"/>
                <a:ea typeface="Montserrat"/>
                <a:cs typeface="Montserrat"/>
                <a:sym typeface="Montserrat"/>
              </a:rPr>
              <a:t>Dictionary items are ordered, changeable, and does not allow duplicates. Dictionary items are presented in key:value pairs, and can be referred to by using the key name.</a:t>
            </a:r>
            <a:endParaRPr b="1">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140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thisdict =</a:t>
            </a:r>
            <a:r>
              <a:rPr lang="en-CA" sz="1150">
                <a:solidFill>
                  <a:srgbClr val="FF0000"/>
                </a:solidFill>
                <a:highlight>
                  <a:srgbClr val="FFFFFF"/>
                </a:highlight>
                <a:latin typeface="Courier New"/>
                <a:ea typeface="Courier New"/>
                <a:cs typeface="Courier New"/>
                <a:sym typeface="Courier New"/>
              </a:rPr>
              <a:t> </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"brand"</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"Ford"</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Ford</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"model"</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"Mustang"</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"year"</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1964</a:t>
            </a:r>
            <a:endParaRPr sz="1150">
              <a:solidFill>
                <a:srgbClr val="FF0000"/>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(thisdict[</a:t>
            </a:r>
            <a:r>
              <a:rPr lang="en-CA" sz="1150">
                <a:solidFill>
                  <a:srgbClr val="A52A2A"/>
                </a:solidFill>
                <a:highlight>
                  <a:srgbClr val="FFFFFF"/>
                </a:highlight>
                <a:latin typeface="Courier New"/>
                <a:ea typeface="Courier New"/>
                <a:cs typeface="Courier New"/>
                <a:sym typeface="Courier New"/>
              </a:rPr>
              <a:t>"brand"</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140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f6530b1da6_1_203"/>
          <p:cNvSpPr txBox="1"/>
          <p:nvPr>
            <p:ph type="title"/>
          </p:nvPr>
        </p:nvSpPr>
        <p:spPr>
          <a:xfrm>
            <a:off x="601125" y="4736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Dictionaries</a:t>
            </a:r>
            <a:endParaRPr/>
          </a:p>
        </p:txBody>
      </p:sp>
      <p:sp>
        <p:nvSpPr>
          <p:cNvPr id="245" name="Google Shape;245;gf6530b1da6_1_203"/>
          <p:cNvSpPr txBox="1"/>
          <p:nvPr/>
        </p:nvSpPr>
        <p:spPr>
          <a:xfrm>
            <a:off x="692700" y="1145250"/>
            <a:ext cx="8305800" cy="3917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CA">
                <a:solidFill>
                  <a:srgbClr val="212529"/>
                </a:solidFill>
                <a:latin typeface="Montserrat"/>
                <a:ea typeface="Montserrat"/>
                <a:cs typeface="Montserrat"/>
                <a:sym typeface="Montserrat"/>
              </a:rPr>
              <a:t>Dictionary</a:t>
            </a:r>
            <a:r>
              <a:rPr b="1" lang="en-CA">
                <a:solidFill>
                  <a:srgbClr val="212529"/>
                </a:solidFill>
                <a:latin typeface="Montserrat"/>
                <a:ea typeface="Montserrat"/>
                <a:cs typeface="Montserrat"/>
                <a:sym typeface="Montserrat"/>
              </a:rPr>
              <a:t> Length- </a:t>
            </a:r>
            <a:endParaRPr>
              <a:solidFill>
                <a:schemeClr val="dk1"/>
              </a:solidFill>
              <a:highlight>
                <a:srgbClr val="FFFFFF"/>
              </a:highlight>
              <a:latin typeface="Montserrat"/>
              <a:ea typeface="Montserrat"/>
              <a:cs typeface="Montserrat"/>
              <a:sym typeface="Montserrat"/>
            </a:endParaRPr>
          </a:p>
          <a:p>
            <a:pPr indent="-301625" lvl="0" marL="457200" rtl="0" algn="just">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thisdict =</a:t>
            </a:r>
            <a:r>
              <a:rPr lang="en-CA" sz="1150">
                <a:solidFill>
                  <a:srgbClr val="FF0000"/>
                </a:solidFill>
                <a:highlight>
                  <a:srgbClr val="FFFFFF"/>
                </a:highlight>
                <a:latin typeface="Courier New"/>
                <a:ea typeface="Courier New"/>
                <a:cs typeface="Courier New"/>
                <a:sym typeface="Courier New"/>
              </a:rPr>
              <a:t> </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"brand"</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"Ford"</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3</a:t>
            </a:r>
            <a:endParaRPr sz="1150">
              <a:solidFill>
                <a:schemeClr val="dk1"/>
              </a:solidFill>
              <a:highlight>
                <a:srgbClr val="FFFFFF"/>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"model"</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"Mustang"</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"year"</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1964</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"year"</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2020</a:t>
            </a:r>
            <a:endParaRPr sz="1150">
              <a:solidFill>
                <a:srgbClr val="FF0000"/>
              </a:solidFill>
              <a:highlight>
                <a:srgbClr val="FFFFFF"/>
              </a:highlight>
              <a:latin typeface="Courier New"/>
              <a:ea typeface="Courier New"/>
              <a:cs typeface="Courier New"/>
              <a:sym typeface="Courier New"/>
            </a:endParaRPr>
          </a:p>
          <a:p>
            <a:pPr indent="45720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Montserrat"/>
              <a:ea typeface="Montserrat"/>
              <a:cs typeface="Montserrat"/>
              <a:sym typeface="Montserrat"/>
            </a:endParaRPr>
          </a:p>
          <a:p>
            <a:pPr indent="457200" lvl="0" marL="0" rtl="0" algn="just">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len</a:t>
            </a:r>
            <a:r>
              <a:rPr lang="en-CA" sz="1150">
                <a:solidFill>
                  <a:schemeClr val="dk1"/>
                </a:solidFill>
                <a:highlight>
                  <a:srgbClr val="FFFFFF"/>
                </a:highlight>
                <a:latin typeface="Courier New"/>
                <a:ea typeface="Courier New"/>
                <a:cs typeface="Courier New"/>
                <a:sym typeface="Courier New"/>
              </a:rPr>
              <a:t>(thisdict))</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t/>
            </a:r>
            <a:endParaRPr b="1">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b="1" lang="en-CA">
                <a:solidFill>
                  <a:schemeClr val="dk1"/>
                </a:solidFill>
                <a:highlight>
                  <a:srgbClr val="FFFFFF"/>
                </a:highlight>
                <a:latin typeface="Montserrat"/>
                <a:ea typeface="Montserrat"/>
                <a:cs typeface="Montserrat"/>
                <a:sym typeface="Montserrat"/>
              </a:rPr>
              <a:t>Dictionary Items-</a:t>
            </a:r>
            <a:r>
              <a:rPr lang="en-CA">
                <a:solidFill>
                  <a:schemeClr val="dk1"/>
                </a:solidFill>
                <a:highlight>
                  <a:srgbClr val="FFFFFF"/>
                </a:highlight>
                <a:latin typeface="Montserrat"/>
                <a:ea typeface="Montserrat"/>
                <a:cs typeface="Montserrat"/>
                <a:sym typeface="Montserrat"/>
              </a:rPr>
              <a:t> </a:t>
            </a:r>
            <a:r>
              <a:rPr b="1" lang="en-CA">
                <a:solidFill>
                  <a:schemeClr val="dk1"/>
                </a:solidFill>
                <a:highlight>
                  <a:srgbClr val="FFFFFF"/>
                </a:highlight>
                <a:latin typeface="Montserrat"/>
                <a:ea typeface="Montserrat"/>
                <a:cs typeface="Montserrat"/>
                <a:sym typeface="Montserrat"/>
              </a:rPr>
              <a:t>Data Types:</a:t>
            </a:r>
            <a:r>
              <a:rPr lang="en-CA">
                <a:solidFill>
                  <a:schemeClr val="dk1"/>
                </a:solidFill>
                <a:highlight>
                  <a:srgbClr val="FFFFFF"/>
                </a:highlight>
                <a:latin typeface="Montserrat"/>
                <a:ea typeface="Montserrat"/>
                <a:cs typeface="Montserrat"/>
                <a:sym typeface="Montserrat"/>
              </a:rPr>
              <a:t> Dictionary items can be of any data type:</a:t>
            </a:r>
            <a:endParaRPr>
              <a:solidFill>
                <a:schemeClr val="dk1"/>
              </a:solidFill>
              <a:highlight>
                <a:srgbClr val="FFFFFF"/>
              </a:highlight>
              <a:latin typeface="Montserrat"/>
              <a:ea typeface="Montserrat"/>
              <a:cs typeface="Montserrat"/>
              <a:sym typeface="Montserrat"/>
            </a:endParaRPr>
          </a:p>
          <a:p>
            <a:pPr indent="-301625" lvl="0" marL="457200" rtl="0" algn="just">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thisdict =</a:t>
            </a:r>
            <a:r>
              <a:rPr lang="en-CA" sz="1150">
                <a:solidFill>
                  <a:srgbClr val="FF0000"/>
                </a:solidFill>
                <a:highlight>
                  <a:srgbClr val="FFFFFF"/>
                </a:highlight>
                <a:latin typeface="Courier New"/>
                <a:ea typeface="Courier New"/>
                <a:cs typeface="Courier New"/>
                <a:sym typeface="Courier New"/>
              </a:rPr>
              <a:t> </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"brand"</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"Ford"</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"electric"</a:t>
            </a: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False</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"year"</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1964</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"colors"</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"red"</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"white"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"blue"</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just">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{'brand': 'Ford', 'electric': False, 'year': 1964, 'colors': ['red', 'white', 'blue']}</a:t>
            </a:r>
            <a:endParaRPr sz="1150">
              <a:solidFill>
                <a:srgbClr val="FFFFFF"/>
              </a:solidFill>
              <a:highlight>
                <a:schemeClr val="dk1"/>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t/>
            </a:r>
            <a:endParaRPr sz="1150">
              <a:solidFill>
                <a:srgbClr val="FFFFFF"/>
              </a:solidFill>
              <a:highlight>
                <a:schemeClr val="dk1"/>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CA">
                <a:solidFill>
                  <a:schemeClr val="dk1"/>
                </a:solidFill>
                <a:highlight>
                  <a:srgbClr val="FFFFFF"/>
                </a:highlight>
                <a:latin typeface="Montserrat"/>
                <a:ea typeface="Montserrat"/>
                <a:cs typeface="Montserrat"/>
                <a:sym typeface="Montserrat"/>
              </a:rPr>
              <a:t>From Python’s perspective, Dictionaries are defined as objects with data type ‘</a:t>
            </a:r>
            <a:r>
              <a:rPr b="1" lang="en-CA">
                <a:solidFill>
                  <a:schemeClr val="dk1"/>
                </a:solidFill>
                <a:highlight>
                  <a:srgbClr val="FFFFFF"/>
                </a:highlight>
                <a:latin typeface="Montserrat"/>
                <a:ea typeface="Montserrat"/>
                <a:cs typeface="Montserrat"/>
                <a:sym typeface="Montserrat"/>
              </a:rPr>
              <a:t>dict</a:t>
            </a:r>
            <a:r>
              <a:rPr lang="en-CA">
                <a:solidFill>
                  <a:schemeClr val="dk1"/>
                </a:solidFill>
                <a:highlight>
                  <a:srgbClr val="FFFFFF"/>
                </a:highlight>
                <a:latin typeface="Montserrat"/>
                <a:ea typeface="Montserrat"/>
                <a:cs typeface="Montserrat"/>
                <a:sym typeface="Montserrat"/>
              </a:rPr>
              <a:t>’</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f6530b1da6_1_218"/>
          <p:cNvSpPr txBox="1"/>
          <p:nvPr>
            <p:ph type="title"/>
          </p:nvPr>
        </p:nvSpPr>
        <p:spPr>
          <a:xfrm>
            <a:off x="571500" y="4588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Dictionaries</a:t>
            </a:r>
            <a:endParaRPr/>
          </a:p>
        </p:txBody>
      </p:sp>
      <p:sp>
        <p:nvSpPr>
          <p:cNvPr id="252" name="Google Shape;252;gf6530b1da6_1_218"/>
          <p:cNvSpPr txBox="1"/>
          <p:nvPr/>
        </p:nvSpPr>
        <p:spPr>
          <a:xfrm>
            <a:off x="696975" y="885125"/>
            <a:ext cx="81522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Montserrat"/>
                <a:ea typeface="Montserrat"/>
                <a:cs typeface="Montserrat"/>
                <a:sym typeface="Montserrat"/>
              </a:rPr>
              <a:t>Accessing Items-</a:t>
            </a:r>
            <a:r>
              <a:rPr lang="en-CA">
                <a:latin typeface="Montserrat"/>
                <a:ea typeface="Montserrat"/>
                <a:cs typeface="Montserrat"/>
                <a:sym typeface="Montserrat"/>
              </a:rPr>
              <a:t> </a:t>
            </a:r>
            <a:r>
              <a:rPr lang="en-CA" sz="1150">
                <a:solidFill>
                  <a:schemeClr val="dk1"/>
                </a:solidFill>
                <a:highlight>
                  <a:srgbClr val="FFFFFF"/>
                </a:highlight>
                <a:latin typeface="Montserrat"/>
                <a:ea typeface="Montserrat"/>
                <a:cs typeface="Montserrat"/>
                <a:sym typeface="Montserrat"/>
              </a:rPr>
              <a:t>You can access the items of a dictionary by referring to its key name, inside square brackets:</a:t>
            </a:r>
            <a:r>
              <a:rPr lang="en-CA">
                <a:latin typeface="Montserrat"/>
                <a:ea typeface="Montserrat"/>
                <a:cs typeface="Montserrat"/>
                <a:sym typeface="Montserrat"/>
              </a:rPr>
              <a:t> </a:t>
            </a:r>
            <a:endParaRPr>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thisdict =</a:t>
            </a:r>
            <a:r>
              <a:rPr lang="en-CA" sz="1150">
                <a:solidFill>
                  <a:srgbClr val="FF0000"/>
                </a:solidFill>
                <a:highlight>
                  <a:srgbClr val="FFFFFF"/>
                </a:highlight>
                <a:latin typeface="Courier New"/>
                <a:ea typeface="Courier New"/>
                <a:cs typeface="Courier New"/>
                <a:sym typeface="Courier New"/>
              </a:rPr>
              <a:t> </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"brand"</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"Ford"</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"model"</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"Mustang"</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Mustang</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"year"</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1964</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x = thisdict[</a:t>
            </a:r>
            <a:r>
              <a:rPr lang="en-CA" sz="1150">
                <a:solidFill>
                  <a:srgbClr val="A52A2A"/>
                </a:solidFill>
                <a:highlight>
                  <a:srgbClr val="FFFFFF"/>
                </a:highlight>
                <a:latin typeface="Courier New"/>
                <a:ea typeface="Courier New"/>
                <a:cs typeface="Courier New"/>
                <a:sym typeface="Courier New"/>
              </a:rPr>
              <a:t>"model"</a:t>
            </a:r>
            <a:r>
              <a:rPr lang="en-CA" sz="1150">
                <a:solidFill>
                  <a:schemeClr val="dk1"/>
                </a:solidFill>
                <a:highlight>
                  <a:srgbClr val="FFFFFF"/>
                </a:highlight>
                <a:latin typeface="Courier New"/>
                <a:ea typeface="Courier New"/>
                <a:cs typeface="Courier New"/>
                <a:sym typeface="Courier New"/>
              </a:rPr>
              <a:t>]</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CA" sz="1150">
                <a:solidFill>
                  <a:schemeClr val="dk1"/>
                </a:solidFill>
                <a:highlight>
                  <a:srgbClr val="FFFFFF"/>
                </a:highlight>
                <a:latin typeface="Montserrat"/>
                <a:ea typeface="Montserrat"/>
                <a:cs typeface="Montserrat"/>
                <a:sym typeface="Montserrat"/>
              </a:rPr>
              <a:t>Get Keys-</a:t>
            </a:r>
            <a:r>
              <a:rPr lang="en-CA" sz="1150">
                <a:solidFill>
                  <a:schemeClr val="dk1"/>
                </a:solidFill>
                <a:highlight>
                  <a:srgbClr val="FFFFFF"/>
                </a:highlight>
                <a:latin typeface="Montserrat"/>
                <a:ea typeface="Montserrat"/>
                <a:cs typeface="Montserrat"/>
                <a:sym typeface="Montserrat"/>
              </a:rPr>
              <a:t> The </a:t>
            </a:r>
            <a:r>
              <a:rPr lang="en-CA" sz="1200">
                <a:solidFill>
                  <a:srgbClr val="DC143C"/>
                </a:solidFill>
                <a:latin typeface="Montserrat"/>
                <a:ea typeface="Montserrat"/>
                <a:cs typeface="Montserrat"/>
                <a:sym typeface="Montserrat"/>
              </a:rPr>
              <a:t>keys()</a:t>
            </a:r>
            <a:r>
              <a:rPr lang="en-CA" sz="1150">
                <a:solidFill>
                  <a:schemeClr val="dk1"/>
                </a:solidFill>
                <a:highlight>
                  <a:srgbClr val="FFFFFF"/>
                </a:highlight>
                <a:latin typeface="Montserrat"/>
                <a:ea typeface="Montserrat"/>
                <a:cs typeface="Montserrat"/>
                <a:sym typeface="Montserrat"/>
              </a:rPr>
              <a:t> method will return a list of all the keys in the dictionary. The list of the keys is a </a:t>
            </a:r>
            <a:r>
              <a:rPr i="1" lang="en-CA" sz="1150">
                <a:solidFill>
                  <a:schemeClr val="dk1"/>
                </a:solidFill>
                <a:highlight>
                  <a:srgbClr val="FFFFFF"/>
                </a:highlight>
                <a:latin typeface="Montserrat"/>
                <a:ea typeface="Montserrat"/>
                <a:cs typeface="Montserrat"/>
                <a:sym typeface="Montserrat"/>
              </a:rPr>
              <a:t>view</a:t>
            </a:r>
            <a:r>
              <a:rPr lang="en-CA" sz="1150">
                <a:solidFill>
                  <a:schemeClr val="dk1"/>
                </a:solidFill>
                <a:highlight>
                  <a:srgbClr val="FFFFFF"/>
                </a:highlight>
                <a:latin typeface="Montserrat"/>
                <a:ea typeface="Montserrat"/>
                <a:cs typeface="Montserrat"/>
                <a:sym typeface="Montserrat"/>
              </a:rPr>
              <a:t> of the dictionary, meaning that any changes done to the dictionary will be reflected in the keys list.</a:t>
            </a:r>
            <a:endParaRPr sz="1150">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Clr>
                <a:schemeClr val="dk1"/>
              </a:buClr>
              <a:buSzPts val="1150"/>
              <a:buFont typeface="Courier New"/>
              <a:buChar char="●"/>
            </a:pPr>
            <a:r>
              <a:rPr lang="en-CA" sz="1150">
                <a:solidFill>
                  <a:schemeClr val="dk1"/>
                </a:solidFill>
                <a:highlight>
                  <a:srgbClr val="FFFFFF"/>
                </a:highlight>
                <a:latin typeface="Courier New"/>
                <a:ea typeface="Courier New"/>
                <a:cs typeface="Courier New"/>
                <a:sym typeface="Courier New"/>
              </a:rPr>
              <a:t>car = {</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A52A2A"/>
                </a:solidFill>
                <a:highlight>
                  <a:srgbClr val="FFFFFF"/>
                </a:highlight>
                <a:latin typeface="Courier New"/>
                <a:ea typeface="Courier New"/>
                <a:cs typeface="Courier New"/>
                <a:sym typeface="Courier New"/>
              </a:rPr>
              <a:t>"brand"</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"Ford"</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A52A2A"/>
                </a:solidFill>
                <a:highlight>
                  <a:srgbClr val="FFFFFF"/>
                </a:highlight>
                <a:latin typeface="Courier New"/>
                <a:ea typeface="Courier New"/>
                <a:cs typeface="Courier New"/>
                <a:sym typeface="Courier New"/>
              </a:rPr>
              <a:t>"model"</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"Mustang"</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dict_keys(['brand', 'model', 'year'])</a:t>
            </a:r>
            <a:endParaRPr sz="1150">
              <a:solidFill>
                <a:srgbClr val="FFFFFF"/>
              </a:solidFill>
              <a:highlight>
                <a:schemeClr val="dk1"/>
              </a:highlight>
              <a:latin typeface="Courier New"/>
              <a:ea typeface="Courier New"/>
              <a:cs typeface="Courier New"/>
              <a:sym typeface="Courier New"/>
            </a:endParaRPr>
          </a:p>
          <a:p>
            <a:pPr indent="457200" lvl="0" marL="228600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dict_keys(['brand', 'model', 'year', 'color'])</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A52A2A"/>
                </a:solidFill>
                <a:highlight>
                  <a:srgbClr val="FFFFFF"/>
                </a:highlight>
                <a:latin typeface="Courier New"/>
                <a:ea typeface="Courier New"/>
                <a:cs typeface="Courier New"/>
                <a:sym typeface="Courier New"/>
              </a:rPr>
              <a:t>"year"</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1964</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x = car.keys()</a:t>
            </a:r>
            <a:endParaRPr sz="1100">
              <a:solidFill>
                <a:schemeClr val="dk1"/>
              </a:solidFill>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 </a:t>
            </a:r>
            <a:r>
              <a:rPr lang="en-CA" sz="1150">
                <a:solidFill>
                  <a:srgbClr val="008000"/>
                </a:solidFill>
                <a:highlight>
                  <a:srgbClr val="FFFFFF"/>
                </a:highlight>
                <a:latin typeface="Courier New"/>
                <a:ea typeface="Courier New"/>
                <a:cs typeface="Courier New"/>
                <a:sym typeface="Courier New"/>
              </a:rPr>
              <a:t>#before the change</a:t>
            </a:r>
            <a:endParaRPr sz="1100">
              <a:solidFill>
                <a:schemeClr val="dk1"/>
              </a:solidFill>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car[</a:t>
            </a:r>
            <a:r>
              <a:rPr lang="en-CA" sz="1150">
                <a:solidFill>
                  <a:srgbClr val="A52A2A"/>
                </a:solidFill>
                <a:highlight>
                  <a:srgbClr val="FFFFFF"/>
                </a:highlight>
                <a:latin typeface="Courier New"/>
                <a:ea typeface="Courier New"/>
                <a:cs typeface="Courier New"/>
                <a:sym typeface="Courier New"/>
              </a:rPr>
              <a:t>"color"</a:t>
            </a:r>
            <a:r>
              <a:rPr lang="en-CA" sz="1150">
                <a:solidFill>
                  <a:schemeClr val="dk1"/>
                </a:solidFill>
                <a:highlight>
                  <a:srgbClr val="FFFFFF"/>
                </a:highlight>
                <a:latin typeface="Courier New"/>
                <a:ea typeface="Courier New"/>
                <a:cs typeface="Courier New"/>
                <a:sym typeface="Courier New"/>
              </a:rPr>
              <a:t>] = </a:t>
            </a:r>
            <a:r>
              <a:rPr lang="en-CA" sz="1150">
                <a:solidFill>
                  <a:srgbClr val="A52A2A"/>
                </a:solidFill>
                <a:highlight>
                  <a:srgbClr val="FFFFFF"/>
                </a:highlight>
                <a:latin typeface="Courier New"/>
                <a:ea typeface="Courier New"/>
                <a:cs typeface="Courier New"/>
                <a:sym typeface="Courier New"/>
              </a:rPr>
              <a:t>"white"</a:t>
            </a:r>
            <a:endParaRPr sz="1100">
              <a:solidFill>
                <a:schemeClr val="dk1"/>
              </a:solidFill>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 </a:t>
            </a:r>
            <a:r>
              <a:rPr lang="en-CA" sz="1150">
                <a:solidFill>
                  <a:srgbClr val="008000"/>
                </a:solidFill>
                <a:highlight>
                  <a:srgbClr val="FFFFFF"/>
                </a:highlight>
                <a:latin typeface="Courier New"/>
                <a:ea typeface="Courier New"/>
                <a:cs typeface="Courier New"/>
                <a:sym typeface="Courier New"/>
              </a:rPr>
              <a:t>#after the change</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f6530b1da6_1_238"/>
          <p:cNvSpPr txBox="1"/>
          <p:nvPr>
            <p:ph type="title"/>
          </p:nvPr>
        </p:nvSpPr>
        <p:spPr>
          <a:xfrm>
            <a:off x="571500" y="4884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If … Else</a:t>
            </a:r>
            <a:endParaRPr/>
          </a:p>
        </p:txBody>
      </p:sp>
      <p:sp>
        <p:nvSpPr>
          <p:cNvPr id="259" name="Google Shape;259;gf6530b1da6_1_238"/>
          <p:cNvSpPr txBox="1"/>
          <p:nvPr/>
        </p:nvSpPr>
        <p:spPr>
          <a:xfrm>
            <a:off x="692700" y="1330075"/>
            <a:ext cx="8001000" cy="477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CA">
                <a:solidFill>
                  <a:schemeClr val="dk1"/>
                </a:solidFill>
                <a:highlight>
                  <a:srgbClr val="FFFFFF"/>
                </a:highlight>
                <a:latin typeface="Montserrat"/>
                <a:ea typeface="Montserrat"/>
                <a:cs typeface="Montserrat"/>
                <a:sym typeface="Montserrat"/>
              </a:rPr>
              <a:t>Python supports the usual logical conditions from mathematics:</a:t>
            </a:r>
            <a:endParaRPr b="1">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1400"/>
              </a:spcBef>
              <a:spcAft>
                <a:spcPts val="0"/>
              </a:spcAft>
              <a:buClr>
                <a:schemeClr val="dk1"/>
              </a:buClr>
              <a:buSzPts val="1150"/>
              <a:buFont typeface="Verdana"/>
              <a:buChar char="●"/>
            </a:pPr>
            <a:r>
              <a:rPr lang="en-CA" sz="1150">
                <a:solidFill>
                  <a:schemeClr val="dk1"/>
                </a:solidFill>
                <a:highlight>
                  <a:srgbClr val="FFFFFF"/>
                </a:highlight>
                <a:latin typeface="Montserrat"/>
                <a:ea typeface="Montserrat"/>
                <a:cs typeface="Montserrat"/>
                <a:sym typeface="Montserrat"/>
              </a:rPr>
              <a:t>Equals: </a:t>
            </a:r>
            <a:r>
              <a:rPr lang="en-CA" sz="1200">
                <a:solidFill>
                  <a:srgbClr val="DC143C"/>
                </a:solidFill>
                <a:highlight>
                  <a:srgbClr val="FFFFFF"/>
                </a:highlight>
                <a:latin typeface="Montserrat"/>
                <a:ea typeface="Montserrat"/>
                <a:cs typeface="Montserrat"/>
                <a:sym typeface="Montserrat"/>
              </a:rPr>
              <a:t>a == b</a:t>
            </a:r>
            <a:endParaRPr sz="1200">
              <a:solidFill>
                <a:srgbClr val="DC143C"/>
              </a:solidFill>
              <a:highlight>
                <a:srgbClr val="FFFFFF"/>
              </a:highlight>
              <a:latin typeface="Montserrat"/>
              <a:ea typeface="Montserrat"/>
              <a:cs typeface="Montserrat"/>
              <a:sym typeface="Montserrat"/>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Montserrat"/>
                <a:ea typeface="Montserrat"/>
                <a:cs typeface="Montserrat"/>
                <a:sym typeface="Montserrat"/>
              </a:rPr>
              <a:t>Not Equals: </a:t>
            </a:r>
            <a:r>
              <a:rPr lang="en-CA" sz="1200">
                <a:solidFill>
                  <a:srgbClr val="DC143C"/>
                </a:solidFill>
                <a:highlight>
                  <a:srgbClr val="FFFFFF"/>
                </a:highlight>
                <a:latin typeface="Montserrat"/>
                <a:ea typeface="Montserrat"/>
                <a:cs typeface="Montserrat"/>
                <a:sym typeface="Montserrat"/>
              </a:rPr>
              <a:t>a != b</a:t>
            </a:r>
            <a:endParaRPr sz="1200">
              <a:solidFill>
                <a:srgbClr val="DC143C"/>
              </a:solidFill>
              <a:highlight>
                <a:srgbClr val="FFFFFF"/>
              </a:highlight>
              <a:latin typeface="Montserrat"/>
              <a:ea typeface="Montserrat"/>
              <a:cs typeface="Montserrat"/>
              <a:sym typeface="Montserrat"/>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Montserrat"/>
                <a:ea typeface="Montserrat"/>
                <a:cs typeface="Montserrat"/>
                <a:sym typeface="Montserrat"/>
              </a:rPr>
              <a:t>Less than: </a:t>
            </a:r>
            <a:r>
              <a:rPr lang="en-CA" sz="1200">
                <a:solidFill>
                  <a:srgbClr val="DC143C"/>
                </a:solidFill>
                <a:highlight>
                  <a:srgbClr val="FFFFFF"/>
                </a:highlight>
                <a:latin typeface="Montserrat"/>
                <a:ea typeface="Montserrat"/>
                <a:cs typeface="Montserrat"/>
                <a:sym typeface="Montserrat"/>
              </a:rPr>
              <a:t>a &lt; b</a:t>
            </a:r>
            <a:endParaRPr sz="1200">
              <a:solidFill>
                <a:srgbClr val="DC143C"/>
              </a:solidFill>
              <a:highlight>
                <a:srgbClr val="FFFFFF"/>
              </a:highlight>
              <a:latin typeface="Montserrat"/>
              <a:ea typeface="Montserrat"/>
              <a:cs typeface="Montserrat"/>
              <a:sym typeface="Montserrat"/>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Montserrat"/>
                <a:ea typeface="Montserrat"/>
                <a:cs typeface="Montserrat"/>
                <a:sym typeface="Montserrat"/>
              </a:rPr>
              <a:t>Less than or equal to: </a:t>
            </a:r>
            <a:r>
              <a:rPr lang="en-CA" sz="1200">
                <a:solidFill>
                  <a:srgbClr val="DC143C"/>
                </a:solidFill>
                <a:highlight>
                  <a:srgbClr val="FFFFFF"/>
                </a:highlight>
                <a:latin typeface="Montserrat"/>
                <a:ea typeface="Montserrat"/>
                <a:cs typeface="Montserrat"/>
                <a:sym typeface="Montserrat"/>
              </a:rPr>
              <a:t>a &lt;= b</a:t>
            </a:r>
            <a:endParaRPr sz="1200">
              <a:solidFill>
                <a:srgbClr val="DC143C"/>
              </a:solidFill>
              <a:highlight>
                <a:srgbClr val="FFFFFF"/>
              </a:highlight>
              <a:latin typeface="Montserrat"/>
              <a:ea typeface="Montserrat"/>
              <a:cs typeface="Montserrat"/>
              <a:sym typeface="Montserrat"/>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Montserrat"/>
                <a:ea typeface="Montserrat"/>
                <a:cs typeface="Montserrat"/>
                <a:sym typeface="Montserrat"/>
              </a:rPr>
              <a:t>Greater than: </a:t>
            </a:r>
            <a:r>
              <a:rPr lang="en-CA" sz="1200">
                <a:solidFill>
                  <a:srgbClr val="DC143C"/>
                </a:solidFill>
                <a:highlight>
                  <a:srgbClr val="FFFFFF"/>
                </a:highlight>
                <a:latin typeface="Montserrat"/>
                <a:ea typeface="Montserrat"/>
                <a:cs typeface="Montserrat"/>
                <a:sym typeface="Montserrat"/>
              </a:rPr>
              <a:t>a &gt; b</a:t>
            </a:r>
            <a:endParaRPr sz="1200">
              <a:solidFill>
                <a:srgbClr val="DC143C"/>
              </a:solidFill>
              <a:highlight>
                <a:srgbClr val="FFFFFF"/>
              </a:highlight>
              <a:latin typeface="Montserrat"/>
              <a:ea typeface="Montserrat"/>
              <a:cs typeface="Montserrat"/>
              <a:sym typeface="Montserrat"/>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Montserrat"/>
                <a:ea typeface="Montserrat"/>
                <a:cs typeface="Montserrat"/>
                <a:sym typeface="Montserrat"/>
              </a:rPr>
              <a:t>Greater than or equal to: </a:t>
            </a:r>
            <a:r>
              <a:rPr lang="en-CA" sz="1200">
                <a:solidFill>
                  <a:srgbClr val="DC143C"/>
                </a:solidFill>
                <a:highlight>
                  <a:srgbClr val="FFFFFF"/>
                </a:highlight>
                <a:latin typeface="Montserrat"/>
                <a:ea typeface="Montserrat"/>
                <a:cs typeface="Montserrat"/>
                <a:sym typeface="Montserrat"/>
              </a:rPr>
              <a:t>a &gt;= b</a:t>
            </a:r>
            <a:endParaRPr sz="1200">
              <a:solidFill>
                <a:srgbClr val="DC143C"/>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Clr>
                <a:schemeClr val="dk1"/>
              </a:buClr>
              <a:buSzPts val="1100"/>
              <a:buFont typeface="Arial"/>
              <a:buNone/>
            </a:pPr>
            <a:r>
              <a:rPr b="1" lang="en-CA" sz="1150">
                <a:solidFill>
                  <a:schemeClr val="dk1"/>
                </a:solidFill>
                <a:highlight>
                  <a:srgbClr val="FFFFFF"/>
                </a:highlight>
                <a:latin typeface="Montserrat"/>
                <a:ea typeface="Montserrat"/>
                <a:cs typeface="Montserrat"/>
                <a:sym typeface="Montserrat"/>
              </a:rPr>
              <a:t>These conditions can be used in several ways, most commonly in "if statements" and loops.</a:t>
            </a:r>
            <a:endParaRPr b="1"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rPr b="1" lang="en-CA" sz="1150">
                <a:solidFill>
                  <a:schemeClr val="dk1"/>
                </a:solidFill>
                <a:highlight>
                  <a:srgbClr val="FFFFFF"/>
                </a:highlight>
                <a:latin typeface="Montserrat"/>
                <a:ea typeface="Montserrat"/>
                <a:cs typeface="Montserrat"/>
                <a:sym typeface="Montserrat"/>
              </a:rPr>
              <a:t>An "if statement" is written by using the </a:t>
            </a:r>
            <a:r>
              <a:rPr b="1" lang="en-CA" sz="1200">
                <a:solidFill>
                  <a:srgbClr val="DC143C"/>
                </a:solidFill>
                <a:highlight>
                  <a:srgbClr val="FFFFFF"/>
                </a:highlight>
                <a:latin typeface="Montserrat"/>
                <a:ea typeface="Montserrat"/>
                <a:cs typeface="Montserrat"/>
                <a:sym typeface="Montserrat"/>
              </a:rPr>
              <a:t>if</a:t>
            </a:r>
            <a:r>
              <a:rPr b="1" lang="en-CA" sz="1150">
                <a:solidFill>
                  <a:schemeClr val="dk1"/>
                </a:solidFill>
                <a:highlight>
                  <a:srgbClr val="FFFFFF"/>
                </a:highlight>
                <a:latin typeface="Montserrat"/>
                <a:ea typeface="Montserrat"/>
                <a:cs typeface="Montserrat"/>
                <a:sym typeface="Montserrat"/>
              </a:rPr>
              <a:t> keyword.</a:t>
            </a:r>
            <a:endParaRPr b="1"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 = </a:t>
            </a:r>
            <a:r>
              <a:rPr lang="en-CA" sz="1150">
                <a:solidFill>
                  <a:srgbClr val="FF0000"/>
                </a:solidFill>
                <a:highlight>
                  <a:srgbClr val="FFFFFF"/>
                </a:highlight>
                <a:latin typeface="Courier New"/>
                <a:ea typeface="Courier New"/>
                <a:cs typeface="Courier New"/>
                <a:sym typeface="Courier New"/>
              </a:rPr>
              <a:t>33</a:t>
            </a:r>
            <a:endParaRPr sz="1150">
              <a:solidFill>
                <a:srgbClr val="FF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b = </a:t>
            </a:r>
            <a:r>
              <a:rPr lang="en-CA" sz="1150">
                <a:solidFill>
                  <a:srgbClr val="FF0000"/>
                </a:solidFill>
                <a:highlight>
                  <a:srgbClr val="FFFFFF"/>
                </a:highlight>
                <a:latin typeface="Courier New"/>
                <a:ea typeface="Courier New"/>
                <a:cs typeface="Courier New"/>
                <a:sym typeface="Courier New"/>
              </a:rPr>
              <a:t>200                             </a:t>
            </a:r>
            <a:r>
              <a:rPr lang="en-CA" sz="1150">
                <a:solidFill>
                  <a:srgbClr val="FFFFFF"/>
                </a:solidFill>
                <a:highlight>
                  <a:schemeClr val="dk1"/>
                </a:highlight>
                <a:latin typeface="Courier New"/>
                <a:ea typeface="Courier New"/>
                <a:cs typeface="Courier New"/>
                <a:sym typeface="Courier New"/>
              </a:rPr>
              <a:t>b is greater than a</a:t>
            </a:r>
            <a:endParaRPr sz="1150">
              <a:solidFill>
                <a:srgbClr val="FF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b &gt; a:</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"b is greater than a"</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1400"/>
              </a:spcAft>
              <a:buClr>
                <a:schemeClr val="dk1"/>
              </a:buClr>
              <a:buSzPts val="1100"/>
              <a:buFont typeface="Arial"/>
              <a:buNone/>
            </a:pPr>
            <a:r>
              <a:t/>
            </a:r>
            <a:endParaRPr sz="1150">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f6530b1da6_1_251"/>
          <p:cNvSpPr txBox="1"/>
          <p:nvPr>
            <p:ph type="title"/>
          </p:nvPr>
        </p:nvSpPr>
        <p:spPr>
          <a:xfrm>
            <a:off x="608525" y="3922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If … Else</a:t>
            </a:r>
            <a:endParaRPr/>
          </a:p>
        </p:txBody>
      </p:sp>
      <p:sp>
        <p:nvSpPr>
          <p:cNvPr id="266" name="Google Shape;266;gf6530b1da6_1_251"/>
          <p:cNvSpPr txBox="1"/>
          <p:nvPr/>
        </p:nvSpPr>
        <p:spPr>
          <a:xfrm>
            <a:off x="708600" y="710525"/>
            <a:ext cx="8109900" cy="533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CA">
                <a:solidFill>
                  <a:schemeClr val="dk1"/>
                </a:solidFill>
                <a:highlight>
                  <a:srgbClr val="FFFFFF"/>
                </a:highlight>
                <a:latin typeface="Montserrat"/>
                <a:ea typeface="Montserrat"/>
                <a:cs typeface="Montserrat"/>
                <a:sym typeface="Montserrat"/>
              </a:rPr>
              <a:t>Python relies on indentation (whitespace at the beginning of a line) to define scope in the code. </a:t>
            </a:r>
            <a:endParaRPr b="1">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Clr>
                <a:schemeClr val="dk1"/>
              </a:buClr>
              <a:buSzPts val="1100"/>
              <a:buFont typeface="Arial"/>
              <a:buNone/>
            </a:pPr>
            <a:r>
              <a:rPr lang="en-CA">
                <a:latin typeface="Montserrat"/>
                <a:ea typeface="Montserrat"/>
                <a:cs typeface="Montserrat"/>
                <a:sym typeface="Montserrat"/>
              </a:rPr>
              <a:t>If Statement, without indentation raises an error:</a:t>
            </a:r>
            <a:endParaRPr>
              <a:latin typeface="Montserrat"/>
              <a:ea typeface="Montserrat"/>
              <a:cs typeface="Montserrat"/>
              <a:sym typeface="Montserrat"/>
            </a:endParaRPr>
          </a:p>
          <a:p>
            <a:pPr indent="-301625" lvl="0" marL="457200" rtl="0" algn="l">
              <a:spcBef>
                <a:spcPts val="140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a = </a:t>
            </a:r>
            <a:r>
              <a:rPr lang="en-CA" sz="1150">
                <a:solidFill>
                  <a:srgbClr val="FF0000"/>
                </a:solidFill>
                <a:highlight>
                  <a:srgbClr val="FFFFFF"/>
                </a:highlight>
                <a:latin typeface="Courier New"/>
                <a:ea typeface="Courier New"/>
                <a:cs typeface="Courier New"/>
                <a:sym typeface="Courier New"/>
              </a:rPr>
              <a:t>33                                                   </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b = </a:t>
            </a:r>
            <a:r>
              <a:rPr lang="en-CA" sz="1150">
                <a:solidFill>
                  <a:srgbClr val="FF0000"/>
                </a:solidFill>
                <a:highlight>
                  <a:srgbClr val="FFFFFF"/>
                </a:highlight>
                <a:latin typeface="Courier New"/>
                <a:ea typeface="Courier New"/>
                <a:cs typeface="Courier New"/>
                <a:sym typeface="Courier New"/>
              </a:rPr>
              <a:t>200</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b &gt; a:</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"b is greater than a"</a:t>
            </a:r>
            <a:r>
              <a:rPr lang="en-CA" sz="1150">
                <a:solidFill>
                  <a:schemeClr val="dk1"/>
                </a:solidFill>
                <a:highlight>
                  <a:srgbClr val="FFFFFF"/>
                </a:highlight>
                <a:latin typeface="Courier New"/>
                <a:ea typeface="Courier New"/>
                <a:cs typeface="Courier New"/>
                <a:sym typeface="Courier New"/>
              </a:rPr>
              <a:t>) </a:t>
            </a:r>
            <a:r>
              <a:rPr lang="en-CA" sz="1150">
                <a:solidFill>
                  <a:srgbClr val="008000"/>
                </a:solidFill>
                <a:highlight>
                  <a:srgbClr val="FFFFFF"/>
                </a:highlight>
                <a:latin typeface="Courier New"/>
                <a:ea typeface="Courier New"/>
                <a:cs typeface="Courier New"/>
                <a:sym typeface="Courier New"/>
              </a:rPr>
              <a:t># you will get an error</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CA">
                <a:solidFill>
                  <a:schemeClr val="dk1"/>
                </a:solidFill>
                <a:highlight>
                  <a:srgbClr val="FFFFFF"/>
                </a:highlight>
                <a:latin typeface="Montserrat"/>
                <a:ea typeface="Montserrat"/>
                <a:cs typeface="Montserrat"/>
                <a:sym typeface="Montserrat"/>
              </a:rPr>
              <a:t>The </a:t>
            </a:r>
            <a:r>
              <a:rPr b="1" lang="en-CA">
                <a:solidFill>
                  <a:srgbClr val="DC143C"/>
                </a:solidFill>
                <a:latin typeface="Montserrat"/>
                <a:ea typeface="Montserrat"/>
                <a:cs typeface="Montserrat"/>
                <a:sym typeface="Montserrat"/>
              </a:rPr>
              <a:t>elif</a:t>
            </a:r>
            <a:r>
              <a:rPr b="1" lang="en-CA">
                <a:solidFill>
                  <a:schemeClr val="dk1"/>
                </a:solidFill>
                <a:highlight>
                  <a:srgbClr val="FFFFFF"/>
                </a:highlight>
                <a:latin typeface="Montserrat"/>
                <a:ea typeface="Montserrat"/>
                <a:cs typeface="Montserrat"/>
                <a:sym typeface="Montserrat"/>
              </a:rPr>
              <a:t> keyword is pythons way of saying "if the previous conditions were not true, then try this condition". </a:t>
            </a:r>
            <a:r>
              <a:rPr b="1" lang="en-CA">
                <a:solidFill>
                  <a:schemeClr val="dk1"/>
                </a:solidFill>
                <a:highlight>
                  <a:schemeClr val="lt1"/>
                </a:highlight>
                <a:latin typeface="Montserrat"/>
                <a:ea typeface="Montserrat"/>
                <a:cs typeface="Montserrat"/>
                <a:sym typeface="Montserrat"/>
              </a:rPr>
              <a:t>The </a:t>
            </a:r>
            <a:r>
              <a:rPr b="1" lang="en-CA">
                <a:solidFill>
                  <a:srgbClr val="DC143C"/>
                </a:solidFill>
                <a:latin typeface="Montserrat"/>
                <a:ea typeface="Montserrat"/>
                <a:cs typeface="Montserrat"/>
                <a:sym typeface="Montserrat"/>
              </a:rPr>
              <a:t>else</a:t>
            </a:r>
            <a:r>
              <a:rPr b="1" lang="en-CA">
                <a:solidFill>
                  <a:schemeClr val="dk1"/>
                </a:solidFill>
                <a:highlight>
                  <a:schemeClr val="lt1"/>
                </a:highlight>
                <a:latin typeface="Montserrat"/>
                <a:ea typeface="Montserrat"/>
                <a:cs typeface="Montserrat"/>
                <a:sym typeface="Montserrat"/>
              </a:rPr>
              <a:t> keyword catches anything which isn't caught by the preceding conditions.</a:t>
            </a:r>
            <a:endParaRPr b="1">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a = </a:t>
            </a:r>
            <a:r>
              <a:rPr lang="en-CA" sz="1150">
                <a:solidFill>
                  <a:srgbClr val="FF0000"/>
                </a:solidFill>
                <a:highlight>
                  <a:srgbClr val="FFFFFF"/>
                </a:highlight>
                <a:latin typeface="Courier New"/>
                <a:ea typeface="Courier New"/>
                <a:cs typeface="Courier New"/>
                <a:sym typeface="Courier New"/>
              </a:rPr>
              <a:t>200</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b = </a:t>
            </a:r>
            <a:r>
              <a:rPr lang="en-CA" sz="1150">
                <a:solidFill>
                  <a:srgbClr val="FF0000"/>
                </a:solidFill>
                <a:highlight>
                  <a:srgbClr val="FFFFFF"/>
                </a:highlight>
                <a:latin typeface="Courier New"/>
                <a:ea typeface="Courier New"/>
                <a:cs typeface="Courier New"/>
                <a:sym typeface="Courier New"/>
              </a:rPr>
              <a:t>33</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b &gt; a:</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"b is greater than a"</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a is greater than b</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elif</a:t>
            </a:r>
            <a:r>
              <a:rPr lang="en-CA" sz="1150">
                <a:solidFill>
                  <a:schemeClr val="dk1"/>
                </a:solidFill>
                <a:highlight>
                  <a:srgbClr val="FFFFFF"/>
                </a:highlight>
                <a:latin typeface="Courier New"/>
                <a:ea typeface="Courier New"/>
                <a:cs typeface="Courier New"/>
                <a:sym typeface="Courier New"/>
              </a:rPr>
              <a:t> a == b:</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"a and b are equal"</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else</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"a is greater than b"</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p:txBody>
      </p:sp>
      <p:sp>
        <p:nvSpPr>
          <p:cNvPr id="267" name="Google Shape;267;gf6530b1da6_1_251"/>
          <p:cNvSpPr txBox="1"/>
          <p:nvPr/>
        </p:nvSpPr>
        <p:spPr>
          <a:xfrm>
            <a:off x="4669850" y="1798375"/>
            <a:ext cx="4262700" cy="7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    print("b is greater than a")</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IndentationError: expected an indented block</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f6530b1da6_1_283"/>
          <p:cNvSpPr txBox="1"/>
          <p:nvPr>
            <p:ph type="title"/>
          </p:nvPr>
        </p:nvSpPr>
        <p:spPr>
          <a:xfrm>
            <a:off x="571500" y="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Logical Operators</a:t>
            </a:r>
            <a:endParaRPr/>
          </a:p>
        </p:txBody>
      </p:sp>
      <p:sp>
        <p:nvSpPr>
          <p:cNvPr id="274" name="Google Shape;274;gf6530b1da6_1_283"/>
          <p:cNvSpPr txBox="1"/>
          <p:nvPr/>
        </p:nvSpPr>
        <p:spPr>
          <a:xfrm>
            <a:off x="698000" y="640025"/>
            <a:ext cx="8120400" cy="447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Montserrat"/>
                <a:ea typeface="Montserrat"/>
                <a:cs typeface="Montserrat"/>
                <a:sym typeface="Montserrat"/>
              </a:rPr>
              <a:t>And-</a:t>
            </a:r>
            <a:r>
              <a:rPr lang="en-CA">
                <a:latin typeface="Montserrat"/>
                <a:ea typeface="Montserrat"/>
                <a:cs typeface="Montserrat"/>
                <a:sym typeface="Montserrat"/>
              </a:rPr>
              <a:t> </a:t>
            </a:r>
            <a:r>
              <a:rPr lang="en-CA" sz="1150">
                <a:solidFill>
                  <a:schemeClr val="dk1"/>
                </a:solidFill>
                <a:highlight>
                  <a:srgbClr val="FFFFFF"/>
                </a:highlight>
                <a:latin typeface="Montserrat"/>
                <a:ea typeface="Montserrat"/>
                <a:cs typeface="Montserrat"/>
                <a:sym typeface="Montserrat"/>
              </a:rPr>
              <a:t>The </a:t>
            </a:r>
            <a:r>
              <a:rPr lang="en-CA" sz="1200">
                <a:solidFill>
                  <a:srgbClr val="DC143C"/>
                </a:solidFill>
                <a:latin typeface="Montserrat"/>
                <a:ea typeface="Montserrat"/>
                <a:cs typeface="Montserrat"/>
                <a:sym typeface="Montserrat"/>
              </a:rPr>
              <a:t>and</a:t>
            </a:r>
            <a:r>
              <a:rPr lang="en-CA" sz="1150">
                <a:solidFill>
                  <a:schemeClr val="dk1"/>
                </a:solidFill>
                <a:highlight>
                  <a:srgbClr val="FFFFFF"/>
                </a:highlight>
                <a:latin typeface="Montserrat"/>
                <a:ea typeface="Montserrat"/>
                <a:cs typeface="Montserrat"/>
                <a:sym typeface="Montserrat"/>
              </a:rPr>
              <a:t> keyword is a logical operator, and is used to combine conditional statements:</a:t>
            </a:r>
            <a:endParaRPr sz="1150">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a = </a:t>
            </a:r>
            <a:r>
              <a:rPr lang="en-CA" sz="1150">
                <a:solidFill>
                  <a:srgbClr val="FF0000"/>
                </a:solidFill>
                <a:highlight>
                  <a:srgbClr val="FFFFFF"/>
                </a:highlight>
                <a:latin typeface="Courier New"/>
                <a:ea typeface="Courier New"/>
                <a:cs typeface="Courier New"/>
                <a:sym typeface="Courier New"/>
              </a:rPr>
              <a:t>200</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b = </a:t>
            </a:r>
            <a:r>
              <a:rPr lang="en-CA" sz="1150">
                <a:solidFill>
                  <a:srgbClr val="FF0000"/>
                </a:solidFill>
                <a:highlight>
                  <a:srgbClr val="FFFFFF"/>
                </a:highlight>
                <a:latin typeface="Courier New"/>
                <a:ea typeface="Courier New"/>
                <a:cs typeface="Courier New"/>
                <a:sym typeface="Courier New"/>
              </a:rPr>
              <a:t>33                    </a:t>
            </a:r>
            <a:r>
              <a:rPr lang="en-CA" sz="1150">
                <a:solidFill>
                  <a:srgbClr val="FFFFFF"/>
                </a:solidFill>
                <a:highlight>
                  <a:schemeClr val="dk1"/>
                </a:highlight>
                <a:latin typeface="Courier New"/>
                <a:ea typeface="Courier New"/>
                <a:cs typeface="Courier New"/>
                <a:sym typeface="Courier New"/>
              </a:rPr>
              <a:t>Both conditions are True</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c = </a:t>
            </a:r>
            <a:r>
              <a:rPr lang="en-CA" sz="1150">
                <a:solidFill>
                  <a:srgbClr val="FF0000"/>
                </a:solidFill>
                <a:highlight>
                  <a:srgbClr val="FFFFFF"/>
                </a:highlight>
                <a:latin typeface="Courier New"/>
                <a:ea typeface="Courier New"/>
                <a:cs typeface="Courier New"/>
                <a:sym typeface="Courier New"/>
              </a:rPr>
              <a:t>500</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a &gt; b and c &gt; a:</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"Both conditions are True"</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E7E9EB"/>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CA" sz="1150">
                <a:solidFill>
                  <a:schemeClr val="dk1"/>
                </a:solidFill>
                <a:highlight>
                  <a:srgbClr val="FFFFFF"/>
                </a:highlight>
                <a:latin typeface="Montserrat"/>
                <a:ea typeface="Montserrat"/>
                <a:cs typeface="Montserrat"/>
                <a:sym typeface="Montserrat"/>
              </a:rPr>
              <a:t>Or- </a:t>
            </a:r>
            <a:r>
              <a:rPr lang="en-CA" sz="1150">
                <a:solidFill>
                  <a:schemeClr val="dk1"/>
                </a:solidFill>
                <a:highlight>
                  <a:srgbClr val="FFFFFF"/>
                </a:highlight>
                <a:latin typeface="Montserrat"/>
                <a:ea typeface="Montserrat"/>
                <a:cs typeface="Montserrat"/>
                <a:sym typeface="Montserrat"/>
              </a:rPr>
              <a:t>The </a:t>
            </a:r>
            <a:r>
              <a:rPr lang="en-CA" sz="1200">
                <a:solidFill>
                  <a:srgbClr val="DC143C"/>
                </a:solidFill>
                <a:latin typeface="Montserrat"/>
                <a:ea typeface="Montserrat"/>
                <a:cs typeface="Montserrat"/>
                <a:sym typeface="Montserrat"/>
              </a:rPr>
              <a:t>or</a:t>
            </a:r>
            <a:r>
              <a:rPr lang="en-CA" sz="1150">
                <a:solidFill>
                  <a:schemeClr val="dk1"/>
                </a:solidFill>
                <a:highlight>
                  <a:srgbClr val="FFFFFF"/>
                </a:highlight>
                <a:latin typeface="Montserrat"/>
                <a:ea typeface="Montserrat"/>
                <a:cs typeface="Montserrat"/>
                <a:sym typeface="Montserrat"/>
              </a:rPr>
              <a:t> keyword is a logical operator, and is used to combine conditional statements:</a:t>
            </a:r>
            <a:endParaRPr sz="1150">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a = </a:t>
            </a:r>
            <a:r>
              <a:rPr lang="en-CA" sz="1150">
                <a:solidFill>
                  <a:srgbClr val="FF0000"/>
                </a:solidFill>
                <a:highlight>
                  <a:srgbClr val="FFFFFF"/>
                </a:highlight>
                <a:latin typeface="Courier New"/>
                <a:ea typeface="Courier New"/>
                <a:cs typeface="Courier New"/>
                <a:sym typeface="Courier New"/>
              </a:rPr>
              <a:t>200</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b = </a:t>
            </a:r>
            <a:r>
              <a:rPr lang="en-CA" sz="1150">
                <a:solidFill>
                  <a:srgbClr val="FF0000"/>
                </a:solidFill>
                <a:highlight>
                  <a:srgbClr val="FFFFFF"/>
                </a:highlight>
                <a:latin typeface="Courier New"/>
                <a:ea typeface="Courier New"/>
                <a:cs typeface="Courier New"/>
                <a:sym typeface="Courier New"/>
              </a:rPr>
              <a:t>33				</a:t>
            </a:r>
            <a:r>
              <a:rPr lang="en-CA" sz="1150">
                <a:solidFill>
                  <a:srgbClr val="FFFFFF"/>
                </a:solidFill>
                <a:highlight>
                  <a:schemeClr val="dk1"/>
                </a:highlight>
                <a:latin typeface="Courier New"/>
                <a:ea typeface="Courier New"/>
                <a:cs typeface="Courier New"/>
                <a:sym typeface="Courier New"/>
              </a:rPr>
              <a:t>At least one of the conditions is True</a:t>
            </a:r>
            <a:endParaRPr sz="1150">
              <a:solidFill>
                <a:srgbClr val="FFFFFF"/>
              </a:solidFill>
              <a:highlight>
                <a:schemeClr val="dk1"/>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c = </a:t>
            </a:r>
            <a:r>
              <a:rPr lang="en-CA" sz="1150">
                <a:solidFill>
                  <a:srgbClr val="FF0000"/>
                </a:solidFill>
                <a:highlight>
                  <a:srgbClr val="FFFFFF"/>
                </a:highlight>
                <a:latin typeface="Courier New"/>
                <a:ea typeface="Courier New"/>
                <a:cs typeface="Courier New"/>
                <a:sym typeface="Courier New"/>
              </a:rPr>
              <a:t>500</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a &gt; b or a &gt; c:</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"At least one of the conditions is True"</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E7E9EB"/>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E7E9EB"/>
              </a:highlight>
              <a:latin typeface="Montserrat"/>
              <a:ea typeface="Montserrat"/>
              <a:cs typeface="Montserrat"/>
              <a:sym typeface="Montserrat"/>
            </a:endParaRPr>
          </a:p>
          <a:p>
            <a:pPr indent="0" lvl="0" marL="0" rtl="0" algn="l">
              <a:spcBef>
                <a:spcPts val="0"/>
              </a:spcBef>
              <a:spcAft>
                <a:spcPts val="0"/>
              </a:spcAft>
              <a:buNone/>
            </a:pPr>
            <a:r>
              <a:rPr b="1" lang="en-CA" sz="1150">
                <a:solidFill>
                  <a:schemeClr val="dk1"/>
                </a:solidFill>
                <a:highlight>
                  <a:srgbClr val="E7E9EB"/>
                </a:highlight>
                <a:latin typeface="Montserrat"/>
                <a:ea typeface="Montserrat"/>
                <a:cs typeface="Montserrat"/>
                <a:sym typeface="Montserrat"/>
              </a:rPr>
              <a:t>Nested If-</a:t>
            </a:r>
            <a:r>
              <a:rPr lang="en-CA" sz="1150">
                <a:solidFill>
                  <a:schemeClr val="dk1"/>
                </a:solidFill>
                <a:highlight>
                  <a:srgbClr val="E7E9EB"/>
                </a:highlight>
                <a:latin typeface="Montserrat"/>
                <a:ea typeface="Montserrat"/>
                <a:cs typeface="Montserrat"/>
                <a:sym typeface="Montserrat"/>
              </a:rPr>
              <a:t> </a:t>
            </a:r>
            <a:r>
              <a:rPr lang="en-CA" sz="1150">
                <a:solidFill>
                  <a:schemeClr val="dk1"/>
                </a:solidFill>
                <a:highlight>
                  <a:srgbClr val="FFFFFF"/>
                </a:highlight>
                <a:latin typeface="Montserrat"/>
                <a:ea typeface="Montserrat"/>
                <a:cs typeface="Montserrat"/>
                <a:sym typeface="Montserrat"/>
              </a:rPr>
              <a:t>You can have </a:t>
            </a:r>
            <a:r>
              <a:rPr lang="en-CA" sz="1200">
                <a:solidFill>
                  <a:srgbClr val="DC143C"/>
                </a:solidFill>
                <a:latin typeface="Montserrat"/>
                <a:ea typeface="Montserrat"/>
                <a:cs typeface="Montserrat"/>
                <a:sym typeface="Montserrat"/>
              </a:rPr>
              <a:t>if</a:t>
            </a:r>
            <a:r>
              <a:rPr lang="en-CA" sz="1150">
                <a:solidFill>
                  <a:schemeClr val="dk1"/>
                </a:solidFill>
                <a:highlight>
                  <a:srgbClr val="FFFFFF"/>
                </a:highlight>
                <a:latin typeface="Montserrat"/>
                <a:ea typeface="Montserrat"/>
                <a:cs typeface="Montserrat"/>
                <a:sym typeface="Montserrat"/>
              </a:rPr>
              <a:t> statements inside </a:t>
            </a:r>
            <a:r>
              <a:rPr lang="en-CA" sz="1200">
                <a:solidFill>
                  <a:srgbClr val="DC143C"/>
                </a:solidFill>
                <a:latin typeface="Montserrat"/>
                <a:ea typeface="Montserrat"/>
                <a:cs typeface="Montserrat"/>
                <a:sym typeface="Montserrat"/>
              </a:rPr>
              <a:t>if</a:t>
            </a:r>
            <a:r>
              <a:rPr lang="en-CA" sz="1150">
                <a:solidFill>
                  <a:schemeClr val="dk1"/>
                </a:solidFill>
                <a:highlight>
                  <a:srgbClr val="FFFFFF"/>
                </a:highlight>
                <a:latin typeface="Montserrat"/>
                <a:ea typeface="Montserrat"/>
                <a:cs typeface="Montserrat"/>
                <a:sym typeface="Montserrat"/>
              </a:rPr>
              <a:t> statements, this is called </a:t>
            </a:r>
            <a:r>
              <a:rPr i="1" lang="en-CA" sz="1150">
                <a:solidFill>
                  <a:schemeClr val="dk1"/>
                </a:solidFill>
                <a:highlight>
                  <a:srgbClr val="FFFFFF"/>
                </a:highlight>
                <a:latin typeface="Montserrat"/>
                <a:ea typeface="Montserrat"/>
                <a:cs typeface="Montserrat"/>
                <a:sym typeface="Montserrat"/>
              </a:rPr>
              <a:t>nested</a:t>
            </a:r>
            <a:r>
              <a:rPr lang="en-CA" sz="1150">
                <a:solidFill>
                  <a:schemeClr val="dk1"/>
                </a:solidFill>
                <a:highlight>
                  <a:srgbClr val="FFFFFF"/>
                </a:highlight>
                <a:latin typeface="Montserrat"/>
                <a:ea typeface="Montserrat"/>
                <a:cs typeface="Montserrat"/>
                <a:sym typeface="Montserrat"/>
              </a:rPr>
              <a:t> </a:t>
            </a:r>
            <a:r>
              <a:rPr lang="en-CA" sz="1200">
                <a:solidFill>
                  <a:srgbClr val="DC143C"/>
                </a:solidFill>
                <a:latin typeface="Montserrat"/>
                <a:ea typeface="Montserrat"/>
                <a:cs typeface="Montserrat"/>
                <a:sym typeface="Montserrat"/>
              </a:rPr>
              <a:t>if</a:t>
            </a:r>
            <a:r>
              <a:rPr lang="en-CA" sz="1150">
                <a:solidFill>
                  <a:schemeClr val="dk1"/>
                </a:solidFill>
                <a:highlight>
                  <a:srgbClr val="FFFFFF"/>
                </a:highlight>
                <a:latin typeface="Montserrat"/>
                <a:ea typeface="Montserrat"/>
                <a:cs typeface="Montserrat"/>
                <a:sym typeface="Montserrat"/>
              </a:rPr>
              <a:t> statements.</a:t>
            </a:r>
            <a:endParaRPr sz="1150">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x = </a:t>
            </a:r>
            <a:r>
              <a:rPr lang="en-CA" sz="1150">
                <a:solidFill>
                  <a:srgbClr val="FF0000"/>
                </a:solidFill>
                <a:highlight>
                  <a:srgbClr val="FFFFFF"/>
                </a:highlight>
                <a:latin typeface="Courier New"/>
                <a:ea typeface="Courier New"/>
                <a:cs typeface="Courier New"/>
                <a:sym typeface="Courier New"/>
              </a:rPr>
              <a:t>41</a:t>
            </a:r>
            <a:endParaRPr sz="115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x &gt; </a:t>
            </a:r>
            <a:r>
              <a:rPr lang="en-CA" sz="1150">
                <a:solidFill>
                  <a:srgbClr val="FF0000"/>
                </a:solidFill>
                <a:highlight>
                  <a:srgbClr val="FFFFFF"/>
                </a:highlight>
                <a:latin typeface="Courier New"/>
                <a:ea typeface="Courier New"/>
                <a:cs typeface="Courier New"/>
                <a:sym typeface="Courier New"/>
              </a:rPr>
              <a:t>10</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"Above ten,"</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Above ten,</a:t>
            </a:r>
            <a:endParaRPr sz="1150">
              <a:solidFill>
                <a:srgbClr val="FFFFFF"/>
              </a:solidFill>
              <a:highlight>
                <a:schemeClr val="dk1"/>
              </a:highlight>
              <a:latin typeface="Courier New"/>
              <a:ea typeface="Courier New"/>
              <a:cs typeface="Courier New"/>
              <a:sym typeface="Courier New"/>
            </a:endParaRPr>
          </a:p>
          <a:p>
            <a:pPr indent="457200" lvl="0" marL="320040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and also above 20!</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x &gt; </a:t>
            </a:r>
            <a:r>
              <a:rPr lang="en-CA" sz="1150">
                <a:solidFill>
                  <a:srgbClr val="FF0000"/>
                </a:solidFill>
                <a:highlight>
                  <a:srgbClr val="FFFFFF"/>
                </a:highlight>
                <a:latin typeface="Courier New"/>
                <a:ea typeface="Courier New"/>
                <a:cs typeface="Courier New"/>
                <a:sym typeface="Courier New"/>
              </a:rPr>
              <a:t>20</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"and also above 20!"</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else</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"but not above 20."</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f6530b1da6_1_303"/>
          <p:cNvSpPr txBox="1"/>
          <p:nvPr>
            <p:ph type="title"/>
          </p:nvPr>
        </p:nvSpPr>
        <p:spPr>
          <a:xfrm>
            <a:off x="571500" y="4588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While Loops</a:t>
            </a:r>
            <a:endParaRPr/>
          </a:p>
        </p:txBody>
      </p:sp>
      <p:sp>
        <p:nvSpPr>
          <p:cNvPr id="281" name="Google Shape;281;gf6530b1da6_1_303"/>
          <p:cNvSpPr txBox="1"/>
          <p:nvPr/>
        </p:nvSpPr>
        <p:spPr>
          <a:xfrm>
            <a:off x="690600" y="1197300"/>
            <a:ext cx="8115300" cy="39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lang="en-CA" sz="1150">
                <a:solidFill>
                  <a:schemeClr val="dk1"/>
                </a:solidFill>
                <a:highlight>
                  <a:srgbClr val="FFFFFF"/>
                </a:highlight>
                <a:latin typeface="Montserrat"/>
                <a:ea typeface="Montserrat"/>
                <a:cs typeface="Montserrat"/>
                <a:sym typeface="Montserrat"/>
              </a:rPr>
              <a:t>Python has two primitive loop commands:</a:t>
            </a:r>
            <a:endParaRPr sz="1150">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1400"/>
              </a:spcBef>
              <a:spcAft>
                <a:spcPts val="0"/>
              </a:spcAft>
              <a:buClr>
                <a:schemeClr val="dk1"/>
              </a:buClr>
              <a:buSzPts val="1150"/>
              <a:buFont typeface="Verdana"/>
              <a:buChar char="●"/>
            </a:pPr>
            <a:r>
              <a:rPr lang="en-CA" sz="1200">
                <a:solidFill>
                  <a:srgbClr val="DC143C"/>
                </a:solidFill>
                <a:highlight>
                  <a:srgbClr val="FFFFFF"/>
                </a:highlight>
                <a:latin typeface="Montserrat"/>
                <a:ea typeface="Montserrat"/>
                <a:cs typeface="Montserrat"/>
                <a:sym typeface="Montserrat"/>
              </a:rPr>
              <a:t>while</a:t>
            </a:r>
            <a:r>
              <a:rPr lang="en-CA" sz="1150">
                <a:solidFill>
                  <a:schemeClr val="dk1"/>
                </a:solidFill>
                <a:highlight>
                  <a:srgbClr val="FFFFFF"/>
                </a:highlight>
                <a:latin typeface="Montserrat"/>
                <a:ea typeface="Montserrat"/>
                <a:cs typeface="Montserrat"/>
                <a:sym typeface="Montserrat"/>
              </a:rPr>
              <a:t> loops</a:t>
            </a:r>
            <a:endParaRPr sz="1150">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0"/>
              </a:spcBef>
              <a:spcAft>
                <a:spcPts val="0"/>
              </a:spcAft>
              <a:buClr>
                <a:schemeClr val="dk1"/>
              </a:buClr>
              <a:buSzPts val="1150"/>
              <a:buFont typeface="Verdana"/>
              <a:buChar char="●"/>
            </a:pPr>
            <a:r>
              <a:rPr lang="en-CA" sz="1200">
                <a:solidFill>
                  <a:srgbClr val="DC143C"/>
                </a:solidFill>
                <a:highlight>
                  <a:srgbClr val="FFFFFF"/>
                </a:highlight>
                <a:latin typeface="Montserrat"/>
                <a:ea typeface="Montserrat"/>
                <a:cs typeface="Montserrat"/>
                <a:sym typeface="Montserrat"/>
              </a:rPr>
              <a:t>for</a:t>
            </a:r>
            <a:r>
              <a:rPr lang="en-CA" sz="1150">
                <a:solidFill>
                  <a:schemeClr val="dk1"/>
                </a:solidFill>
                <a:highlight>
                  <a:srgbClr val="FFFFFF"/>
                </a:highlight>
                <a:latin typeface="Montserrat"/>
                <a:ea typeface="Montserrat"/>
                <a:cs typeface="Montserrat"/>
                <a:sym typeface="Montserrat"/>
              </a:rPr>
              <a:t> loops</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100"/>
              </a:spcBef>
              <a:spcAft>
                <a:spcPts val="0"/>
              </a:spcAft>
              <a:buNone/>
            </a:pPr>
            <a:r>
              <a:rPr lang="en-CA" sz="1150">
                <a:solidFill>
                  <a:schemeClr val="dk1"/>
                </a:solidFill>
                <a:highlight>
                  <a:srgbClr val="FFFFFF"/>
                </a:highlight>
                <a:latin typeface="Montserrat"/>
                <a:ea typeface="Montserrat"/>
                <a:cs typeface="Montserrat"/>
                <a:sym typeface="Montserrat"/>
              </a:rPr>
              <a:t>The while loop- With the </a:t>
            </a:r>
            <a:r>
              <a:rPr lang="en-CA" sz="1200">
                <a:solidFill>
                  <a:srgbClr val="DC143C"/>
                </a:solidFill>
                <a:latin typeface="Montserrat"/>
                <a:ea typeface="Montserrat"/>
                <a:cs typeface="Montserrat"/>
                <a:sym typeface="Montserrat"/>
              </a:rPr>
              <a:t>while</a:t>
            </a:r>
            <a:r>
              <a:rPr lang="en-CA" sz="1150">
                <a:solidFill>
                  <a:schemeClr val="dk1"/>
                </a:solidFill>
                <a:highlight>
                  <a:srgbClr val="FFFFFF"/>
                </a:highlight>
                <a:latin typeface="Montserrat"/>
                <a:ea typeface="Montserrat"/>
                <a:cs typeface="Montserrat"/>
                <a:sym typeface="Montserrat"/>
              </a:rPr>
              <a:t> loop we can execute a set of statements as long as a condition is true.</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100"/>
              </a:spcBef>
              <a:spcAft>
                <a:spcPts val="0"/>
              </a:spcAft>
              <a:buNone/>
            </a:pPr>
            <a:r>
              <a:rPr lang="en-CA" sz="1150">
                <a:solidFill>
                  <a:schemeClr val="dk1"/>
                </a:solidFill>
                <a:highlight>
                  <a:srgbClr val="FFFFFF"/>
                </a:highlight>
                <a:latin typeface="Montserrat"/>
                <a:ea typeface="Montserrat"/>
                <a:cs typeface="Montserrat"/>
                <a:sym typeface="Montserrat"/>
              </a:rPr>
              <a:t>The </a:t>
            </a:r>
            <a:r>
              <a:rPr lang="en-CA" sz="1200">
                <a:solidFill>
                  <a:srgbClr val="DC143C"/>
                </a:solidFill>
                <a:latin typeface="Montserrat"/>
                <a:ea typeface="Montserrat"/>
                <a:cs typeface="Montserrat"/>
                <a:sym typeface="Montserrat"/>
              </a:rPr>
              <a:t>while</a:t>
            </a:r>
            <a:r>
              <a:rPr lang="en-CA" sz="1150">
                <a:solidFill>
                  <a:schemeClr val="dk1"/>
                </a:solidFill>
                <a:highlight>
                  <a:srgbClr val="FFFFFF"/>
                </a:highlight>
                <a:latin typeface="Montserrat"/>
                <a:ea typeface="Montserrat"/>
                <a:cs typeface="Montserrat"/>
                <a:sym typeface="Montserrat"/>
              </a:rPr>
              <a:t> loop requires relevant variables to be ready, in this example we need to define an indexing variable, </a:t>
            </a:r>
            <a:r>
              <a:rPr lang="en-CA" sz="1200">
                <a:solidFill>
                  <a:srgbClr val="DC143C"/>
                </a:solidFill>
                <a:latin typeface="Montserrat"/>
                <a:ea typeface="Montserrat"/>
                <a:cs typeface="Montserrat"/>
                <a:sym typeface="Montserrat"/>
              </a:rPr>
              <a:t>i</a:t>
            </a:r>
            <a:r>
              <a:rPr lang="en-CA" sz="1150">
                <a:solidFill>
                  <a:schemeClr val="dk1"/>
                </a:solidFill>
                <a:highlight>
                  <a:srgbClr val="FFFFFF"/>
                </a:highlight>
                <a:latin typeface="Montserrat"/>
                <a:ea typeface="Montserrat"/>
                <a:cs typeface="Montserrat"/>
                <a:sym typeface="Montserrat"/>
              </a:rPr>
              <a:t>, which we set to 1.</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100"/>
              </a:spcBef>
              <a:spcAft>
                <a:spcPts val="0"/>
              </a:spcAft>
              <a:buNone/>
            </a:pPr>
            <a:r>
              <a:rPr b="1" lang="en-CA" sz="1150">
                <a:solidFill>
                  <a:schemeClr val="dk1"/>
                </a:solidFill>
                <a:highlight>
                  <a:srgbClr val="FFFFFF"/>
                </a:highlight>
                <a:latin typeface="Montserrat"/>
                <a:ea typeface="Montserrat"/>
                <a:cs typeface="Montserrat"/>
                <a:sym typeface="Montserrat"/>
              </a:rPr>
              <a:t>Break Statement-</a:t>
            </a:r>
            <a:r>
              <a:rPr lang="en-CA" sz="1150">
                <a:solidFill>
                  <a:schemeClr val="dk1"/>
                </a:solidFill>
                <a:highlight>
                  <a:srgbClr val="FFFFFF"/>
                </a:highlight>
                <a:latin typeface="Montserrat"/>
                <a:ea typeface="Montserrat"/>
                <a:cs typeface="Montserrat"/>
                <a:sym typeface="Montserrat"/>
              </a:rPr>
              <a:t> With the </a:t>
            </a:r>
            <a:r>
              <a:rPr lang="en-CA" sz="1200">
                <a:solidFill>
                  <a:srgbClr val="DC143C"/>
                </a:solidFill>
                <a:latin typeface="Montserrat"/>
                <a:ea typeface="Montserrat"/>
                <a:cs typeface="Montserrat"/>
                <a:sym typeface="Montserrat"/>
              </a:rPr>
              <a:t>break</a:t>
            </a:r>
            <a:r>
              <a:rPr lang="en-CA" sz="1150">
                <a:solidFill>
                  <a:schemeClr val="dk1"/>
                </a:solidFill>
                <a:highlight>
                  <a:srgbClr val="FFFFFF"/>
                </a:highlight>
                <a:latin typeface="Montserrat"/>
                <a:ea typeface="Montserrat"/>
                <a:cs typeface="Montserrat"/>
                <a:sym typeface="Montserrat"/>
              </a:rPr>
              <a:t> statement we can stop the loop even if the while condition is true:</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100"/>
              </a:spcBef>
              <a:spcAft>
                <a:spcPts val="0"/>
              </a:spcAft>
              <a:buNone/>
            </a:pPr>
            <a:r>
              <a:rPr lang="en-CA" sz="1150">
                <a:solidFill>
                  <a:schemeClr val="dk1"/>
                </a:solidFill>
                <a:highlight>
                  <a:srgbClr val="FFFFFF"/>
                </a:highlight>
                <a:latin typeface="Montserrat"/>
                <a:ea typeface="Montserrat"/>
                <a:cs typeface="Montserrat"/>
                <a:sym typeface="Montserrat"/>
              </a:rPr>
              <a:t>Exit the loop when i is 3:</a:t>
            </a:r>
            <a:endParaRPr sz="1150">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110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i = </a:t>
            </a:r>
            <a:r>
              <a:rPr lang="en-CA" sz="1150">
                <a:solidFill>
                  <a:srgbClr val="FF0000"/>
                </a:solidFill>
                <a:highlight>
                  <a:srgbClr val="FFFFFF"/>
                </a:highlight>
                <a:latin typeface="Courier New"/>
                <a:ea typeface="Courier New"/>
                <a:cs typeface="Courier New"/>
                <a:sym typeface="Courier New"/>
              </a:rPr>
              <a:t>1</a:t>
            </a:r>
            <a:endParaRPr sz="1150">
              <a:solidFill>
                <a:srgbClr val="FF0000"/>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while</a:t>
            </a:r>
            <a:r>
              <a:rPr lang="en-CA" sz="1150">
                <a:solidFill>
                  <a:schemeClr val="dk1"/>
                </a:solidFill>
                <a:highlight>
                  <a:srgbClr val="FFFFFF"/>
                </a:highlight>
                <a:latin typeface="Courier New"/>
                <a:ea typeface="Courier New"/>
                <a:cs typeface="Courier New"/>
                <a:sym typeface="Courier New"/>
              </a:rPr>
              <a:t> i &lt; </a:t>
            </a:r>
            <a:r>
              <a:rPr lang="en-CA" sz="1150">
                <a:solidFill>
                  <a:srgbClr val="FF0000"/>
                </a:solidFill>
                <a:highlight>
                  <a:srgbClr val="FFFFFF"/>
                </a:highlight>
                <a:latin typeface="Courier New"/>
                <a:ea typeface="Courier New"/>
                <a:cs typeface="Courier New"/>
                <a:sym typeface="Courier New"/>
              </a:rPr>
              <a:t>6</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(i)</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i == </a:t>
            </a:r>
            <a:r>
              <a:rPr lang="en-CA" sz="1150">
                <a:solidFill>
                  <a:srgbClr val="FF0000"/>
                </a:solidFill>
                <a:highlight>
                  <a:srgbClr val="FFFFFF"/>
                </a:highlight>
                <a:latin typeface="Courier New"/>
                <a:ea typeface="Courier New"/>
                <a:cs typeface="Courier New"/>
                <a:sym typeface="Courier New"/>
              </a:rPr>
              <a:t>3</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break</a:t>
            </a:r>
            <a:endParaRPr sz="1150">
              <a:solidFill>
                <a:srgbClr val="0000CD"/>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i += </a:t>
            </a:r>
            <a:r>
              <a:rPr lang="en-CA" sz="1150">
                <a:solidFill>
                  <a:srgbClr val="FF0000"/>
                </a:solidFill>
                <a:highlight>
                  <a:srgbClr val="FFFFFF"/>
                </a:highlight>
                <a:latin typeface="Courier New"/>
                <a:ea typeface="Courier New"/>
                <a:cs typeface="Courier New"/>
                <a:sym typeface="Courier New"/>
              </a:rPr>
              <a:t>1</a:t>
            </a:r>
            <a:endParaRPr sz="1150">
              <a:solidFill>
                <a:schemeClr val="dk1"/>
              </a:solidFill>
              <a:highlight>
                <a:srgbClr val="FFFFFF"/>
              </a:highlight>
              <a:latin typeface="Montserrat"/>
              <a:ea typeface="Montserrat"/>
              <a:cs typeface="Montserrat"/>
              <a:sym typeface="Montserrat"/>
            </a:endParaRPr>
          </a:p>
        </p:txBody>
      </p:sp>
      <p:sp>
        <p:nvSpPr>
          <p:cNvPr id="282" name="Google Shape;282;gf6530b1da6_1_303"/>
          <p:cNvSpPr txBox="1"/>
          <p:nvPr/>
        </p:nvSpPr>
        <p:spPr>
          <a:xfrm>
            <a:off x="3456125" y="3256325"/>
            <a:ext cx="4262700" cy="7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1</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2</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3</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Why Python?</a:t>
            </a:r>
            <a:endParaRPr/>
          </a:p>
        </p:txBody>
      </p:sp>
      <p:sp>
        <p:nvSpPr>
          <p:cNvPr id="90" name="Google Shape;90;p3"/>
          <p:cNvSpPr txBox="1"/>
          <p:nvPr/>
        </p:nvSpPr>
        <p:spPr>
          <a:xfrm>
            <a:off x="746800" y="1371525"/>
            <a:ext cx="7444500" cy="3170100"/>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Python is a simple, free, open-source, easy to learn, powerful object oriented programming language</a:t>
            </a:r>
            <a:endParaRPr b="1">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Cross-platform (Windows, Mac, Linux)</a:t>
            </a:r>
            <a:endParaRPr b="1">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Widely used, extensive capabilities, documentation and support</a:t>
            </a:r>
            <a:endParaRPr b="1">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Access to advanced math, statistics, database functions and standard libraries that provide rich set of functions and modules</a:t>
            </a:r>
            <a:endParaRPr b="1">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Easily integrable with a variety of applications and other languages like C, C++, Java etc</a:t>
            </a:r>
            <a:endParaRPr b="1" i="0" sz="1400" u="none" cap="none" strike="noStrike">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b="1" i="0" sz="18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f6530b1da6_1_321"/>
          <p:cNvSpPr txBox="1"/>
          <p:nvPr>
            <p:ph type="title"/>
          </p:nvPr>
        </p:nvSpPr>
        <p:spPr>
          <a:xfrm>
            <a:off x="571500" y="4884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While Loops</a:t>
            </a:r>
            <a:endParaRPr/>
          </a:p>
        </p:txBody>
      </p:sp>
      <p:sp>
        <p:nvSpPr>
          <p:cNvPr id="289" name="Google Shape;289;gf6530b1da6_1_321"/>
          <p:cNvSpPr txBox="1"/>
          <p:nvPr/>
        </p:nvSpPr>
        <p:spPr>
          <a:xfrm>
            <a:off x="699100" y="1555375"/>
            <a:ext cx="8109900" cy="37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Montserrat"/>
                <a:ea typeface="Montserrat"/>
                <a:cs typeface="Montserrat"/>
                <a:sym typeface="Montserrat"/>
              </a:rPr>
              <a:t>Continue Statement-</a:t>
            </a:r>
            <a:r>
              <a:rPr lang="en-CA">
                <a:latin typeface="Montserrat"/>
                <a:ea typeface="Montserrat"/>
                <a:cs typeface="Montserrat"/>
                <a:sym typeface="Montserrat"/>
              </a:rPr>
              <a:t> </a:t>
            </a:r>
            <a:r>
              <a:rPr lang="en-CA" sz="1150">
                <a:solidFill>
                  <a:schemeClr val="dk1"/>
                </a:solidFill>
                <a:highlight>
                  <a:srgbClr val="FFFFFF"/>
                </a:highlight>
                <a:latin typeface="Montserrat"/>
                <a:ea typeface="Montserrat"/>
                <a:cs typeface="Montserrat"/>
                <a:sym typeface="Montserrat"/>
              </a:rPr>
              <a:t>With the </a:t>
            </a:r>
            <a:r>
              <a:rPr lang="en-CA" sz="1200">
                <a:solidFill>
                  <a:srgbClr val="DC143C"/>
                </a:solidFill>
                <a:latin typeface="Montserrat"/>
                <a:ea typeface="Montserrat"/>
                <a:cs typeface="Montserrat"/>
                <a:sym typeface="Montserrat"/>
              </a:rPr>
              <a:t>continue</a:t>
            </a:r>
            <a:r>
              <a:rPr lang="en-CA" sz="1150">
                <a:solidFill>
                  <a:schemeClr val="dk1"/>
                </a:solidFill>
                <a:highlight>
                  <a:srgbClr val="FFFFFF"/>
                </a:highlight>
                <a:latin typeface="Montserrat"/>
                <a:ea typeface="Montserrat"/>
                <a:cs typeface="Montserrat"/>
                <a:sym typeface="Montserrat"/>
              </a:rPr>
              <a:t> statement we can stop the current iteration, and continue with the next:</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CA" sz="1150">
                <a:solidFill>
                  <a:schemeClr val="dk1"/>
                </a:solidFill>
                <a:highlight>
                  <a:srgbClr val="FFFFFF"/>
                </a:highlight>
                <a:latin typeface="Montserrat"/>
                <a:ea typeface="Montserrat"/>
                <a:cs typeface="Montserrat"/>
                <a:sym typeface="Montserrat"/>
              </a:rPr>
              <a:t>Continue to the next iteration if i is 3:</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i = </a:t>
            </a:r>
            <a:r>
              <a:rPr lang="en-CA" sz="1150">
                <a:solidFill>
                  <a:srgbClr val="FF0000"/>
                </a:solidFill>
                <a:highlight>
                  <a:srgbClr val="FFFFFF"/>
                </a:highlight>
                <a:latin typeface="Courier New"/>
                <a:ea typeface="Courier New"/>
                <a:cs typeface="Courier New"/>
                <a:sym typeface="Courier New"/>
              </a:rPr>
              <a:t>0</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while</a:t>
            </a:r>
            <a:r>
              <a:rPr lang="en-CA" sz="1150">
                <a:solidFill>
                  <a:schemeClr val="dk1"/>
                </a:solidFill>
                <a:highlight>
                  <a:srgbClr val="FFFFFF"/>
                </a:highlight>
                <a:latin typeface="Courier New"/>
                <a:ea typeface="Courier New"/>
                <a:cs typeface="Courier New"/>
                <a:sym typeface="Courier New"/>
              </a:rPr>
              <a:t> i &lt; </a:t>
            </a:r>
            <a:r>
              <a:rPr lang="en-CA" sz="1150">
                <a:solidFill>
                  <a:srgbClr val="FF0000"/>
                </a:solidFill>
                <a:highlight>
                  <a:srgbClr val="FFFFFF"/>
                </a:highlight>
                <a:latin typeface="Courier New"/>
                <a:ea typeface="Courier New"/>
                <a:cs typeface="Courier New"/>
                <a:sym typeface="Courier New"/>
              </a:rPr>
              <a:t>6</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i += </a:t>
            </a:r>
            <a:r>
              <a:rPr lang="en-CA" sz="1150">
                <a:solidFill>
                  <a:srgbClr val="FF0000"/>
                </a:solidFill>
                <a:highlight>
                  <a:srgbClr val="FFFFFF"/>
                </a:highlight>
                <a:latin typeface="Courier New"/>
                <a:ea typeface="Courier New"/>
                <a:cs typeface="Courier New"/>
                <a:sym typeface="Courier New"/>
              </a:rPr>
              <a:t>1</a:t>
            </a:r>
            <a:endParaRPr sz="115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i == </a:t>
            </a:r>
            <a:r>
              <a:rPr lang="en-CA" sz="1150">
                <a:solidFill>
                  <a:srgbClr val="FF0000"/>
                </a:solidFill>
                <a:highlight>
                  <a:srgbClr val="FFFFFF"/>
                </a:highlight>
                <a:latin typeface="Courier New"/>
                <a:ea typeface="Courier New"/>
                <a:cs typeface="Courier New"/>
                <a:sym typeface="Courier New"/>
              </a:rPr>
              <a:t>3</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continue</a:t>
            </a:r>
            <a:endParaRPr sz="1150">
              <a:solidFill>
                <a:srgbClr val="0000C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(i)</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p:txBody>
      </p:sp>
      <p:sp>
        <p:nvSpPr>
          <p:cNvPr id="290" name="Google Shape;290;gf6530b1da6_1_321"/>
          <p:cNvSpPr txBox="1"/>
          <p:nvPr/>
        </p:nvSpPr>
        <p:spPr>
          <a:xfrm>
            <a:off x="3382125" y="2486650"/>
            <a:ext cx="4262700" cy="10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1</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2</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4</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5</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6</a:t>
            </a:r>
            <a:endParaRPr>
              <a:latin typeface="Calibri"/>
              <a:ea typeface="Calibri"/>
              <a:cs typeface="Calibri"/>
              <a:sym typeface="Calibri"/>
            </a:endParaRPr>
          </a:p>
        </p:txBody>
      </p:sp>
      <p:sp>
        <p:nvSpPr>
          <p:cNvPr id="291" name="Google Shape;291;gf6530b1da6_1_321"/>
          <p:cNvSpPr txBox="1"/>
          <p:nvPr/>
        </p:nvSpPr>
        <p:spPr>
          <a:xfrm>
            <a:off x="6024175" y="365595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f6530b1da6_1_336"/>
          <p:cNvSpPr txBox="1"/>
          <p:nvPr>
            <p:ph type="title"/>
          </p:nvPr>
        </p:nvSpPr>
        <p:spPr>
          <a:xfrm>
            <a:off x="571500" y="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For Loops</a:t>
            </a:r>
            <a:endParaRPr/>
          </a:p>
        </p:txBody>
      </p:sp>
      <p:sp>
        <p:nvSpPr>
          <p:cNvPr id="298" name="Google Shape;298;gf6530b1da6_1_336"/>
          <p:cNvSpPr txBox="1"/>
          <p:nvPr/>
        </p:nvSpPr>
        <p:spPr>
          <a:xfrm>
            <a:off x="705400" y="1229525"/>
            <a:ext cx="8125800" cy="291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lang="en-CA" sz="1150">
                <a:solidFill>
                  <a:schemeClr val="dk1"/>
                </a:solidFill>
                <a:highlight>
                  <a:srgbClr val="FFFFFF"/>
                </a:highlight>
                <a:latin typeface="Montserrat"/>
                <a:ea typeface="Montserrat"/>
                <a:cs typeface="Montserrat"/>
                <a:sym typeface="Montserrat"/>
              </a:rPr>
              <a:t>A </a:t>
            </a:r>
            <a:r>
              <a:rPr lang="en-CA" sz="1200">
                <a:solidFill>
                  <a:srgbClr val="DC143C"/>
                </a:solidFill>
                <a:highlight>
                  <a:srgbClr val="FFFFFF"/>
                </a:highlight>
                <a:latin typeface="Montserrat"/>
                <a:ea typeface="Montserrat"/>
                <a:cs typeface="Montserrat"/>
                <a:sym typeface="Montserrat"/>
              </a:rPr>
              <a:t>for</a:t>
            </a:r>
            <a:r>
              <a:rPr lang="en-CA" sz="1150">
                <a:solidFill>
                  <a:schemeClr val="dk1"/>
                </a:solidFill>
                <a:highlight>
                  <a:srgbClr val="FFFFFF"/>
                </a:highlight>
                <a:latin typeface="Montserrat"/>
                <a:ea typeface="Montserrat"/>
                <a:cs typeface="Montserrat"/>
                <a:sym typeface="Montserrat"/>
              </a:rPr>
              <a:t> loop is used for iterating over a sequence (that is either a list, a tuple, a dictionary, a set, or a string).</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Clr>
                <a:schemeClr val="dk1"/>
              </a:buClr>
              <a:buSzPts val="1100"/>
              <a:buFont typeface="Arial"/>
              <a:buNone/>
            </a:pPr>
            <a:r>
              <a:rPr lang="en-CA" sz="1150">
                <a:solidFill>
                  <a:schemeClr val="dk1"/>
                </a:solidFill>
                <a:highlight>
                  <a:srgbClr val="FFFFFF"/>
                </a:highlight>
                <a:latin typeface="Montserrat"/>
                <a:ea typeface="Montserrat"/>
                <a:cs typeface="Montserrat"/>
                <a:sym typeface="Montserrat"/>
              </a:rPr>
              <a:t>This is less like the </a:t>
            </a:r>
            <a:r>
              <a:rPr lang="en-CA" sz="1200">
                <a:solidFill>
                  <a:srgbClr val="DC143C"/>
                </a:solidFill>
                <a:highlight>
                  <a:srgbClr val="FFFFFF"/>
                </a:highlight>
                <a:latin typeface="Montserrat"/>
                <a:ea typeface="Montserrat"/>
                <a:cs typeface="Montserrat"/>
                <a:sym typeface="Montserrat"/>
              </a:rPr>
              <a:t>for</a:t>
            </a:r>
            <a:r>
              <a:rPr lang="en-CA" sz="1150">
                <a:solidFill>
                  <a:schemeClr val="dk1"/>
                </a:solidFill>
                <a:highlight>
                  <a:srgbClr val="FFFFFF"/>
                </a:highlight>
                <a:latin typeface="Montserrat"/>
                <a:ea typeface="Montserrat"/>
                <a:cs typeface="Montserrat"/>
                <a:sym typeface="Montserrat"/>
              </a:rPr>
              <a:t> keyword in other programming languages, and works more like an iterator method as found in other object-orientated programming languages.</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rPr lang="en-CA" sz="1150">
                <a:solidFill>
                  <a:schemeClr val="dk1"/>
                </a:solidFill>
                <a:highlight>
                  <a:srgbClr val="FFFFFF"/>
                </a:highlight>
                <a:latin typeface="Montserrat"/>
                <a:ea typeface="Montserrat"/>
                <a:cs typeface="Montserrat"/>
                <a:sym typeface="Montserrat"/>
              </a:rPr>
              <a:t>With the </a:t>
            </a:r>
            <a:r>
              <a:rPr lang="en-CA" sz="1200">
                <a:solidFill>
                  <a:srgbClr val="DC143C"/>
                </a:solidFill>
                <a:highlight>
                  <a:srgbClr val="FFFFFF"/>
                </a:highlight>
                <a:latin typeface="Montserrat"/>
                <a:ea typeface="Montserrat"/>
                <a:cs typeface="Montserrat"/>
                <a:sym typeface="Montserrat"/>
              </a:rPr>
              <a:t>for</a:t>
            </a:r>
            <a:r>
              <a:rPr lang="en-CA" sz="1150">
                <a:solidFill>
                  <a:schemeClr val="dk1"/>
                </a:solidFill>
                <a:highlight>
                  <a:srgbClr val="FFFFFF"/>
                </a:highlight>
                <a:latin typeface="Montserrat"/>
                <a:ea typeface="Montserrat"/>
                <a:cs typeface="Montserrat"/>
                <a:sym typeface="Montserrat"/>
              </a:rPr>
              <a:t> loop we can execute a set of statements, once for each item in a list, tuple, set etc.</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rPr lang="en-CA" sz="1150">
                <a:solidFill>
                  <a:schemeClr val="dk1"/>
                </a:solidFill>
                <a:highlight>
                  <a:srgbClr val="FFFFFF"/>
                </a:highlight>
                <a:latin typeface="Montserrat"/>
                <a:ea typeface="Montserrat"/>
                <a:cs typeface="Montserrat"/>
                <a:sym typeface="Montserrat"/>
              </a:rPr>
              <a:t>Print each fruit in a fruit list:</a:t>
            </a:r>
            <a:endParaRPr sz="1150">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140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fruits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x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fruits:</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1400"/>
              </a:spcAft>
              <a:buNone/>
            </a:pPr>
            <a:r>
              <a:rPr lang="en-CA" sz="1150">
                <a:solidFill>
                  <a:schemeClr val="dk1"/>
                </a:solidFill>
                <a:highlight>
                  <a:srgbClr val="FFFFFF"/>
                </a:highlight>
                <a:latin typeface="Montserrat"/>
                <a:ea typeface="Montserrat"/>
                <a:cs typeface="Montserrat"/>
                <a:sym typeface="Montserrat"/>
              </a:rPr>
              <a:t>Even strings are iterable objects, they contain a sequence of characters.</a:t>
            </a:r>
            <a:endParaRPr sz="1150">
              <a:solidFill>
                <a:schemeClr val="dk1"/>
              </a:solidFill>
              <a:highlight>
                <a:srgbClr val="FFFFFF"/>
              </a:highlight>
              <a:latin typeface="Montserrat"/>
              <a:ea typeface="Montserrat"/>
              <a:cs typeface="Montserrat"/>
              <a:sym typeface="Montserrat"/>
            </a:endParaRPr>
          </a:p>
        </p:txBody>
      </p:sp>
      <p:sp>
        <p:nvSpPr>
          <p:cNvPr id="299" name="Google Shape;299;gf6530b1da6_1_336"/>
          <p:cNvSpPr txBox="1"/>
          <p:nvPr/>
        </p:nvSpPr>
        <p:spPr>
          <a:xfrm>
            <a:off x="4647675" y="2982500"/>
            <a:ext cx="919500" cy="7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apple</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banana</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cherry</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f6530b1da6_1_351"/>
          <p:cNvSpPr txBox="1"/>
          <p:nvPr>
            <p:ph type="title"/>
          </p:nvPr>
        </p:nvSpPr>
        <p:spPr>
          <a:xfrm>
            <a:off x="571500" y="4958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For Loops</a:t>
            </a:r>
            <a:endParaRPr/>
          </a:p>
        </p:txBody>
      </p:sp>
      <p:sp>
        <p:nvSpPr>
          <p:cNvPr id="306" name="Google Shape;306;gf6530b1da6_1_351"/>
          <p:cNvSpPr txBox="1"/>
          <p:nvPr/>
        </p:nvSpPr>
        <p:spPr>
          <a:xfrm>
            <a:off x="701200" y="1119650"/>
            <a:ext cx="8120400" cy="447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Montserrat"/>
                <a:ea typeface="Montserrat"/>
                <a:cs typeface="Montserrat"/>
                <a:sym typeface="Montserrat"/>
              </a:rPr>
              <a:t>Break Statement-</a:t>
            </a:r>
            <a:r>
              <a:rPr lang="en-CA">
                <a:latin typeface="Montserrat"/>
                <a:ea typeface="Montserrat"/>
                <a:cs typeface="Montserrat"/>
                <a:sym typeface="Montserrat"/>
              </a:rPr>
              <a:t> </a:t>
            </a:r>
            <a:r>
              <a:rPr lang="en-CA" sz="1150">
                <a:solidFill>
                  <a:schemeClr val="dk1"/>
                </a:solidFill>
                <a:highlight>
                  <a:srgbClr val="FFFFFF"/>
                </a:highlight>
                <a:latin typeface="Montserrat"/>
                <a:ea typeface="Montserrat"/>
                <a:cs typeface="Montserrat"/>
                <a:sym typeface="Montserrat"/>
              </a:rPr>
              <a:t>With the </a:t>
            </a:r>
            <a:r>
              <a:rPr lang="en-CA" sz="1200">
                <a:solidFill>
                  <a:srgbClr val="DC143C"/>
                </a:solidFill>
                <a:latin typeface="Montserrat"/>
                <a:ea typeface="Montserrat"/>
                <a:cs typeface="Montserrat"/>
                <a:sym typeface="Montserrat"/>
              </a:rPr>
              <a:t>break</a:t>
            </a:r>
            <a:r>
              <a:rPr lang="en-CA" sz="1150">
                <a:solidFill>
                  <a:schemeClr val="dk1"/>
                </a:solidFill>
                <a:highlight>
                  <a:srgbClr val="FFFFFF"/>
                </a:highlight>
                <a:latin typeface="Montserrat"/>
                <a:ea typeface="Montserrat"/>
                <a:cs typeface="Montserrat"/>
                <a:sym typeface="Montserrat"/>
              </a:rPr>
              <a:t> statement we can stop the loop before it has looped through all the items:</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CA" sz="1150">
                <a:solidFill>
                  <a:schemeClr val="dk1"/>
                </a:solidFill>
                <a:highlight>
                  <a:srgbClr val="FFFFFF"/>
                </a:highlight>
                <a:latin typeface="Montserrat"/>
                <a:ea typeface="Montserrat"/>
                <a:cs typeface="Montserrat"/>
                <a:sym typeface="Montserrat"/>
              </a:rPr>
              <a:t>Exit the loop when ‘x’ is “banana”:</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fruits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apple</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x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fruits:</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x ==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break</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CA" sz="1150">
                <a:solidFill>
                  <a:schemeClr val="dk1"/>
                </a:solidFill>
                <a:highlight>
                  <a:srgbClr val="FFFFFF"/>
                </a:highlight>
                <a:latin typeface="Montserrat"/>
                <a:ea typeface="Montserrat"/>
                <a:cs typeface="Montserrat"/>
                <a:sym typeface="Montserrat"/>
              </a:rPr>
              <a:t>Continue Statement-</a:t>
            </a:r>
            <a:r>
              <a:rPr lang="en-CA" sz="1150">
                <a:solidFill>
                  <a:schemeClr val="dk1"/>
                </a:solidFill>
                <a:highlight>
                  <a:srgbClr val="FFFFFF"/>
                </a:highlight>
                <a:latin typeface="Montserrat"/>
                <a:ea typeface="Montserrat"/>
                <a:cs typeface="Montserrat"/>
                <a:sym typeface="Montserrat"/>
              </a:rPr>
              <a:t> With the </a:t>
            </a:r>
            <a:r>
              <a:rPr lang="en-CA" sz="1200">
                <a:solidFill>
                  <a:srgbClr val="DC143C"/>
                </a:solidFill>
                <a:latin typeface="Montserrat"/>
                <a:ea typeface="Montserrat"/>
                <a:cs typeface="Montserrat"/>
                <a:sym typeface="Montserrat"/>
              </a:rPr>
              <a:t>continue</a:t>
            </a:r>
            <a:r>
              <a:rPr lang="en-CA" sz="1150">
                <a:solidFill>
                  <a:schemeClr val="dk1"/>
                </a:solidFill>
                <a:highlight>
                  <a:srgbClr val="FFFFFF"/>
                </a:highlight>
                <a:latin typeface="Montserrat"/>
                <a:ea typeface="Montserrat"/>
                <a:cs typeface="Montserrat"/>
                <a:sym typeface="Montserrat"/>
              </a:rPr>
              <a:t> statement we can stop the current iteration of the loop, and continue with the next:</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CA" sz="1150">
                <a:solidFill>
                  <a:schemeClr val="dk1"/>
                </a:solidFill>
                <a:highlight>
                  <a:srgbClr val="FFFFFF"/>
                </a:highlight>
                <a:latin typeface="Montserrat"/>
                <a:ea typeface="Montserrat"/>
                <a:cs typeface="Montserrat"/>
                <a:sym typeface="Montserrat"/>
              </a:rPr>
              <a:t>Do not print banana:</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fruits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x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fruits:</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x ==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continue</a:t>
            </a:r>
            <a:endParaRPr sz="1150">
              <a:solidFill>
                <a:srgbClr val="0000C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p:txBody>
      </p:sp>
      <p:sp>
        <p:nvSpPr>
          <p:cNvPr id="307" name="Google Shape;307;gf6530b1da6_1_351"/>
          <p:cNvSpPr txBox="1"/>
          <p:nvPr/>
        </p:nvSpPr>
        <p:spPr>
          <a:xfrm>
            <a:off x="4877075" y="3130500"/>
            <a:ext cx="4262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apple</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cherry</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f6530b1da6_1_370"/>
          <p:cNvSpPr txBox="1"/>
          <p:nvPr>
            <p:ph type="title"/>
          </p:nvPr>
        </p:nvSpPr>
        <p:spPr>
          <a:xfrm>
            <a:off x="571500" y="4810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For Loops</a:t>
            </a:r>
            <a:endParaRPr/>
          </a:p>
        </p:txBody>
      </p:sp>
      <p:sp>
        <p:nvSpPr>
          <p:cNvPr id="314" name="Google Shape;314;gf6530b1da6_1_370"/>
          <p:cNvSpPr txBox="1"/>
          <p:nvPr/>
        </p:nvSpPr>
        <p:spPr>
          <a:xfrm>
            <a:off x="706500" y="1144300"/>
            <a:ext cx="8109900" cy="42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1150">
                <a:solidFill>
                  <a:schemeClr val="dk1"/>
                </a:solidFill>
                <a:highlight>
                  <a:srgbClr val="FFFFFF"/>
                </a:highlight>
                <a:latin typeface="Montserrat"/>
                <a:ea typeface="Montserrat"/>
                <a:cs typeface="Montserrat"/>
                <a:sym typeface="Montserrat"/>
              </a:rPr>
              <a:t>The </a:t>
            </a:r>
            <a:r>
              <a:rPr b="1" lang="en-CA" sz="1200">
                <a:solidFill>
                  <a:srgbClr val="DC143C"/>
                </a:solidFill>
                <a:latin typeface="Montserrat"/>
                <a:ea typeface="Montserrat"/>
                <a:cs typeface="Montserrat"/>
                <a:sym typeface="Montserrat"/>
              </a:rPr>
              <a:t>range()</a:t>
            </a:r>
            <a:r>
              <a:rPr b="1" lang="en-CA" sz="1150">
                <a:solidFill>
                  <a:schemeClr val="dk1"/>
                </a:solidFill>
                <a:highlight>
                  <a:srgbClr val="FFFFFF"/>
                </a:highlight>
                <a:latin typeface="Montserrat"/>
                <a:ea typeface="Montserrat"/>
                <a:cs typeface="Montserrat"/>
                <a:sym typeface="Montserrat"/>
              </a:rPr>
              <a:t> function</a:t>
            </a:r>
            <a:r>
              <a:rPr lang="en-CA" sz="1150">
                <a:solidFill>
                  <a:schemeClr val="dk1"/>
                </a:solidFill>
                <a:highlight>
                  <a:srgbClr val="FFFFFF"/>
                </a:highlight>
                <a:latin typeface="Montserrat"/>
                <a:ea typeface="Montserrat"/>
                <a:cs typeface="Montserrat"/>
                <a:sym typeface="Montserrat"/>
              </a:rPr>
              <a:t> defaults to 0 as a starting value, however it is possible to specify the starting value by adding a parameter: </a:t>
            </a:r>
            <a:r>
              <a:rPr lang="en-CA" sz="1200">
                <a:solidFill>
                  <a:srgbClr val="DC143C"/>
                </a:solidFill>
                <a:latin typeface="Montserrat"/>
                <a:ea typeface="Montserrat"/>
                <a:cs typeface="Montserrat"/>
                <a:sym typeface="Montserrat"/>
              </a:rPr>
              <a:t>range(2, 6)</a:t>
            </a:r>
            <a:r>
              <a:rPr lang="en-CA" sz="1150">
                <a:solidFill>
                  <a:schemeClr val="dk1"/>
                </a:solidFill>
                <a:highlight>
                  <a:srgbClr val="FFFFFF"/>
                </a:highlight>
                <a:latin typeface="Montserrat"/>
                <a:ea typeface="Montserrat"/>
                <a:cs typeface="Montserrat"/>
                <a:sym typeface="Montserrat"/>
              </a:rPr>
              <a:t>, which means values from 2 to 6 (but not including 6):</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x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range</a:t>
            </a:r>
            <a:r>
              <a:rPr lang="en-CA" sz="1150">
                <a:solidFill>
                  <a:schemeClr val="dk1"/>
                </a:solidFill>
                <a:highlight>
                  <a:srgbClr val="FFFFFF"/>
                </a:highlight>
                <a:latin typeface="Courier New"/>
                <a:ea typeface="Courier New"/>
                <a:cs typeface="Courier New"/>
                <a:sym typeface="Courier New"/>
              </a:rPr>
              <a:t>(</a:t>
            </a:r>
            <a:r>
              <a:rPr lang="en-CA" sz="1150">
                <a:solidFill>
                  <a:srgbClr val="FF0000"/>
                </a:solidFill>
                <a:highlight>
                  <a:srgbClr val="FFFFFF"/>
                </a:highlight>
                <a:latin typeface="Courier New"/>
                <a:ea typeface="Courier New"/>
                <a:cs typeface="Courier New"/>
                <a:sym typeface="Courier New"/>
              </a:rPr>
              <a:t>6</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CA" sz="1150">
                <a:solidFill>
                  <a:schemeClr val="dk1"/>
                </a:solidFill>
                <a:highlight>
                  <a:srgbClr val="FFFFFF"/>
                </a:highlight>
                <a:latin typeface="Montserrat"/>
                <a:ea typeface="Montserrat"/>
                <a:cs typeface="Montserrat"/>
                <a:sym typeface="Montserrat"/>
              </a:rPr>
              <a:t>The </a:t>
            </a:r>
            <a:r>
              <a:rPr lang="en-CA" sz="1200">
                <a:solidFill>
                  <a:srgbClr val="DC143C"/>
                </a:solidFill>
                <a:latin typeface="Montserrat"/>
                <a:ea typeface="Montserrat"/>
                <a:cs typeface="Montserrat"/>
                <a:sym typeface="Montserrat"/>
              </a:rPr>
              <a:t>range()</a:t>
            </a:r>
            <a:r>
              <a:rPr lang="en-CA" sz="1150">
                <a:solidFill>
                  <a:schemeClr val="dk1"/>
                </a:solidFill>
                <a:highlight>
                  <a:srgbClr val="FFFFFF"/>
                </a:highlight>
                <a:latin typeface="Montserrat"/>
                <a:ea typeface="Montserrat"/>
                <a:cs typeface="Montserrat"/>
                <a:sym typeface="Montserrat"/>
              </a:rPr>
              <a:t> function defaults to increment the sequence by 1, however it is possible to specify the increment value by adding a third parameter: </a:t>
            </a:r>
            <a:r>
              <a:rPr lang="en-CA" sz="1200">
                <a:solidFill>
                  <a:srgbClr val="DC143C"/>
                </a:solidFill>
                <a:latin typeface="Montserrat"/>
                <a:ea typeface="Montserrat"/>
                <a:cs typeface="Montserrat"/>
                <a:sym typeface="Montserrat"/>
              </a:rPr>
              <a:t>range(2, 20, 3)</a:t>
            </a:r>
            <a:r>
              <a:rPr lang="en-CA" sz="1150">
                <a:solidFill>
                  <a:schemeClr val="dk1"/>
                </a:solidFill>
                <a:highlight>
                  <a:srgbClr val="FFFFFF"/>
                </a:highlight>
                <a:latin typeface="Montserrat"/>
                <a:ea typeface="Montserrat"/>
                <a:cs typeface="Montserrat"/>
                <a:sym typeface="Montserrat"/>
              </a:rPr>
              <a:t>:</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CA" sz="1150">
                <a:solidFill>
                  <a:schemeClr val="dk1"/>
                </a:solidFill>
                <a:highlight>
                  <a:srgbClr val="FFFFFF"/>
                </a:highlight>
                <a:latin typeface="Montserrat"/>
                <a:ea typeface="Montserrat"/>
                <a:cs typeface="Montserrat"/>
                <a:sym typeface="Montserrat"/>
              </a:rPr>
              <a:t>Increment the sequence with 3:</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SzPts val="1150"/>
              <a:buFont typeface="Courier New"/>
              <a:buChar char="●"/>
            </a:pP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x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range</a:t>
            </a:r>
            <a:r>
              <a:rPr lang="en-CA" sz="1150">
                <a:solidFill>
                  <a:schemeClr val="dk1"/>
                </a:solidFill>
                <a:highlight>
                  <a:srgbClr val="FFFFFF"/>
                </a:highlight>
                <a:latin typeface="Courier New"/>
                <a:ea typeface="Courier New"/>
                <a:cs typeface="Courier New"/>
                <a:sym typeface="Courier New"/>
              </a:rPr>
              <a:t>(</a:t>
            </a:r>
            <a:r>
              <a:rPr lang="en-CA" sz="1150">
                <a:solidFill>
                  <a:srgbClr val="FF0000"/>
                </a:solidFill>
                <a:highlight>
                  <a:srgbClr val="FFFFFF"/>
                </a:highlight>
                <a:latin typeface="Courier New"/>
                <a:ea typeface="Courier New"/>
                <a:cs typeface="Courier New"/>
                <a:sym typeface="Courier New"/>
              </a:rPr>
              <a:t>2</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20</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3</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p:txBody>
      </p:sp>
      <p:sp>
        <p:nvSpPr>
          <p:cNvPr id="315" name="Google Shape;315;gf6530b1da6_1_370"/>
          <p:cNvSpPr txBox="1"/>
          <p:nvPr/>
        </p:nvSpPr>
        <p:spPr>
          <a:xfrm>
            <a:off x="3737350" y="1343025"/>
            <a:ext cx="1450500" cy="118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12700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2</a:t>
            </a:r>
            <a:endParaRPr sz="1150">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3</a:t>
            </a:r>
            <a:endParaRPr sz="1150">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4</a:t>
            </a:r>
            <a:endParaRPr sz="1150">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5</a:t>
            </a:r>
            <a:endParaRPr sz="1150">
              <a:solidFill>
                <a:srgbClr val="FFFFFF"/>
              </a:solidFill>
              <a:highlight>
                <a:schemeClr val="dk1"/>
              </a:highlight>
              <a:latin typeface="Courier New"/>
              <a:ea typeface="Courier New"/>
              <a:cs typeface="Courier New"/>
              <a:sym typeface="Courier New"/>
            </a:endParaRPr>
          </a:p>
        </p:txBody>
      </p:sp>
      <p:sp>
        <p:nvSpPr>
          <p:cNvPr id="316" name="Google Shape;316;gf6530b1da6_1_370"/>
          <p:cNvSpPr txBox="1"/>
          <p:nvPr/>
        </p:nvSpPr>
        <p:spPr>
          <a:xfrm>
            <a:off x="4144400" y="3137900"/>
            <a:ext cx="42627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2</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5</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8</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11</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14</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17</a:t>
            </a:r>
            <a:endParaRPr sz="1150">
              <a:solidFill>
                <a:srgbClr val="FFFFFF"/>
              </a:solidFill>
              <a:highlight>
                <a:schemeClr val="dk1"/>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f6530b1da6_1_388"/>
          <p:cNvSpPr txBox="1"/>
          <p:nvPr>
            <p:ph type="title"/>
          </p:nvPr>
        </p:nvSpPr>
        <p:spPr>
          <a:xfrm>
            <a:off x="571500" y="4736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For Loops</a:t>
            </a:r>
            <a:endParaRPr/>
          </a:p>
        </p:txBody>
      </p:sp>
      <p:sp>
        <p:nvSpPr>
          <p:cNvPr id="323" name="Google Shape;323;gf6530b1da6_1_388"/>
          <p:cNvSpPr txBox="1"/>
          <p:nvPr/>
        </p:nvSpPr>
        <p:spPr>
          <a:xfrm>
            <a:off x="732950" y="1065675"/>
            <a:ext cx="8109900" cy="41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Montserrat"/>
                <a:ea typeface="Montserrat"/>
                <a:cs typeface="Montserrat"/>
                <a:sym typeface="Montserrat"/>
              </a:rPr>
              <a:t>Nested loops-</a:t>
            </a:r>
            <a:r>
              <a:rPr lang="en-CA">
                <a:latin typeface="Montserrat"/>
                <a:ea typeface="Montserrat"/>
                <a:cs typeface="Montserrat"/>
                <a:sym typeface="Montserrat"/>
              </a:rPr>
              <a:t> </a:t>
            </a:r>
            <a:r>
              <a:rPr lang="en-CA" sz="1150">
                <a:solidFill>
                  <a:schemeClr val="dk1"/>
                </a:solidFill>
                <a:highlight>
                  <a:srgbClr val="FFFFFF"/>
                </a:highlight>
                <a:latin typeface="Montserrat"/>
                <a:ea typeface="Montserrat"/>
                <a:cs typeface="Montserrat"/>
                <a:sym typeface="Montserrat"/>
              </a:rPr>
              <a:t>A nested loop is a loop inside a loop. The "inner loop" will be executed one time for each iteration of the "outer loop":</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CA" sz="1150">
                <a:solidFill>
                  <a:schemeClr val="dk1"/>
                </a:solidFill>
                <a:highlight>
                  <a:srgbClr val="FFFFFF"/>
                </a:highlight>
                <a:latin typeface="Montserrat"/>
                <a:ea typeface="Montserrat"/>
                <a:cs typeface="Montserrat"/>
                <a:sym typeface="Montserrat"/>
              </a:rPr>
              <a:t>Print each adjective for every fruit:</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adj = [</a:t>
            </a:r>
            <a:r>
              <a:rPr lang="en-CA" sz="1150">
                <a:solidFill>
                  <a:srgbClr val="A52A2A"/>
                </a:solidFill>
                <a:highlight>
                  <a:srgbClr val="FFFFFF"/>
                </a:highlight>
                <a:latin typeface="Courier New"/>
                <a:ea typeface="Courier New"/>
                <a:cs typeface="Courier New"/>
                <a:sym typeface="Courier New"/>
              </a:rPr>
              <a:t>"red"</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"big"</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"tasty"</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fruits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x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adj:</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y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fruits:</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 y)</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CA" sz="1150">
                <a:solidFill>
                  <a:schemeClr val="dk1"/>
                </a:solidFill>
                <a:highlight>
                  <a:srgbClr val="FFFFFF"/>
                </a:highlight>
                <a:latin typeface="Montserrat"/>
                <a:ea typeface="Montserrat"/>
                <a:cs typeface="Montserrat"/>
                <a:sym typeface="Montserrat"/>
              </a:rPr>
              <a:t>Pass Statement- </a:t>
            </a:r>
            <a:r>
              <a:rPr lang="en-CA" sz="1200">
                <a:solidFill>
                  <a:srgbClr val="DC143C"/>
                </a:solidFill>
                <a:latin typeface="Montserrat"/>
                <a:ea typeface="Montserrat"/>
                <a:cs typeface="Montserrat"/>
                <a:sym typeface="Montserrat"/>
              </a:rPr>
              <a:t>for</a:t>
            </a:r>
            <a:r>
              <a:rPr lang="en-CA" sz="1150">
                <a:solidFill>
                  <a:schemeClr val="dk1"/>
                </a:solidFill>
                <a:highlight>
                  <a:srgbClr val="FFFFFF"/>
                </a:highlight>
                <a:latin typeface="Montserrat"/>
                <a:ea typeface="Montserrat"/>
                <a:cs typeface="Montserrat"/>
                <a:sym typeface="Montserrat"/>
              </a:rPr>
              <a:t> loops cannot be empty, but if you for some reason have a </a:t>
            </a:r>
            <a:r>
              <a:rPr lang="en-CA" sz="1200">
                <a:solidFill>
                  <a:srgbClr val="DC143C"/>
                </a:solidFill>
                <a:latin typeface="Montserrat"/>
                <a:ea typeface="Montserrat"/>
                <a:cs typeface="Montserrat"/>
                <a:sym typeface="Montserrat"/>
              </a:rPr>
              <a:t>for</a:t>
            </a:r>
            <a:r>
              <a:rPr lang="en-CA" sz="1150">
                <a:solidFill>
                  <a:schemeClr val="dk1"/>
                </a:solidFill>
                <a:highlight>
                  <a:srgbClr val="FFFFFF"/>
                </a:highlight>
                <a:latin typeface="Montserrat"/>
                <a:ea typeface="Montserrat"/>
                <a:cs typeface="Montserrat"/>
                <a:sym typeface="Montserrat"/>
              </a:rPr>
              <a:t> loop with no content, put in the </a:t>
            </a:r>
            <a:r>
              <a:rPr lang="en-CA" sz="1200">
                <a:solidFill>
                  <a:srgbClr val="DC143C"/>
                </a:solidFill>
                <a:latin typeface="Montserrat"/>
                <a:ea typeface="Montserrat"/>
                <a:cs typeface="Montserrat"/>
                <a:sym typeface="Montserrat"/>
              </a:rPr>
              <a:t>pass</a:t>
            </a:r>
            <a:r>
              <a:rPr lang="en-CA" sz="1150">
                <a:solidFill>
                  <a:schemeClr val="dk1"/>
                </a:solidFill>
                <a:highlight>
                  <a:srgbClr val="FFFFFF"/>
                </a:highlight>
                <a:latin typeface="Montserrat"/>
                <a:ea typeface="Montserrat"/>
                <a:cs typeface="Montserrat"/>
                <a:sym typeface="Montserrat"/>
              </a:rPr>
              <a:t> statement to avoid getting an error.</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x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0</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1</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2</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pass</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CA" sz="1150">
                <a:solidFill>
                  <a:schemeClr val="dk1"/>
                </a:solidFill>
                <a:highlight>
                  <a:srgbClr val="FFFFFF"/>
                </a:highlight>
                <a:latin typeface="Montserrat"/>
                <a:ea typeface="Montserrat"/>
                <a:cs typeface="Montserrat"/>
                <a:sym typeface="Montserrat"/>
              </a:rPr>
              <a:t>This gives no output as the loop is empty.</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latin typeface="Calibri"/>
              <a:ea typeface="Calibri"/>
              <a:cs typeface="Calibri"/>
              <a:sym typeface="Calibri"/>
            </a:endParaRPr>
          </a:p>
        </p:txBody>
      </p:sp>
      <p:sp>
        <p:nvSpPr>
          <p:cNvPr id="324" name="Google Shape;324;gf6530b1da6_1_388"/>
          <p:cNvSpPr txBox="1"/>
          <p:nvPr/>
        </p:nvSpPr>
        <p:spPr>
          <a:xfrm>
            <a:off x="4210975" y="1682850"/>
            <a:ext cx="4262700" cy="17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red apple</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red banana</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red cherry</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big apple</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big banana</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big cherry</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tasty apple</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tasty banana</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tasty cherry</a:t>
            </a:r>
            <a:endParaRPr>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f6530b1da6_1_402"/>
          <p:cNvSpPr txBox="1"/>
          <p:nvPr>
            <p:ph type="title"/>
          </p:nvPr>
        </p:nvSpPr>
        <p:spPr>
          <a:xfrm>
            <a:off x="571500" y="4884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Functions</a:t>
            </a:r>
            <a:endParaRPr/>
          </a:p>
        </p:txBody>
      </p:sp>
      <p:sp>
        <p:nvSpPr>
          <p:cNvPr id="331" name="Google Shape;331;gf6530b1da6_1_402"/>
          <p:cNvSpPr txBox="1"/>
          <p:nvPr/>
        </p:nvSpPr>
        <p:spPr>
          <a:xfrm>
            <a:off x="701200" y="1088975"/>
            <a:ext cx="8115300" cy="467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CA" sz="1200">
                <a:solidFill>
                  <a:schemeClr val="dk1"/>
                </a:solidFill>
                <a:highlight>
                  <a:srgbClr val="FFFFFF"/>
                </a:highlight>
                <a:latin typeface="Montserrat"/>
                <a:ea typeface="Montserrat"/>
                <a:cs typeface="Montserrat"/>
                <a:sym typeface="Montserrat"/>
              </a:rPr>
              <a:t>A function is a block of code which only runs when it is called. You can pass data, known as parameters, into a function. A function can return data as a result.</a:t>
            </a:r>
            <a:endParaRPr sz="120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rPr lang="en-CA" sz="1150">
                <a:solidFill>
                  <a:schemeClr val="dk1"/>
                </a:solidFill>
                <a:highlight>
                  <a:srgbClr val="FFFFFF"/>
                </a:highlight>
                <a:latin typeface="Montserrat"/>
                <a:ea typeface="Montserrat"/>
                <a:cs typeface="Montserrat"/>
                <a:sym typeface="Montserrat"/>
              </a:rPr>
              <a:t>In Python a function is defined using the </a:t>
            </a:r>
            <a:r>
              <a:rPr lang="en-CA" sz="1200">
                <a:solidFill>
                  <a:srgbClr val="DC143C"/>
                </a:solidFill>
                <a:latin typeface="Montserrat"/>
                <a:ea typeface="Montserrat"/>
                <a:cs typeface="Montserrat"/>
                <a:sym typeface="Montserrat"/>
              </a:rPr>
              <a:t>def</a:t>
            </a:r>
            <a:r>
              <a:rPr lang="en-CA" sz="1150">
                <a:solidFill>
                  <a:schemeClr val="dk1"/>
                </a:solidFill>
                <a:highlight>
                  <a:srgbClr val="FFFFFF"/>
                </a:highlight>
                <a:latin typeface="Montserrat"/>
                <a:ea typeface="Montserrat"/>
                <a:cs typeface="Montserrat"/>
                <a:sym typeface="Montserrat"/>
              </a:rPr>
              <a:t> keyword:</a:t>
            </a:r>
            <a:endParaRPr sz="1150">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1400"/>
              </a:spcBef>
              <a:spcAft>
                <a:spcPts val="0"/>
              </a:spcAft>
              <a:buSzPts val="1150"/>
              <a:buFont typeface="Courier New"/>
              <a:buChar char="●"/>
            </a:pPr>
            <a:r>
              <a:rPr lang="en-CA" sz="1150">
                <a:solidFill>
                  <a:srgbClr val="0000CD"/>
                </a:solidFill>
                <a:highlight>
                  <a:srgbClr val="FFFFFF"/>
                </a:highlight>
                <a:latin typeface="Courier New"/>
                <a:ea typeface="Courier New"/>
                <a:cs typeface="Courier New"/>
                <a:sym typeface="Courier New"/>
              </a:rPr>
              <a:t>def</a:t>
            </a:r>
            <a:r>
              <a:rPr lang="en-CA" sz="1150">
                <a:solidFill>
                  <a:schemeClr val="dk1"/>
                </a:solidFill>
                <a:highlight>
                  <a:srgbClr val="FFFFFF"/>
                </a:highlight>
                <a:latin typeface="Courier New"/>
                <a:ea typeface="Courier New"/>
                <a:cs typeface="Courier New"/>
                <a:sym typeface="Courier New"/>
              </a:rPr>
              <a:t> my_function():</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"Hello from a function"</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rPr lang="en-CA" sz="1150">
                <a:solidFill>
                  <a:schemeClr val="dk1"/>
                </a:solidFill>
                <a:highlight>
                  <a:srgbClr val="FFFFFF"/>
                </a:highlight>
                <a:latin typeface="Montserrat"/>
                <a:ea typeface="Montserrat"/>
                <a:cs typeface="Montserrat"/>
                <a:sym typeface="Montserrat"/>
              </a:rPr>
              <a:t>To call a function, use the function name followed by parenthesis:</a:t>
            </a:r>
            <a:endParaRPr sz="1150">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1400"/>
              </a:spcBef>
              <a:spcAft>
                <a:spcPts val="0"/>
              </a:spcAft>
              <a:buSzPts val="1150"/>
              <a:buFont typeface="Courier New"/>
              <a:buChar char="●"/>
            </a:pPr>
            <a:r>
              <a:rPr lang="en-CA" sz="1150">
                <a:solidFill>
                  <a:srgbClr val="0000CD"/>
                </a:solidFill>
                <a:highlight>
                  <a:srgbClr val="FFFFFF"/>
                </a:highlight>
                <a:latin typeface="Courier New"/>
                <a:ea typeface="Courier New"/>
                <a:cs typeface="Courier New"/>
                <a:sym typeface="Courier New"/>
              </a:rPr>
              <a:t>def</a:t>
            </a:r>
            <a:r>
              <a:rPr lang="en-CA" sz="1150">
                <a:solidFill>
                  <a:schemeClr val="dk1"/>
                </a:solidFill>
                <a:highlight>
                  <a:srgbClr val="FFFFFF"/>
                </a:highlight>
                <a:latin typeface="Courier New"/>
                <a:ea typeface="Courier New"/>
                <a:cs typeface="Courier New"/>
                <a:sym typeface="Courier New"/>
              </a:rPr>
              <a:t> my_function():</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"Hello from a function"</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Hello from a function</a:t>
            </a:r>
            <a:endParaRPr sz="1150">
              <a:solidFill>
                <a:schemeClr val="dk1"/>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my_function()</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rPr b="1" lang="en-CA" sz="1150">
                <a:solidFill>
                  <a:schemeClr val="dk1"/>
                </a:solidFill>
                <a:highlight>
                  <a:srgbClr val="FFFFFF"/>
                </a:highlight>
                <a:latin typeface="Montserrat"/>
                <a:ea typeface="Montserrat"/>
                <a:cs typeface="Montserrat"/>
                <a:sym typeface="Montserrat"/>
              </a:rPr>
              <a:t>Arguments-</a:t>
            </a:r>
            <a:r>
              <a:rPr lang="en-CA" sz="1150">
                <a:solidFill>
                  <a:schemeClr val="dk1"/>
                </a:solidFill>
                <a:highlight>
                  <a:srgbClr val="FFFFFF"/>
                </a:highlight>
                <a:latin typeface="Montserrat"/>
                <a:ea typeface="Montserrat"/>
                <a:cs typeface="Montserrat"/>
                <a:sym typeface="Montserrat"/>
              </a:rPr>
              <a:t> Information can be passed into functions as arguments. Arguments are specified after the function name, inside the parentheses. You can add as many arguments as you want, just separate them with a comma.</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140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f6530b1da6_1_418"/>
          <p:cNvSpPr txBox="1"/>
          <p:nvPr>
            <p:ph type="title"/>
          </p:nvPr>
        </p:nvSpPr>
        <p:spPr>
          <a:xfrm>
            <a:off x="571500" y="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Functions</a:t>
            </a:r>
            <a:endParaRPr/>
          </a:p>
        </p:txBody>
      </p:sp>
      <p:sp>
        <p:nvSpPr>
          <p:cNvPr id="338" name="Google Shape;338;gf6530b1da6_1_418"/>
          <p:cNvSpPr txBox="1"/>
          <p:nvPr/>
        </p:nvSpPr>
        <p:spPr>
          <a:xfrm>
            <a:off x="687400" y="518175"/>
            <a:ext cx="8152200" cy="373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CA" sz="1150">
                <a:solidFill>
                  <a:schemeClr val="dk1"/>
                </a:solidFill>
                <a:highlight>
                  <a:srgbClr val="FFFFFF"/>
                </a:highlight>
                <a:latin typeface="Montserrat"/>
                <a:ea typeface="Montserrat"/>
                <a:cs typeface="Montserrat"/>
                <a:sym typeface="Montserrat"/>
              </a:rPr>
              <a:t>The following example has a function with one argument (fname). When the function is called, we pass along a first name, which is used inside the function to print the full name:</a:t>
            </a:r>
            <a:endParaRPr sz="1150">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1400"/>
              </a:spcBef>
              <a:spcAft>
                <a:spcPts val="0"/>
              </a:spcAft>
              <a:buSzPts val="1150"/>
              <a:buFont typeface="Courier New"/>
              <a:buChar char="●"/>
            </a:pPr>
            <a:r>
              <a:rPr lang="en-CA" sz="1150">
                <a:solidFill>
                  <a:srgbClr val="0000CD"/>
                </a:solidFill>
                <a:highlight>
                  <a:srgbClr val="FFFFFF"/>
                </a:highlight>
                <a:latin typeface="Courier New"/>
                <a:ea typeface="Courier New"/>
                <a:cs typeface="Courier New"/>
                <a:sym typeface="Courier New"/>
              </a:rPr>
              <a:t>def</a:t>
            </a:r>
            <a:r>
              <a:rPr lang="en-CA" sz="1150">
                <a:solidFill>
                  <a:schemeClr val="dk1"/>
                </a:solidFill>
                <a:highlight>
                  <a:srgbClr val="FFFFFF"/>
                </a:highlight>
                <a:latin typeface="Courier New"/>
                <a:ea typeface="Courier New"/>
                <a:cs typeface="Courier New"/>
                <a:sym typeface="Courier New"/>
              </a:rPr>
              <a:t> my_function(fname):</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(fname + </a:t>
            </a:r>
            <a:r>
              <a:rPr lang="en-CA" sz="1150">
                <a:solidFill>
                  <a:srgbClr val="A52A2A"/>
                </a:solidFill>
                <a:highlight>
                  <a:srgbClr val="FFFFFF"/>
                </a:highlight>
                <a:latin typeface="Courier New"/>
                <a:ea typeface="Courier New"/>
                <a:cs typeface="Courier New"/>
                <a:sym typeface="Courier New"/>
              </a:rPr>
              <a:t>" Refsnes"</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"Emil"</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"Tobias"</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"Linus"</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Clr>
                <a:schemeClr val="dk1"/>
              </a:buClr>
              <a:buSzPts val="1100"/>
              <a:buFont typeface="Arial"/>
              <a:buNone/>
            </a:pPr>
            <a:r>
              <a:rPr lang="en-CA" sz="1150">
                <a:solidFill>
                  <a:schemeClr val="dk1"/>
                </a:solidFill>
                <a:highlight>
                  <a:srgbClr val="FFFFFF"/>
                </a:highlight>
                <a:latin typeface="Montserrat"/>
                <a:ea typeface="Montserrat"/>
                <a:cs typeface="Montserrat"/>
                <a:sym typeface="Montserrat"/>
              </a:rPr>
              <a:t>Number of Arguments- By default, a function must be called with the correct number of arguments. Meaning that if your function expects 2 arguments, you have to call the function with 2 arguments, not more, and not less.</a:t>
            </a:r>
            <a:endParaRPr sz="1150">
              <a:solidFill>
                <a:schemeClr val="dk1"/>
              </a:solidFill>
              <a:highlight>
                <a:srgbClr val="FFFFFF"/>
              </a:highlight>
              <a:latin typeface="Montserrat"/>
              <a:ea typeface="Montserrat"/>
              <a:cs typeface="Montserrat"/>
              <a:sym typeface="Montserrat"/>
            </a:endParaRPr>
          </a:p>
          <a:p>
            <a:pPr indent="-301625" lvl="0" marL="457200" rtl="0" algn="l">
              <a:lnSpc>
                <a:spcPct val="115000"/>
              </a:lnSpc>
              <a:spcBef>
                <a:spcPts val="1400"/>
              </a:spcBef>
              <a:spcAft>
                <a:spcPts val="0"/>
              </a:spcAft>
              <a:buSzPts val="1150"/>
              <a:buFont typeface="Courier New"/>
              <a:buChar char="●"/>
            </a:pPr>
            <a:r>
              <a:rPr lang="en-CA" sz="1150">
                <a:solidFill>
                  <a:srgbClr val="0000CD"/>
                </a:solidFill>
                <a:highlight>
                  <a:srgbClr val="FFFFFF"/>
                </a:highlight>
                <a:latin typeface="Courier New"/>
                <a:ea typeface="Courier New"/>
                <a:cs typeface="Courier New"/>
                <a:sym typeface="Courier New"/>
              </a:rPr>
              <a:t>def</a:t>
            </a:r>
            <a:r>
              <a:rPr lang="en-CA" sz="1150">
                <a:solidFill>
                  <a:schemeClr val="dk1"/>
                </a:solidFill>
                <a:highlight>
                  <a:srgbClr val="FFFFFF"/>
                </a:highlight>
                <a:latin typeface="Courier New"/>
                <a:ea typeface="Courier New"/>
                <a:cs typeface="Courier New"/>
                <a:sym typeface="Courier New"/>
              </a:rPr>
              <a:t> my_function(fname, lname):            </a:t>
            </a:r>
            <a:r>
              <a:rPr lang="en-CA" sz="1150">
                <a:solidFill>
                  <a:srgbClr val="FFFFFF"/>
                </a:solidFill>
                <a:highlight>
                  <a:schemeClr val="dk1"/>
                </a:highlight>
                <a:latin typeface="Courier New"/>
                <a:ea typeface="Courier New"/>
                <a:cs typeface="Courier New"/>
                <a:sym typeface="Courier New"/>
              </a:rPr>
              <a:t>Emil Refsnes</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(fname + </a:t>
            </a:r>
            <a:r>
              <a:rPr lang="en-CA" sz="1150">
                <a:solidFill>
                  <a:srgbClr val="A52A2A"/>
                </a:solidFill>
                <a:highlight>
                  <a:srgbClr val="FFFFFF"/>
                </a:highlight>
                <a:latin typeface="Courier New"/>
                <a:ea typeface="Courier New"/>
                <a:cs typeface="Courier New"/>
                <a:sym typeface="Courier New"/>
              </a:rPr>
              <a:t>" "</a:t>
            </a:r>
            <a:r>
              <a:rPr lang="en-CA" sz="1150">
                <a:solidFill>
                  <a:schemeClr val="dk1"/>
                </a:solidFill>
                <a:highlight>
                  <a:srgbClr val="FFFFFF"/>
                </a:highlight>
                <a:latin typeface="Courier New"/>
                <a:ea typeface="Courier New"/>
                <a:cs typeface="Courier New"/>
                <a:sym typeface="Courier New"/>
              </a:rPr>
              <a:t> + lname)</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"Emil"</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"Refsnes"</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Montserrat"/>
              <a:ea typeface="Montserrat"/>
              <a:cs typeface="Montserrat"/>
              <a:sym typeface="Montserrat"/>
            </a:endParaRPr>
          </a:p>
        </p:txBody>
      </p:sp>
      <p:sp>
        <p:nvSpPr>
          <p:cNvPr id="339" name="Google Shape;339;gf6530b1da6_1_418"/>
          <p:cNvSpPr txBox="1"/>
          <p:nvPr/>
        </p:nvSpPr>
        <p:spPr>
          <a:xfrm>
            <a:off x="4854875" y="1213725"/>
            <a:ext cx="4262700" cy="7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Emil Refsnes</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Tobias Refsnes</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Linus Refsnes</a:t>
            </a:r>
            <a:endParaRPr>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f6530b1da6_1_433"/>
          <p:cNvSpPr txBox="1"/>
          <p:nvPr>
            <p:ph type="title"/>
          </p:nvPr>
        </p:nvSpPr>
        <p:spPr>
          <a:xfrm>
            <a:off x="571500" y="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Functions</a:t>
            </a:r>
            <a:endParaRPr/>
          </a:p>
        </p:txBody>
      </p:sp>
      <p:sp>
        <p:nvSpPr>
          <p:cNvPr id="346" name="Google Shape;346;gf6530b1da6_1_433"/>
          <p:cNvSpPr txBox="1"/>
          <p:nvPr/>
        </p:nvSpPr>
        <p:spPr>
          <a:xfrm>
            <a:off x="698000" y="449325"/>
            <a:ext cx="8120400" cy="44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150">
                <a:solidFill>
                  <a:schemeClr val="dk1"/>
                </a:solidFill>
                <a:highlight>
                  <a:srgbClr val="FFFFFF"/>
                </a:highlight>
                <a:latin typeface="Montserrat"/>
                <a:ea typeface="Montserrat"/>
                <a:cs typeface="Montserrat"/>
                <a:sym typeface="Montserrat"/>
              </a:rPr>
              <a:t>If you try to call the function with 1 or 3 arguments, you will get an error.</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CA" sz="1150">
                <a:solidFill>
                  <a:schemeClr val="dk1"/>
                </a:solidFill>
                <a:highlight>
                  <a:srgbClr val="FFFFFF"/>
                </a:highlight>
                <a:latin typeface="Montserrat"/>
                <a:ea typeface="Montserrat"/>
                <a:cs typeface="Montserrat"/>
                <a:sym typeface="Montserrat"/>
              </a:rPr>
              <a:t>Arbitrary</a:t>
            </a:r>
            <a:r>
              <a:rPr b="1" lang="en-CA" sz="1150">
                <a:solidFill>
                  <a:schemeClr val="dk1"/>
                </a:solidFill>
                <a:highlight>
                  <a:srgbClr val="FFFFFF"/>
                </a:highlight>
                <a:latin typeface="Montserrat"/>
                <a:ea typeface="Montserrat"/>
                <a:cs typeface="Montserrat"/>
                <a:sym typeface="Montserrat"/>
              </a:rPr>
              <a:t> Arguments(*arg)- </a:t>
            </a:r>
            <a:r>
              <a:rPr lang="en-CA" sz="1150">
                <a:solidFill>
                  <a:schemeClr val="dk1"/>
                </a:solidFill>
                <a:highlight>
                  <a:srgbClr val="FFFFFF"/>
                </a:highlight>
                <a:latin typeface="Montserrat"/>
                <a:ea typeface="Montserrat"/>
                <a:cs typeface="Montserrat"/>
                <a:sym typeface="Montserrat"/>
              </a:rPr>
              <a:t>If you do not know how many arguments that will be passed into your function, add a </a:t>
            </a:r>
            <a:r>
              <a:rPr lang="en-CA" sz="1200">
                <a:solidFill>
                  <a:srgbClr val="DC143C"/>
                </a:solidFill>
                <a:highlight>
                  <a:srgbClr val="FFFFFF"/>
                </a:highlight>
                <a:latin typeface="Montserrat"/>
                <a:ea typeface="Montserrat"/>
                <a:cs typeface="Montserrat"/>
                <a:sym typeface="Montserrat"/>
              </a:rPr>
              <a:t>*</a:t>
            </a:r>
            <a:r>
              <a:rPr lang="en-CA" sz="1150">
                <a:solidFill>
                  <a:schemeClr val="dk1"/>
                </a:solidFill>
                <a:highlight>
                  <a:srgbClr val="FFFFFF"/>
                </a:highlight>
                <a:latin typeface="Montserrat"/>
                <a:ea typeface="Montserrat"/>
                <a:cs typeface="Montserrat"/>
                <a:sym typeface="Montserrat"/>
              </a:rPr>
              <a:t> before the parameter name in the function definition. This way the function will receive a </a:t>
            </a:r>
            <a:r>
              <a:rPr i="1" lang="en-CA" sz="1150">
                <a:solidFill>
                  <a:schemeClr val="dk1"/>
                </a:solidFill>
                <a:highlight>
                  <a:srgbClr val="FFFFFF"/>
                </a:highlight>
                <a:latin typeface="Montserrat"/>
                <a:ea typeface="Montserrat"/>
                <a:cs typeface="Montserrat"/>
                <a:sym typeface="Montserrat"/>
              </a:rPr>
              <a:t>tuple</a:t>
            </a:r>
            <a:r>
              <a:rPr lang="en-CA" sz="1150">
                <a:solidFill>
                  <a:schemeClr val="dk1"/>
                </a:solidFill>
                <a:highlight>
                  <a:srgbClr val="FFFFFF"/>
                </a:highlight>
                <a:latin typeface="Montserrat"/>
                <a:ea typeface="Montserrat"/>
                <a:cs typeface="Montserrat"/>
                <a:sym typeface="Montserrat"/>
              </a:rPr>
              <a:t> of arguments, and can access the items accordingly:</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def</a:t>
            </a:r>
            <a:r>
              <a:rPr lang="en-CA" sz="1150">
                <a:solidFill>
                  <a:schemeClr val="dk1"/>
                </a:solidFill>
                <a:highlight>
                  <a:srgbClr val="FFFFFF"/>
                </a:highlight>
                <a:latin typeface="Courier New"/>
                <a:ea typeface="Courier New"/>
                <a:cs typeface="Courier New"/>
                <a:sym typeface="Courier New"/>
              </a:rPr>
              <a:t> my_function(*kids):</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"The youngest child is "</a:t>
            </a:r>
            <a:r>
              <a:rPr lang="en-CA" sz="1150">
                <a:solidFill>
                  <a:schemeClr val="dk1"/>
                </a:solidFill>
                <a:highlight>
                  <a:srgbClr val="FFFFFF"/>
                </a:highlight>
                <a:latin typeface="Courier New"/>
                <a:ea typeface="Courier New"/>
                <a:cs typeface="Courier New"/>
                <a:sym typeface="Courier New"/>
              </a:rPr>
              <a:t> + kids[</a:t>
            </a:r>
            <a:r>
              <a:rPr lang="en-CA" sz="1150">
                <a:solidFill>
                  <a:srgbClr val="FF0000"/>
                </a:solidFill>
                <a:highlight>
                  <a:srgbClr val="FFFFFF"/>
                </a:highlight>
                <a:latin typeface="Courier New"/>
                <a:ea typeface="Courier New"/>
                <a:cs typeface="Courier New"/>
                <a:sym typeface="Courier New"/>
              </a:rPr>
              <a:t>2</a:t>
            </a:r>
            <a:r>
              <a:rPr lang="en-CA" sz="1150">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The youngest child is Linus</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"Emil"</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"Tobias"</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"Linus"</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CA" sz="1150">
                <a:solidFill>
                  <a:schemeClr val="dk1"/>
                </a:solidFill>
                <a:highlight>
                  <a:srgbClr val="FFFFFF"/>
                </a:highlight>
                <a:latin typeface="Montserrat"/>
                <a:ea typeface="Montserrat"/>
                <a:cs typeface="Montserrat"/>
                <a:sym typeface="Montserrat"/>
              </a:rPr>
              <a:t>Default Parameter Value-</a:t>
            </a:r>
            <a:r>
              <a:rPr lang="en-CA" sz="1150">
                <a:solidFill>
                  <a:schemeClr val="dk1"/>
                </a:solidFill>
                <a:highlight>
                  <a:srgbClr val="FFFFFF"/>
                </a:highlight>
                <a:latin typeface="Montserrat"/>
                <a:ea typeface="Montserrat"/>
                <a:cs typeface="Montserrat"/>
                <a:sym typeface="Montserrat"/>
              </a:rPr>
              <a:t> The following example shows how to use a default parameter value.</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Montserrat"/>
                <a:ea typeface="Montserrat"/>
                <a:cs typeface="Montserrat"/>
                <a:sym typeface="Montserrat"/>
              </a:rPr>
              <a:t>If we call the function without argument, it uses the default value:</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def</a:t>
            </a:r>
            <a:r>
              <a:rPr lang="en-CA" sz="1150">
                <a:solidFill>
                  <a:schemeClr val="dk1"/>
                </a:solidFill>
                <a:highlight>
                  <a:srgbClr val="FFFFFF"/>
                </a:highlight>
                <a:latin typeface="Courier New"/>
                <a:ea typeface="Courier New"/>
                <a:cs typeface="Courier New"/>
                <a:sym typeface="Courier New"/>
              </a:rPr>
              <a:t> my_function(country = </a:t>
            </a:r>
            <a:r>
              <a:rPr lang="en-CA" sz="1150">
                <a:solidFill>
                  <a:srgbClr val="A52A2A"/>
                </a:solidFill>
                <a:highlight>
                  <a:srgbClr val="FFFFFF"/>
                </a:highlight>
                <a:latin typeface="Courier New"/>
                <a:ea typeface="Courier New"/>
                <a:cs typeface="Courier New"/>
                <a:sym typeface="Courier New"/>
              </a:rPr>
              <a:t>"Norway"</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"I am from "</a:t>
            </a:r>
            <a:r>
              <a:rPr lang="en-CA" sz="1150">
                <a:solidFill>
                  <a:schemeClr val="dk1"/>
                </a:solidFill>
                <a:highlight>
                  <a:srgbClr val="FFFFFF"/>
                </a:highlight>
                <a:latin typeface="Courier New"/>
                <a:ea typeface="Courier New"/>
                <a:cs typeface="Courier New"/>
                <a:sym typeface="Courier New"/>
              </a:rPr>
              <a:t> + country)</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"Sweden"</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"India"</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"Brazil"</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p:txBody>
      </p:sp>
      <p:sp>
        <p:nvSpPr>
          <p:cNvPr id="347" name="Google Shape;347;gf6530b1da6_1_433"/>
          <p:cNvSpPr txBox="1"/>
          <p:nvPr/>
        </p:nvSpPr>
        <p:spPr>
          <a:xfrm>
            <a:off x="4514450" y="3441325"/>
            <a:ext cx="4262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I am from Sweden</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I am from India</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I am from Norway</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I am from Brazil</a:t>
            </a:r>
            <a:endParaRPr>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f6530b1da6_1_451"/>
          <p:cNvSpPr txBox="1"/>
          <p:nvPr>
            <p:ph type="title"/>
          </p:nvPr>
        </p:nvSpPr>
        <p:spPr>
          <a:xfrm>
            <a:off x="571500" y="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Python Functions</a:t>
            </a:r>
            <a:endParaRPr/>
          </a:p>
        </p:txBody>
      </p:sp>
      <p:sp>
        <p:nvSpPr>
          <p:cNvPr id="354" name="Google Shape;354;gf6530b1da6_1_451"/>
          <p:cNvSpPr txBox="1"/>
          <p:nvPr/>
        </p:nvSpPr>
        <p:spPr>
          <a:xfrm>
            <a:off x="586750" y="640025"/>
            <a:ext cx="8242200" cy="645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Montserrat"/>
                <a:ea typeface="Montserrat"/>
                <a:cs typeface="Montserrat"/>
                <a:sym typeface="Montserrat"/>
              </a:rPr>
              <a:t>Passing</a:t>
            </a:r>
            <a:r>
              <a:rPr b="1" lang="en-CA">
                <a:latin typeface="Montserrat"/>
                <a:ea typeface="Montserrat"/>
                <a:cs typeface="Montserrat"/>
                <a:sym typeface="Montserrat"/>
              </a:rPr>
              <a:t> A List As An </a:t>
            </a:r>
            <a:r>
              <a:rPr b="1" lang="en-CA">
                <a:latin typeface="Montserrat"/>
                <a:ea typeface="Montserrat"/>
                <a:cs typeface="Montserrat"/>
                <a:sym typeface="Montserrat"/>
              </a:rPr>
              <a:t>Argument</a:t>
            </a:r>
            <a:r>
              <a:rPr lang="en-CA">
                <a:latin typeface="Montserrat"/>
                <a:ea typeface="Montserrat"/>
                <a:cs typeface="Montserrat"/>
                <a:sym typeface="Montserrat"/>
              </a:rPr>
              <a:t>- </a:t>
            </a:r>
            <a:r>
              <a:rPr lang="en-CA" sz="1150">
                <a:solidFill>
                  <a:schemeClr val="dk1"/>
                </a:solidFill>
                <a:highlight>
                  <a:srgbClr val="FFFFFF"/>
                </a:highlight>
                <a:latin typeface="Montserrat"/>
                <a:ea typeface="Montserrat"/>
                <a:cs typeface="Montserrat"/>
                <a:sym typeface="Montserrat"/>
              </a:rPr>
              <a:t>You can send any data types of argument to a function (string, number, list, dictionary etc.), and it will be treated as the same data type inside the function.</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rPr lang="en-CA" sz="1150">
                <a:solidFill>
                  <a:schemeClr val="dk1"/>
                </a:solidFill>
                <a:highlight>
                  <a:srgbClr val="FFFFFF"/>
                </a:highlight>
                <a:latin typeface="Montserrat"/>
                <a:ea typeface="Montserrat"/>
                <a:cs typeface="Montserrat"/>
                <a:sym typeface="Montserrat"/>
              </a:rPr>
              <a:t>E.g. if you send a List as an argument, it will still be a List when it reaches the function:</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def</a:t>
            </a:r>
            <a:r>
              <a:rPr lang="en-CA" sz="1150">
                <a:solidFill>
                  <a:schemeClr val="dk1"/>
                </a:solidFill>
                <a:highlight>
                  <a:srgbClr val="FFFFFF"/>
                </a:highlight>
                <a:latin typeface="Courier New"/>
                <a:ea typeface="Courier New"/>
                <a:cs typeface="Courier New"/>
                <a:sym typeface="Courier New"/>
              </a:rPr>
              <a:t> my_function(food):</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x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food:</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fruits = [</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a:t>
            </a:r>
            <a:endParaRPr sz="1100">
              <a:solidFill>
                <a:schemeClr val="dk1"/>
              </a:solidFill>
            </a:endParaRPr>
          </a:p>
          <a:p>
            <a:pPr indent="0" lvl="0" marL="0" rtl="0" algn="l">
              <a:lnSpc>
                <a:spcPct val="115000"/>
              </a:lnSpc>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my_function(fruits)</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rPr b="1" lang="en-CA" sz="1150">
                <a:solidFill>
                  <a:schemeClr val="dk1"/>
                </a:solidFill>
                <a:highlight>
                  <a:srgbClr val="FFFFFF"/>
                </a:highlight>
                <a:latin typeface="Montserrat"/>
                <a:ea typeface="Montserrat"/>
                <a:cs typeface="Montserrat"/>
                <a:sym typeface="Montserrat"/>
              </a:rPr>
              <a:t>Return Values-</a:t>
            </a:r>
            <a:r>
              <a:rPr lang="en-CA" sz="1150">
                <a:solidFill>
                  <a:schemeClr val="dk1"/>
                </a:solidFill>
                <a:highlight>
                  <a:srgbClr val="FFFFFF"/>
                </a:highlight>
                <a:latin typeface="Montserrat"/>
                <a:ea typeface="Montserrat"/>
                <a:cs typeface="Montserrat"/>
                <a:sym typeface="Montserrat"/>
              </a:rPr>
              <a:t> To let a function return a value, use the </a:t>
            </a:r>
            <a:r>
              <a:rPr lang="en-CA" sz="1200">
                <a:solidFill>
                  <a:srgbClr val="DC143C"/>
                </a:solidFill>
                <a:latin typeface="Montserrat"/>
                <a:ea typeface="Montserrat"/>
                <a:cs typeface="Montserrat"/>
                <a:sym typeface="Montserrat"/>
              </a:rPr>
              <a:t>return</a:t>
            </a:r>
            <a:r>
              <a:rPr lang="en-CA" sz="1150">
                <a:solidFill>
                  <a:schemeClr val="dk1"/>
                </a:solidFill>
                <a:highlight>
                  <a:srgbClr val="FFFFFF"/>
                </a:highlight>
                <a:latin typeface="Montserrat"/>
                <a:ea typeface="Montserrat"/>
                <a:cs typeface="Montserrat"/>
                <a:sym typeface="Montserrat"/>
              </a:rPr>
              <a:t> statement:</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def</a:t>
            </a:r>
            <a:r>
              <a:rPr lang="en-CA" sz="1150">
                <a:solidFill>
                  <a:schemeClr val="dk1"/>
                </a:solidFill>
                <a:highlight>
                  <a:srgbClr val="FFFFFF"/>
                </a:highlight>
                <a:latin typeface="Courier New"/>
                <a:ea typeface="Courier New"/>
                <a:cs typeface="Courier New"/>
                <a:sym typeface="Courier New"/>
              </a:rPr>
              <a:t> my_function(x):   		</a:t>
            </a:r>
            <a:r>
              <a:rPr lang="en-CA" sz="1150">
                <a:solidFill>
                  <a:srgbClr val="FFFFFF"/>
                </a:solidFill>
                <a:highlight>
                  <a:schemeClr val="dk1"/>
                </a:highlight>
                <a:latin typeface="Courier New"/>
                <a:ea typeface="Courier New"/>
                <a:cs typeface="Courier New"/>
                <a:sym typeface="Courier New"/>
              </a:rPr>
              <a:t>15</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return</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5</a:t>
            </a:r>
            <a:r>
              <a:rPr lang="en-CA" sz="1150">
                <a:solidFill>
                  <a:schemeClr val="dk1"/>
                </a:solidFill>
                <a:highlight>
                  <a:srgbClr val="FFFFFF"/>
                </a:highlight>
                <a:latin typeface="Courier New"/>
                <a:ea typeface="Courier New"/>
                <a:cs typeface="Courier New"/>
                <a:sym typeface="Courier New"/>
              </a:rPr>
              <a:t> * x</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(my_function(</a:t>
            </a:r>
            <a:r>
              <a:rPr lang="en-CA" sz="1150">
                <a:solidFill>
                  <a:srgbClr val="FF0000"/>
                </a:solidFill>
                <a:highlight>
                  <a:srgbClr val="FFFFFF"/>
                </a:highlight>
                <a:latin typeface="Courier New"/>
                <a:ea typeface="Courier New"/>
                <a:cs typeface="Courier New"/>
                <a:sym typeface="Courier New"/>
              </a:rPr>
              <a:t>3</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rPr b="1" lang="en-CA" sz="1150">
                <a:solidFill>
                  <a:schemeClr val="dk1"/>
                </a:solidFill>
                <a:highlight>
                  <a:srgbClr val="FFFFFF"/>
                </a:highlight>
                <a:latin typeface="Montserrat"/>
                <a:ea typeface="Montserrat"/>
                <a:cs typeface="Montserrat"/>
                <a:sym typeface="Montserrat"/>
              </a:rPr>
              <a:t>Pass Statement-</a:t>
            </a:r>
            <a:r>
              <a:rPr lang="en-CA" sz="1150">
                <a:solidFill>
                  <a:schemeClr val="dk1"/>
                </a:solidFill>
                <a:highlight>
                  <a:srgbClr val="FFFFFF"/>
                </a:highlight>
                <a:latin typeface="Montserrat"/>
                <a:ea typeface="Montserrat"/>
                <a:cs typeface="Montserrat"/>
                <a:sym typeface="Montserrat"/>
              </a:rPr>
              <a:t> </a:t>
            </a:r>
            <a:r>
              <a:rPr lang="en-CA" sz="1200">
                <a:solidFill>
                  <a:srgbClr val="DC143C"/>
                </a:solidFill>
                <a:latin typeface="Montserrat"/>
                <a:ea typeface="Montserrat"/>
                <a:cs typeface="Montserrat"/>
                <a:sym typeface="Montserrat"/>
              </a:rPr>
              <a:t>function</a:t>
            </a:r>
            <a:r>
              <a:rPr lang="en-CA" sz="1150">
                <a:solidFill>
                  <a:schemeClr val="dk1"/>
                </a:solidFill>
                <a:highlight>
                  <a:srgbClr val="FFFFFF"/>
                </a:highlight>
                <a:latin typeface="Montserrat"/>
                <a:ea typeface="Montserrat"/>
                <a:cs typeface="Montserrat"/>
                <a:sym typeface="Montserrat"/>
              </a:rPr>
              <a:t> definitions cannot be empty, but if you for some reason have a </a:t>
            </a:r>
            <a:r>
              <a:rPr lang="en-CA" sz="1200">
                <a:solidFill>
                  <a:srgbClr val="DC143C"/>
                </a:solidFill>
                <a:latin typeface="Montserrat"/>
                <a:ea typeface="Montserrat"/>
                <a:cs typeface="Montserrat"/>
                <a:sym typeface="Montserrat"/>
              </a:rPr>
              <a:t>function</a:t>
            </a:r>
            <a:r>
              <a:rPr lang="en-CA" sz="1150">
                <a:solidFill>
                  <a:schemeClr val="dk1"/>
                </a:solidFill>
                <a:highlight>
                  <a:srgbClr val="FFFFFF"/>
                </a:highlight>
                <a:latin typeface="Montserrat"/>
                <a:ea typeface="Montserrat"/>
                <a:cs typeface="Montserrat"/>
                <a:sym typeface="Montserrat"/>
              </a:rPr>
              <a:t> definition with no content, put in the </a:t>
            </a:r>
            <a:r>
              <a:rPr lang="en-CA" sz="1200">
                <a:solidFill>
                  <a:srgbClr val="DC143C"/>
                </a:solidFill>
                <a:latin typeface="Montserrat"/>
                <a:ea typeface="Montserrat"/>
                <a:cs typeface="Montserrat"/>
                <a:sym typeface="Montserrat"/>
              </a:rPr>
              <a:t>pass</a:t>
            </a:r>
            <a:r>
              <a:rPr lang="en-CA" sz="1150">
                <a:solidFill>
                  <a:schemeClr val="dk1"/>
                </a:solidFill>
                <a:highlight>
                  <a:srgbClr val="FFFFFF"/>
                </a:highlight>
                <a:latin typeface="Montserrat"/>
                <a:ea typeface="Montserrat"/>
                <a:cs typeface="Montserrat"/>
                <a:sym typeface="Montserrat"/>
              </a:rPr>
              <a:t> statement to avoid getting an error.</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def</a:t>
            </a:r>
            <a:r>
              <a:rPr lang="en-CA" sz="1150">
                <a:solidFill>
                  <a:schemeClr val="dk1"/>
                </a:solidFill>
                <a:highlight>
                  <a:srgbClr val="FFFFFF"/>
                </a:highlight>
                <a:latin typeface="Courier New"/>
                <a:ea typeface="Courier New"/>
                <a:cs typeface="Courier New"/>
                <a:sym typeface="Courier New"/>
              </a:rPr>
              <a:t> myfunction():</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pass</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sz="1150">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40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None/>
            </a:pPr>
            <a:r>
              <a:t/>
            </a:r>
            <a:endParaRPr>
              <a:latin typeface="Calibri"/>
              <a:ea typeface="Calibri"/>
              <a:cs typeface="Calibri"/>
              <a:sym typeface="Calibri"/>
            </a:endParaRPr>
          </a:p>
        </p:txBody>
      </p:sp>
      <p:pic>
        <p:nvPicPr>
          <p:cNvPr id="355" name="Google Shape;355;gf6530b1da6_1_451"/>
          <p:cNvPicPr preferRelativeResize="0"/>
          <p:nvPr/>
        </p:nvPicPr>
        <p:blipFill>
          <a:blip r:embed="rId3">
            <a:alphaModFix/>
          </a:blip>
          <a:stretch>
            <a:fillRect/>
          </a:stretch>
        </p:blipFill>
        <p:spPr>
          <a:xfrm>
            <a:off x="4967475" y="1589225"/>
            <a:ext cx="695325" cy="80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b4c40956b3_2_7"/>
          <p:cNvSpPr txBox="1"/>
          <p:nvPr>
            <p:ph type="title"/>
          </p:nvPr>
        </p:nvSpPr>
        <p:spPr>
          <a:xfrm>
            <a:off x="571500" y="5794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Installing Python</a:t>
            </a:r>
            <a:endParaRPr/>
          </a:p>
        </p:txBody>
      </p:sp>
      <p:sp>
        <p:nvSpPr>
          <p:cNvPr id="96" name="Google Shape;96;gb4c40956b3_2_7"/>
          <p:cNvSpPr txBox="1"/>
          <p:nvPr/>
        </p:nvSpPr>
        <p:spPr>
          <a:xfrm>
            <a:off x="746800" y="1371525"/>
            <a:ext cx="6860400" cy="3601500"/>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Python is pre-installed on most Unix systems including Linux and MacOS</a:t>
            </a:r>
            <a:endParaRPr b="1" i="0" sz="1400" u="none" cap="none" strike="noStrike">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The latest version for windows, MacOS and Linux can be downloaded from http://python.org/download/</a:t>
            </a:r>
            <a:endParaRPr b="1">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Python comes with a large library of </a:t>
            </a:r>
            <a:r>
              <a:rPr b="1" lang="en-CA">
                <a:solidFill>
                  <a:schemeClr val="dk1"/>
                </a:solidFill>
                <a:latin typeface="Montserrat"/>
                <a:ea typeface="Montserrat"/>
                <a:cs typeface="Montserrat"/>
                <a:sym typeface="Montserrat"/>
              </a:rPr>
              <a:t>standard</a:t>
            </a:r>
            <a:r>
              <a:rPr b="1" lang="en-CA">
                <a:solidFill>
                  <a:schemeClr val="dk1"/>
                </a:solidFill>
                <a:latin typeface="Montserrat"/>
                <a:ea typeface="Montserrat"/>
                <a:cs typeface="Montserrat"/>
                <a:sym typeface="Montserrat"/>
              </a:rPr>
              <a:t> modules</a:t>
            </a:r>
            <a:endParaRPr b="1">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There are several options for an IDE</a:t>
            </a:r>
            <a:endParaRPr b="1">
              <a:solidFill>
                <a:schemeClr val="dk1"/>
              </a:solidFill>
              <a:latin typeface="Montserrat"/>
              <a:ea typeface="Montserrat"/>
              <a:cs typeface="Montserrat"/>
              <a:sym typeface="Montserrat"/>
            </a:endParaRPr>
          </a:p>
          <a:p>
            <a:pPr indent="-317500" lvl="0" marL="457200" marR="0" rtl="0" algn="just">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IDLE-works well with Windows</a:t>
            </a:r>
            <a:endParaRPr b="1">
              <a:solidFill>
                <a:schemeClr val="dk1"/>
              </a:solidFill>
              <a:latin typeface="Montserrat"/>
              <a:ea typeface="Montserrat"/>
              <a:cs typeface="Montserrat"/>
              <a:sym typeface="Montserrat"/>
            </a:endParaRPr>
          </a:p>
          <a:p>
            <a:pPr indent="-317500" lvl="0" marL="457200" marR="0" rtl="0" algn="just">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Emacs </a:t>
            </a:r>
            <a:endParaRPr b="1">
              <a:solidFill>
                <a:schemeClr val="dk1"/>
              </a:solidFill>
              <a:latin typeface="Montserrat"/>
              <a:ea typeface="Montserrat"/>
              <a:cs typeface="Montserrat"/>
              <a:sym typeface="Montserrat"/>
            </a:endParaRPr>
          </a:p>
          <a:p>
            <a:pPr indent="-317500" lvl="0" marL="457200" marR="0" rtl="0" algn="just">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Spyder</a:t>
            </a:r>
            <a:endParaRPr b="1">
              <a:solidFill>
                <a:schemeClr val="dk1"/>
              </a:solidFill>
              <a:latin typeface="Montserrat"/>
              <a:ea typeface="Montserrat"/>
              <a:cs typeface="Montserrat"/>
              <a:sym typeface="Montserrat"/>
            </a:endParaRPr>
          </a:p>
          <a:p>
            <a:pPr indent="-317500" lvl="0" marL="457200" marR="0" rtl="0" algn="just">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Eclipse with Pydev</a:t>
            </a:r>
            <a:endParaRPr b="1">
              <a:solidFill>
                <a:schemeClr val="dk1"/>
              </a:solidFill>
              <a:latin typeface="Montserrat"/>
              <a:ea typeface="Montserrat"/>
              <a:cs typeface="Montserrat"/>
              <a:sym typeface="Montserrat"/>
            </a:endParaRPr>
          </a:p>
          <a:p>
            <a:pPr indent="-317500" lvl="0" marL="457200" marR="0" rtl="0" algn="just">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PyCharm</a:t>
            </a:r>
            <a:endParaRPr b="1">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b4c40956b3_2_12"/>
          <p:cNvSpPr txBox="1"/>
          <p:nvPr>
            <p:ph type="title"/>
          </p:nvPr>
        </p:nvSpPr>
        <p:spPr>
          <a:xfrm>
            <a:off x="571500" y="5794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Python Application Domains</a:t>
            </a:r>
            <a:endParaRPr/>
          </a:p>
        </p:txBody>
      </p:sp>
      <p:sp>
        <p:nvSpPr>
          <p:cNvPr id="102" name="Google Shape;102;gb4c40956b3_2_12"/>
          <p:cNvSpPr txBox="1"/>
          <p:nvPr/>
        </p:nvSpPr>
        <p:spPr>
          <a:xfrm>
            <a:off x="746800" y="1371525"/>
            <a:ext cx="6860400" cy="3170100"/>
          </a:xfrm>
          <a:prstGeom prst="rect">
            <a:avLst/>
          </a:prstGeom>
          <a:noFill/>
          <a:ln>
            <a:noFill/>
          </a:ln>
        </p:spPr>
        <p:txBody>
          <a:bodyPr anchorCtr="0" anchor="t" bIns="45700" lIns="91425" spcFirstLastPara="1" rIns="91425" wrap="square" tIns="45700">
            <a:noAutofit/>
          </a:bodyPr>
          <a:lstStyle/>
          <a:p>
            <a:pPr indent="-203200" lvl="0" marL="171450" marR="0" rtl="0" algn="just">
              <a:lnSpc>
                <a:spcPct val="100000"/>
              </a:lnSpc>
              <a:spcBef>
                <a:spcPts val="0"/>
              </a:spcBef>
              <a:spcAft>
                <a:spcPts val="0"/>
              </a:spcAft>
              <a:buClr>
                <a:srgbClr val="FF4D00"/>
              </a:buClr>
              <a:buSzPts val="1900"/>
              <a:buFont typeface="Arial"/>
              <a:buChar char="•"/>
            </a:pPr>
            <a:r>
              <a:rPr b="1" lang="en-CA">
                <a:solidFill>
                  <a:schemeClr val="dk1"/>
                </a:solidFill>
                <a:latin typeface="Montserrat"/>
                <a:ea typeface="Montserrat"/>
                <a:cs typeface="Montserrat"/>
                <a:sym typeface="Montserrat"/>
              </a:rPr>
              <a:t>Applications in ML and AI</a:t>
            </a:r>
            <a:endParaRPr b="1">
              <a:solidFill>
                <a:schemeClr val="dk1"/>
              </a:solidFill>
              <a:latin typeface="Montserrat"/>
              <a:ea typeface="Montserrat"/>
              <a:cs typeface="Montserrat"/>
              <a:sym typeface="Montserrat"/>
            </a:endParaRPr>
          </a:p>
          <a:p>
            <a:pPr indent="-203200" lvl="0" marL="171450" marR="0" rtl="0" algn="just">
              <a:lnSpc>
                <a:spcPct val="100000"/>
              </a:lnSpc>
              <a:spcBef>
                <a:spcPts val="0"/>
              </a:spcBef>
              <a:spcAft>
                <a:spcPts val="0"/>
              </a:spcAft>
              <a:buClr>
                <a:srgbClr val="FF4D00"/>
              </a:buClr>
              <a:buSzPts val="1900"/>
              <a:buFont typeface="Arial"/>
              <a:buChar char="•"/>
            </a:pPr>
            <a:r>
              <a:rPr b="1" lang="en-CA">
                <a:solidFill>
                  <a:schemeClr val="dk1"/>
                </a:solidFill>
                <a:latin typeface="Montserrat"/>
                <a:ea typeface="Montserrat"/>
                <a:cs typeface="Montserrat"/>
                <a:sym typeface="Montserrat"/>
              </a:rPr>
              <a:t>Web Applications Development</a:t>
            </a:r>
            <a:endParaRPr b="1">
              <a:solidFill>
                <a:schemeClr val="dk1"/>
              </a:solidFill>
              <a:latin typeface="Montserrat"/>
              <a:ea typeface="Montserrat"/>
              <a:cs typeface="Montserrat"/>
              <a:sym typeface="Montserrat"/>
            </a:endParaRPr>
          </a:p>
          <a:p>
            <a:pPr indent="-203200" lvl="0" marL="171450" marR="0" rtl="0" algn="just">
              <a:lnSpc>
                <a:spcPct val="100000"/>
              </a:lnSpc>
              <a:spcBef>
                <a:spcPts val="0"/>
              </a:spcBef>
              <a:spcAft>
                <a:spcPts val="0"/>
              </a:spcAft>
              <a:buClr>
                <a:srgbClr val="FF4D00"/>
              </a:buClr>
              <a:buSzPts val="1900"/>
              <a:buFont typeface="Montserrat"/>
              <a:buChar char="•"/>
            </a:pPr>
            <a:r>
              <a:rPr b="1" lang="en-CA">
                <a:solidFill>
                  <a:schemeClr val="dk1"/>
                </a:solidFill>
                <a:latin typeface="Montserrat"/>
                <a:ea typeface="Montserrat"/>
                <a:cs typeface="Montserrat"/>
                <a:sym typeface="Montserrat"/>
              </a:rPr>
              <a:t>Desktop GUI Applications</a:t>
            </a:r>
            <a:endParaRPr b="1">
              <a:solidFill>
                <a:schemeClr val="dk1"/>
              </a:solidFill>
              <a:latin typeface="Montserrat"/>
              <a:ea typeface="Montserrat"/>
              <a:cs typeface="Montserrat"/>
              <a:sym typeface="Montserrat"/>
            </a:endParaRPr>
          </a:p>
          <a:p>
            <a:pPr indent="-203200" lvl="0" marL="171450" marR="0" rtl="0" algn="just">
              <a:lnSpc>
                <a:spcPct val="100000"/>
              </a:lnSpc>
              <a:spcBef>
                <a:spcPts val="0"/>
              </a:spcBef>
              <a:spcAft>
                <a:spcPts val="0"/>
              </a:spcAft>
              <a:buClr>
                <a:srgbClr val="FF4D00"/>
              </a:buClr>
              <a:buSzPts val="1900"/>
              <a:buFont typeface="Montserrat"/>
              <a:buChar char="•"/>
            </a:pPr>
            <a:r>
              <a:rPr b="1" lang="en-CA">
                <a:solidFill>
                  <a:schemeClr val="dk1"/>
                </a:solidFill>
                <a:latin typeface="Montserrat"/>
                <a:ea typeface="Montserrat"/>
                <a:cs typeface="Montserrat"/>
                <a:sym typeface="Montserrat"/>
              </a:rPr>
              <a:t>Software Development</a:t>
            </a:r>
            <a:endParaRPr b="1">
              <a:solidFill>
                <a:schemeClr val="dk1"/>
              </a:solidFill>
              <a:latin typeface="Montserrat"/>
              <a:ea typeface="Montserrat"/>
              <a:cs typeface="Montserrat"/>
              <a:sym typeface="Montserrat"/>
            </a:endParaRPr>
          </a:p>
          <a:p>
            <a:pPr indent="-203200" lvl="0" marL="171450" marR="0" rtl="0" algn="just">
              <a:lnSpc>
                <a:spcPct val="100000"/>
              </a:lnSpc>
              <a:spcBef>
                <a:spcPts val="0"/>
              </a:spcBef>
              <a:spcAft>
                <a:spcPts val="0"/>
              </a:spcAft>
              <a:buClr>
                <a:srgbClr val="FF4D00"/>
              </a:buClr>
              <a:buSzPts val="1900"/>
              <a:buFont typeface="Montserrat"/>
              <a:buChar char="•"/>
            </a:pPr>
            <a:r>
              <a:rPr b="1" lang="en-CA">
                <a:solidFill>
                  <a:schemeClr val="dk1"/>
                </a:solidFill>
                <a:latin typeface="Montserrat"/>
                <a:ea typeface="Montserrat"/>
                <a:cs typeface="Montserrat"/>
                <a:sym typeface="Montserrat"/>
              </a:rPr>
              <a:t>Scientific and numerical applications</a:t>
            </a:r>
            <a:endParaRPr b="1">
              <a:solidFill>
                <a:schemeClr val="dk1"/>
              </a:solidFill>
              <a:latin typeface="Montserrat"/>
              <a:ea typeface="Montserrat"/>
              <a:cs typeface="Montserrat"/>
              <a:sym typeface="Montserrat"/>
            </a:endParaRPr>
          </a:p>
          <a:p>
            <a:pPr indent="-203200" lvl="0" marL="171450" marR="0" rtl="0" algn="just">
              <a:lnSpc>
                <a:spcPct val="100000"/>
              </a:lnSpc>
              <a:spcBef>
                <a:spcPts val="0"/>
              </a:spcBef>
              <a:spcAft>
                <a:spcPts val="0"/>
              </a:spcAft>
              <a:buClr>
                <a:srgbClr val="FF4D00"/>
              </a:buClr>
              <a:buSzPts val="1900"/>
              <a:buFont typeface="Montserrat"/>
              <a:buChar char="•"/>
            </a:pPr>
            <a:r>
              <a:rPr b="1" lang="en-CA">
                <a:solidFill>
                  <a:schemeClr val="dk1"/>
                </a:solidFill>
                <a:latin typeface="Montserrat"/>
                <a:ea typeface="Montserrat"/>
                <a:cs typeface="Montserrat"/>
                <a:sym typeface="Montserrat"/>
              </a:rPr>
              <a:t>Finance Systems</a:t>
            </a:r>
            <a:endParaRPr b="1">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b4c40956b3_2_17"/>
          <p:cNvSpPr txBox="1"/>
          <p:nvPr>
            <p:ph type="title"/>
          </p:nvPr>
        </p:nvSpPr>
        <p:spPr>
          <a:xfrm>
            <a:off x="571500" y="516472"/>
            <a:ext cx="8001000" cy="56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Python Command Line</a:t>
            </a:r>
            <a:endParaRPr/>
          </a:p>
        </p:txBody>
      </p:sp>
      <p:sp>
        <p:nvSpPr>
          <p:cNvPr id="108" name="Google Shape;108;gb4c40956b3_2_17"/>
          <p:cNvSpPr txBox="1"/>
          <p:nvPr/>
        </p:nvSpPr>
        <p:spPr>
          <a:xfrm>
            <a:off x="699875" y="1210800"/>
            <a:ext cx="7619400" cy="3932700"/>
          </a:xfrm>
          <a:prstGeom prst="rect">
            <a:avLst/>
          </a:prstGeom>
          <a:noFill/>
          <a:ln>
            <a:noFill/>
          </a:ln>
        </p:spPr>
        <p:txBody>
          <a:bodyPr anchorCtr="0" anchor="t" bIns="45700" lIns="91425" spcFirstLastPara="1" rIns="91425" wrap="square" tIns="45700">
            <a:noAutofit/>
          </a:bodyPr>
          <a:lstStyle/>
          <a:p>
            <a:pPr indent="-317500" lvl="0" marL="457200" marR="0" rtl="0" algn="just">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Type the following on any command line:</a:t>
            </a:r>
            <a:endParaRPr b="1">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457200" lvl="0" marL="0" marR="0" rtl="0" algn="just">
              <a:lnSpc>
                <a:spcPct val="100000"/>
              </a:lnSpc>
              <a:spcBef>
                <a:spcPts val="0"/>
              </a:spcBef>
              <a:spcAft>
                <a:spcPts val="0"/>
              </a:spcAft>
              <a:buNone/>
            </a:pPr>
            <a:r>
              <a:rPr b="1" lang="en-CA">
                <a:solidFill>
                  <a:schemeClr val="dk1"/>
                </a:solidFill>
                <a:latin typeface="Montserrat"/>
                <a:ea typeface="Montserrat"/>
                <a:cs typeface="Montserrat"/>
                <a:sym typeface="Montserrat"/>
              </a:rPr>
              <a:t>C:\Users\Your Name&gt;python –version</a:t>
            </a:r>
            <a:endParaRPr b="1">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b="1" i="0" sz="1400" u="none" cap="none" strike="noStrike">
              <a:solidFill>
                <a:schemeClr val="dk1"/>
              </a:solidFill>
              <a:latin typeface="Montserrat"/>
              <a:ea typeface="Montserrat"/>
              <a:cs typeface="Montserrat"/>
              <a:sym typeface="Montserrat"/>
            </a:endParaRPr>
          </a:p>
          <a:p>
            <a:pPr indent="-317500" lvl="0" marL="457200" marR="0" rtl="0" algn="just">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Type any python code like print(“Hello, World”), which prints “Hello World!”</a:t>
            </a:r>
            <a:endParaRPr b="1">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a:solidFill>
                <a:schemeClr val="dk1"/>
              </a:solidFill>
              <a:latin typeface="Montserrat"/>
              <a:ea typeface="Montserrat"/>
              <a:cs typeface="Montserrat"/>
              <a:sym typeface="Montserrat"/>
            </a:endParaRPr>
          </a:p>
          <a:p>
            <a:pPr indent="457200" lvl="0" marL="0" marR="0" rtl="0" algn="just">
              <a:lnSpc>
                <a:spcPct val="100000"/>
              </a:lnSpc>
              <a:spcBef>
                <a:spcPts val="0"/>
              </a:spcBef>
              <a:spcAft>
                <a:spcPts val="0"/>
              </a:spcAft>
              <a:buClr>
                <a:srgbClr val="000000"/>
              </a:buClr>
              <a:buSzPts val="1400"/>
              <a:buFont typeface="Arial"/>
              <a:buNone/>
            </a:pPr>
            <a:r>
              <a:rPr b="1" lang="en-CA">
                <a:solidFill>
                  <a:schemeClr val="dk1"/>
                </a:solidFill>
                <a:latin typeface="Montserrat"/>
                <a:ea typeface="Montserrat"/>
                <a:cs typeface="Montserrat"/>
                <a:sym typeface="Montserrat"/>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"Hello World"</a:t>
            </a:r>
            <a:r>
              <a:rPr lang="en-CA" sz="1150">
                <a:solidFill>
                  <a:schemeClr val="dk1"/>
                </a:solidFill>
                <a:highlight>
                  <a:srgbClr val="FFFFFF"/>
                </a:highlight>
                <a:latin typeface="Courier New"/>
                <a:ea typeface="Courier New"/>
                <a:cs typeface="Courier New"/>
                <a:sym typeface="Courier New"/>
              </a:rPr>
              <a:t>)</a:t>
            </a:r>
            <a:endParaRPr b="1" sz="1800">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1" sz="1800">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1" sz="1800">
              <a:solidFill>
                <a:schemeClr val="dk1"/>
              </a:solidFill>
              <a:latin typeface="Montserrat"/>
              <a:ea typeface="Montserrat"/>
              <a:cs typeface="Montserrat"/>
              <a:sym typeface="Montserrat"/>
            </a:endParaRPr>
          </a:p>
          <a:p>
            <a:pPr indent="-317500" lvl="0" marL="457200" marR="0" rtl="0" algn="just">
              <a:lnSpc>
                <a:spcPct val="100000"/>
              </a:lnSpc>
              <a:spcBef>
                <a:spcPts val="0"/>
              </a:spcBef>
              <a:spcAft>
                <a:spcPts val="0"/>
              </a:spcAft>
              <a:buClr>
                <a:schemeClr val="dk1"/>
              </a:buClr>
              <a:buSzPts val="1400"/>
              <a:buFont typeface="Montserrat"/>
              <a:buChar char="●"/>
            </a:pPr>
            <a:r>
              <a:rPr b="1" lang="en-CA">
                <a:solidFill>
                  <a:schemeClr val="dk1"/>
                </a:solidFill>
                <a:latin typeface="Montserrat"/>
                <a:ea typeface="Montserrat"/>
                <a:cs typeface="Montserrat"/>
                <a:sym typeface="Montserrat"/>
              </a:rPr>
              <a:t>When you are done, you can simply exit by typing exit()</a:t>
            </a:r>
            <a:endParaRPr b="1">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b4c40956b3_2_24"/>
          <p:cNvSpPr txBox="1"/>
          <p:nvPr>
            <p:ph type="title"/>
          </p:nvPr>
        </p:nvSpPr>
        <p:spPr>
          <a:xfrm>
            <a:off x="609050" y="108871"/>
            <a:ext cx="8001000" cy="585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Python Indentation</a:t>
            </a:r>
            <a:endParaRPr/>
          </a:p>
        </p:txBody>
      </p:sp>
      <p:sp>
        <p:nvSpPr>
          <p:cNvPr id="114" name="Google Shape;114;gb4c40956b3_2_24"/>
          <p:cNvSpPr txBox="1"/>
          <p:nvPr/>
        </p:nvSpPr>
        <p:spPr>
          <a:xfrm>
            <a:off x="715475" y="694163"/>
            <a:ext cx="752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Montserrat"/>
                <a:ea typeface="Montserrat"/>
                <a:cs typeface="Montserrat"/>
                <a:sym typeface="Montserrat"/>
              </a:rPr>
              <a:t>Indentation refers to the spaces at the beginning of a code line. Python uses indentation to indicate a block of code which should be kept consistent through the code.</a:t>
            </a:r>
            <a:endParaRPr b="1">
              <a:latin typeface="Montserrat"/>
              <a:ea typeface="Montserrat"/>
              <a:cs typeface="Montserrat"/>
              <a:sym typeface="Montserrat"/>
            </a:endParaRPr>
          </a:p>
        </p:txBody>
      </p:sp>
      <p:sp>
        <p:nvSpPr>
          <p:cNvPr id="115" name="Google Shape;115;gb4c40956b3_2_24"/>
          <p:cNvSpPr txBox="1"/>
          <p:nvPr/>
        </p:nvSpPr>
        <p:spPr>
          <a:xfrm>
            <a:off x="399650" y="1635550"/>
            <a:ext cx="4146300" cy="3193800"/>
          </a:xfrm>
          <a:prstGeom prst="rect">
            <a:avLst/>
          </a:prstGeom>
          <a:noFill/>
          <a:ln>
            <a:noFill/>
          </a:ln>
        </p:spPr>
        <p:txBody>
          <a:bodyPr anchorCtr="0" anchor="t" bIns="91425" lIns="91425" spcFirstLastPara="1" rIns="91425" wrap="square" tIns="91425">
            <a:spAutoFit/>
          </a:bodyPr>
          <a:lstStyle/>
          <a:p>
            <a:pPr indent="-301625" lvl="0" marL="457200" rtl="0" algn="l">
              <a:spcBef>
                <a:spcPts val="0"/>
              </a:spcBef>
              <a:spcAft>
                <a:spcPts val="0"/>
              </a:spcAft>
              <a:buSzPts val="1150"/>
              <a:buFont typeface="Courier New"/>
              <a:buChar char="●"/>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5</a:t>
            </a:r>
            <a:r>
              <a:rPr lang="en-CA" sz="1150">
                <a:solidFill>
                  <a:schemeClr val="dk1"/>
                </a:solidFill>
                <a:highlight>
                  <a:srgbClr val="FFFFFF"/>
                </a:highlight>
                <a:latin typeface="Courier New"/>
                <a:ea typeface="Courier New"/>
                <a:cs typeface="Courier New"/>
                <a:sym typeface="Courier New"/>
              </a:rPr>
              <a:t> &gt; </a:t>
            </a:r>
            <a:r>
              <a:rPr lang="en-CA" sz="1150">
                <a:solidFill>
                  <a:srgbClr val="FF0000"/>
                </a:solidFill>
                <a:highlight>
                  <a:srgbClr val="FFFFFF"/>
                </a:highlight>
                <a:latin typeface="Courier New"/>
                <a:ea typeface="Courier New"/>
                <a:cs typeface="Courier New"/>
                <a:sym typeface="Courier New"/>
              </a:rPr>
              <a:t>2</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"Five is greater than two!"</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301625" lvl="0" marL="457200" rtl="0" algn="l">
              <a:spcBef>
                <a:spcPts val="0"/>
              </a:spcBef>
              <a:spcAft>
                <a:spcPts val="0"/>
              </a:spcAft>
              <a:buSzPts val="1150"/>
              <a:buFont typeface="Courier New"/>
              <a:buChar char="●"/>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5</a:t>
            </a:r>
            <a:r>
              <a:rPr lang="en-CA" sz="1150">
                <a:solidFill>
                  <a:schemeClr val="dk1"/>
                </a:solidFill>
                <a:highlight>
                  <a:srgbClr val="FFFFFF"/>
                </a:highlight>
                <a:latin typeface="Courier New"/>
                <a:ea typeface="Courier New"/>
                <a:cs typeface="Courier New"/>
                <a:sym typeface="Courier New"/>
              </a:rPr>
              <a:t> &gt; </a:t>
            </a:r>
            <a:r>
              <a:rPr lang="en-CA" sz="1150">
                <a:solidFill>
                  <a:srgbClr val="FF0000"/>
                </a:solidFill>
                <a:highlight>
                  <a:srgbClr val="FFFFFF"/>
                </a:highlight>
                <a:latin typeface="Courier New"/>
                <a:ea typeface="Courier New"/>
                <a:cs typeface="Courier New"/>
                <a:sym typeface="Courier New"/>
              </a:rPr>
              <a:t>2</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"Five is greater than two!"</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301625" lvl="0" marL="457200" rtl="0" algn="l">
              <a:spcBef>
                <a:spcPts val="0"/>
              </a:spcBef>
              <a:spcAft>
                <a:spcPts val="0"/>
              </a:spcAft>
              <a:buSzPts val="1150"/>
              <a:buFont typeface="Courier New"/>
              <a:buChar char="●"/>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5</a:t>
            </a:r>
            <a:r>
              <a:rPr lang="en-CA" sz="1150">
                <a:solidFill>
                  <a:schemeClr val="dk1"/>
                </a:solidFill>
                <a:highlight>
                  <a:srgbClr val="FFFFFF"/>
                </a:highlight>
                <a:latin typeface="Courier New"/>
                <a:ea typeface="Courier New"/>
                <a:cs typeface="Courier New"/>
                <a:sym typeface="Courier New"/>
              </a:rPr>
              <a:t> &gt; </a:t>
            </a:r>
            <a:r>
              <a:rPr lang="en-CA" sz="1150">
                <a:solidFill>
                  <a:srgbClr val="FF0000"/>
                </a:solidFill>
                <a:highlight>
                  <a:srgbClr val="FFFFFF"/>
                </a:highlight>
                <a:latin typeface="Courier New"/>
                <a:ea typeface="Courier New"/>
                <a:cs typeface="Courier New"/>
                <a:sym typeface="Courier New"/>
              </a:rPr>
              <a:t>2</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"Five is greater than two!"</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5</a:t>
            </a:r>
            <a:r>
              <a:rPr lang="en-CA" sz="1150">
                <a:solidFill>
                  <a:schemeClr val="dk1"/>
                </a:solidFill>
                <a:highlight>
                  <a:srgbClr val="FFFFFF"/>
                </a:highlight>
                <a:latin typeface="Courier New"/>
                <a:ea typeface="Courier New"/>
                <a:cs typeface="Courier New"/>
                <a:sym typeface="Courier New"/>
              </a:rPr>
              <a:t> &gt; </a:t>
            </a:r>
            <a:r>
              <a:rPr lang="en-CA" sz="1150">
                <a:solidFill>
                  <a:srgbClr val="FF0000"/>
                </a:solidFill>
                <a:highlight>
                  <a:srgbClr val="FFFFFF"/>
                </a:highlight>
                <a:latin typeface="Courier New"/>
                <a:ea typeface="Courier New"/>
                <a:cs typeface="Courier New"/>
                <a:sym typeface="Courier New"/>
              </a:rPr>
              <a:t>2</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"Five is greater than two!"</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301625" lvl="0" marL="457200" rtl="0" algn="l">
              <a:spcBef>
                <a:spcPts val="0"/>
              </a:spcBef>
              <a:spcAft>
                <a:spcPts val="0"/>
              </a:spcAft>
              <a:buSzPts val="1150"/>
              <a:buFont typeface="Courier New"/>
              <a:buChar char="●"/>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5</a:t>
            </a:r>
            <a:r>
              <a:rPr lang="en-CA" sz="1150">
                <a:solidFill>
                  <a:schemeClr val="dk1"/>
                </a:solidFill>
                <a:highlight>
                  <a:srgbClr val="FFFFFF"/>
                </a:highlight>
                <a:latin typeface="Courier New"/>
                <a:ea typeface="Courier New"/>
                <a:cs typeface="Courier New"/>
                <a:sym typeface="Courier New"/>
              </a:rPr>
              <a:t> &gt; </a:t>
            </a:r>
            <a:r>
              <a:rPr lang="en-CA" sz="1150">
                <a:solidFill>
                  <a:srgbClr val="FF0000"/>
                </a:solidFill>
                <a:highlight>
                  <a:srgbClr val="FFFFFF"/>
                </a:highlight>
                <a:latin typeface="Courier New"/>
                <a:ea typeface="Courier New"/>
                <a:cs typeface="Courier New"/>
                <a:sym typeface="Courier New"/>
              </a:rPr>
              <a:t>2</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"Five is greater than two!"</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"Five is greater than two!"</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p:txBody>
      </p:sp>
      <p:sp>
        <p:nvSpPr>
          <p:cNvPr id="116" name="Google Shape;116;gb4c40956b3_2_24"/>
          <p:cNvSpPr txBox="1"/>
          <p:nvPr/>
        </p:nvSpPr>
        <p:spPr>
          <a:xfrm>
            <a:off x="4381225" y="1672575"/>
            <a:ext cx="4359000" cy="340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Five is greater than two!</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    print("Five is greater than two!")</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IndentationError: expected an indented block</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Five is greater than two!</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Five is greater than two!</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    print("Five is greater than two!")</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    ^</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IndentationError: unexpected indent</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abbeb26e7b_0_0"/>
          <p:cNvSpPr txBox="1"/>
          <p:nvPr>
            <p:ph type="title"/>
          </p:nvPr>
        </p:nvSpPr>
        <p:spPr>
          <a:xfrm>
            <a:off x="571500" y="53493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Python Comments</a:t>
            </a:r>
            <a:endParaRPr/>
          </a:p>
        </p:txBody>
      </p:sp>
      <p:sp>
        <p:nvSpPr>
          <p:cNvPr id="122" name="Google Shape;122;gabbeb26e7b_0_0"/>
          <p:cNvSpPr txBox="1"/>
          <p:nvPr/>
        </p:nvSpPr>
        <p:spPr>
          <a:xfrm>
            <a:off x="525450" y="1413525"/>
            <a:ext cx="3589500" cy="3016800"/>
          </a:xfrm>
          <a:prstGeom prst="rect">
            <a:avLst/>
          </a:prstGeom>
          <a:noFill/>
          <a:ln>
            <a:noFill/>
          </a:ln>
        </p:spPr>
        <p:txBody>
          <a:bodyPr anchorCtr="0" anchor="t" bIns="91425" lIns="91425" spcFirstLastPara="1" rIns="91425" wrap="square" tIns="91425">
            <a:spAutoFit/>
          </a:bodyPr>
          <a:lstStyle/>
          <a:p>
            <a:pPr indent="-301625" lvl="0" marL="457200" rtl="0" algn="l">
              <a:spcBef>
                <a:spcPts val="0"/>
              </a:spcBef>
              <a:spcAft>
                <a:spcPts val="0"/>
              </a:spcAft>
              <a:buClr>
                <a:srgbClr val="008000"/>
              </a:buClr>
              <a:buSzPts val="1150"/>
              <a:buFont typeface="Courier New"/>
              <a:buChar char="●"/>
            </a:pPr>
            <a:r>
              <a:rPr lang="en-CA" sz="1150">
                <a:solidFill>
                  <a:srgbClr val="008000"/>
                </a:solidFill>
                <a:highlight>
                  <a:srgbClr val="FFFFFF"/>
                </a:highlight>
                <a:latin typeface="Courier New"/>
                <a:ea typeface="Courier New"/>
                <a:cs typeface="Courier New"/>
                <a:sym typeface="Courier New"/>
              </a:rPr>
              <a:t>#This is a comment</a:t>
            </a:r>
            <a:endParaRPr sz="1150">
              <a:solidFill>
                <a:srgbClr val="00800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"Hello, World!"</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301625" lvl="0" marL="457200" rtl="0" algn="l">
              <a:spcBef>
                <a:spcPts val="0"/>
              </a:spcBef>
              <a:spcAft>
                <a:spcPts val="0"/>
              </a:spcAft>
              <a:buClr>
                <a:srgbClr val="008000"/>
              </a:buClr>
              <a:buSzPts val="1150"/>
              <a:buFont typeface="Courier New"/>
              <a:buChar char="●"/>
            </a:pPr>
            <a:r>
              <a:rPr lang="en-CA" sz="1150">
                <a:solidFill>
                  <a:srgbClr val="008000"/>
                </a:solidFill>
                <a:highlight>
                  <a:srgbClr val="FFFFFF"/>
                </a:highlight>
                <a:latin typeface="Courier New"/>
                <a:ea typeface="Courier New"/>
                <a:cs typeface="Courier New"/>
                <a:sym typeface="Courier New"/>
              </a:rPr>
              <a:t>#print("Hello, World!")</a:t>
            </a:r>
            <a:endParaRPr sz="1150">
              <a:solidFill>
                <a:srgbClr val="00800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"Cheers, Mate!"</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301625" lvl="0" marL="457200" rtl="0" algn="l">
              <a:spcBef>
                <a:spcPts val="0"/>
              </a:spcBef>
              <a:spcAft>
                <a:spcPts val="0"/>
              </a:spcAft>
              <a:buClr>
                <a:srgbClr val="A52A2A"/>
              </a:buClr>
              <a:buSzPts val="1150"/>
              <a:buFont typeface="Courier New"/>
              <a:buChar char="●"/>
            </a:pPr>
            <a:r>
              <a:rPr lang="en-CA" sz="1150">
                <a:solidFill>
                  <a:srgbClr val="A52A2A"/>
                </a:solidFill>
                <a:highlight>
                  <a:srgbClr val="FFFFFF"/>
                </a:highlight>
                <a:latin typeface="Courier New"/>
                <a:ea typeface="Courier New"/>
                <a:cs typeface="Courier New"/>
                <a:sym typeface="Courier New"/>
              </a:rPr>
              <a:t>"""</a:t>
            </a:r>
            <a:endParaRPr sz="1150">
              <a:solidFill>
                <a:srgbClr val="A52A2A"/>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A52A2A"/>
                </a:solidFill>
                <a:highlight>
                  <a:srgbClr val="FFFFFF"/>
                </a:highlight>
                <a:latin typeface="Courier New"/>
                <a:ea typeface="Courier New"/>
                <a:cs typeface="Courier New"/>
                <a:sym typeface="Courier New"/>
              </a:rPr>
              <a:t>This is a comment</a:t>
            </a:r>
            <a:endParaRPr sz="1150">
              <a:solidFill>
                <a:srgbClr val="A52A2A"/>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A52A2A"/>
                </a:solidFill>
                <a:highlight>
                  <a:srgbClr val="FFFFFF"/>
                </a:highlight>
                <a:latin typeface="Courier New"/>
                <a:ea typeface="Courier New"/>
                <a:cs typeface="Courier New"/>
                <a:sym typeface="Courier New"/>
              </a:rPr>
              <a:t>written in</a:t>
            </a:r>
            <a:endParaRPr sz="1150">
              <a:solidFill>
                <a:srgbClr val="A52A2A"/>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A52A2A"/>
                </a:solidFill>
                <a:highlight>
                  <a:srgbClr val="FFFFFF"/>
                </a:highlight>
                <a:latin typeface="Courier New"/>
                <a:ea typeface="Courier New"/>
                <a:cs typeface="Courier New"/>
                <a:sym typeface="Courier New"/>
              </a:rPr>
              <a:t>more than just one line</a:t>
            </a:r>
            <a:endParaRPr sz="1150">
              <a:solidFill>
                <a:srgbClr val="A52A2A"/>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A52A2A"/>
                </a:solidFill>
                <a:highlight>
                  <a:srgbClr val="FFFFFF"/>
                </a:highlight>
                <a:latin typeface="Courier New"/>
                <a:ea typeface="Courier New"/>
                <a:cs typeface="Courier New"/>
                <a:sym typeface="Courier New"/>
              </a:rPr>
              <a:t>"""</a:t>
            </a:r>
            <a:endParaRPr sz="1150">
              <a:solidFill>
                <a:srgbClr val="A52A2A"/>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"Hello, World!"</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p:txBody>
      </p:sp>
      <p:sp>
        <p:nvSpPr>
          <p:cNvPr id="123" name="Google Shape;123;gabbeb26e7b_0_0"/>
          <p:cNvSpPr txBox="1"/>
          <p:nvPr/>
        </p:nvSpPr>
        <p:spPr>
          <a:xfrm>
            <a:off x="4329425" y="1302500"/>
            <a:ext cx="3293400" cy="24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Hello, World!</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Cheers, Mate!</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Hello, World!</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491575" y="56823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Python Variables</a:t>
            </a:r>
            <a:endParaRPr/>
          </a:p>
        </p:txBody>
      </p:sp>
      <p:sp>
        <p:nvSpPr>
          <p:cNvPr id="129" name="Google Shape;129;p6"/>
          <p:cNvSpPr txBox="1"/>
          <p:nvPr/>
        </p:nvSpPr>
        <p:spPr>
          <a:xfrm>
            <a:off x="282725" y="1413000"/>
            <a:ext cx="3923100" cy="474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lang="en-CA">
                <a:solidFill>
                  <a:schemeClr val="dk1"/>
                </a:solidFill>
                <a:latin typeface="Montserrat"/>
                <a:ea typeface="Montserrat"/>
                <a:cs typeface="Montserrat"/>
                <a:sym typeface="Montserrat"/>
              </a:rPr>
              <a:t>Python variables are dynamically typed</a:t>
            </a:r>
            <a:endParaRPr b="1">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0" lvl="0" marL="914400" marR="0" rtl="0" algn="just">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Montserrat"/>
              <a:ea typeface="Montserrat"/>
              <a:cs typeface="Montserrat"/>
              <a:sym typeface="Montserrat"/>
            </a:endParaRPr>
          </a:p>
        </p:txBody>
      </p:sp>
      <p:sp>
        <p:nvSpPr>
          <p:cNvPr id="130" name="Google Shape;130;p6"/>
          <p:cNvSpPr txBox="1"/>
          <p:nvPr/>
        </p:nvSpPr>
        <p:spPr>
          <a:xfrm>
            <a:off x="993075" y="2026550"/>
            <a:ext cx="30510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Montserrat"/>
              <a:buChar char="●"/>
            </a:pPr>
            <a:r>
              <a:rPr lang="en-CA" sz="1500">
                <a:latin typeface="Montserrat"/>
                <a:ea typeface="Montserrat"/>
                <a:cs typeface="Montserrat"/>
                <a:sym typeface="Montserrat"/>
              </a:rPr>
              <a:t>Casting</a:t>
            </a:r>
            <a:endParaRPr sz="1500">
              <a:latin typeface="Montserrat"/>
              <a:ea typeface="Montserrat"/>
              <a:cs typeface="Montserrat"/>
              <a:sym typeface="Montserrat"/>
            </a:endParaRPr>
          </a:p>
        </p:txBody>
      </p:sp>
      <p:sp>
        <p:nvSpPr>
          <p:cNvPr id="131" name="Google Shape;131;p6"/>
          <p:cNvSpPr txBox="1"/>
          <p:nvPr/>
        </p:nvSpPr>
        <p:spPr>
          <a:xfrm>
            <a:off x="993075" y="2524675"/>
            <a:ext cx="30054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Montserrat"/>
              <a:buChar char="●"/>
            </a:pPr>
            <a:r>
              <a:rPr lang="en-CA" sz="1500">
                <a:latin typeface="Montserrat"/>
                <a:ea typeface="Montserrat"/>
                <a:cs typeface="Montserrat"/>
                <a:sym typeface="Montserrat"/>
              </a:rPr>
              <a:t>Get The Type of Variable</a:t>
            </a:r>
            <a:endParaRPr sz="1500">
              <a:latin typeface="Montserrat"/>
              <a:ea typeface="Montserrat"/>
              <a:cs typeface="Montserrat"/>
              <a:sym typeface="Montserrat"/>
            </a:endParaRPr>
          </a:p>
        </p:txBody>
      </p:sp>
      <p:sp>
        <p:nvSpPr>
          <p:cNvPr id="132" name="Google Shape;132;p6"/>
          <p:cNvSpPr txBox="1"/>
          <p:nvPr/>
        </p:nvSpPr>
        <p:spPr>
          <a:xfrm>
            <a:off x="4262825" y="1502350"/>
            <a:ext cx="2381700" cy="3724800"/>
          </a:xfrm>
          <a:prstGeom prst="rect">
            <a:avLst/>
          </a:prstGeom>
          <a:noFill/>
          <a:ln>
            <a:noFill/>
          </a:ln>
        </p:spPr>
        <p:txBody>
          <a:bodyPr anchorCtr="0" anchor="t" bIns="91425" lIns="91425" spcFirstLastPara="1" rIns="91425" wrap="square" tIns="91425">
            <a:spAutoFit/>
          </a:bodyPr>
          <a:lstStyle/>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x = </a:t>
            </a:r>
            <a:r>
              <a:rPr lang="en-CA" sz="1150">
                <a:solidFill>
                  <a:srgbClr val="FF0000"/>
                </a:solidFill>
                <a:highlight>
                  <a:srgbClr val="FFFFFF"/>
                </a:highlight>
                <a:latin typeface="Courier New"/>
                <a:ea typeface="Courier New"/>
                <a:cs typeface="Courier New"/>
                <a:sym typeface="Courier New"/>
              </a:rPr>
              <a:t>5</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y = </a:t>
            </a:r>
            <a:r>
              <a:rPr lang="en-CA" sz="1150">
                <a:solidFill>
                  <a:srgbClr val="A52A2A"/>
                </a:solidFill>
                <a:highlight>
                  <a:srgbClr val="FFFFFF"/>
                </a:highlight>
                <a:latin typeface="Courier New"/>
                <a:ea typeface="Courier New"/>
                <a:cs typeface="Courier New"/>
                <a:sym typeface="Courier New"/>
              </a:rPr>
              <a:t>"John"</a:t>
            </a:r>
            <a:endParaRPr sz="1150">
              <a:solidFill>
                <a:srgbClr val="A52A2A"/>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(y)</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301625" lvl="0" marL="457200" rtl="0" algn="l">
              <a:spcBef>
                <a:spcPts val="0"/>
              </a:spcBef>
              <a:spcAft>
                <a:spcPts val="0"/>
              </a:spcAft>
              <a:buClr>
                <a:schemeClr val="dk1"/>
              </a:buClr>
              <a:buSzPts val="1150"/>
              <a:buFont typeface="Courier New"/>
              <a:buChar char="●"/>
            </a:pPr>
            <a:r>
              <a:rPr lang="en-CA" sz="1150">
                <a:solidFill>
                  <a:schemeClr val="dk1"/>
                </a:solidFill>
                <a:highlight>
                  <a:srgbClr val="FFFFFF"/>
                </a:highlight>
                <a:latin typeface="Courier New"/>
                <a:ea typeface="Courier New"/>
                <a:cs typeface="Courier New"/>
                <a:sym typeface="Courier New"/>
              </a:rPr>
              <a:t>x = str(3)</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y = int(3)    </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z = float(3)</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print(x)</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print(y)</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print(z)</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301625" lvl="0" marL="457200" rtl="0" algn="l">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x = </a:t>
            </a:r>
            <a:r>
              <a:rPr lang="en-CA" sz="1150">
                <a:solidFill>
                  <a:srgbClr val="FF0000"/>
                </a:solidFill>
                <a:highlight>
                  <a:srgbClr val="FFFFFF"/>
                </a:highlight>
                <a:latin typeface="Courier New"/>
                <a:ea typeface="Courier New"/>
                <a:cs typeface="Courier New"/>
                <a:sym typeface="Courier New"/>
              </a:rPr>
              <a:t>5</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y = </a:t>
            </a:r>
            <a:r>
              <a:rPr lang="en-CA" sz="1150">
                <a:solidFill>
                  <a:srgbClr val="A52A2A"/>
                </a:solidFill>
                <a:highlight>
                  <a:srgbClr val="FFFFFF"/>
                </a:highlight>
                <a:latin typeface="Courier New"/>
                <a:ea typeface="Courier New"/>
                <a:cs typeface="Courier New"/>
                <a:sym typeface="Courier New"/>
              </a:rPr>
              <a:t>"John"</a:t>
            </a:r>
            <a:endParaRPr sz="1150">
              <a:solidFill>
                <a:srgbClr val="A52A2A"/>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0000CD"/>
                </a:solidFill>
                <a:highlight>
                  <a:srgbClr val="FFFFFF"/>
                </a:highlight>
                <a:latin typeface="Courier New"/>
                <a:ea typeface="Courier New"/>
                <a:cs typeface="Courier New"/>
                <a:sym typeface="Courier New"/>
              </a:rPr>
              <a:t>type</a:t>
            </a:r>
            <a:r>
              <a:rPr lang="en-CA" sz="1150">
                <a:solidFill>
                  <a:schemeClr val="dk1"/>
                </a:solidFill>
                <a:highlight>
                  <a:srgbClr val="FFFFFF"/>
                </a:highlight>
                <a:latin typeface="Courier New"/>
                <a:ea typeface="Courier New"/>
                <a:cs typeface="Courier New"/>
                <a:sym typeface="Courier New"/>
              </a:rPr>
              <a:t>(y))</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p:txBody>
      </p:sp>
      <p:sp>
        <p:nvSpPr>
          <p:cNvPr id="133" name="Google Shape;133;p6"/>
          <p:cNvSpPr txBox="1"/>
          <p:nvPr/>
        </p:nvSpPr>
        <p:spPr>
          <a:xfrm>
            <a:off x="436650" y="3234125"/>
            <a:ext cx="4262700" cy="8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127000" marR="177800" rtl="0" algn="l">
              <a:lnSpc>
                <a:spcPct val="115000"/>
              </a:lnSpc>
              <a:spcBef>
                <a:spcPts val="0"/>
              </a:spcBef>
              <a:spcAft>
                <a:spcPts val="0"/>
              </a:spcAft>
              <a:buClr>
                <a:schemeClr val="dk1"/>
              </a:buClr>
              <a:buSzPts val="1100"/>
              <a:buFont typeface="Arial"/>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
        <p:nvSpPr>
          <p:cNvPr id="134" name="Google Shape;134;p6"/>
          <p:cNvSpPr txBox="1"/>
          <p:nvPr/>
        </p:nvSpPr>
        <p:spPr>
          <a:xfrm>
            <a:off x="5950175" y="1539350"/>
            <a:ext cx="2893800" cy="345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5</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John</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3</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3</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3.0</a:t>
            </a:r>
            <a:endParaRPr sz="1150">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None/>
            </a:pPr>
            <a:r>
              <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&lt;class 'int'&gt;</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&lt;class 'str'&gt;</a:t>
            </a:r>
            <a:endParaRPr sz="1150">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t/>
            </a:r>
            <a:endParaRPr sz="1150">
              <a:solidFill>
                <a:srgbClr val="FFFFFF"/>
              </a:solidFill>
              <a:highlight>
                <a:schemeClr val="dk1"/>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2020-10-28T16:42:10Z</dcterms:created>
  <dc:creator>biagi.emil@gmail.com</dc:creator>
</cp:coreProperties>
</file>