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  <p:embeddedFont>
      <p:font typeface="Montserrat Medium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8" roundtripDataSignature="AMtx7mgi26v9+DcaSC5D1fcLxlZ2uz57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6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8.xml"/><Relationship Id="rId44" Type="http://schemas.openxmlformats.org/officeDocument/2006/relationships/font" Target="fonts/MontserratMedium-regular.fntdata"/><Relationship Id="rId21" Type="http://schemas.openxmlformats.org/officeDocument/2006/relationships/slide" Target="slides/slide17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20.xml"/><Relationship Id="rId46" Type="http://schemas.openxmlformats.org/officeDocument/2006/relationships/font" Target="fonts/MontserratMedium-italic.fntdata"/><Relationship Id="rId23" Type="http://schemas.openxmlformats.org/officeDocument/2006/relationships/slide" Target="slides/slide19.xml"/><Relationship Id="rId45" Type="http://schemas.openxmlformats.org/officeDocument/2006/relationships/font" Target="fonts/Montserrat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customschemas.google.com/relationships/presentationmetadata" Target="metadata"/><Relationship Id="rId25" Type="http://schemas.openxmlformats.org/officeDocument/2006/relationships/slide" Target="slides/slide21.xml"/><Relationship Id="rId47" Type="http://schemas.openxmlformats.org/officeDocument/2006/relationships/font" Target="fonts/MontserratMedium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4c40956b3_2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b4c40956b3_2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4c40956b3_2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b4c40956b3_2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bbeb26e7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abbeb26e7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bbeb26e7b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abbeb26e7b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bbeb26e7b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abbeb26e7b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bbeb26e7b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abbeb26e7b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main difference between a copy and a view of an array is that the copy is a new array, and the view is just a view of the original array. The copy </a:t>
            </a:r>
            <a:r>
              <a:rPr i="1" lang="en-CA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owns</a:t>
            </a:r>
            <a:r>
              <a:rPr lang="en-CA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the data and any changes made to the copy will not affect original array, and any changes made to the original array will not affect the copy. The view </a:t>
            </a:r>
            <a:r>
              <a:rPr i="1" lang="en-CA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does not own</a:t>
            </a:r>
            <a:r>
              <a:rPr lang="en-CA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the data and any changes made to the view will affect the original array, and any changes made to the original array will affect the view.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bbeb26e7b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abbeb26e7b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bbeb26e7b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abbeb26e7b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bbeb26e7b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abbeb26e7b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bbeb26e7b_0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abbeb26e7b_0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6530b1da6_1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f6530b1da6_1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gf6530b1da6_1_1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6530b1da6_1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f6530b1da6_1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f6530b1da6_1_1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6530b1da6_1_1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f6530b1da6_1_1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f6530b1da6_1_1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6530b1da6_1_1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f6530b1da6_1_1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f6530b1da6_1_1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6530b1da6_1_1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f6530b1da6_1_1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f6530b1da6_1_1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f6530b1da6_1_2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f6530b1da6_1_2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gf6530b1da6_1_2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6530b1da6_1_2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f6530b1da6_1_2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gf6530b1da6_1_2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1a490110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1a490110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101a490110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f6530b1da6_1_2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f6530b1da6_1_2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gf6530b1da6_1_2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6530b1da6_1_2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f6530b1da6_1_2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gf6530b1da6_1_2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f6530b1da6_1_2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f6530b1da6_1_2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gf6530b1da6_1_2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f6530b1da6_1_2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f6530b1da6_1_2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gf6530b1da6_1_2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f6530b1da6_1_3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f6530b1da6_1_3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gf6530b1da6_1_3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f6530b1da6_1_3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f6530b1da6_1_3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gf6530b1da6_1_3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1a4901109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1a4901109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101a4901109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1a4901109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1a4901109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01a4901109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1a4901109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1a4901109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01a4901109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4c40956b3_2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NumPy arrays are stored at one continuous place in memory unlike lists, so processes can access and manipulate them very efficiently.</a:t>
            </a:r>
            <a:endParaRPr/>
          </a:p>
        </p:txBody>
      </p:sp>
      <p:sp>
        <p:nvSpPr>
          <p:cNvPr id="121" name="Google Shape;121;gb4c40956b3_2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4c40956b3_2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b4c40956b3_2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rgbClr val="F9F7F9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17" name="Google Shape;17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29" y="0"/>
            <a:ext cx="91355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Content">
  <p:cSld name="Chart Content">
    <p:bg>
      <p:bgPr>
        <a:solidFill>
          <a:srgbClr val="F9F7F9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4"/>
          <p:cNvSpPr/>
          <p:nvPr>
            <p:ph idx="1" type="body"/>
          </p:nvPr>
        </p:nvSpPr>
        <p:spPr>
          <a:xfrm>
            <a:off x="381836" y="1315129"/>
            <a:ext cx="8190663" cy="295848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1100"/>
              <a:buNone/>
              <a:defRPr sz="11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44"/>
          <p:cNvSpPr/>
          <p:nvPr/>
        </p:nvSpPr>
        <p:spPr>
          <a:xfrm>
            <a:off x="381836" y="452176"/>
            <a:ext cx="8762164" cy="693336"/>
          </a:xfrm>
          <a:prstGeom prst="roundRect">
            <a:avLst>
              <a:gd fmla="val 16667" name="adj"/>
            </a:avLst>
          </a:prstGeom>
          <a:solidFill>
            <a:schemeClr val="lt1">
              <a:alpha val="8352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44"/>
          <p:cNvSpPr txBox="1"/>
          <p:nvPr>
            <p:ph type="title"/>
          </p:nvPr>
        </p:nvSpPr>
        <p:spPr>
          <a:xfrm>
            <a:off x="571500" y="579457"/>
            <a:ext cx="8000999" cy="474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  <a:defRPr b="0" i="0" sz="2400">
                <a:solidFill>
                  <a:srgbClr val="252A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4">
  <p:cSld name="Title and Content 4">
    <p:bg>
      <p:bgPr>
        <a:solidFill>
          <a:srgbClr val="F9F7F9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5"/>
          <p:cNvSpPr/>
          <p:nvPr>
            <p:ph idx="1" type="body"/>
          </p:nvPr>
        </p:nvSpPr>
        <p:spPr>
          <a:xfrm>
            <a:off x="2472869" y="2581689"/>
            <a:ext cx="4337050" cy="6254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2000"/>
              <a:buNone/>
              <a:defRPr sz="20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45"/>
          <p:cNvSpPr/>
          <p:nvPr>
            <p:ph idx="2" type="body"/>
          </p:nvPr>
        </p:nvSpPr>
        <p:spPr>
          <a:xfrm>
            <a:off x="1280174" y="1836254"/>
            <a:ext cx="4337050" cy="6254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2000"/>
              <a:buNone/>
              <a:defRPr sz="20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45"/>
          <p:cNvSpPr/>
          <p:nvPr>
            <p:ph idx="3" type="body"/>
          </p:nvPr>
        </p:nvSpPr>
        <p:spPr>
          <a:xfrm>
            <a:off x="3576112" y="3337062"/>
            <a:ext cx="4337050" cy="6254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2000"/>
              <a:buNone/>
              <a:defRPr sz="20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45"/>
          <p:cNvSpPr/>
          <p:nvPr/>
        </p:nvSpPr>
        <p:spPr>
          <a:xfrm>
            <a:off x="381836" y="452176"/>
            <a:ext cx="8762164" cy="693336"/>
          </a:xfrm>
          <a:prstGeom prst="roundRect">
            <a:avLst>
              <a:gd fmla="val 16667" name="adj"/>
            </a:avLst>
          </a:prstGeom>
          <a:solidFill>
            <a:schemeClr val="lt1">
              <a:alpha val="8352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5"/>
          <p:cNvSpPr txBox="1"/>
          <p:nvPr>
            <p:ph type="title"/>
          </p:nvPr>
        </p:nvSpPr>
        <p:spPr>
          <a:xfrm>
            <a:off x="571500" y="579457"/>
            <a:ext cx="8000999" cy="474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  <a:defRPr b="0" i="0" sz="2400">
                <a:solidFill>
                  <a:srgbClr val="252A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2">
  <p:cSld name="Transition 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46"/>
          <p:cNvSpPr txBox="1"/>
          <p:nvPr>
            <p:ph idx="1" type="body"/>
          </p:nvPr>
        </p:nvSpPr>
        <p:spPr>
          <a:xfrm rot="-5400000">
            <a:off x="6567824" y="2363981"/>
            <a:ext cx="3814091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4D00"/>
              </a:buClr>
              <a:buSzPts val="1800"/>
              <a:buNone/>
              <a:defRPr sz="1800">
                <a:solidFill>
                  <a:srgbClr val="FF4D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Title and Content 3">
    <p:bg>
      <p:bgPr>
        <a:solidFill>
          <a:srgbClr val="F9F7F9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6"/>
          <p:cNvSpPr/>
          <p:nvPr/>
        </p:nvSpPr>
        <p:spPr>
          <a:xfrm>
            <a:off x="381836" y="452176"/>
            <a:ext cx="5858190" cy="693336"/>
          </a:xfrm>
          <a:prstGeom prst="roundRect">
            <a:avLst>
              <a:gd fmla="val 16667" name="adj"/>
            </a:avLst>
          </a:prstGeom>
          <a:solidFill>
            <a:schemeClr val="lt1">
              <a:alpha val="8352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6"/>
          <p:cNvSpPr txBox="1"/>
          <p:nvPr>
            <p:ph idx="1" type="body"/>
          </p:nvPr>
        </p:nvSpPr>
        <p:spPr>
          <a:xfrm>
            <a:off x="1308099" y="1245997"/>
            <a:ext cx="7264399" cy="474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6"/>
          <p:cNvSpPr txBox="1"/>
          <p:nvPr>
            <p:ph idx="2" type="body"/>
          </p:nvPr>
        </p:nvSpPr>
        <p:spPr>
          <a:xfrm>
            <a:off x="1308099" y="1747948"/>
            <a:ext cx="7264399" cy="27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6"/>
          <p:cNvSpPr txBox="1"/>
          <p:nvPr>
            <p:ph type="title"/>
          </p:nvPr>
        </p:nvSpPr>
        <p:spPr>
          <a:xfrm>
            <a:off x="571500" y="579457"/>
            <a:ext cx="8000999" cy="474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  <a:defRPr b="0" i="0" sz="2400">
                <a:solidFill>
                  <a:srgbClr val="252A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3" name="Google Shape;23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6117" y="4188145"/>
            <a:ext cx="962133" cy="68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Title and Content 2">
    <p:bg>
      <p:bgPr>
        <a:solidFill>
          <a:srgbClr val="F9F7F9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7"/>
          <p:cNvSpPr/>
          <p:nvPr/>
        </p:nvSpPr>
        <p:spPr>
          <a:xfrm>
            <a:off x="381836" y="452176"/>
            <a:ext cx="8762164" cy="693336"/>
          </a:xfrm>
          <a:prstGeom prst="roundRect">
            <a:avLst>
              <a:gd fmla="val 16667" name="adj"/>
            </a:avLst>
          </a:prstGeom>
          <a:solidFill>
            <a:schemeClr val="lt1">
              <a:alpha val="8352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7"/>
          <p:cNvSpPr txBox="1"/>
          <p:nvPr>
            <p:ph idx="1" type="body"/>
          </p:nvPr>
        </p:nvSpPr>
        <p:spPr>
          <a:xfrm>
            <a:off x="1328025" y="1881553"/>
            <a:ext cx="3243974" cy="1547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6CFE3"/>
              </a:buClr>
              <a:buSzPts val="1600"/>
              <a:buNone/>
              <a:defRPr sz="1600">
                <a:solidFill>
                  <a:srgbClr val="66CFE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7"/>
          <p:cNvSpPr txBox="1"/>
          <p:nvPr>
            <p:ph idx="2" type="body"/>
          </p:nvPr>
        </p:nvSpPr>
        <p:spPr>
          <a:xfrm>
            <a:off x="4795361" y="1535659"/>
            <a:ext cx="3569780" cy="2754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7"/>
          <p:cNvSpPr txBox="1"/>
          <p:nvPr>
            <p:ph type="title"/>
          </p:nvPr>
        </p:nvSpPr>
        <p:spPr>
          <a:xfrm>
            <a:off x="571500" y="579457"/>
            <a:ext cx="8000999" cy="474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  <a:defRPr b="0" i="0" sz="2400">
                <a:solidFill>
                  <a:srgbClr val="252A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9" name="Google Shape;29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6117" y="4188145"/>
            <a:ext cx="962133" cy="68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5">
  <p:cSld name="Title and Content 5">
    <p:bg>
      <p:bgPr>
        <a:solidFill>
          <a:srgbClr val="F9F7F9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1"/>
          <p:cNvSpPr/>
          <p:nvPr>
            <p:ph idx="1" type="body"/>
          </p:nvPr>
        </p:nvSpPr>
        <p:spPr>
          <a:xfrm>
            <a:off x="2472869" y="2581689"/>
            <a:ext cx="4337050" cy="6254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2000"/>
              <a:buNone/>
              <a:defRPr sz="20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1"/>
          <p:cNvSpPr/>
          <p:nvPr>
            <p:ph idx="2" type="body"/>
          </p:nvPr>
        </p:nvSpPr>
        <p:spPr>
          <a:xfrm>
            <a:off x="1280174" y="1836254"/>
            <a:ext cx="4337050" cy="6254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2000"/>
              <a:buNone/>
              <a:defRPr sz="20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1"/>
          <p:cNvSpPr/>
          <p:nvPr>
            <p:ph idx="3" type="body"/>
          </p:nvPr>
        </p:nvSpPr>
        <p:spPr>
          <a:xfrm>
            <a:off x="3576112" y="3337062"/>
            <a:ext cx="4337050" cy="6254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2000"/>
              <a:buNone/>
              <a:defRPr sz="20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1"/>
          <p:cNvSpPr/>
          <p:nvPr/>
        </p:nvSpPr>
        <p:spPr>
          <a:xfrm>
            <a:off x="381836" y="452176"/>
            <a:ext cx="8762164" cy="693336"/>
          </a:xfrm>
          <a:prstGeom prst="roundRect">
            <a:avLst>
              <a:gd fmla="val 16667" name="adj"/>
            </a:avLst>
          </a:prstGeom>
          <a:solidFill>
            <a:schemeClr val="lt1">
              <a:alpha val="8352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1"/>
          <p:cNvSpPr txBox="1"/>
          <p:nvPr>
            <p:ph type="title"/>
          </p:nvPr>
        </p:nvSpPr>
        <p:spPr>
          <a:xfrm>
            <a:off x="571500" y="579457"/>
            <a:ext cx="8000999" cy="474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  <a:defRPr b="0" i="0" sz="2400">
                <a:solidFill>
                  <a:srgbClr val="252A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1">
  <p:cSld name="Transition 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37" name="Google Shape;37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39"/>
          <p:cNvSpPr txBox="1"/>
          <p:nvPr>
            <p:ph idx="1" type="body"/>
          </p:nvPr>
        </p:nvSpPr>
        <p:spPr>
          <a:xfrm rot="-5400000">
            <a:off x="6567824" y="2363981"/>
            <a:ext cx="3814091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9D628"/>
              </a:buClr>
              <a:buSzPts val="1800"/>
              <a:buNone/>
              <a:defRPr sz="1800">
                <a:solidFill>
                  <a:srgbClr val="F9D62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ransition 2">
  <p:cSld name="1_Transition 2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40"/>
          <p:cNvSpPr txBox="1"/>
          <p:nvPr>
            <p:ph idx="1" type="body"/>
          </p:nvPr>
        </p:nvSpPr>
        <p:spPr>
          <a:xfrm rot="-5400000">
            <a:off x="6567824" y="2363981"/>
            <a:ext cx="3814091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B1E0E0"/>
              </a:buClr>
              <a:buSzPts val="1800"/>
              <a:buNone/>
              <a:defRPr sz="1800">
                <a:solidFill>
                  <a:srgbClr val="B1E0E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bg>
      <p:bgPr>
        <a:solidFill>
          <a:srgbClr val="F9F7F9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 1">
    <p:bg>
      <p:bgPr>
        <a:solidFill>
          <a:srgbClr val="F9F7F9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, application, chat or text message&#10;&#10;Description automatically generated" id="44" name="Google Shape;44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42"/>
          <p:cNvSpPr/>
          <p:nvPr/>
        </p:nvSpPr>
        <p:spPr>
          <a:xfrm>
            <a:off x="381836" y="452176"/>
            <a:ext cx="8762164" cy="693336"/>
          </a:xfrm>
          <a:prstGeom prst="roundRect">
            <a:avLst>
              <a:gd fmla="val 16667" name="adj"/>
            </a:avLst>
          </a:prstGeom>
          <a:solidFill>
            <a:schemeClr val="lt1">
              <a:alpha val="8352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2"/>
          <p:cNvSpPr txBox="1"/>
          <p:nvPr>
            <p:ph idx="1" type="body"/>
          </p:nvPr>
        </p:nvSpPr>
        <p:spPr>
          <a:xfrm>
            <a:off x="1328026" y="1510303"/>
            <a:ext cx="6876174" cy="2492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1400"/>
              <a:buNone/>
              <a:defRPr b="0" i="0" sz="14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52A22"/>
              </a:buClr>
              <a:buSzPts val="1400"/>
              <a:buNone/>
              <a:defRPr b="0" i="0" sz="14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52A22"/>
              </a:buClr>
              <a:buSzPts val="1400"/>
              <a:buNone/>
              <a:defRPr b="0" i="0" sz="14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52A22"/>
              </a:buClr>
              <a:buSzPts val="1400"/>
              <a:buNone/>
              <a:defRPr b="0" i="0" sz="14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52A22"/>
              </a:buClr>
              <a:buSzPts val="1400"/>
              <a:buNone/>
              <a:defRPr b="0" i="0" sz="14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42"/>
          <p:cNvSpPr txBox="1"/>
          <p:nvPr>
            <p:ph type="title"/>
          </p:nvPr>
        </p:nvSpPr>
        <p:spPr>
          <a:xfrm>
            <a:off x="571500" y="579457"/>
            <a:ext cx="8000999" cy="474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  <a:defRPr b="0" i="0" sz="2400">
                <a:solidFill>
                  <a:srgbClr val="252A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8" name="Google Shape;4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6117" y="4188145"/>
            <a:ext cx="962133" cy="68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cific Content">
  <p:cSld name="Specific Content">
    <p:bg>
      <p:bgPr>
        <a:solidFill>
          <a:srgbClr val="F9F7F9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3"/>
          <p:cNvSpPr/>
          <p:nvPr>
            <p:ph idx="1" type="body"/>
          </p:nvPr>
        </p:nvSpPr>
        <p:spPr>
          <a:xfrm>
            <a:off x="1236433" y="1836254"/>
            <a:ext cx="2099659" cy="125758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1100"/>
              <a:buNone/>
              <a:defRPr sz="11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43"/>
          <p:cNvSpPr/>
          <p:nvPr>
            <p:ph idx="2" type="body"/>
          </p:nvPr>
        </p:nvSpPr>
        <p:spPr>
          <a:xfrm>
            <a:off x="1236433" y="3319167"/>
            <a:ext cx="2099659" cy="125758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1100"/>
              <a:buNone/>
              <a:defRPr sz="11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43"/>
          <p:cNvSpPr/>
          <p:nvPr>
            <p:ph idx="3" type="body"/>
          </p:nvPr>
        </p:nvSpPr>
        <p:spPr>
          <a:xfrm>
            <a:off x="3462799" y="1836254"/>
            <a:ext cx="2099659" cy="125758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1100"/>
              <a:buNone/>
              <a:defRPr sz="11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43"/>
          <p:cNvSpPr/>
          <p:nvPr>
            <p:ph idx="4" type="body"/>
          </p:nvPr>
        </p:nvSpPr>
        <p:spPr>
          <a:xfrm>
            <a:off x="3462799" y="3319167"/>
            <a:ext cx="2099659" cy="125758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1100"/>
              <a:buNone/>
              <a:defRPr sz="11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43"/>
          <p:cNvSpPr/>
          <p:nvPr>
            <p:ph idx="5" type="body"/>
          </p:nvPr>
        </p:nvSpPr>
        <p:spPr>
          <a:xfrm>
            <a:off x="5669286" y="1836254"/>
            <a:ext cx="2099659" cy="125758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1100"/>
              <a:buNone/>
              <a:defRPr sz="11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43"/>
          <p:cNvSpPr/>
          <p:nvPr>
            <p:ph idx="6" type="body"/>
          </p:nvPr>
        </p:nvSpPr>
        <p:spPr>
          <a:xfrm>
            <a:off x="5669286" y="3319167"/>
            <a:ext cx="2099659" cy="125758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1100"/>
              <a:buNone/>
              <a:defRPr sz="11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43"/>
          <p:cNvSpPr/>
          <p:nvPr/>
        </p:nvSpPr>
        <p:spPr>
          <a:xfrm>
            <a:off x="381836" y="452176"/>
            <a:ext cx="8762164" cy="693336"/>
          </a:xfrm>
          <a:prstGeom prst="roundRect">
            <a:avLst>
              <a:gd fmla="val 16667" name="adj"/>
            </a:avLst>
          </a:prstGeom>
          <a:solidFill>
            <a:schemeClr val="lt1">
              <a:alpha val="8352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3"/>
          <p:cNvSpPr txBox="1"/>
          <p:nvPr>
            <p:ph type="title"/>
          </p:nvPr>
        </p:nvSpPr>
        <p:spPr>
          <a:xfrm>
            <a:off x="571500" y="579457"/>
            <a:ext cx="8000999" cy="474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  <a:defRPr b="0" i="0" sz="2400">
                <a:solidFill>
                  <a:srgbClr val="252A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&#10;&#10;Description automatically generated" id="10" name="Google Shape;10;p3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10800000">
            <a:off x="-2" y="-2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15" name="Google Shape;15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6117" y="4188145"/>
            <a:ext cx="962133" cy="6815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anaconda.com/download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/>
          <p:nvPr/>
        </p:nvSpPr>
        <p:spPr>
          <a:xfrm>
            <a:off x="114197" y="2781275"/>
            <a:ext cx="315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CA" sz="1800" u="none" cap="none" strike="noStrike">
                <a:solidFill>
                  <a:srgbClr val="4B868E"/>
                </a:solidFill>
                <a:latin typeface="Montserrat"/>
                <a:ea typeface="Montserrat"/>
                <a:cs typeface="Montserrat"/>
                <a:sym typeface="Montserrat"/>
              </a:rPr>
              <a:t>Introduction to </a:t>
            </a:r>
            <a:r>
              <a:rPr b="1" lang="en-CA" sz="1800">
                <a:solidFill>
                  <a:srgbClr val="4B868E"/>
                </a:solidFill>
                <a:latin typeface="Montserrat"/>
                <a:ea typeface="Montserrat"/>
                <a:cs typeface="Montserrat"/>
                <a:sym typeface="Montserrat"/>
              </a:rPr>
              <a:t>Numpy and Pandas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4505500" y="4090675"/>
            <a:ext cx="432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CA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Presentors: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CA" sz="1800">
                <a:latin typeface="Montserrat"/>
                <a:ea typeface="Montserrat"/>
                <a:cs typeface="Montserrat"/>
                <a:sym typeface="Montserrat"/>
              </a:rPr>
              <a:t>ISAIC Tech Team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441775" y="4354625"/>
            <a:ext cx="2398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>
                <a:latin typeface="Montserrat"/>
                <a:ea typeface="Montserrat"/>
                <a:cs typeface="Montserrat"/>
                <a:sym typeface="Montserrat"/>
              </a:rPr>
              <a:t>DATE: 2021-11-13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4c40956b3_2_17"/>
          <p:cNvSpPr txBox="1"/>
          <p:nvPr>
            <p:ph type="title"/>
          </p:nvPr>
        </p:nvSpPr>
        <p:spPr>
          <a:xfrm>
            <a:off x="571500" y="516472"/>
            <a:ext cx="8001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</a:pPr>
            <a:r>
              <a:rPr lang="en-CA"/>
              <a:t>Numpy Creating Arrays</a:t>
            </a:r>
            <a:endParaRPr/>
          </a:p>
        </p:txBody>
      </p:sp>
      <p:sp>
        <p:nvSpPr>
          <p:cNvPr id="136" name="Google Shape;136;gb4c40956b3_2_17"/>
          <p:cNvSpPr txBox="1"/>
          <p:nvPr/>
        </p:nvSpPr>
        <p:spPr>
          <a:xfrm>
            <a:off x="699875" y="1210800"/>
            <a:ext cx="7619400" cy="3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-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After importing numpy we can create an array of type ndarray (N-Dimensional array): 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 = np.array([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To create an </a:t>
            </a:r>
            <a:r>
              <a:rPr b="1" lang="en-CA">
                <a:solidFill>
                  <a:srgbClr val="DC143C"/>
                </a:solidFill>
                <a:latin typeface="Montserrat"/>
                <a:ea typeface="Montserrat"/>
                <a:cs typeface="Montserrat"/>
                <a:sym typeface="Montserrat"/>
              </a:rPr>
              <a:t>ndarray</a:t>
            </a: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we can pass a list, tuple or any array-like object into the </a:t>
            </a:r>
            <a:r>
              <a:rPr b="1" lang="en-CA">
                <a:solidFill>
                  <a:srgbClr val="DC143C"/>
                </a:solidFill>
                <a:latin typeface="Montserrat"/>
                <a:ea typeface="Montserrat"/>
                <a:cs typeface="Montserrat"/>
                <a:sym typeface="Montserrat"/>
              </a:rPr>
              <a:t>array()</a:t>
            </a: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method, and it will be converted into an </a:t>
            </a:r>
            <a:r>
              <a:rPr b="1" lang="en-CA">
                <a:solidFill>
                  <a:srgbClr val="DC143C"/>
                </a:solidFill>
                <a:latin typeface="Montserrat"/>
                <a:ea typeface="Montserrat"/>
                <a:cs typeface="Montserrat"/>
                <a:sym typeface="Montserrat"/>
              </a:rPr>
              <a:t>ndarray</a:t>
            </a:r>
            <a:endParaRPr b="1">
              <a:solidFill>
                <a:srgbClr val="DC14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DC14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-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can make arrays of different dimensions: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-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0-D Array:</a:t>
            </a:r>
            <a:r>
              <a:rPr lang="en-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 =</a:t>
            </a: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np.array(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42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1-D Array: 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 = np.array([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2-D Array: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arr = np.array([[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], 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3-D Array: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arr = np.array([[[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], 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]], [[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], 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]]])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4c40956b3_2_24"/>
          <p:cNvSpPr txBox="1"/>
          <p:nvPr>
            <p:ph type="title"/>
          </p:nvPr>
        </p:nvSpPr>
        <p:spPr>
          <a:xfrm>
            <a:off x="571500" y="693521"/>
            <a:ext cx="80010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</a:pPr>
            <a:r>
              <a:rPr lang="en-CA"/>
              <a:t>Dimensions of An Array</a:t>
            </a:r>
            <a:endParaRPr/>
          </a:p>
        </p:txBody>
      </p:sp>
      <p:sp>
        <p:nvSpPr>
          <p:cNvPr id="142" name="Google Shape;142;gb4c40956b3_2_24"/>
          <p:cNvSpPr txBox="1"/>
          <p:nvPr/>
        </p:nvSpPr>
        <p:spPr>
          <a:xfrm>
            <a:off x="809850" y="1345413"/>
            <a:ext cx="75243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NumPy Arrays provides the </a:t>
            </a:r>
            <a:r>
              <a:rPr b="1" lang="en-CA">
                <a:solidFill>
                  <a:srgbClr val="DC143C"/>
                </a:solidFill>
                <a:latin typeface="Montserrat"/>
                <a:ea typeface="Montserrat"/>
                <a:cs typeface="Montserrat"/>
                <a:sym typeface="Montserrat"/>
              </a:rPr>
              <a:t>ndim</a:t>
            </a: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attribute that returns an integer that tells us how many dimensions the array have: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 = np.array([[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], 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(c.ndim)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CA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Output: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CA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2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We can create an array with a specific number of dimensions using </a:t>
            </a:r>
            <a:r>
              <a:rPr b="1"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ndmin</a:t>
            </a: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 = np.array([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], ndmin=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CA">
                <a:solidFill>
                  <a:srgbClr val="A52A2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'number of dimensions :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arr.ndim)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CA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Output: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CA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number of dimensions : 5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bbeb26e7b_0_0"/>
          <p:cNvSpPr txBox="1"/>
          <p:nvPr>
            <p:ph type="title"/>
          </p:nvPr>
        </p:nvSpPr>
        <p:spPr>
          <a:xfrm>
            <a:off x="571500" y="65930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</a:pPr>
            <a:r>
              <a:rPr lang="en-CA"/>
              <a:t>Numpy Array Indexing</a:t>
            </a:r>
            <a:endParaRPr/>
          </a:p>
        </p:txBody>
      </p:sp>
      <p:sp>
        <p:nvSpPr>
          <p:cNvPr id="148" name="Google Shape;148;gabbeb26e7b_0_0"/>
          <p:cNvSpPr txBox="1"/>
          <p:nvPr/>
        </p:nvSpPr>
        <p:spPr>
          <a:xfrm>
            <a:off x="725275" y="1258125"/>
            <a:ext cx="80742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en-CA">
                <a:latin typeface="Montserrat"/>
                <a:ea typeface="Montserrat"/>
                <a:cs typeface="Montserrat"/>
                <a:sym typeface="Montserrat"/>
              </a:rPr>
              <a:t>To access any element from an array we use the index of that element. In Python, Indices of an array always starts from 0: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 = np.array([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(arr[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(arr[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 + arr[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Output: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7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Access 2-D Array: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arr =</a:t>
            </a: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np.array([[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], 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8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9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	      </a:t>
            </a: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CA">
                <a:solidFill>
                  <a:srgbClr val="A52A2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'2nd element of the 1st row: '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arr[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Output: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2nd element on 1st row: 2 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/>
          <p:nvPr>
            <p:ph type="title"/>
          </p:nvPr>
        </p:nvSpPr>
        <p:spPr>
          <a:xfrm>
            <a:off x="476775" y="66445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</a:pPr>
            <a:r>
              <a:rPr lang="en-CA"/>
              <a:t>Numpy Array Slicing</a:t>
            </a:r>
            <a:endParaRPr/>
          </a:p>
        </p:txBody>
      </p:sp>
      <p:sp>
        <p:nvSpPr>
          <p:cNvPr id="154" name="Google Shape;154;p6"/>
          <p:cNvSpPr txBox="1"/>
          <p:nvPr/>
        </p:nvSpPr>
        <p:spPr>
          <a:xfrm>
            <a:off x="282725" y="1413000"/>
            <a:ext cx="39231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Parameter for slicing: </a:t>
            </a:r>
            <a:r>
              <a:rPr lang="en-CA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i="1" lang="en-CA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-CA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i="1" lang="en-CA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CA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i="1" lang="en-CA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step</a:t>
            </a:r>
            <a:r>
              <a:rPr lang="en-CA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en-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1044675" y="1726500"/>
            <a:ext cx="3980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 = np.array([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(arr[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 = np.array([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(arr[-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:-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 = np.array([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(arr[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 = np.array([[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], 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8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9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(arr[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5261900" y="1887600"/>
            <a:ext cx="38262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300">
                <a:latin typeface="Calibri"/>
                <a:ea typeface="Calibri"/>
                <a:cs typeface="Calibri"/>
                <a:sym typeface="Calibri"/>
              </a:rPr>
              <a:t>Output: [2  3  4  5]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300"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300">
                <a:latin typeface="Calibri"/>
                <a:ea typeface="Calibri"/>
                <a:cs typeface="Calibri"/>
                <a:sym typeface="Calibri"/>
              </a:rPr>
              <a:t>     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300">
                <a:latin typeface="Calibri"/>
                <a:ea typeface="Calibri"/>
                <a:cs typeface="Calibri"/>
                <a:sym typeface="Calibri"/>
              </a:rPr>
              <a:t>Output: [5  6]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300">
                <a:latin typeface="Calibri"/>
                <a:ea typeface="Calibri"/>
                <a:cs typeface="Calibri"/>
                <a:sym typeface="Calibri"/>
              </a:rPr>
              <a:t>Output: [2  4]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300">
                <a:latin typeface="Calibri"/>
                <a:ea typeface="Calibri"/>
                <a:cs typeface="Calibri"/>
                <a:sym typeface="Calibri"/>
              </a:rPr>
              <a:t>Output: [7  8  9]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bbeb26e7b_0_10"/>
          <p:cNvSpPr txBox="1"/>
          <p:nvPr>
            <p:ph type="title"/>
          </p:nvPr>
        </p:nvSpPr>
        <p:spPr>
          <a:xfrm>
            <a:off x="571500" y="67145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</a:pPr>
            <a:r>
              <a:rPr lang="en-CA"/>
              <a:t>Data Types in Numpy</a:t>
            </a:r>
            <a:endParaRPr/>
          </a:p>
        </p:txBody>
      </p:sp>
      <p:sp>
        <p:nvSpPr>
          <p:cNvPr id="162" name="Google Shape;162;gabbeb26e7b_0_10"/>
          <p:cNvSpPr txBox="1"/>
          <p:nvPr/>
        </p:nvSpPr>
        <p:spPr>
          <a:xfrm>
            <a:off x="703075" y="1213725"/>
            <a:ext cx="7356300" cy="3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-CA">
                <a:solidFill>
                  <a:srgbClr val="DC143C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- integer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-CA">
                <a:solidFill>
                  <a:srgbClr val="DC143C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- boolean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-CA">
                <a:solidFill>
                  <a:srgbClr val="DC143C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- unsigned integer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-CA">
                <a:solidFill>
                  <a:srgbClr val="DC143C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- float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-CA">
                <a:solidFill>
                  <a:srgbClr val="DC143C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- complex float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-CA">
                <a:solidFill>
                  <a:srgbClr val="DC143C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- timedelta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-CA">
                <a:solidFill>
                  <a:srgbClr val="DC143C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- datetime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-CA">
                <a:solidFill>
                  <a:srgbClr val="DC143C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- object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-CA">
                <a:solidFill>
                  <a:srgbClr val="DC143C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- string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-CA">
                <a:solidFill>
                  <a:srgbClr val="DC143C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- unicode string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-CA">
                <a:solidFill>
                  <a:srgbClr val="DC143C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- fixed chunk of memory for other type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bbeb26e7b_0_15"/>
          <p:cNvSpPr txBox="1"/>
          <p:nvPr>
            <p:ph type="title"/>
          </p:nvPr>
        </p:nvSpPr>
        <p:spPr>
          <a:xfrm>
            <a:off x="496400" y="554432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</a:pPr>
            <a:r>
              <a:rPr lang="en-CA"/>
              <a:t>Data Type of an Array</a:t>
            </a:r>
            <a:endParaRPr/>
          </a:p>
        </p:txBody>
      </p:sp>
      <p:sp>
        <p:nvSpPr>
          <p:cNvPr id="168" name="Google Shape;168;gabbeb26e7b_0_15"/>
          <p:cNvSpPr txBox="1"/>
          <p:nvPr/>
        </p:nvSpPr>
        <p:spPr>
          <a:xfrm>
            <a:off x="657500" y="1029025"/>
            <a:ext cx="8075400" cy="38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NumPy array object has a property called </a:t>
            </a:r>
            <a:r>
              <a:rPr b="1" lang="en-CA">
                <a:solidFill>
                  <a:srgbClr val="DC143C"/>
                </a:solidFill>
                <a:latin typeface="Montserrat"/>
                <a:ea typeface="Montserrat"/>
                <a:cs typeface="Montserrat"/>
                <a:sym typeface="Montserrat"/>
              </a:rPr>
              <a:t>dtype</a:t>
            </a: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that returns the data type of the array: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 = np.array([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(arr.dtype)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CA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Output:  int64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Creating an Array with a specific data type: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 = np.array([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], dtype=</a:t>
            </a:r>
            <a:r>
              <a:rPr lang="en-CA">
                <a:solidFill>
                  <a:srgbClr val="A52A2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'S'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(arr)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(arr.dtype)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CA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Output: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CA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[b’1’  b’2’  b’3’  b’4’]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CA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|S1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bbeb26e7b_0_51"/>
          <p:cNvSpPr txBox="1"/>
          <p:nvPr>
            <p:ph type="title"/>
          </p:nvPr>
        </p:nvSpPr>
        <p:spPr>
          <a:xfrm>
            <a:off x="571500" y="65425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</a:pPr>
            <a:r>
              <a:rPr lang="en-CA"/>
              <a:t>Type Conversion on Existing Array</a:t>
            </a:r>
            <a:endParaRPr/>
          </a:p>
        </p:txBody>
      </p:sp>
      <p:sp>
        <p:nvSpPr>
          <p:cNvPr id="174" name="Google Shape;174;gabbeb26e7b_0_51"/>
          <p:cNvSpPr txBox="1"/>
          <p:nvPr/>
        </p:nvSpPr>
        <p:spPr>
          <a:xfrm>
            <a:off x="725275" y="1287725"/>
            <a:ext cx="80445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 = np.array([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1.1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2.1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3.1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newarr = arr.astype(</a:t>
            </a:r>
            <a:r>
              <a:rPr lang="en-CA">
                <a:solidFill>
                  <a:srgbClr val="A52A2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'i'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(newarr)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(newarr.dtype)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Output: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[1 2 3]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lang="en-CA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nt32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 = np.array([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newarr = arr.astype(</a:t>
            </a: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bool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(newarr)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(newarr.dtype)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Output: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[True False True]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bool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/>
          <p:nvPr>
            <p:ph type="title"/>
          </p:nvPr>
        </p:nvSpPr>
        <p:spPr>
          <a:xfrm>
            <a:off x="491800" y="674032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</a:pPr>
            <a:r>
              <a:rPr lang="en-CA"/>
              <a:t>Numpy Array Copy vs View</a:t>
            </a:r>
            <a:endParaRPr/>
          </a:p>
        </p:txBody>
      </p:sp>
      <p:sp>
        <p:nvSpPr>
          <p:cNvPr id="180" name="Google Shape;180;p9"/>
          <p:cNvSpPr txBox="1"/>
          <p:nvPr/>
        </p:nvSpPr>
        <p:spPr>
          <a:xfrm>
            <a:off x="626825" y="1167800"/>
            <a:ext cx="8208900" cy="3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 = np.array([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x = arr.copy()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 =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42</a:t>
            </a:r>
            <a:endParaRPr>
              <a:solidFill>
                <a:srgbClr val="FF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(arr)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(x)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 = np.array([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x = arr.view()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 =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42</a:t>
            </a:r>
            <a:endParaRPr>
              <a:solidFill>
                <a:srgbClr val="FF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x[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 =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33</a:t>
            </a:r>
            <a:endParaRPr>
              <a:solidFill>
                <a:srgbClr val="FF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(arr)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(x)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Google Shape;181;p9"/>
          <p:cNvSpPr txBox="1"/>
          <p:nvPr/>
        </p:nvSpPr>
        <p:spPr>
          <a:xfrm>
            <a:off x="3810950" y="3415950"/>
            <a:ext cx="494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Output: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[42 33  3  4  5]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[42 33  3  4  5]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9"/>
          <p:cNvSpPr txBox="1"/>
          <p:nvPr/>
        </p:nvSpPr>
        <p:spPr>
          <a:xfrm>
            <a:off x="3967100" y="1416825"/>
            <a:ext cx="494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Output: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[42  2  3  4  5]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[1 2 3 4 5]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bbeb26e7b_0_72"/>
          <p:cNvSpPr txBox="1"/>
          <p:nvPr>
            <p:ph type="title"/>
          </p:nvPr>
        </p:nvSpPr>
        <p:spPr>
          <a:xfrm>
            <a:off x="535700" y="65080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</a:pPr>
            <a:r>
              <a:rPr lang="en-CA"/>
              <a:t>Numpy Array Shape</a:t>
            </a:r>
            <a:endParaRPr/>
          </a:p>
        </p:txBody>
      </p:sp>
      <p:sp>
        <p:nvSpPr>
          <p:cNvPr id="188" name="Google Shape;188;gabbeb26e7b_0_72"/>
          <p:cNvSpPr txBox="1"/>
          <p:nvPr/>
        </p:nvSpPr>
        <p:spPr>
          <a:xfrm>
            <a:off x="619675" y="1442575"/>
            <a:ext cx="8310000" cy="28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</a:pP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NumPy arrays have an attribute called </a:t>
            </a:r>
            <a:r>
              <a:rPr b="1" lang="en-CA">
                <a:solidFill>
                  <a:srgbClr val="DC143C"/>
                </a:solidFill>
                <a:latin typeface="Montserrat"/>
                <a:ea typeface="Montserrat"/>
                <a:cs typeface="Montserrat"/>
                <a:sym typeface="Montserrat"/>
              </a:rPr>
              <a:t>shape</a:t>
            </a: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that returns a tuple with each index having the number of corresponding elements</a:t>
            </a:r>
            <a:endParaRPr b="1" i="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 = np.array([[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], 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8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(arr.shape)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CA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Output: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CA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(2, 4)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bbeb26e7b_0_77"/>
          <p:cNvSpPr txBox="1"/>
          <p:nvPr/>
        </p:nvSpPr>
        <p:spPr>
          <a:xfrm>
            <a:off x="272625" y="588150"/>
            <a:ext cx="81105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</a:pPr>
            <a:r>
              <a:rPr lang="en-CA" sz="2400">
                <a:solidFill>
                  <a:srgbClr val="252A22"/>
                </a:solidFill>
                <a:latin typeface="Montserrat"/>
                <a:ea typeface="Montserrat"/>
                <a:cs typeface="Montserrat"/>
                <a:sym typeface="Montserrat"/>
              </a:rPr>
              <a:t>Numpy Array Reshaping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gabbeb26e7b_0_77"/>
          <p:cNvSpPr txBox="1"/>
          <p:nvPr/>
        </p:nvSpPr>
        <p:spPr>
          <a:xfrm>
            <a:off x="437925" y="1502700"/>
            <a:ext cx="83463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Reshaping means changing the shape of an array. We can </a:t>
            </a: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change</a:t>
            </a: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a 1-D array into a 2-D array or even into a 3-D array depending on the number of elements: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 = np.array([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8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9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11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12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newarr = arr.reshape(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(newarr)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If one of the parameters of reshape is unknown then we can pass -1 as the value and Numpy will calculate the number for us: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rr = np.array([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8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newarr = arr.reshape(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-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(newarr)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gabbeb26e7b_0_77"/>
          <p:cNvSpPr txBox="1"/>
          <p:nvPr/>
        </p:nvSpPr>
        <p:spPr>
          <a:xfrm>
            <a:off x="5430975" y="3666000"/>
            <a:ext cx="3581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latin typeface="Montserrat"/>
                <a:ea typeface="Montserrat"/>
                <a:cs typeface="Montserrat"/>
                <a:sym typeface="Montserrat"/>
              </a:rPr>
              <a:t>Output: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latin typeface="Montserrat"/>
                <a:ea typeface="Montserrat"/>
                <a:cs typeface="Montserrat"/>
                <a:sym typeface="Montserrat"/>
              </a:rPr>
              <a:t>[[[1  2]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latin typeface="Montserrat"/>
                <a:ea typeface="Montserrat"/>
                <a:cs typeface="Montserrat"/>
                <a:sym typeface="Montserrat"/>
              </a:rPr>
              <a:t>   [3  4]]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latin typeface="Montserrat"/>
                <a:ea typeface="Montserrat"/>
                <a:cs typeface="Montserrat"/>
                <a:sym typeface="Montserrat"/>
              </a:rPr>
              <a:t> [[5  6]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latin typeface="Montserrat"/>
                <a:ea typeface="Montserrat"/>
                <a:cs typeface="Montserrat"/>
                <a:sym typeface="Montserrat"/>
              </a:rPr>
              <a:t>   [7  8]]]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gabbeb26e7b_0_77"/>
          <p:cNvSpPr txBox="1"/>
          <p:nvPr/>
        </p:nvSpPr>
        <p:spPr>
          <a:xfrm>
            <a:off x="5430975" y="1982225"/>
            <a:ext cx="3581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latin typeface="Montserrat"/>
                <a:ea typeface="Montserrat"/>
                <a:cs typeface="Montserrat"/>
                <a:sym typeface="Montserrat"/>
              </a:rPr>
              <a:t>Output: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latin typeface="Montserrat"/>
                <a:ea typeface="Montserrat"/>
                <a:cs typeface="Montserrat"/>
                <a:sym typeface="Montserrat"/>
              </a:rPr>
              <a:t>[[1  2  3]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latin typeface="Montserrat"/>
                <a:ea typeface="Montserrat"/>
                <a:cs typeface="Montserrat"/>
                <a:sym typeface="Montserrat"/>
              </a:rPr>
              <a:t> [4  5  6]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latin typeface="Montserrat"/>
                <a:ea typeface="Montserrat"/>
                <a:cs typeface="Montserrat"/>
                <a:sym typeface="Montserrat"/>
              </a:rPr>
              <a:t> [7  8  9]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latin typeface="Montserrat"/>
                <a:ea typeface="Montserrat"/>
                <a:cs typeface="Montserrat"/>
                <a:sym typeface="Montserrat"/>
              </a:rPr>
              <a:t> [10 11 12]]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/>
          <p:nvPr>
            <p:ph type="title"/>
          </p:nvPr>
        </p:nvSpPr>
        <p:spPr>
          <a:xfrm>
            <a:off x="571500" y="579457"/>
            <a:ext cx="8000999" cy="474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</a:pPr>
            <a:r>
              <a:rPr lang="en-CA"/>
              <a:t>Today’s Discussion</a:t>
            </a:r>
            <a:endParaRPr/>
          </a:p>
        </p:txBody>
      </p:sp>
      <p:sp>
        <p:nvSpPr>
          <p:cNvPr id="83" name="Google Shape;83;p2"/>
          <p:cNvSpPr txBox="1"/>
          <p:nvPr/>
        </p:nvSpPr>
        <p:spPr>
          <a:xfrm>
            <a:off x="1540105" y="1296892"/>
            <a:ext cx="64614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400"/>
              <a:buFont typeface="Arial"/>
              <a:buChar char="•"/>
            </a:pPr>
            <a:r>
              <a:rPr b="1" i="0" lang="en-CA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Who we are and more about ISAIC?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400"/>
              <a:buFont typeface="Arial"/>
              <a:buChar char="•"/>
            </a:pPr>
            <a:r>
              <a:rPr b="1" lang="en-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is Numpy and Pandas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400"/>
              <a:buFont typeface="Arial"/>
              <a:buChar char="•"/>
            </a:pPr>
            <a:r>
              <a:rPr b="1" lang="en-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Numpy</a:t>
            </a:r>
            <a:r>
              <a:rPr b="1" i="0" lang="en-CA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Arrays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400"/>
              <a:buFont typeface="Arial"/>
              <a:buChar char="•"/>
            </a:pPr>
            <a:r>
              <a:rPr b="1" i="0" lang="en-CA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types &amp; </a:t>
            </a:r>
            <a:r>
              <a:rPr b="1" lang="en-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400"/>
              <a:buFont typeface="Arial"/>
              <a:buChar char="•"/>
            </a:pPr>
            <a:r>
              <a:rPr b="1" lang="en-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Cleaning 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069" y="3246624"/>
            <a:ext cx="1274869" cy="1836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bbeb26e7b_0_94"/>
          <p:cNvSpPr txBox="1"/>
          <p:nvPr>
            <p:ph type="title"/>
          </p:nvPr>
        </p:nvSpPr>
        <p:spPr>
          <a:xfrm>
            <a:off x="571500" y="670582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</a:pPr>
            <a:r>
              <a:rPr lang="en-CA"/>
              <a:t>Numpy Joining Array</a:t>
            </a:r>
            <a:endParaRPr/>
          </a:p>
        </p:txBody>
      </p:sp>
      <p:sp>
        <p:nvSpPr>
          <p:cNvPr id="202" name="Google Shape;202;gabbeb26e7b_0_94"/>
          <p:cNvSpPr txBox="1"/>
          <p:nvPr/>
        </p:nvSpPr>
        <p:spPr>
          <a:xfrm>
            <a:off x="571500" y="1145175"/>
            <a:ext cx="8368200" cy="3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Joining means putting contents of two or more arrays in a single array.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arr1 = np.array([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arr2 = np.array([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 = np.concatenate((arr1, arr2))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(arr)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CA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Output: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CA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[1 2 3 4 5 6]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arr1 = np.array([[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], 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]])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arr2 = np.array([[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], 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8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]])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 = np.concatenate((arr1, arr2), axis=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) #We use 1 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for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row and 0 for column, if not given 0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(arr)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lang="en-CA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Output: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lang="en-CA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[[1 2 5 6]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lang="en-CA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[3 4 7 8]]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bbeb26e7b_0_108"/>
          <p:cNvSpPr txBox="1"/>
          <p:nvPr>
            <p:ph type="title"/>
          </p:nvPr>
        </p:nvSpPr>
        <p:spPr>
          <a:xfrm>
            <a:off x="527275" y="655832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</a:pPr>
            <a:r>
              <a:rPr lang="en-CA"/>
              <a:t>Numpy Splitting Array</a:t>
            </a:r>
            <a:endParaRPr/>
          </a:p>
        </p:txBody>
      </p:sp>
      <p:sp>
        <p:nvSpPr>
          <p:cNvPr id="208" name="Google Shape;208;gabbeb26e7b_0_108"/>
          <p:cNvSpPr txBox="1"/>
          <p:nvPr/>
        </p:nvSpPr>
        <p:spPr>
          <a:xfrm>
            <a:off x="603300" y="1186400"/>
            <a:ext cx="8368200" cy="3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We use </a:t>
            </a:r>
            <a:r>
              <a:rPr b="1" lang="en-CA">
                <a:solidFill>
                  <a:srgbClr val="DC143C"/>
                </a:solidFill>
                <a:latin typeface="Montserrat"/>
                <a:ea typeface="Montserrat"/>
                <a:cs typeface="Montserrat"/>
                <a:sym typeface="Montserrat"/>
              </a:rPr>
              <a:t>array_split()</a:t>
            </a: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for splitting arrays: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 = np.array([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newarr =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np.array_split(arr,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(newarr[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(newarr[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CA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Output: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CA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[1 2]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CA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[5 6]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 = np.array([[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], 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], 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], 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8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], 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9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], 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11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12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]])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newarr = np.array_split(arr,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(newarr)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CA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Output: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CA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[array([[1, 2], [3, 4]]), array([[5, 6], [7, 8]]), array([[ 9, 10], [11, 12]])]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571500" y="66320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</a:pPr>
            <a:r>
              <a:rPr lang="en-CA"/>
              <a:t>Numpy Searching Arrays</a:t>
            </a:r>
            <a:endParaRPr/>
          </a:p>
        </p:txBody>
      </p:sp>
      <p:sp>
        <p:nvSpPr>
          <p:cNvPr id="214" name="Google Shape;214;p30"/>
          <p:cNvSpPr txBox="1"/>
          <p:nvPr/>
        </p:nvSpPr>
        <p:spPr>
          <a:xfrm>
            <a:off x="685300" y="1149550"/>
            <a:ext cx="8135400" cy="3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You can search an array for a certain value, and return the indexes that get a match. To search an array, use the </a:t>
            </a:r>
            <a:r>
              <a:rPr b="1" lang="en-CA">
                <a:solidFill>
                  <a:srgbClr val="DC143C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where()</a:t>
            </a: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4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 = np.array([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x =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np.where(arr ==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(x)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Output: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(array([3, 5, 6]),)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Eg: To find the indexes where the value is even: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 = np.array([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8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x =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np.where(arr%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==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(x)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Output: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(array([1, 3, 5, 7]),)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6530b1da6_1_110"/>
          <p:cNvSpPr txBox="1"/>
          <p:nvPr>
            <p:ph type="title"/>
          </p:nvPr>
        </p:nvSpPr>
        <p:spPr>
          <a:xfrm>
            <a:off x="571500" y="66320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/>
              <a:t>Numpy Sorting Arrays</a:t>
            </a:r>
            <a:endParaRPr/>
          </a:p>
        </p:txBody>
      </p:sp>
      <p:sp>
        <p:nvSpPr>
          <p:cNvPr id="221" name="Google Shape;221;gf6530b1da6_1_110"/>
          <p:cNvSpPr txBox="1"/>
          <p:nvPr/>
        </p:nvSpPr>
        <p:spPr>
          <a:xfrm>
            <a:off x="677975" y="1223250"/>
            <a:ext cx="80727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NumPy ndarray object has a function called </a:t>
            </a:r>
            <a:r>
              <a:rPr b="1" lang="en-CA">
                <a:solidFill>
                  <a:srgbClr val="DC143C"/>
                </a:solidFill>
                <a:latin typeface="Montserrat"/>
                <a:ea typeface="Montserrat"/>
                <a:cs typeface="Montserrat"/>
                <a:sym typeface="Montserrat"/>
              </a:rPr>
              <a:t>sort()</a:t>
            </a: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that will sort a specified array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 = np.array([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(np.sort(arr)</a:t>
            </a:r>
            <a:r>
              <a:rPr lang="en-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[::-1]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) #-1 for descending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 = np.array([</a:t>
            </a:r>
            <a:r>
              <a:rPr lang="en-CA">
                <a:solidFill>
                  <a:srgbClr val="A52A2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'banana'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A52A2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'cherry'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A52A2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'apple'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(np.sort(arr))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 = np.array([[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], 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]])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(np.sort(arr))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gf6530b1da6_1_110"/>
          <p:cNvSpPr txBox="1"/>
          <p:nvPr/>
        </p:nvSpPr>
        <p:spPr>
          <a:xfrm>
            <a:off x="5380325" y="1872375"/>
            <a:ext cx="273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latin typeface="Montserrat"/>
                <a:ea typeface="Montserrat"/>
                <a:cs typeface="Montserrat"/>
                <a:sym typeface="Montserrat"/>
              </a:rPr>
              <a:t>Output: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latin typeface="Montserrat"/>
                <a:ea typeface="Montserrat"/>
                <a:cs typeface="Montserrat"/>
                <a:sym typeface="Montserrat"/>
              </a:rPr>
              <a:t>[3 2 1 0]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gf6530b1da6_1_110"/>
          <p:cNvSpPr txBox="1"/>
          <p:nvPr/>
        </p:nvSpPr>
        <p:spPr>
          <a:xfrm>
            <a:off x="5380325" y="2679050"/>
            <a:ext cx="250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latin typeface="Montserrat"/>
                <a:ea typeface="Montserrat"/>
                <a:cs typeface="Montserrat"/>
                <a:sym typeface="Montserrat"/>
              </a:rPr>
              <a:t>Output: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CA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[‘apple’ ‘banana’ ‘cherry’]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gf6530b1da6_1_110"/>
          <p:cNvSpPr txBox="1"/>
          <p:nvPr/>
        </p:nvSpPr>
        <p:spPr>
          <a:xfrm>
            <a:off x="5380325" y="3485725"/>
            <a:ext cx="367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latin typeface="Montserrat"/>
                <a:ea typeface="Montserrat"/>
                <a:cs typeface="Montserrat"/>
                <a:sym typeface="Montserrat"/>
              </a:rPr>
              <a:t>Output: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latin typeface="Montserrat"/>
                <a:ea typeface="Montserrat"/>
                <a:cs typeface="Montserrat"/>
                <a:sym typeface="Montserrat"/>
              </a:rPr>
              <a:t>[[2 3 4]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latin typeface="Montserrat"/>
                <a:ea typeface="Montserrat"/>
                <a:cs typeface="Montserrat"/>
                <a:sym typeface="Montserrat"/>
              </a:rPr>
              <a:t> [0 1 5]]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6530b1da6_1_132"/>
          <p:cNvSpPr txBox="1"/>
          <p:nvPr>
            <p:ph type="title"/>
          </p:nvPr>
        </p:nvSpPr>
        <p:spPr>
          <a:xfrm>
            <a:off x="571500" y="67055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/>
              <a:t>Random Number in Numpy</a:t>
            </a:r>
            <a:endParaRPr/>
          </a:p>
        </p:txBody>
      </p:sp>
      <p:sp>
        <p:nvSpPr>
          <p:cNvPr id="231" name="Google Shape;231;gf6530b1da6_1_132"/>
          <p:cNvSpPr txBox="1"/>
          <p:nvPr/>
        </p:nvSpPr>
        <p:spPr>
          <a:xfrm>
            <a:off x="729525" y="1252725"/>
            <a:ext cx="8304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NumPy offers the </a:t>
            </a:r>
            <a:r>
              <a:rPr b="1" lang="en-CA">
                <a:solidFill>
                  <a:srgbClr val="DC143C"/>
                </a:solidFill>
                <a:latin typeface="Montserrat"/>
                <a:ea typeface="Montserrat"/>
                <a:cs typeface="Montserrat"/>
                <a:sym typeface="Montserrat"/>
              </a:rPr>
              <a:t>random</a:t>
            </a: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module to work with random numbers.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C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numpy </a:t>
            </a: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import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random   #This will generate a random integer from 0 to 100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x = random.randint(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100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(x)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x = random.rand()       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#This will generate a random float from 0 to 1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(x)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x=random.randint(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100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size=(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))  #This will generate 5 random integers from 0 to 100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(x)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x = random.choice([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9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])  #This will randomly choose a number from the array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(x)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6530b1da6_1_150"/>
          <p:cNvSpPr txBox="1"/>
          <p:nvPr>
            <p:ph type="title"/>
          </p:nvPr>
        </p:nvSpPr>
        <p:spPr>
          <a:xfrm>
            <a:off x="571500" y="655832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/>
              <a:t>What is Pandas</a:t>
            </a:r>
            <a:endParaRPr/>
          </a:p>
        </p:txBody>
      </p:sp>
      <p:sp>
        <p:nvSpPr>
          <p:cNvPr id="238" name="Google Shape;238;gf6530b1da6_1_150"/>
          <p:cNvSpPr txBox="1"/>
          <p:nvPr/>
        </p:nvSpPr>
        <p:spPr>
          <a:xfrm>
            <a:off x="648500" y="1461425"/>
            <a:ext cx="8152200" cy="3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Pandas is a Python library used for working with data sets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It has functions for analyzing, cleaning, exploring, and manipulating tabular data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name "Pandas" has a reference to both "Panel Data", and "Python Data Analysis"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6530b1da6_1_167"/>
          <p:cNvSpPr txBox="1"/>
          <p:nvPr>
            <p:ph type="title"/>
          </p:nvPr>
        </p:nvSpPr>
        <p:spPr>
          <a:xfrm>
            <a:off x="571500" y="66320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/>
              <a:t>Installation of Pandas</a:t>
            </a:r>
            <a:endParaRPr/>
          </a:p>
        </p:txBody>
      </p:sp>
      <p:sp>
        <p:nvSpPr>
          <p:cNvPr id="245" name="Google Shape;245;gf6530b1da6_1_167"/>
          <p:cNvSpPr txBox="1"/>
          <p:nvPr/>
        </p:nvSpPr>
        <p:spPr>
          <a:xfrm>
            <a:off x="689475" y="1571250"/>
            <a:ext cx="80835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1450" lvl="0" marL="171450" rtl="0" algn="just"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900"/>
              <a:buChar char="•"/>
            </a:pPr>
            <a:r>
              <a:rPr b="1" lang="en-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Pandas</a:t>
            </a:r>
            <a:r>
              <a:rPr b="1" lang="en-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is already installed in Jupyter Notebook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rtl="0" algn="just"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900"/>
              <a:buChar char="•"/>
            </a:pPr>
            <a:r>
              <a:rPr b="1" lang="en-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use Pandas we have to import the library into our code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rtl="0" algn="just"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900"/>
              <a:buFont typeface="Montserrat"/>
              <a:buChar char="•"/>
            </a:pPr>
            <a:r>
              <a:rPr b="1" lang="en-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that we use the import command: </a:t>
            </a: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import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pandas as pd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6530b1da6_1_182"/>
          <p:cNvSpPr txBox="1"/>
          <p:nvPr>
            <p:ph type="title"/>
          </p:nvPr>
        </p:nvSpPr>
        <p:spPr>
          <a:xfrm>
            <a:off x="571500" y="66320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/>
              <a:t>Pandas Series</a:t>
            </a:r>
            <a:endParaRPr/>
          </a:p>
        </p:txBody>
      </p:sp>
      <p:sp>
        <p:nvSpPr>
          <p:cNvPr id="252" name="Google Shape;252;gf6530b1da6_1_182"/>
          <p:cNvSpPr txBox="1"/>
          <p:nvPr/>
        </p:nvSpPr>
        <p:spPr>
          <a:xfrm>
            <a:off x="692675" y="1179025"/>
            <a:ext cx="8127900" cy="38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 Pandas Series is like a column in a table. It is a one-dimensional array holding data of any type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4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 = 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myvar = pd.Series(a)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(myvar)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 = 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								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myvar = pd.Series(a, index = [</a:t>
            </a:r>
            <a:r>
              <a:rPr lang="en-CA">
                <a:solidFill>
                  <a:srgbClr val="A52A2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"x"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A52A2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"y"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A52A2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"z"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(myvar)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calories = {</a:t>
            </a:r>
            <a:r>
              <a:rPr lang="en-CA">
                <a:solidFill>
                  <a:srgbClr val="A52A2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"day1"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420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A52A2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"day2"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380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A52A2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"day3"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390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myvar = pd.Series(calories, index = [</a:t>
            </a:r>
            <a:r>
              <a:rPr lang="en-CA">
                <a:solidFill>
                  <a:srgbClr val="A52A2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"day1"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A52A2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"day2"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(myvar)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gf6530b1da6_1_182"/>
          <p:cNvSpPr txBox="1"/>
          <p:nvPr/>
        </p:nvSpPr>
        <p:spPr>
          <a:xfrm>
            <a:off x="6134350" y="1695350"/>
            <a:ext cx="1098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latin typeface="Montserrat"/>
                <a:ea typeface="Montserrat"/>
                <a:cs typeface="Montserrat"/>
                <a:sym typeface="Montserrat"/>
              </a:rPr>
              <a:t>Output: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latin typeface="Montserrat"/>
                <a:ea typeface="Montserrat"/>
                <a:cs typeface="Montserrat"/>
                <a:sym typeface="Montserrat"/>
              </a:rPr>
              <a:t>0    1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latin typeface="Montserrat"/>
                <a:ea typeface="Montserrat"/>
                <a:cs typeface="Montserrat"/>
                <a:sym typeface="Montserrat"/>
              </a:rPr>
              <a:t>1    7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latin typeface="Montserrat"/>
                <a:ea typeface="Montserrat"/>
                <a:cs typeface="Montserrat"/>
                <a:sym typeface="Montserrat"/>
              </a:rPr>
              <a:t>2    2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gf6530b1da6_1_182"/>
          <p:cNvSpPr txBox="1"/>
          <p:nvPr/>
        </p:nvSpPr>
        <p:spPr>
          <a:xfrm>
            <a:off x="6253600" y="2785675"/>
            <a:ext cx="859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latin typeface="Montserrat"/>
                <a:ea typeface="Montserrat"/>
                <a:cs typeface="Montserrat"/>
                <a:sym typeface="Montserrat"/>
              </a:rPr>
              <a:t>Output: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latin typeface="Montserrat"/>
                <a:ea typeface="Montserrat"/>
                <a:cs typeface="Montserrat"/>
                <a:sym typeface="Montserrat"/>
              </a:rPr>
              <a:t>x   1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latin typeface="Montserrat"/>
                <a:ea typeface="Montserrat"/>
                <a:cs typeface="Montserrat"/>
                <a:sym typeface="Montserrat"/>
              </a:rPr>
              <a:t>y   7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latin typeface="Montserrat"/>
                <a:ea typeface="Montserrat"/>
                <a:cs typeface="Montserrat"/>
                <a:sym typeface="Montserrat"/>
              </a:rPr>
              <a:t>z   2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gf6530b1da6_1_182"/>
          <p:cNvSpPr txBox="1"/>
          <p:nvPr/>
        </p:nvSpPr>
        <p:spPr>
          <a:xfrm>
            <a:off x="6253600" y="4194350"/>
            <a:ext cx="103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latin typeface="Montserrat"/>
                <a:ea typeface="Montserrat"/>
                <a:cs typeface="Montserrat"/>
                <a:sym typeface="Montserrat"/>
              </a:rPr>
              <a:t>Output: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latin typeface="Montserrat"/>
                <a:ea typeface="Montserrat"/>
                <a:cs typeface="Montserrat"/>
                <a:sym typeface="Montserrat"/>
              </a:rPr>
              <a:t>day1   420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latin typeface="Montserrat"/>
                <a:ea typeface="Montserrat"/>
                <a:cs typeface="Montserrat"/>
                <a:sym typeface="Montserrat"/>
              </a:rPr>
              <a:t>day2   380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f6530b1da6_1_203"/>
          <p:cNvSpPr txBox="1"/>
          <p:nvPr>
            <p:ph type="title"/>
          </p:nvPr>
        </p:nvSpPr>
        <p:spPr>
          <a:xfrm>
            <a:off x="571500" y="65585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/>
              <a:t>Pandas Dataframes</a:t>
            </a:r>
            <a:endParaRPr/>
          </a:p>
        </p:txBody>
      </p:sp>
      <p:sp>
        <p:nvSpPr>
          <p:cNvPr id="262" name="Google Shape;262;gf6530b1da6_1_203"/>
          <p:cNvSpPr txBox="1"/>
          <p:nvPr/>
        </p:nvSpPr>
        <p:spPr>
          <a:xfrm>
            <a:off x="714775" y="1149550"/>
            <a:ext cx="8098500" cy="4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 Pandas DataFrame is a 2 dimensional data structure, like a 2-dimensional array, or a table with rows and columns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data = {</a:t>
            </a:r>
            <a:r>
              <a:rPr lang="en-CA">
                <a:solidFill>
                  <a:srgbClr val="98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“index”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2 ,0 ,1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],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	</a:t>
            </a:r>
            <a:r>
              <a:rPr lang="en-CA">
                <a:solidFill>
                  <a:srgbClr val="A52A2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"calories"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420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380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390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],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	</a:t>
            </a:r>
            <a:r>
              <a:rPr lang="en-CA">
                <a:solidFill>
                  <a:srgbClr val="A52A2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"duration"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50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40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45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df = pd.DataFrame(data)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da=df.set_index('index')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(da)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Pandas use the </a:t>
            </a:r>
            <a:r>
              <a:rPr b="1" lang="en-CA">
                <a:solidFill>
                  <a:srgbClr val="DC143C"/>
                </a:solidFill>
                <a:latin typeface="Montserrat"/>
                <a:ea typeface="Montserrat"/>
                <a:cs typeface="Montserrat"/>
                <a:sym typeface="Montserrat"/>
              </a:rPr>
              <a:t>loc</a:t>
            </a: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attribute to return one or more specified row(s)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(da.loc[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])           </a:t>
            </a:r>
            <a:r>
              <a:rPr b="1" lang="en-CA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Output: calories   380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       	        		    duration    40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-CA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(da.iloc[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])</a:t>
            </a:r>
            <a:r>
              <a:rPr lang="en-CA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CA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Output: </a:t>
            </a:r>
            <a:r>
              <a:rPr b="1" lang="en-CA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calories   420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        	        		    duration    50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gf6530b1da6_1_203"/>
          <p:cNvSpPr txBox="1"/>
          <p:nvPr/>
        </p:nvSpPr>
        <p:spPr>
          <a:xfrm>
            <a:off x="4799150" y="1591150"/>
            <a:ext cx="4239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latin typeface="Montserrat"/>
                <a:ea typeface="Montserrat"/>
                <a:cs typeface="Montserrat"/>
                <a:sym typeface="Montserrat"/>
              </a:rPr>
              <a:t>Output: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latin typeface="Montserrat"/>
                <a:ea typeface="Montserrat"/>
                <a:cs typeface="Montserrat"/>
                <a:sym typeface="Montserrat"/>
              </a:rPr>
              <a:t>           calories          duration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latin typeface="Montserrat"/>
                <a:ea typeface="Montserrat"/>
                <a:cs typeface="Montserrat"/>
                <a:sym typeface="Montserrat"/>
              </a:rPr>
              <a:t> 2              420                      50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latin typeface="Montserrat"/>
                <a:ea typeface="Montserrat"/>
                <a:cs typeface="Montserrat"/>
                <a:sym typeface="Montserrat"/>
              </a:rPr>
              <a:t> 0              380                     40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latin typeface="Montserrat"/>
                <a:ea typeface="Montserrat"/>
                <a:cs typeface="Montserrat"/>
                <a:sym typeface="Montserrat"/>
              </a:rPr>
              <a:t>  1              390                     45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6530b1da6_1_218"/>
          <p:cNvSpPr txBox="1"/>
          <p:nvPr>
            <p:ph type="title"/>
          </p:nvPr>
        </p:nvSpPr>
        <p:spPr>
          <a:xfrm>
            <a:off x="534675" y="65585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/>
              <a:t>Pandas Read CSV file</a:t>
            </a:r>
            <a:endParaRPr/>
          </a:p>
        </p:txBody>
      </p:sp>
      <p:sp>
        <p:nvSpPr>
          <p:cNvPr id="270" name="Google Shape;270;gf6530b1da6_1_218"/>
          <p:cNvSpPr txBox="1"/>
          <p:nvPr/>
        </p:nvSpPr>
        <p:spPr>
          <a:xfrm>
            <a:off x="571500" y="1930025"/>
            <a:ext cx="81522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gf6530b1da6_1_218"/>
          <p:cNvSpPr txBox="1"/>
          <p:nvPr/>
        </p:nvSpPr>
        <p:spPr>
          <a:xfrm>
            <a:off x="571500" y="1130450"/>
            <a:ext cx="8234400" cy="25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 simple way to store big data sets is to use CSV files (comma separated files)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Load the CSV file into a DataFrame: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import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pandas as pd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df = pd.read_csv(</a:t>
            </a:r>
            <a:r>
              <a:rPr lang="en-CA">
                <a:solidFill>
                  <a:srgbClr val="A52A2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'data.csv'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(df.to_string())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By default, when you print a DataFrame, you will only get the first 5 rows, and the last 5 rows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1a4901109_0_0"/>
          <p:cNvSpPr txBox="1"/>
          <p:nvPr/>
        </p:nvSpPr>
        <p:spPr>
          <a:xfrm>
            <a:off x="571500" y="57945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rgbClr val="252A22"/>
                </a:solidFill>
                <a:latin typeface="Montserrat"/>
                <a:ea typeface="Montserrat"/>
                <a:cs typeface="Montserrat"/>
                <a:sym typeface="Montserrat"/>
              </a:rPr>
              <a:t>ISAIC is powering the A.I.mbition in Western Canada</a:t>
            </a:r>
            <a:endParaRPr sz="2400">
              <a:solidFill>
                <a:srgbClr val="252A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g101a4901109_0_0"/>
          <p:cNvSpPr txBox="1"/>
          <p:nvPr/>
        </p:nvSpPr>
        <p:spPr>
          <a:xfrm>
            <a:off x="681100" y="1390300"/>
            <a:ext cx="6860400" cy="3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400"/>
              <a:buFont typeface="Arial"/>
              <a:buChar char="•"/>
            </a:pPr>
            <a:r>
              <a:rPr b="1" i="0" lang="en-C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Small to medium size start ups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500"/>
              <a:buFont typeface="Arial"/>
              <a:buChar char="•"/>
            </a:pPr>
            <a:r>
              <a:rPr b="1" i="0" lang="en-C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Accelerate AI adoption and commercialization</a:t>
            </a:r>
            <a:endParaRPr b="1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400"/>
              <a:buFont typeface="Arial"/>
              <a:buChar char="•"/>
            </a:pPr>
            <a:r>
              <a:rPr b="1" i="0" lang="en-C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By abstracting away hardware management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f6530b1da6_1_238"/>
          <p:cNvSpPr txBox="1"/>
          <p:nvPr>
            <p:ph type="title"/>
          </p:nvPr>
        </p:nvSpPr>
        <p:spPr>
          <a:xfrm>
            <a:off x="692700" y="670582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/>
              <a:t>Data Cleaning</a:t>
            </a:r>
            <a:endParaRPr/>
          </a:p>
        </p:txBody>
      </p:sp>
      <p:sp>
        <p:nvSpPr>
          <p:cNvPr id="278" name="Google Shape;278;gf6530b1da6_1_238"/>
          <p:cNvSpPr txBox="1"/>
          <p:nvPr/>
        </p:nvSpPr>
        <p:spPr>
          <a:xfrm>
            <a:off x="692700" y="1363300"/>
            <a:ext cx="80010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Data cleaning means fixing bad data in your data set, Bad data could be: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Empty cells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Data in a wrong format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Wrong information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Duplicates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Montserrat"/>
              <a:buChar char="●"/>
            </a:pP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6530b1da6_1_251"/>
          <p:cNvSpPr txBox="1"/>
          <p:nvPr>
            <p:ph type="title"/>
          </p:nvPr>
        </p:nvSpPr>
        <p:spPr>
          <a:xfrm>
            <a:off x="512550" y="670582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/>
              <a:t>Cleaning Empty Cells</a:t>
            </a:r>
            <a:endParaRPr/>
          </a:p>
        </p:txBody>
      </p:sp>
      <p:sp>
        <p:nvSpPr>
          <p:cNvPr id="285" name="Google Shape;285;gf6530b1da6_1_251"/>
          <p:cNvSpPr txBox="1"/>
          <p:nvPr/>
        </p:nvSpPr>
        <p:spPr>
          <a:xfrm>
            <a:off x="642275" y="1026400"/>
            <a:ext cx="8109900" cy="4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Remove rows with empty cells: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df = pd.read_csv(</a:t>
            </a:r>
            <a:r>
              <a:rPr lang="en-CA">
                <a:solidFill>
                  <a:srgbClr val="A52A2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'data.csv'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new_df = df.dropna()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Replace Empty Values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Replace with a specific value: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df = pd.read_csv(</a:t>
            </a:r>
            <a:r>
              <a:rPr lang="en-CA">
                <a:solidFill>
                  <a:srgbClr val="A52A2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'data.csv'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df.fillna(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130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inplace = </a:t>
            </a: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True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) #inplace means it changes the main dataset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Replace using Mean, Median or Mode for a specified column: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df = pd.read_csv(</a:t>
            </a:r>
            <a:r>
              <a:rPr lang="en-CA">
                <a:solidFill>
                  <a:srgbClr val="A52A2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'data.csv'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x = df[</a:t>
            </a:r>
            <a:r>
              <a:rPr lang="en-CA">
                <a:solidFill>
                  <a:srgbClr val="A52A2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"Calories"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].mean() #/ median/ mode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df[</a:t>
            </a:r>
            <a:r>
              <a:rPr lang="en-CA">
                <a:solidFill>
                  <a:srgbClr val="A52A2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"Calories"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].fillna(x, inplace = </a:t>
            </a: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True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f6530b1da6_1_268"/>
          <p:cNvSpPr txBox="1"/>
          <p:nvPr>
            <p:ph type="title"/>
          </p:nvPr>
        </p:nvSpPr>
        <p:spPr>
          <a:xfrm>
            <a:off x="571500" y="67055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/>
              <a:t>Cleaning Data of Wrong Format</a:t>
            </a:r>
            <a:endParaRPr/>
          </a:p>
        </p:txBody>
      </p:sp>
      <p:sp>
        <p:nvSpPr>
          <p:cNvPr id="292" name="Google Shape;292;gf6530b1da6_1_268"/>
          <p:cNvSpPr txBox="1"/>
          <p:nvPr/>
        </p:nvSpPr>
        <p:spPr>
          <a:xfrm>
            <a:off x="679125" y="1779000"/>
            <a:ext cx="81099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Convert all cells into a specific format of choice: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df[</a:t>
            </a:r>
            <a:r>
              <a:rPr lang="en-CA">
                <a:solidFill>
                  <a:srgbClr val="A52A2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'Date'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 = pd.to_datetime(df[</a:t>
            </a:r>
            <a:r>
              <a:rPr lang="en-CA">
                <a:solidFill>
                  <a:srgbClr val="A52A2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'Date'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(df.to_string()) #row 26th will be fixed in the Notebook Example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If there is a NaN value, then we can just remove the row or forcibly input a value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f6530b1da6_1_283"/>
          <p:cNvSpPr txBox="1"/>
          <p:nvPr>
            <p:ph type="title"/>
          </p:nvPr>
        </p:nvSpPr>
        <p:spPr>
          <a:xfrm>
            <a:off x="571500" y="670582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/>
              <a:t>Fixing Wrong Data</a:t>
            </a:r>
            <a:endParaRPr/>
          </a:p>
        </p:txBody>
      </p:sp>
      <p:sp>
        <p:nvSpPr>
          <p:cNvPr id="299" name="Google Shape;299;gf6530b1da6_1_283"/>
          <p:cNvSpPr txBox="1"/>
          <p:nvPr/>
        </p:nvSpPr>
        <p:spPr>
          <a:xfrm>
            <a:off x="690625" y="1251650"/>
            <a:ext cx="8120400" cy="3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en-CA">
                <a:latin typeface="Montserrat"/>
                <a:ea typeface="Montserrat"/>
                <a:cs typeface="Montserrat"/>
                <a:sym typeface="Montserrat"/>
              </a:rPr>
              <a:t>Replacing Values: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for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x </a:t>
            </a: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df.index: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 if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df.loc[x, </a:t>
            </a:r>
            <a:r>
              <a:rPr lang="en-CA">
                <a:solidFill>
                  <a:srgbClr val="A52A2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"Duration"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 &gt;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120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df.loc[x, </a:t>
            </a:r>
            <a:r>
              <a:rPr lang="en-CA">
                <a:solidFill>
                  <a:srgbClr val="A52A2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"Duration"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 =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120</a:t>
            </a:r>
            <a:endParaRPr>
              <a:solidFill>
                <a:srgbClr val="FF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This will replace all the values greater than 120 under the Duration column with 120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en-CA">
                <a:latin typeface="Montserrat"/>
                <a:ea typeface="Montserrat"/>
                <a:cs typeface="Montserrat"/>
                <a:sym typeface="Montserrat"/>
              </a:rPr>
              <a:t>Removing Rows: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for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x </a:t>
            </a: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df.index: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df.loc[x, </a:t>
            </a:r>
            <a:r>
              <a:rPr lang="en-CA">
                <a:solidFill>
                  <a:srgbClr val="A52A2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"Duration"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] &gt; </a:t>
            </a:r>
            <a:r>
              <a:rPr lang="en-CA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120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  df.drop(x, inplace = </a:t>
            </a: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True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This will remove all the rows where Duration is greater than 120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f6530b1da6_1_303"/>
          <p:cNvSpPr txBox="1"/>
          <p:nvPr>
            <p:ph type="title"/>
          </p:nvPr>
        </p:nvSpPr>
        <p:spPr>
          <a:xfrm>
            <a:off x="637825" y="655832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/>
              <a:t>Removing Duplicates</a:t>
            </a:r>
            <a:endParaRPr/>
          </a:p>
        </p:txBody>
      </p:sp>
      <p:sp>
        <p:nvSpPr>
          <p:cNvPr id="306" name="Google Shape;306;gf6530b1da6_1_303"/>
          <p:cNvSpPr txBox="1"/>
          <p:nvPr/>
        </p:nvSpPr>
        <p:spPr>
          <a:xfrm>
            <a:off x="675900" y="2022075"/>
            <a:ext cx="81372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Discovering Duplicates: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(df.duplicated())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Returns True for every row that is a duplicate, otherwise Fase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Removing Duplicates: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df.drop_duplicates(inplace = </a:t>
            </a: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True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i="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f6530b1da6_1_321"/>
          <p:cNvSpPr txBox="1"/>
          <p:nvPr>
            <p:ph type="title"/>
          </p:nvPr>
        </p:nvSpPr>
        <p:spPr>
          <a:xfrm>
            <a:off x="608350" y="66320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/>
              <a:t>Data Correlations</a:t>
            </a:r>
            <a:endParaRPr/>
          </a:p>
        </p:txBody>
      </p:sp>
      <p:sp>
        <p:nvSpPr>
          <p:cNvPr id="313" name="Google Shape;313;gf6530b1da6_1_321"/>
          <p:cNvSpPr txBox="1"/>
          <p:nvPr/>
        </p:nvSpPr>
        <p:spPr>
          <a:xfrm>
            <a:off x="699150" y="1801525"/>
            <a:ext cx="8109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-CA">
                <a:solidFill>
                  <a:srgbClr val="DC143C"/>
                </a:solidFill>
                <a:latin typeface="Montserrat"/>
                <a:ea typeface="Montserrat"/>
                <a:cs typeface="Montserrat"/>
                <a:sym typeface="Montserrat"/>
              </a:rPr>
              <a:t>corr()</a:t>
            </a: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method calculates the correlation degree between the columns in your data set: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df.corr()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This gives us a correlation table </a:t>
            </a: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which is used to determine how related each of the columns are to each other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values vary from -1 to 1 where -1 and 1 mean the columns are completely depended on each other and 0 means they are independent of each other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1a4901109_0_9"/>
          <p:cNvSpPr txBox="1"/>
          <p:nvPr/>
        </p:nvSpPr>
        <p:spPr>
          <a:xfrm>
            <a:off x="571500" y="57945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rgbClr val="252A22"/>
                </a:solidFill>
                <a:latin typeface="Montserrat"/>
                <a:ea typeface="Montserrat"/>
                <a:cs typeface="Montserrat"/>
                <a:sym typeface="Montserrat"/>
              </a:rPr>
              <a:t>We offer High-performance Computing Virtual Machines</a:t>
            </a:r>
            <a:endParaRPr sz="2400">
              <a:solidFill>
                <a:srgbClr val="252A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g101a4901109_0_9"/>
          <p:cNvSpPr txBox="1"/>
          <p:nvPr/>
        </p:nvSpPr>
        <p:spPr>
          <a:xfrm>
            <a:off x="746800" y="1371525"/>
            <a:ext cx="6860400" cy="3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400"/>
              <a:buFont typeface="Arial"/>
              <a:buChar char="•"/>
            </a:pPr>
            <a:r>
              <a:rPr b="1" i="0" lang="en-C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At ISAIC, we offer different flavours of </a:t>
            </a:r>
            <a:r>
              <a:rPr b="1" lang="en-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high-performance</a:t>
            </a:r>
            <a:r>
              <a:rPr b="1" i="0" lang="en-C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VMs that come preconfigured and specifically tailored to their needs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400"/>
              <a:buFont typeface="Arial"/>
              <a:buChar char="•"/>
            </a:pPr>
            <a:r>
              <a:rPr b="1" i="0" lang="en-C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Our services come with 1 to 8 GPUs and up to 64 CPU cores with 512GB RAM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400"/>
              <a:buFont typeface="Arial"/>
              <a:buChar char="•"/>
            </a:pPr>
            <a:r>
              <a:rPr b="1" i="0" lang="en-C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Our offerings come ready with AI tools including newest libraries from TensorFlow, Torch, &amp; Keras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400"/>
              <a:buFont typeface="Arial"/>
              <a:buChar char="•"/>
            </a:pPr>
            <a:r>
              <a:rPr b="1" i="0" lang="en-C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offer in-person expert consultation to our clients and help them through their AI journey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1a4901109_0_18"/>
          <p:cNvSpPr txBox="1"/>
          <p:nvPr/>
        </p:nvSpPr>
        <p:spPr>
          <a:xfrm>
            <a:off x="571500" y="57945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rgbClr val="252A22"/>
                </a:solidFill>
                <a:latin typeface="Montserrat"/>
                <a:ea typeface="Montserrat"/>
                <a:cs typeface="Montserrat"/>
                <a:sym typeface="Montserrat"/>
              </a:rPr>
              <a:t>Today, we will see how ISAIC creates and uses VMs for our clients</a:t>
            </a:r>
            <a:endParaRPr sz="2400">
              <a:solidFill>
                <a:srgbClr val="252A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g101a4901109_0_18"/>
          <p:cNvSpPr txBox="1"/>
          <p:nvPr/>
        </p:nvSpPr>
        <p:spPr>
          <a:xfrm>
            <a:off x="746800" y="1371525"/>
            <a:ext cx="6860400" cy="3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400"/>
              <a:buFont typeface="Arial"/>
              <a:buChar char="•"/>
            </a:pPr>
            <a:r>
              <a:rPr b="1" i="0" lang="en-C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What is a Virtual Machine?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○"/>
            </a:pPr>
            <a:r>
              <a:rPr b="1" i="0" lang="en-C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Through virtualization we can divide existing hardware resources into multiple machines and create virtual hardware that our Operating Systems run on …..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400"/>
              <a:buFont typeface="Arial"/>
              <a:buChar char="•"/>
            </a:pPr>
            <a:r>
              <a:rPr b="1" i="0" lang="en-CA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Let’s set aside the technical terminology and definition and take a look at virtualization from an operational point of view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1a4901109_0_34"/>
          <p:cNvSpPr txBox="1"/>
          <p:nvPr>
            <p:ph idx="1" type="body"/>
          </p:nvPr>
        </p:nvSpPr>
        <p:spPr>
          <a:xfrm>
            <a:off x="571500" y="1255394"/>
            <a:ext cx="7264500" cy="345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457200" rtl="0" algn="l">
              <a:spcBef>
                <a:spcPts val="750"/>
              </a:spcBef>
              <a:spcAft>
                <a:spcPts val="0"/>
              </a:spcAft>
              <a:buSzPts val="1500"/>
              <a:buChar char="●"/>
            </a:pPr>
            <a:r>
              <a:rPr b="1" lang="en-CA" sz="1500">
                <a:latin typeface="Montserrat"/>
                <a:ea typeface="Montserrat"/>
                <a:cs typeface="Montserrat"/>
                <a:sym typeface="Montserrat"/>
              </a:rPr>
              <a:t>There are two RTX TITAN GPUs 24GB available in a shared </a:t>
            </a:r>
            <a:r>
              <a:rPr b="1" lang="en-CA" sz="1500">
                <a:latin typeface="Montserrat"/>
                <a:ea typeface="Montserrat"/>
                <a:cs typeface="Montserrat"/>
                <a:sym typeface="Montserrat"/>
              </a:rPr>
              <a:t>environments</a:t>
            </a:r>
            <a:r>
              <a:rPr b="1" lang="en-CA" sz="1500">
                <a:latin typeface="Montserrat"/>
                <a:ea typeface="Montserrat"/>
                <a:cs typeface="Montserrat"/>
                <a:sym typeface="Montserrat"/>
              </a:rPr>
              <a:t> for participants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750"/>
              </a:spcBef>
              <a:spcAft>
                <a:spcPts val="0"/>
              </a:spcAft>
              <a:buSzPts val="1500"/>
              <a:buChar char="●"/>
            </a:pPr>
            <a:r>
              <a:rPr b="1" lang="en-CA" sz="1500">
                <a:latin typeface="Montserrat"/>
                <a:ea typeface="Montserrat"/>
                <a:cs typeface="Montserrat"/>
                <a:sym typeface="Montserrat"/>
              </a:rPr>
              <a:t>Please send an email to (“hajihass@ualberta.ca”) with your select username to gain access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750"/>
              </a:spcBef>
              <a:spcAft>
                <a:spcPts val="0"/>
              </a:spcAft>
              <a:buSzPts val="1500"/>
              <a:buChar char="●"/>
            </a:pPr>
            <a:r>
              <a:rPr b="1" lang="en-CA" sz="1500">
                <a:latin typeface="Montserrat"/>
                <a:ea typeface="Montserrat"/>
                <a:cs typeface="Montserrat"/>
                <a:sym typeface="Montserrat"/>
              </a:rPr>
              <a:t>We will send a link via your username to login, the first password that you enter would be you system password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750"/>
              </a:spcBef>
              <a:spcAft>
                <a:spcPts val="0"/>
              </a:spcAft>
              <a:buSzPts val="1500"/>
              <a:buChar char="●"/>
            </a:pPr>
            <a:r>
              <a:rPr b="1" lang="en-CA" sz="1500">
                <a:latin typeface="Montserrat"/>
                <a:ea typeface="Montserrat"/>
                <a:cs typeface="Montserrat"/>
                <a:sym typeface="Montserrat"/>
              </a:rPr>
              <a:t>As the environment is shared, please use the GPUs neighborly and make sure to use one GPU at a time, It is recommended to kill your Python Kernels after your computation so that resources are freed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g101a4901109_0_34"/>
          <p:cNvSpPr txBox="1"/>
          <p:nvPr>
            <p:ph type="title"/>
          </p:nvPr>
        </p:nvSpPr>
        <p:spPr>
          <a:xfrm>
            <a:off x="571500" y="579457"/>
            <a:ext cx="8001000" cy="47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We provide a shared JupyterHub for HackEd Beta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>
            <p:ph type="title"/>
          </p:nvPr>
        </p:nvSpPr>
        <p:spPr>
          <a:xfrm>
            <a:off x="571500" y="579457"/>
            <a:ext cx="8000999" cy="474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</a:pPr>
            <a:r>
              <a:rPr lang="en-CA"/>
              <a:t>Download Anaconda and Jupyter Notebook</a:t>
            </a:r>
            <a:endParaRPr/>
          </a:p>
        </p:txBody>
      </p:sp>
      <p:sp>
        <p:nvSpPr>
          <p:cNvPr id="118" name="Google Shape;118;p3"/>
          <p:cNvSpPr txBox="1"/>
          <p:nvPr/>
        </p:nvSpPr>
        <p:spPr>
          <a:xfrm>
            <a:off x="746800" y="1371525"/>
            <a:ext cx="7444500" cy="3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400"/>
              <a:buFont typeface="Arial"/>
              <a:buChar char="•"/>
            </a:pPr>
            <a:r>
              <a:rPr b="1" lang="en-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Go to </a:t>
            </a:r>
            <a:r>
              <a:rPr lang="en-CA">
                <a:solidFill>
                  <a:srgbClr val="00BCD4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Anaconda.com/downloads</a:t>
            </a:r>
            <a:endParaRPr b="1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400"/>
              <a:buFont typeface="Arial"/>
              <a:buChar char="•"/>
            </a:pPr>
            <a:r>
              <a:rPr b="1" lang="en-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Download Anaconda for the OS you are using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400"/>
              <a:buFont typeface="Arial"/>
              <a:buChar char="•"/>
            </a:pPr>
            <a:r>
              <a:rPr b="1" lang="en-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Once you open Anaconda Navigator then you get a lot of frameworks which help with Machine Learning, data visualisation and Python in general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400"/>
              <a:buFont typeface="Arial"/>
              <a:buChar char="•"/>
            </a:pPr>
            <a:r>
              <a:rPr b="1" lang="en-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this presentation, we are going to use Jupyter Notebook to learn about Numpy and Pandas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4c40956b3_2_7"/>
          <p:cNvSpPr txBox="1"/>
          <p:nvPr>
            <p:ph type="title"/>
          </p:nvPr>
        </p:nvSpPr>
        <p:spPr>
          <a:xfrm>
            <a:off x="571500" y="57945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</a:pPr>
            <a:r>
              <a:rPr lang="en-CA"/>
              <a:t>What is Numpy</a:t>
            </a:r>
            <a:endParaRPr/>
          </a:p>
        </p:txBody>
      </p:sp>
      <p:sp>
        <p:nvSpPr>
          <p:cNvPr id="124" name="Google Shape;124;gb4c40956b3_2_7"/>
          <p:cNvSpPr txBox="1"/>
          <p:nvPr/>
        </p:nvSpPr>
        <p:spPr>
          <a:xfrm>
            <a:off x="765550" y="1352750"/>
            <a:ext cx="6860400" cy="3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400"/>
              <a:buFont typeface="Arial"/>
              <a:buChar char="•"/>
            </a:pPr>
            <a:r>
              <a:rPr b="1" lang="en-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Numpy is a python library which is used for working with arrays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400"/>
              <a:buFont typeface="Arial"/>
              <a:buChar char="•"/>
            </a:pPr>
            <a:r>
              <a:rPr b="1" lang="en-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 stands for “Numerical Python”. It also has functions for </a:t>
            </a: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working in domain of linear algebra, fourier transformations, and matrices</a:t>
            </a:r>
            <a:endParaRPr b="1" i="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400"/>
              <a:buFont typeface="Montserrat"/>
              <a:buChar char="•"/>
            </a:pP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NumPy aims to provide an array object that is up to 50x faster than traditional Python lists</a:t>
            </a:r>
            <a:endParaRPr b="1" i="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400"/>
              <a:buFont typeface="Montserrat"/>
              <a:buChar char="•"/>
            </a:pPr>
            <a:r>
              <a:rPr b="1"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Arrays are very frequently used in data science, where speed and resource usage are very important</a:t>
            </a:r>
            <a:endParaRPr b="1" i="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4c40956b3_2_12"/>
          <p:cNvSpPr txBox="1"/>
          <p:nvPr>
            <p:ph type="title"/>
          </p:nvPr>
        </p:nvSpPr>
        <p:spPr>
          <a:xfrm>
            <a:off x="571500" y="47585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</a:pPr>
            <a:r>
              <a:rPr lang="en-CA"/>
              <a:t>Installation of Numpy </a:t>
            </a:r>
            <a:endParaRPr/>
          </a:p>
        </p:txBody>
      </p:sp>
      <p:sp>
        <p:nvSpPr>
          <p:cNvPr id="130" name="Google Shape;130;gb4c40956b3_2_12"/>
          <p:cNvSpPr txBox="1"/>
          <p:nvPr/>
        </p:nvSpPr>
        <p:spPr>
          <a:xfrm>
            <a:off x="746800" y="1371525"/>
            <a:ext cx="6860400" cy="3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900"/>
              <a:buFont typeface="Arial"/>
              <a:buChar char="•"/>
            </a:pPr>
            <a:r>
              <a:rPr b="1" lang="en-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Numpy is already installed in Jupyter Notebook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900"/>
              <a:buFont typeface="Arial"/>
              <a:buChar char="•"/>
            </a:pPr>
            <a:r>
              <a:rPr b="1" lang="en-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use numpy we have to import the library into our code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D00"/>
              </a:buClr>
              <a:buSzPts val="1900"/>
              <a:buFont typeface="Montserrat"/>
              <a:buChar char="•"/>
            </a:pPr>
            <a:r>
              <a:rPr b="1" lang="en-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that we use the import command: </a:t>
            </a:r>
            <a:r>
              <a:rPr lang="en-CA">
                <a:solidFill>
                  <a:srgbClr val="0000C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import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numpy as np</a:t>
            </a:r>
            <a:endParaRPr b="1" i="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2020-10-28T16:42:10Z</dcterms:created>
  <dc:creator>biagi.emil@gmail.com</dc:creator>
</cp:coreProperties>
</file>