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2" r:id="rId10"/>
    <p:sldId id="308" r:id="rId11"/>
    <p:sldId id="294" r:id="rId12"/>
    <p:sldId id="295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0" autoAdjust="0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12/01/22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12/01/22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12/01/22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56DE-CA63-4A12-B096-F514ACFD4F93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6CFBA-B901-4052-90D6-5E4F5289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A73943-DDB5-4EBF-80F0-2C6B497C36BA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154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EED5FC-9DED-4FE8-8D64-6FE0E7790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656" y="2464340"/>
            <a:ext cx="6454599" cy="67166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B050"/>
                </a:solidFill>
              </a:rPr>
              <a:t>Knowledge of P-N Junction Diode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AF77D6-5956-4E5B-AC08-BA5A9F7A1B5D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23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07373-03E4-4A18-9DDF-6F20738D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EB57DA-A5D2-4D11-BFF8-82C93D8E5B74}"/>
              </a:ext>
            </a:extLst>
          </p:cNvPr>
          <p:cNvSpPr txBox="1">
            <a:spLocks noChangeArrowheads="1"/>
          </p:cNvSpPr>
          <p:nvPr/>
        </p:nvSpPr>
        <p:spPr>
          <a:xfrm>
            <a:off x="1428747" y="0"/>
            <a:ext cx="10763251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CC7100-5BF2-4450-91C1-E6C892449900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F8998-525D-4602-BF3A-B363D2009F10}"/>
              </a:ext>
            </a:extLst>
          </p:cNvPr>
          <p:cNvSpPr txBox="1"/>
          <p:nvPr/>
        </p:nvSpPr>
        <p:spPr>
          <a:xfrm>
            <a:off x="3826636" y="1172223"/>
            <a:ext cx="6120684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500"/>
              </a:lnSpc>
              <a:spcBef>
                <a:spcPts val="2250"/>
              </a:spcBef>
              <a:spcAft>
                <a:spcPts val="750"/>
              </a:spcAft>
            </a:pPr>
            <a:r>
              <a:rPr lang="en-US" sz="24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Biased PN Junction Diode</a:t>
            </a:r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pn junction reverse bias">
            <a:extLst>
              <a:ext uri="{FF2B5EF4-FFF2-40B4-BE49-F238E27FC236}">
                <a16:creationId xmlns:a16="http://schemas.microsoft.com/office/drawing/2014/main" id="{F457CA17-CB3A-459A-95BD-7B919483DC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9" y="1958840"/>
            <a:ext cx="5666704" cy="2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pn junction diode reverse characteristics">
            <a:extLst>
              <a:ext uri="{FF2B5EF4-FFF2-40B4-BE49-F238E27FC236}">
                <a16:creationId xmlns:a16="http://schemas.microsoft.com/office/drawing/2014/main" id="{4F5CEF44-0C31-414E-9B3C-5F7FB7523FC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90" y="1958841"/>
            <a:ext cx="4138545" cy="316051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47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ChangeArrowheads="1"/>
          </p:cNvSpPr>
          <p:nvPr/>
        </p:nvSpPr>
        <p:spPr>
          <a:xfrm>
            <a:off x="1616299" y="0"/>
            <a:ext cx="105756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06D2B-FF62-43B3-897C-3E60A288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57DAA-FAB4-4017-9FC0-1669BC098ABD}"/>
              </a:ext>
            </a:extLst>
          </p:cNvPr>
          <p:cNvSpPr txBox="1"/>
          <p:nvPr/>
        </p:nvSpPr>
        <p:spPr>
          <a:xfrm>
            <a:off x="3588376" y="1410483"/>
            <a:ext cx="6120684" cy="302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500"/>
              </a:lnSpc>
              <a:spcBef>
                <a:spcPts val="2250"/>
              </a:spcBef>
              <a:spcAft>
                <a:spcPts val="750"/>
              </a:spcAft>
            </a:pPr>
            <a:r>
              <a:rPr lang="en-US" sz="20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Junction Diode Ideal and Real Characteristics</a:t>
            </a:r>
            <a:endParaRPr lang="en-US" sz="20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junction diode ideal and real characteristics">
            <a:extLst>
              <a:ext uri="{FF2B5EF4-FFF2-40B4-BE49-F238E27FC236}">
                <a16:creationId xmlns:a16="http://schemas.microsoft.com/office/drawing/2014/main" id="{90575B63-5F36-43EA-A3FF-F316C9400E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17" y="2016124"/>
            <a:ext cx="4848895" cy="370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5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>
          <a:xfrm>
            <a:off x="1455313" y="0"/>
            <a:ext cx="10736685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AEC49-BB6D-4266-9E38-80EDBD6F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37BCE-4414-41F3-A9D8-C9A7E6071C56}"/>
              </a:ext>
            </a:extLst>
          </p:cNvPr>
          <p:cNvSpPr txBox="1"/>
          <p:nvPr/>
        </p:nvSpPr>
        <p:spPr>
          <a:xfrm>
            <a:off x="5075886" y="1180495"/>
            <a:ext cx="3361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00B050"/>
                </a:solidFill>
              </a:rPr>
              <a:t>Diode equivalent circuit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2F79-656B-48F4-897B-BDD1D3D521B9}"/>
              </a:ext>
            </a:extLst>
          </p:cNvPr>
          <p:cNvSpPr txBox="1"/>
          <p:nvPr/>
        </p:nvSpPr>
        <p:spPr>
          <a:xfrm>
            <a:off x="1867437" y="1896938"/>
            <a:ext cx="925991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altLang="en-US" sz="2200" dirty="0"/>
              <a:t>It is generally profitable to replace a device or system by its equivalent circuit. Once the device is replaced by its </a:t>
            </a:r>
            <a:r>
              <a:rPr lang="en-US" altLang="en-US" sz="2200" dirty="0">
                <a:solidFill>
                  <a:srgbClr val="FF0000"/>
                </a:solidFill>
              </a:rPr>
              <a:t>equivalent circuit</a:t>
            </a:r>
            <a:r>
              <a:rPr lang="en-US" altLang="en-US" sz="2200" dirty="0"/>
              <a:t>, the resulting network can be solved by traditional circuit analysis technique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                                                                                                   Vo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C0005117-47A6-49C1-B763-DAFF0CD658DB}"/>
              </a:ext>
            </a:extLst>
          </p:cNvPr>
          <p:cNvGrpSpPr>
            <a:grpSpLocks/>
          </p:cNvGrpSpPr>
          <p:nvPr/>
        </p:nvGrpSpPr>
        <p:grpSpPr bwMode="auto">
          <a:xfrm>
            <a:off x="3556713" y="3741249"/>
            <a:ext cx="1676400" cy="457200"/>
            <a:chOff x="8100" y="3960"/>
            <a:chExt cx="1350" cy="360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D83AFEC-F630-4692-AEED-DF7CC52A3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0" y="3960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1A921A0-B1D0-4C22-BD10-EF9B2A1A5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50" y="4140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2D4590F4-DB8D-4EA6-9ECB-461368A24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0" y="39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55ADD5E-4B3E-4DDF-9F20-902E64EA1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" y="4140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0B55FE88-5BD6-4BE0-BC47-3913F355B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0" y="41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Line 4">
            <a:extLst>
              <a:ext uri="{FF2B5EF4-FFF2-40B4-BE49-F238E27FC236}">
                <a16:creationId xmlns:a16="http://schemas.microsoft.com/office/drawing/2014/main" id="{B7FFB39A-3AC7-4965-AE40-85E5B296F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132" y="3754334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5981302A-5B32-4FD9-8D5F-E8BA7EDF8FE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483606"/>
            <a:ext cx="2619375" cy="765175"/>
            <a:chOff x="5670" y="8460"/>
            <a:chExt cx="4125" cy="1206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F01E117D-6C39-4F62-824C-A55C22544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" y="8856"/>
              <a:ext cx="9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F0536FAF-1C01-496A-995D-098F084B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" y="8856"/>
              <a:ext cx="9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8E32A9E2-4D95-4D52-9BD2-3030C5F96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0" y="894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39C2E0DC-A7CB-41F0-BD4B-12FADAD9E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0" y="8946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39C595DE-9E31-496C-82AF-37F0AF04E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0" y="8766"/>
              <a:ext cx="720" cy="180"/>
              <a:chOff x="5760" y="7200"/>
              <a:chExt cx="720" cy="180"/>
            </a:xfrm>
          </p:grpSpPr>
          <p:sp>
            <p:nvSpPr>
              <p:cNvPr id="30" name="Line 21">
                <a:extLst>
                  <a:ext uri="{FF2B5EF4-FFF2-40B4-BE49-F238E27FC236}">
                    <a16:creationId xmlns:a16="http://schemas.microsoft.com/office/drawing/2014/main" id="{C6D8600E-F019-407F-AF21-6359408DB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20" y="7200"/>
                <a:ext cx="9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2">
                <a:extLst>
                  <a:ext uri="{FF2B5EF4-FFF2-40B4-BE49-F238E27FC236}">
                    <a16:creationId xmlns:a16="http://schemas.microsoft.com/office/drawing/2014/main" id="{8A2DE054-D40B-4B85-B845-E6F3BE123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0" y="7200"/>
                <a:ext cx="9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3">
                <a:extLst>
                  <a:ext uri="{FF2B5EF4-FFF2-40B4-BE49-F238E27FC236}">
                    <a16:creationId xmlns:a16="http://schemas.microsoft.com/office/drawing/2014/main" id="{12E0B32F-5E7F-462D-8676-FA9F07F93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0" y="7200"/>
                <a:ext cx="9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4">
                <a:extLst>
                  <a:ext uri="{FF2B5EF4-FFF2-40B4-BE49-F238E27FC236}">
                    <a16:creationId xmlns:a16="http://schemas.microsoft.com/office/drawing/2014/main" id="{F8174557-82E2-43BA-BCD8-59FF374E5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0" y="7200"/>
                <a:ext cx="9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7FE0EDD8-5F2C-429A-97EB-BA6923B59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0" y="7200"/>
                <a:ext cx="9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6">
                <a:extLst>
                  <a:ext uri="{FF2B5EF4-FFF2-40B4-BE49-F238E27FC236}">
                    <a16:creationId xmlns:a16="http://schemas.microsoft.com/office/drawing/2014/main" id="{0F6F9A07-627F-41A7-AEE8-C7F4DE0E5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0" y="7200"/>
                <a:ext cx="9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7">
                <a:extLst>
                  <a:ext uri="{FF2B5EF4-FFF2-40B4-BE49-F238E27FC236}">
                    <a16:creationId xmlns:a16="http://schemas.microsoft.com/office/drawing/2014/main" id="{44FA6360-04EB-4AFD-8467-55048BC8F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" y="7200"/>
                <a:ext cx="9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8">
                <a:extLst>
                  <a:ext uri="{FF2B5EF4-FFF2-40B4-BE49-F238E27FC236}">
                    <a16:creationId xmlns:a16="http://schemas.microsoft.com/office/drawing/2014/main" id="{D08D9DC0-A88C-425D-B0B5-DFF35A9C6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0" y="7200"/>
                <a:ext cx="9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E268151E-CC7E-4437-B3D0-23BBC95F5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5" y="8931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30ADF18E-5765-4948-8595-21D603754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0" y="8946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1">
              <a:extLst>
                <a:ext uri="{FF2B5EF4-FFF2-40B4-BE49-F238E27FC236}">
                  <a16:creationId xmlns:a16="http://schemas.microsoft.com/office/drawing/2014/main" id="{F04DF6C5-B2DC-4892-A757-6B06C692D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0" y="948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2">
              <a:extLst>
                <a:ext uri="{FF2B5EF4-FFF2-40B4-BE49-F238E27FC236}">
                  <a16:creationId xmlns:a16="http://schemas.microsoft.com/office/drawing/2014/main" id="{F9BDE818-896B-4ED7-8CE3-309E959C7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0" y="9606"/>
              <a:ext cx="17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3">
              <a:extLst>
                <a:ext uri="{FF2B5EF4-FFF2-40B4-BE49-F238E27FC236}">
                  <a16:creationId xmlns:a16="http://schemas.microsoft.com/office/drawing/2014/main" id="{B23A6AAD-53F8-483B-BF9D-B702E8D78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0" y="9591"/>
              <a:ext cx="15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0872BFBC-D0EC-45E8-B849-12DDC3983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50" y="846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Line 37">
            <a:extLst>
              <a:ext uri="{FF2B5EF4-FFF2-40B4-BE49-F238E27FC236}">
                <a16:creationId xmlns:a16="http://schemas.microsoft.com/office/drawing/2014/main" id="{3273688F-7E77-48A2-8690-02E00BAB7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3791960"/>
            <a:ext cx="28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907E162A-B2F5-4856-8FB4-E6BD827B9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1823" y="378293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id="{A030A609-8E26-4AD4-B731-D44A08CFF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0432" y="367171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6">
            <a:extLst>
              <a:ext uri="{FF2B5EF4-FFF2-40B4-BE49-F238E27FC236}">
                <a16:creationId xmlns:a16="http://schemas.microsoft.com/office/drawing/2014/main" id="{D5DB891D-5D14-42E8-AA90-2E23EFEF7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550" y="3703957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41C913-F86E-4E19-A372-A1373DC060AB}"/>
              </a:ext>
            </a:extLst>
          </p:cNvPr>
          <p:cNvSpPr txBox="1"/>
          <p:nvPr/>
        </p:nvSpPr>
        <p:spPr>
          <a:xfrm>
            <a:off x="3008827" y="3189599"/>
            <a:ext cx="6120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                                                                    switch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A0A0E7-ABA9-462C-9623-7755FDCA7BE2}"/>
              </a:ext>
            </a:extLst>
          </p:cNvPr>
          <p:cNvSpPr txBox="1"/>
          <p:nvPr/>
        </p:nvSpPr>
        <p:spPr>
          <a:xfrm>
            <a:off x="3008827" y="3189599"/>
            <a:ext cx="6120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                                                                                            rf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6B4DB1-A864-493B-A9CF-CBDCB48A59A4}"/>
              </a:ext>
            </a:extLst>
          </p:cNvPr>
          <p:cNvSpPr txBox="1"/>
          <p:nvPr/>
        </p:nvSpPr>
        <p:spPr>
          <a:xfrm>
            <a:off x="3008827" y="3189599"/>
            <a:ext cx="6120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                                                                           </a:t>
            </a:r>
          </a:p>
          <a:p>
            <a:r>
              <a:rPr lang="en-US" altLang="en-US" dirty="0"/>
              <a:t>                                                                              VF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ccess Quotes and Tips to Inspire Success By WishesQuotes">
            <a:extLst>
              <a:ext uri="{FF2B5EF4-FFF2-40B4-BE49-F238E27FC236}">
                <a16:creationId xmlns:a16="http://schemas.microsoft.com/office/drawing/2014/main" id="{C7F9560A-A725-4552-8D85-66586DA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97" y="-1"/>
            <a:ext cx="12315217" cy="712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77662" y="27569"/>
            <a:ext cx="10614333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70D10-2980-4183-999C-4032E520D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B4B76D-B8EC-4EDC-84DA-0CFBE7FAB52A}"/>
              </a:ext>
            </a:extLst>
          </p:cNvPr>
          <p:cNvSpPr txBox="1"/>
          <p:nvPr/>
        </p:nvSpPr>
        <p:spPr>
          <a:xfrm>
            <a:off x="2305318" y="2530467"/>
            <a:ext cx="8884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en-US" altLang="en-US" sz="5400" dirty="0">
                <a:solidFill>
                  <a:srgbClr val="00B0F0"/>
                </a:solidFill>
              </a:rPr>
              <a:t>PN JUNCTION-DIODE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584101" y="0"/>
            <a:ext cx="10607897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B306F-8945-4AF8-803B-F11FCD1A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D6D5C1-8823-4ABD-B7CD-D85F2345D514}"/>
              </a:ext>
            </a:extLst>
          </p:cNvPr>
          <p:cNvSpPr txBox="1"/>
          <p:nvPr/>
        </p:nvSpPr>
        <p:spPr>
          <a:xfrm>
            <a:off x="1236372" y="1547543"/>
            <a:ext cx="9665594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00B050"/>
                </a:solidFill>
              </a:rPr>
              <a:t>Theory of p-n junction</a:t>
            </a:r>
          </a:p>
          <a:p>
            <a:endParaRPr lang="en-US" altLang="en-US" b="1" dirty="0"/>
          </a:p>
          <a:p>
            <a:pPr algn="just"/>
            <a:r>
              <a:rPr lang="en-US" altLang="en-US" sz="2800" dirty="0"/>
              <a:t>When a </a:t>
            </a:r>
            <a:r>
              <a:rPr lang="en-US" altLang="en-US" sz="2800" dirty="0">
                <a:solidFill>
                  <a:srgbClr val="FF0000"/>
                </a:solidFill>
              </a:rPr>
              <a:t>p-type semiconductor </a:t>
            </a:r>
            <a:r>
              <a:rPr lang="en-US" altLang="en-US" sz="2800" dirty="0"/>
              <a:t>material is suitably joined to </a:t>
            </a:r>
            <a:r>
              <a:rPr lang="en-US" altLang="en-US" sz="2800" dirty="0">
                <a:solidFill>
                  <a:srgbClr val="FF0000"/>
                </a:solidFill>
              </a:rPr>
              <a:t>n-type semiconductor </a:t>
            </a:r>
            <a:r>
              <a:rPr lang="en-US" altLang="en-US" sz="2800" dirty="0"/>
              <a:t>the contact surface is called a </a:t>
            </a:r>
            <a:r>
              <a:rPr lang="en-US" altLang="en-US" sz="2800" dirty="0">
                <a:solidFill>
                  <a:srgbClr val="FF0000"/>
                </a:solidFill>
              </a:rPr>
              <a:t>p-n junction</a:t>
            </a:r>
            <a:r>
              <a:rPr lang="en-US" altLang="en-US" sz="2800" dirty="0"/>
              <a:t>. </a:t>
            </a:r>
          </a:p>
          <a:p>
            <a:endParaRPr lang="en-US" altLang="en-US" sz="2400" b="1" dirty="0"/>
          </a:p>
          <a:p>
            <a:r>
              <a:rPr lang="en-US" altLang="en-US" dirty="0"/>
              <a:t>				</a:t>
            </a:r>
            <a:r>
              <a:rPr lang="en-US" altLang="en-US" dirty="0">
                <a:solidFill>
                  <a:srgbClr val="FF0000"/>
                </a:solidFill>
              </a:rPr>
              <a:t>      P      N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altLang="en-US" dirty="0"/>
              <a:t>                                                                                          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                                                                                       Depletion region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4F46098B-F8D3-4E45-9BD0-64122C4CC000}"/>
              </a:ext>
            </a:extLst>
          </p:cNvPr>
          <p:cNvGrpSpPr>
            <a:grpSpLocks/>
          </p:cNvGrpSpPr>
          <p:nvPr/>
        </p:nvGrpSpPr>
        <p:grpSpPr bwMode="auto">
          <a:xfrm>
            <a:off x="3735669" y="3899262"/>
            <a:ext cx="3774851" cy="1245956"/>
            <a:chOff x="2160" y="3780"/>
            <a:chExt cx="4680" cy="1621"/>
          </a:xfrm>
        </p:grpSpPr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1FC41D38-B050-4979-B119-E9A7CAEC5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780"/>
              <a:ext cx="1440" cy="10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+ +             </a:t>
              </a:r>
              <a:endParaRPr lang="en-US" altLang="en-US"/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AAF5D1D-46C1-4016-828F-AF9840FF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3780"/>
              <a:ext cx="1440" cy="10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5EC31E43-52D6-474E-8019-C87190ABB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3946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E53ECE6C-0DBD-486E-93A3-0136164EC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4246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E268FEE-46B0-496D-B0CA-429E80FBA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4486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34246948-EFCE-40EA-B131-900129FA4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4726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37A63218-CB06-4F54-BD78-F39C4EE09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3871"/>
              <a:ext cx="180" cy="180"/>
              <a:chOff x="7920" y="3510"/>
              <a:chExt cx="180" cy="180"/>
            </a:xfrm>
          </p:grpSpPr>
          <p:sp>
            <p:nvSpPr>
              <p:cNvPr id="36" name="Line 12">
                <a:extLst>
                  <a:ext uri="{FF2B5EF4-FFF2-40B4-BE49-F238E27FC236}">
                    <a16:creationId xmlns:a16="http://schemas.microsoft.com/office/drawing/2014/main" id="{08615E7A-E380-4B36-A373-042BCFEE1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360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3C69DE64-CCE5-4162-9809-ABF47779A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0" y="351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7CA37D1F-EE6E-4D7F-B231-1AEB5FCB8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4141"/>
              <a:ext cx="180" cy="180"/>
              <a:chOff x="7920" y="3510"/>
              <a:chExt cx="180" cy="180"/>
            </a:xfrm>
          </p:grpSpPr>
          <p:sp>
            <p:nvSpPr>
              <p:cNvPr id="34" name="Line 15">
                <a:extLst>
                  <a:ext uri="{FF2B5EF4-FFF2-40B4-BE49-F238E27FC236}">
                    <a16:creationId xmlns:a16="http://schemas.microsoft.com/office/drawing/2014/main" id="{FE590E4F-03C6-4254-97F4-BC302E1D5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360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E2745F9C-7845-40C9-A7F6-A86EEDD1F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0" y="351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73821AFF-F826-4D32-8D95-359D24F0F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4411"/>
              <a:ext cx="180" cy="180"/>
              <a:chOff x="7920" y="3510"/>
              <a:chExt cx="180" cy="180"/>
            </a:xfrm>
          </p:grpSpPr>
          <p:sp>
            <p:nvSpPr>
              <p:cNvPr id="32" name="Line 18">
                <a:extLst>
                  <a:ext uri="{FF2B5EF4-FFF2-40B4-BE49-F238E27FC236}">
                    <a16:creationId xmlns:a16="http://schemas.microsoft.com/office/drawing/2014/main" id="{2166F504-7470-4180-AA15-CDB3F25CA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360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9">
                <a:extLst>
                  <a:ext uri="{FF2B5EF4-FFF2-40B4-BE49-F238E27FC236}">
                    <a16:creationId xmlns:a16="http://schemas.microsoft.com/office/drawing/2014/main" id="{778A86D2-6ECB-404D-A526-F0CAD995F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0" y="351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A47478C2-9CCD-418D-9228-092E579BB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4651"/>
              <a:ext cx="180" cy="180"/>
              <a:chOff x="7920" y="3510"/>
              <a:chExt cx="180" cy="180"/>
            </a:xfrm>
          </p:grpSpPr>
          <p:sp>
            <p:nvSpPr>
              <p:cNvPr id="30" name="Line 21">
                <a:extLst>
                  <a:ext uri="{FF2B5EF4-FFF2-40B4-BE49-F238E27FC236}">
                    <a16:creationId xmlns:a16="http://schemas.microsoft.com/office/drawing/2014/main" id="{927EA175-3C74-44AF-85F1-82529C3EE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0" y="360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2">
                <a:extLst>
                  <a:ext uri="{FF2B5EF4-FFF2-40B4-BE49-F238E27FC236}">
                    <a16:creationId xmlns:a16="http://schemas.microsoft.com/office/drawing/2014/main" id="{8791526A-E92F-45A9-A1DF-A7BF3737C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0" y="351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CC2DCA83-F93A-448C-B796-8F990042D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4006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6A63BB23-B826-44EC-A152-1EB67C89F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0" y="4006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BBD9895-A33A-4E25-8D3A-875C440FA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432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3E9E2377-65F0-4D26-B8AE-50366F49F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" y="436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95B0B431-D536-431E-9BC4-46E7EA69D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5041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2E8929DC-ECAB-48EE-9ED2-71D653F89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504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912E0893-694F-4358-8169-B9B3FCE6A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5401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8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564783" y="0"/>
            <a:ext cx="10627215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402080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1B6D3-60F2-48BA-BD33-FE5D7DEC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B5F310-4E39-4655-AF42-8AE2BFC7670D}"/>
              </a:ext>
            </a:extLst>
          </p:cNvPr>
          <p:cNvSpPr txBox="1"/>
          <p:nvPr/>
        </p:nvSpPr>
        <p:spPr>
          <a:xfrm>
            <a:off x="1616299" y="1499723"/>
            <a:ext cx="8822028" cy="8248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B050"/>
                </a:solidFill>
              </a:rPr>
              <a:t>p-n junction as diode</a:t>
            </a:r>
          </a:p>
          <a:p>
            <a:pPr algn="ctr"/>
            <a:endParaRPr lang="en-US" altLang="en-US" sz="2800" b="1" dirty="0">
              <a:solidFill>
                <a:srgbClr val="00B050"/>
              </a:solidFill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/>
              <a:t>The p-n junction is also called as </a:t>
            </a:r>
            <a:r>
              <a:rPr lang="en-US" altLang="en-US" sz="2800" dirty="0">
                <a:solidFill>
                  <a:srgbClr val="FF0000"/>
                </a:solidFill>
              </a:rPr>
              <a:t>semiconductor diode </a:t>
            </a:r>
            <a:r>
              <a:rPr lang="en-US" altLang="en-US" sz="2800" dirty="0"/>
              <a:t>.</a:t>
            </a:r>
          </a:p>
          <a:p>
            <a:pPr algn="just" eaLnBrk="1" hangingPunct="1"/>
            <a:endParaRPr lang="en-US" altLang="en-US" sz="2800" dirty="0"/>
          </a:p>
          <a:p>
            <a:pPr marL="285750" indent="-285750" algn="just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/>
              <a:t>The left side material is a </a:t>
            </a:r>
            <a:r>
              <a:rPr lang="en-US" altLang="en-US" sz="2800" dirty="0">
                <a:solidFill>
                  <a:srgbClr val="FF0000"/>
                </a:solidFill>
              </a:rPr>
              <a:t>p-type</a:t>
            </a:r>
            <a:r>
              <a:rPr lang="en-US" altLang="en-US" sz="2800" dirty="0"/>
              <a:t> semiconductor having </a:t>
            </a:r>
            <a:r>
              <a:rPr lang="en-US" altLang="en-US" sz="2800" dirty="0">
                <a:solidFill>
                  <a:srgbClr val="00B0F0"/>
                </a:solidFill>
              </a:rPr>
              <a:t>–ve acceptor ions </a:t>
            </a:r>
            <a:r>
              <a:rPr lang="en-US" altLang="en-US" sz="2800" dirty="0"/>
              <a:t>and +vely charged holes. The right side material is </a:t>
            </a:r>
            <a:r>
              <a:rPr lang="en-US" altLang="en-US" sz="2800" dirty="0">
                <a:solidFill>
                  <a:srgbClr val="FF0000"/>
                </a:solidFill>
              </a:rPr>
              <a:t>n-type</a:t>
            </a:r>
            <a:r>
              <a:rPr lang="en-US" altLang="en-US" sz="2800" dirty="0"/>
              <a:t> semiconductor having </a:t>
            </a:r>
            <a:r>
              <a:rPr lang="en-US" altLang="en-US" sz="2800" dirty="0">
                <a:solidFill>
                  <a:srgbClr val="00B0F0"/>
                </a:solidFill>
              </a:rPr>
              <a:t>+ve donor ions </a:t>
            </a:r>
            <a:r>
              <a:rPr lang="en-US" altLang="en-US" sz="2800" dirty="0"/>
              <a:t>and free electrons 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eaLnBrk="1" hangingPunct="1"/>
            <a:r>
              <a:rPr lang="en-US" altLang="en-US" dirty="0"/>
              <a:t>                                                      A                                     K</a:t>
            </a:r>
          </a:p>
          <a:p>
            <a:pPr algn="ctr"/>
            <a:endParaRPr lang="en-US" alt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1978696A-DFD4-48BC-97BF-16DA2495F485}"/>
              </a:ext>
            </a:extLst>
          </p:cNvPr>
          <p:cNvGrpSpPr>
            <a:grpSpLocks/>
          </p:cNvGrpSpPr>
          <p:nvPr/>
        </p:nvGrpSpPr>
        <p:grpSpPr bwMode="auto">
          <a:xfrm>
            <a:off x="4825282" y="5077101"/>
            <a:ext cx="1676400" cy="457200"/>
            <a:chOff x="8100" y="3960"/>
            <a:chExt cx="1350" cy="360"/>
          </a:xfrm>
        </p:grpSpPr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D88CE4D-928A-4799-8433-7BD46A114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0" y="3960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40B72FF-5821-4B97-940C-296D65A1F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50" y="4140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A266529D-79C6-46AB-977E-C70B918A0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0" y="39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B6714A52-11F7-4C79-BB5D-A087F29E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" y="4140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294E3CC-3176-4579-86AE-1657A9EA0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0" y="41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4">
            <a:extLst>
              <a:ext uri="{FF2B5EF4-FFF2-40B4-BE49-F238E27FC236}">
                <a16:creationId xmlns:a16="http://schemas.microsoft.com/office/drawing/2014/main" id="{BF27A49D-01DF-4328-981C-CCBE81CC0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701" y="5079125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629177" y="0"/>
            <a:ext cx="10562821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31B19-C214-4DE8-B1D3-3A0B2009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80A0-0803-4E78-A849-C420E8B22125}"/>
              </a:ext>
            </a:extLst>
          </p:cNvPr>
          <p:cNvSpPr txBox="1"/>
          <p:nvPr/>
        </p:nvSpPr>
        <p:spPr>
          <a:xfrm>
            <a:off x="1375890" y="1408734"/>
            <a:ext cx="944021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/>
              <a:t>Suppose the </a:t>
            </a:r>
            <a:r>
              <a:rPr lang="en-US" altLang="en-US" sz="2800" dirty="0">
                <a:solidFill>
                  <a:srgbClr val="FF0000"/>
                </a:solidFill>
              </a:rPr>
              <a:t>two pieces </a:t>
            </a:r>
            <a:r>
              <a:rPr lang="en-US" altLang="en-US" sz="2800" dirty="0"/>
              <a:t>are suitably treated to form p-n junction, then there is a tendency for the free electrons from n-type to diffuse over to the p-side and holes from p-type to the n-side . This process is called </a:t>
            </a:r>
            <a:r>
              <a:rPr lang="en-US" altLang="en-US" sz="2800" b="1" dirty="0">
                <a:solidFill>
                  <a:srgbClr val="FF0000"/>
                </a:solidFill>
              </a:rPr>
              <a:t>diffusion</a:t>
            </a:r>
            <a:r>
              <a:rPr lang="en-US" altLang="en-US" sz="2800" b="1" dirty="0"/>
              <a:t>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altLang="en-US" sz="2800" dirty="0"/>
              <a:t>The left side material is a p-type semiconductor </a:t>
            </a:r>
            <a:r>
              <a:rPr lang="en-US" altLang="en-US" sz="2800" dirty="0">
                <a:solidFill>
                  <a:srgbClr val="FF0000"/>
                </a:solidFill>
              </a:rPr>
              <a:t>having –ve acceptor ions</a:t>
            </a:r>
            <a:r>
              <a:rPr lang="en-US" altLang="en-US" sz="2800" dirty="0"/>
              <a:t> and +vely charged holes. The right side material is n-type semiconductor having </a:t>
            </a:r>
            <a:r>
              <a:rPr lang="en-US" altLang="en-US" sz="2800" dirty="0">
                <a:solidFill>
                  <a:srgbClr val="FF0000"/>
                </a:solidFill>
              </a:rPr>
              <a:t>+</a:t>
            </a:r>
            <a:r>
              <a:rPr lang="en-US" altLang="en-US" sz="2800">
                <a:solidFill>
                  <a:srgbClr val="FF0000"/>
                </a:solidFill>
              </a:rPr>
              <a:t>ve acceptor </a:t>
            </a:r>
            <a:r>
              <a:rPr lang="en-US" altLang="en-US" sz="2800" dirty="0">
                <a:solidFill>
                  <a:srgbClr val="FF0000"/>
                </a:solidFill>
              </a:rPr>
              <a:t>ions </a:t>
            </a:r>
            <a:r>
              <a:rPr lang="en-US" altLang="en-US" sz="2800" dirty="0"/>
              <a:t>and free electrons.</a:t>
            </a:r>
          </a:p>
          <a:p>
            <a:pPr algn="just" eaLnBrk="1" hangingPunct="1">
              <a:buFont typeface="Symbol" panose="05050102010706020507" pitchFamily="18" charset="2"/>
              <a:buChar char=""/>
            </a:pPr>
            <a:endParaRPr lang="en-US" altLang="en-US" dirty="0"/>
          </a:p>
          <a:p>
            <a:pPr algn="just" eaLnBrk="1" hangingPunct="1">
              <a:buFont typeface="Symbol" panose="05050102010706020507" pitchFamily="18" charset="2"/>
              <a:buChar char=""/>
            </a:pPr>
            <a:endParaRPr lang="en-US" altLang="en-US" sz="1800" dirty="0"/>
          </a:p>
          <a:p>
            <a:pPr algn="just" eaLnBrk="1" hangingPunct="1">
              <a:buFont typeface="Symbol" panose="05050102010706020507" pitchFamily="18" charset="2"/>
              <a:buChar char=""/>
            </a:pPr>
            <a:endParaRPr lang="en-US" altLang="en-US" dirty="0"/>
          </a:p>
          <a:p>
            <a:pPr algn="just" eaLnBrk="1" hangingPunct="1">
              <a:buFont typeface="Symbol" panose="05050102010706020507" pitchFamily="18" charset="2"/>
              <a:buChar char=""/>
            </a:pPr>
            <a:endParaRPr lang="en-US" altLang="en-US" sz="1800" dirty="0"/>
          </a:p>
          <a:p>
            <a:pPr algn="just" eaLnBrk="1" hangingPunct="1"/>
            <a:endParaRPr lang="en-US" altLang="en-US" dirty="0"/>
          </a:p>
          <a:p>
            <a:pPr algn="just" eaLnBrk="1" hangingPunct="1">
              <a:buFont typeface="Symbol" panose="05050102010706020507" pitchFamily="18" charset="2"/>
              <a:buChar char=""/>
            </a:pPr>
            <a:endParaRPr lang="en-US" altLang="en-US" sz="1800" dirty="0"/>
          </a:p>
          <a:p>
            <a:pPr algn="just" eaLnBrk="1" hangingPunct="1">
              <a:buFont typeface="Symbol" panose="05050102010706020507" pitchFamily="18" charset="2"/>
              <a:buChar char=""/>
            </a:pPr>
            <a:endParaRPr lang="en-US" altLang="en-US" dirty="0"/>
          </a:p>
          <a:p>
            <a:pPr algn="just" eaLnBrk="1" hangingPunct="1">
              <a:buFont typeface="Symbol" panose="05050102010706020507" pitchFamily="18" charset="2"/>
              <a:buChar char="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13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551904" y="-48295"/>
            <a:ext cx="10640096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199" y="1417320"/>
            <a:ext cx="10115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4A494-7D52-452F-83ED-10D9FFB6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0B5ED0-121D-4775-AE7D-0AE3C952A696}"/>
              </a:ext>
            </a:extLst>
          </p:cNvPr>
          <p:cNvSpPr txBox="1"/>
          <p:nvPr/>
        </p:nvSpPr>
        <p:spPr>
          <a:xfrm>
            <a:off x="2273122" y="1772665"/>
            <a:ext cx="84034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/>
              <a:t>As the </a:t>
            </a:r>
            <a:r>
              <a:rPr lang="en-US" altLang="en-US" sz="2800" dirty="0">
                <a:solidFill>
                  <a:srgbClr val="FF0000"/>
                </a:solidFill>
              </a:rPr>
              <a:t>free electrons </a:t>
            </a:r>
            <a:r>
              <a:rPr lang="en-US" altLang="en-US" sz="2800" dirty="0"/>
              <a:t>move across the junction from n-type to p-type, +ve donor ions are uncovered.</a:t>
            </a:r>
          </a:p>
          <a:p>
            <a:pPr algn="just" eaLnBrk="1" hangingPunct="1"/>
            <a:endParaRPr lang="en-US" altLang="en-US" sz="2800" dirty="0"/>
          </a:p>
          <a:p>
            <a:pPr marL="457200" indent="-457200" algn="just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/>
              <a:t> Hence a </a:t>
            </a:r>
            <a:r>
              <a:rPr lang="en-US" altLang="en-US" sz="2800" dirty="0">
                <a:solidFill>
                  <a:srgbClr val="FF0000"/>
                </a:solidFill>
              </a:rPr>
              <a:t>+ve charge </a:t>
            </a:r>
            <a:r>
              <a:rPr lang="en-US" altLang="en-US" sz="2800" dirty="0"/>
              <a:t>is built on the n-side of the junction. At the same time, the free electrons cross the junction and uncover the –ve acceptor ions by filling in the holes.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57200" indent="-457200" algn="just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/>
              <a:t>Therefore a net </a:t>
            </a:r>
            <a:r>
              <a:rPr lang="en-US" altLang="en-US" sz="2800" dirty="0">
                <a:solidFill>
                  <a:srgbClr val="FF0000"/>
                </a:solidFill>
              </a:rPr>
              <a:t>–ve charge </a:t>
            </a:r>
            <a:r>
              <a:rPr lang="en-US" altLang="en-US" sz="2800" dirty="0"/>
              <a:t>is established on p-side of the junction.</a:t>
            </a:r>
          </a:p>
        </p:txBody>
      </p:sp>
    </p:spTree>
    <p:extLst>
      <p:ext uri="{BB962C8B-B14F-4D97-AF65-F5344CB8AC3E}">
        <p14:creationId xmlns:p14="http://schemas.microsoft.com/office/powerpoint/2010/main" val="28858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281448" y="0"/>
            <a:ext cx="10910550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4E19F-1A60-464E-9EB4-08FE5C05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E0F69B-12BD-43D6-ADB7-00726A1E9D05}"/>
              </a:ext>
            </a:extLst>
          </p:cNvPr>
          <p:cNvSpPr txBox="1"/>
          <p:nvPr/>
        </p:nvSpPr>
        <p:spPr>
          <a:xfrm>
            <a:off x="2060620" y="1419009"/>
            <a:ext cx="8442101" cy="5244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When a </a:t>
            </a:r>
            <a:r>
              <a:rPr lang="en-US" altLang="en-US" sz="2800" dirty="0">
                <a:solidFill>
                  <a:srgbClr val="FF0000"/>
                </a:solidFill>
              </a:rPr>
              <a:t>sufficient number of donor </a:t>
            </a:r>
            <a:r>
              <a:rPr lang="en-US" altLang="en-US" sz="2800" dirty="0"/>
              <a:t>and acceptor ions is uncovered further diffusion is prevented. </a:t>
            </a: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Thus a barrier is set up against further movement of charge carriers. This is called potential barrier or junction barrier Vo. The potential barrier is of the order of </a:t>
            </a:r>
            <a:r>
              <a:rPr lang="en-US" altLang="en-US" sz="2800" dirty="0">
                <a:solidFill>
                  <a:srgbClr val="FF0000"/>
                </a:solidFill>
              </a:rPr>
              <a:t>0.1 to 0.3V.</a:t>
            </a: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b="1" dirty="0"/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/>
              <a:t>Note:</a:t>
            </a:r>
            <a:r>
              <a:rPr lang="en-US" altLang="en-US" sz="2800" dirty="0"/>
              <a:t> outside this barrier on each side of the junction, the material is still neutral. Only inside the barrier, there is a </a:t>
            </a:r>
            <a:r>
              <a:rPr lang="en-US" altLang="en-US" sz="2800" dirty="0">
                <a:solidFill>
                  <a:srgbClr val="FF0000"/>
                </a:solidFill>
              </a:rPr>
              <a:t>+ve charge on n-side and –ve charge on p-side</a:t>
            </a:r>
            <a:r>
              <a:rPr lang="en-US" altLang="en-US" sz="2800" dirty="0"/>
              <a:t>. This region is called </a:t>
            </a:r>
            <a:r>
              <a:rPr lang="en-US" altLang="en-US" sz="2800" b="1" dirty="0">
                <a:solidFill>
                  <a:srgbClr val="00B050"/>
                </a:solidFill>
              </a:rPr>
              <a:t>depletion layer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84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551904" y="0"/>
            <a:ext cx="10640094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4E3C-3A71-43EA-B1C3-CF5A25C6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A44C6-C3A4-4061-A7EC-6C783408A39B}"/>
              </a:ext>
            </a:extLst>
          </p:cNvPr>
          <p:cNvSpPr txBox="1"/>
          <p:nvPr/>
        </p:nvSpPr>
        <p:spPr>
          <a:xfrm>
            <a:off x="4045577" y="1236618"/>
            <a:ext cx="6120684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500"/>
              </a:lnSpc>
              <a:spcBef>
                <a:spcPts val="2250"/>
              </a:spcBef>
              <a:spcAft>
                <a:spcPts val="750"/>
              </a:spcAft>
            </a:pPr>
            <a:r>
              <a:rPr lang="en-US" sz="2000" b="1" dirty="0">
                <a:solidFill>
                  <a:srgbClr val="40404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 Biased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 </a:t>
            </a:r>
            <a:r>
              <a:rPr lang="en-US" sz="24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Junction Diode</a:t>
            </a:r>
            <a:endParaRPr lang="en-US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pn junction zero bias">
            <a:extLst>
              <a:ext uri="{FF2B5EF4-FFF2-40B4-BE49-F238E27FC236}">
                <a16:creationId xmlns:a16="http://schemas.microsoft.com/office/drawing/2014/main" id="{C81A0A54-CCC6-4110-BF26-A2E957A0FF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70" y="1860238"/>
            <a:ext cx="5937161" cy="3761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62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428747" y="0"/>
            <a:ext cx="10763251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Electrical , Electronics &amp; Communication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:BEE01T1003		                                                                       Course Name: BEEE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Yogesh Kumar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3D1C8-9386-465F-9F63-37D0F141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098ABE-24E4-4889-96B2-E30850053CDA}"/>
              </a:ext>
            </a:extLst>
          </p:cNvPr>
          <p:cNvSpPr txBox="1"/>
          <p:nvPr/>
        </p:nvSpPr>
        <p:spPr>
          <a:xfrm>
            <a:off x="3650624" y="1221008"/>
            <a:ext cx="6120684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500"/>
              </a:lnSpc>
              <a:spcBef>
                <a:spcPts val="2250"/>
              </a:spcBef>
              <a:spcAft>
                <a:spcPts val="750"/>
              </a:spcAft>
            </a:pPr>
            <a:r>
              <a:rPr lang="en-US" sz="24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 Biased PN Junction Diode</a:t>
            </a:r>
            <a:endParaRPr lang="en-US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pn junction forward bias">
            <a:extLst>
              <a:ext uri="{FF2B5EF4-FFF2-40B4-BE49-F238E27FC236}">
                <a16:creationId xmlns:a16="http://schemas.microsoft.com/office/drawing/2014/main" id="{A6893DE8-93D3-4F18-B7F4-CBC4830EDA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4" y="1990809"/>
            <a:ext cx="5428445" cy="290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pn junction forward characteristics">
            <a:extLst>
              <a:ext uri="{FF2B5EF4-FFF2-40B4-BE49-F238E27FC236}">
                <a16:creationId xmlns:a16="http://schemas.microsoft.com/office/drawing/2014/main" id="{00B916CD-24E4-4509-B284-A9DA2CFD3E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66" y="2197100"/>
            <a:ext cx="4178300" cy="264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79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1854</TotalTime>
  <Words>894</Words>
  <Application>Microsoft Macintosh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Tinos</vt:lpstr>
      <vt:lpstr>Wingdings</vt:lpstr>
      <vt:lpstr>Office Theme</vt:lpstr>
      <vt:lpstr>Knowledge of P-N Junction Diode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Yogesh Kumar-GUSECE201927402</cp:lastModifiedBy>
  <cp:revision>215</cp:revision>
  <dcterms:created xsi:type="dcterms:W3CDTF">2020-05-05T09:43:45Z</dcterms:created>
  <dcterms:modified xsi:type="dcterms:W3CDTF">2022-01-12T05:32:55Z</dcterms:modified>
</cp:coreProperties>
</file>