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59" r:id="rId6"/>
    <p:sldId id="263" r:id="rId7"/>
    <p:sldId id="280" r:id="rId8"/>
    <p:sldId id="279" r:id="rId9"/>
    <p:sldId id="278" r:id="rId10"/>
    <p:sldId id="269" r:id="rId11"/>
    <p:sldId id="281" r:id="rId12"/>
    <p:sldId id="275" r:id="rId13"/>
  </p:sldIdLst>
  <p:sldSz cx="9144000" cy="5143500" type="screen16x9"/>
  <p:notesSz cx="6858000" cy="9144000"/>
  <p:embeddedFontLst>
    <p:embeddedFont>
      <p:font typeface="Hanken Grotesk" panose="020B0604020202020204" charset="0"/>
      <p:regular r:id="rId15"/>
      <p:bold r:id="rId16"/>
      <p:italic r:id="rId17"/>
      <p:boldItalic r:id="rId18"/>
    </p:embeddedFont>
    <p:embeddedFont>
      <p:font typeface="Nunito Light" pitchFamily="2" charset="0"/>
      <p:regular r:id="rId19"/>
      <p:italic r:id="rId20"/>
    </p:embeddedFont>
    <p:embeddedFont>
      <p:font typeface="Raleway" pitchFamily="2" charset="0"/>
      <p:regular r:id="rId21"/>
      <p:bold r:id="rId22"/>
      <p:italic r:id="rId23"/>
      <p:boldItalic r:id="rId24"/>
    </p:embeddedFont>
    <p:embeddedFont>
      <p:font typeface="Raleway Black" pitchFamily="2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A7733B-43EF-4F2F-84C3-1886C4727C75}">
  <a:tblStyle styleId="{5FA7733B-43EF-4F2F-84C3-1886C4727C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1CE2B2-33E8-42B4-B1F7-F864E16FF7A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353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578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595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1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subTitle" idx="2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3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subTitle" idx="4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5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subTitle" idx="6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08" name="Google Shape;408;p1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avLst/>
                <a:gdLst/>
                <a:ahLst/>
                <a:cxnLst/>
                <a:rect l="l" t="t" r="r" b="b"/>
                <a:pathLst>
                  <a:path w="19046" h="92923" extrusionOk="0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3" name="Google Shape;433;p17"/>
          <p:cNvSpPr txBox="1">
            <a:spLocks noGrp="1"/>
          </p:cNvSpPr>
          <p:nvPr>
            <p:ph type="subTitle" idx="1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7"/>
          <p:cNvSpPr txBox="1">
            <a:spLocks noGrp="1"/>
          </p:cNvSpPr>
          <p:nvPr>
            <p:ph type="subTitle" idx="2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17"/>
          <p:cNvSpPr txBox="1">
            <a:spLocks noGrp="1"/>
          </p:cNvSpPr>
          <p:nvPr>
            <p:ph type="subTitle" idx="3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7"/>
          <p:cNvSpPr txBox="1">
            <a:spLocks noGrp="1"/>
          </p:cNvSpPr>
          <p:nvPr>
            <p:ph type="subTitle" idx="4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7"/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subTitle" idx="6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ubTitle" idx="8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41" name="Google Shape;441;p17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442" name="Google Shape;442;p1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4" name="Google Shape;444;p1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445" name="Google Shape;445;p1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7" name="Google Shape;447;p17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448" name="Google Shape;448;p17"/>
            <p:cNvSpPr/>
            <p:nvPr/>
          </p:nvSpPr>
          <p:spPr>
            <a:xfrm>
              <a:off x="8847104" y="10031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7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451" name="Google Shape;451;p1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452" name="Google Shape;452;p1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4" name="Google Shape;454;p17"/>
            <p:cNvGrpSpPr/>
            <p:nvPr/>
          </p:nvGrpSpPr>
          <p:grpSpPr>
            <a:xfrm rot="10800000" flipH="1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455" name="Google Shape;455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0" name="Google Shape;460;p1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" name="Google Shape;461;p17"/>
            <p:cNvSpPr/>
            <p:nvPr/>
          </p:nvSpPr>
          <p:spPr>
            <a:xfrm>
              <a:off x="-30950" y="2650075"/>
              <a:ext cx="581550" cy="2414800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62" name="Google Shape;462;p1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7" name="Google Shape;567;p21"/>
          <p:cNvGrpSpPr/>
          <p:nvPr/>
        </p:nvGrpSpPr>
        <p:grpSpPr>
          <a:xfrm>
            <a:off x="-116589" y="2639527"/>
            <a:ext cx="8996156" cy="1843388"/>
            <a:chOff x="-116589" y="2639527"/>
            <a:chExt cx="8996156" cy="1843388"/>
          </a:xfrm>
        </p:grpSpPr>
        <p:sp>
          <p:nvSpPr>
            <p:cNvPr id="568" name="Google Shape;568;p21"/>
            <p:cNvSpPr/>
            <p:nvPr/>
          </p:nvSpPr>
          <p:spPr>
            <a:xfrm rot="-5400000" flipH="1">
              <a:off x="399500" y="42238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 rot="-5400000" flipH="1">
              <a:off x="99350" y="405013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21"/>
            <p:cNvGrpSpPr/>
            <p:nvPr/>
          </p:nvGrpSpPr>
          <p:grpSpPr>
            <a:xfrm rot="10800000" flipH="1">
              <a:off x="8672677" y="2639527"/>
              <a:ext cx="206891" cy="766144"/>
              <a:chOff x="8650702" y="3525402"/>
              <a:chExt cx="206891" cy="766144"/>
            </a:xfrm>
          </p:grpSpPr>
          <p:sp>
            <p:nvSpPr>
              <p:cNvPr id="571" name="Google Shape;571;p21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3" name="Google Shape;573;p21"/>
          <p:cNvGrpSpPr/>
          <p:nvPr/>
        </p:nvGrpSpPr>
        <p:grpSpPr>
          <a:xfrm>
            <a:off x="2729174" y="3358511"/>
            <a:ext cx="6150396" cy="1485586"/>
            <a:chOff x="2729174" y="3358511"/>
            <a:chExt cx="6150396" cy="1485586"/>
          </a:xfrm>
        </p:grpSpPr>
        <p:sp>
          <p:nvSpPr>
            <p:cNvPr id="574" name="Google Shape;574;p21"/>
            <p:cNvSpPr/>
            <p:nvPr/>
          </p:nvSpPr>
          <p:spPr>
            <a:xfrm rot="5400000" flipH="1">
              <a:off x="2929586" y="46036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 rot="10800000" flipH="1">
              <a:off x="8839514" y="33585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21"/>
          <p:cNvGrpSpPr/>
          <p:nvPr/>
        </p:nvGrpSpPr>
        <p:grpSpPr>
          <a:xfrm>
            <a:off x="-1381309" y="-1875175"/>
            <a:ext cx="10981145" cy="7138447"/>
            <a:chOff x="-1381309" y="-1875175"/>
            <a:chExt cx="10981145" cy="7138447"/>
          </a:xfrm>
        </p:grpSpPr>
        <p:sp>
          <p:nvSpPr>
            <p:cNvPr id="577" name="Google Shape;577;p21"/>
            <p:cNvSpPr/>
            <p:nvPr/>
          </p:nvSpPr>
          <p:spPr>
            <a:xfrm rot="10800000" flipH="1">
              <a:off x="-1381309" y="4693337"/>
              <a:ext cx="3801167" cy="569934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78" name="Google Shape;578;p21"/>
            <p:cNvGrpSpPr/>
            <p:nvPr/>
          </p:nvGrpSpPr>
          <p:grpSpPr>
            <a:xfrm>
              <a:off x="8229051" y="-1875175"/>
              <a:ext cx="1370785" cy="4060574"/>
              <a:chOff x="8229051" y="-1875175"/>
              <a:chExt cx="1370785" cy="4060574"/>
            </a:xfrm>
          </p:grpSpPr>
          <p:grpSp>
            <p:nvGrpSpPr>
              <p:cNvPr id="579" name="Google Shape;579;p21"/>
              <p:cNvGrpSpPr/>
              <p:nvPr/>
            </p:nvGrpSpPr>
            <p:grpSpPr>
              <a:xfrm>
                <a:off x="8229051" y="-1875175"/>
                <a:ext cx="914953" cy="4060574"/>
                <a:chOff x="8229051" y="-1875175"/>
                <a:chExt cx="914953" cy="4060574"/>
              </a:xfrm>
            </p:grpSpPr>
            <p:grpSp>
              <p:nvGrpSpPr>
                <p:cNvPr id="580" name="Google Shape;580;p21"/>
                <p:cNvGrpSpPr/>
                <p:nvPr/>
              </p:nvGrpSpPr>
              <p:grpSpPr>
                <a:xfrm rot="-5400000">
                  <a:off x="8480363" y="1760083"/>
                  <a:ext cx="493321" cy="357312"/>
                  <a:chOff x="1722354" y="229144"/>
                  <a:chExt cx="1748744" cy="1266614"/>
                </a:xfrm>
              </p:grpSpPr>
              <p:sp>
                <p:nvSpPr>
                  <p:cNvPr id="581" name="Google Shape;581;p21"/>
                  <p:cNvSpPr/>
                  <p:nvPr/>
                </p:nvSpPr>
                <p:spPr>
                  <a:xfrm rot="10800000">
                    <a:off x="2239107" y="792406"/>
                    <a:ext cx="1231990" cy="703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4" h="2777" fill="none" extrusionOk="0">
                        <a:moveTo>
                          <a:pt x="4863" y="2776"/>
                        </a:moveTo>
                        <a:lnTo>
                          <a:pt x="2051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21"/>
                  <p:cNvSpPr/>
                  <p:nvPr/>
                </p:nvSpPr>
                <p:spPr>
                  <a:xfrm rot="10800000">
                    <a:off x="1722354" y="229144"/>
                    <a:ext cx="627506" cy="620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8" h="2719" fill="none" extrusionOk="0">
                        <a:moveTo>
                          <a:pt x="2748" y="1363"/>
                        </a:moveTo>
                        <a:cubicBezTo>
                          <a:pt x="2748" y="2117"/>
                          <a:pt x="2117" y="2718"/>
                          <a:pt x="1392" y="2718"/>
                        </a:cubicBezTo>
                        <a:cubicBezTo>
                          <a:pt x="638" y="2718"/>
                          <a:pt x="1" y="2117"/>
                          <a:pt x="1" y="1363"/>
                        </a:cubicBezTo>
                        <a:cubicBezTo>
                          <a:pt x="1" y="609"/>
                          <a:pt x="638" y="0"/>
                          <a:pt x="1392" y="0"/>
                        </a:cubicBezTo>
                        <a:cubicBezTo>
                          <a:pt x="2117" y="0"/>
                          <a:pt x="2748" y="609"/>
                          <a:pt x="2748" y="1363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72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21"/>
                <p:cNvSpPr/>
                <p:nvPr/>
              </p:nvSpPr>
              <p:spPr>
                <a:xfrm>
                  <a:off x="8229051" y="-1875175"/>
                  <a:ext cx="914953" cy="379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2" h="96592" extrusionOk="0">
                      <a:moveTo>
                        <a:pt x="0" y="0"/>
                      </a:moveTo>
                      <a:lnTo>
                        <a:pt x="18318" y="18318"/>
                      </a:lnTo>
                      <a:lnTo>
                        <a:pt x="18318" y="58471"/>
                      </a:lnTo>
                      <a:lnTo>
                        <a:pt x="10373" y="66417"/>
                      </a:lnTo>
                      <a:lnTo>
                        <a:pt x="10373" y="83703"/>
                      </a:lnTo>
                      <a:lnTo>
                        <a:pt x="23262" y="96592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84" name="Google Shape;584;p21"/>
              <p:cNvGrpSpPr/>
              <p:nvPr/>
            </p:nvGrpSpPr>
            <p:grpSpPr>
              <a:xfrm rot="10800000">
                <a:off x="8634578" y="861419"/>
                <a:ext cx="965258" cy="273510"/>
                <a:chOff x="-6675" y="2881558"/>
                <a:chExt cx="9140700" cy="2059567"/>
              </a:xfrm>
            </p:grpSpPr>
            <p:cxnSp>
              <p:nvCxnSpPr>
                <p:cNvPr id="585" name="Google Shape;585;p21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21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7" name="Google Shape;587;p21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8" name="Google Shape;588;p21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9" name="Google Shape;589;p21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90" name="Google Shape;590;p21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2"/>
          <p:cNvSpPr txBox="1">
            <a:spLocks noGrp="1"/>
          </p:cNvSpPr>
          <p:nvPr>
            <p:ph type="title"/>
          </p:nvPr>
        </p:nvSpPr>
        <p:spPr>
          <a:xfrm>
            <a:off x="1098475" y="834600"/>
            <a:ext cx="44481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98425" y="18051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/>
          <p:nvPr/>
        </p:nvSpPr>
        <p:spPr>
          <a:xfrm>
            <a:off x="1098425" y="34595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sz="1200" b="1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95" name="Google Shape;595;p22"/>
          <p:cNvSpPr/>
          <p:nvPr/>
        </p:nvSpPr>
        <p:spPr>
          <a:xfrm rot="5400000">
            <a:off x="8249111" y="175373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22"/>
          <p:cNvGrpSpPr/>
          <p:nvPr/>
        </p:nvGrpSpPr>
        <p:grpSpPr>
          <a:xfrm>
            <a:off x="-563925" y="0"/>
            <a:ext cx="7843827" cy="1111343"/>
            <a:chOff x="-563925" y="0"/>
            <a:chExt cx="7843827" cy="1111343"/>
          </a:xfrm>
        </p:grpSpPr>
        <p:grpSp>
          <p:nvGrpSpPr>
            <p:cNvPr id="597" name="Google Shape;597;p22"/>
            <p:cNvGrpSpPr/>
            <p:nvPr/>
          </p:nvGrpSpPr>
          <p:grpSpPr>
            <a:xfrm rot="5400000">
              <a:off x="6576232" y="-80607"/>
              <a:ext cx="247278" cy="1160062"/>
              <a:chOff x="1463894" y="1434556"/>
              <a:chExt cx="247278" cy="1160062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-563925" y="0"/>
              <a:ext cx="1111343" cy="1111343"/>
              <a:chOff x="8307725" y="278700"/>
              <a:chExt cx="1111343" cy="1111343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188277" y="1651177"/>
            <a:ext cx="8669316" cy="2098194"/>
            <a:chOff x="188277" y="1651177"/>
            <a:chExt cx="8669316" cy="2098194"/>
          </a:xfrm>
        </p:grpSpPr>
        <p:sp>
          <p:nvSpPr>
            <p:cNvPr id="49" name="Google Shape;49;p4"/>
            <p:cNvSpPr/>
            <p:nvPr/>
          </p:nvSpPr>
          <p:spPr>
            <a:xfrm rot="10800000">
              <a:off x="8650702" y="165117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8814477" y="194232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52" name="Google Shape;52;p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" name="Google Shape;54;p4"/>
          <p:cNvGrpSpPr/>
          <p:nvPr/>
        </p:nvGrpSpPr>
        <p:grpSpPr>
          <a:xfrm>
            <a:off x="-1181862" y="-331600"/>
            <a:ext cx="11020270" cy="5673388"/>
            <a:chOff x="-1181862" y="-331600"/>
            <a:chExt cx="11020270" cy="5673388"/>
          </a:xfrm>
        </p:grpSpPr>
        <p:grpSp>
          <p:nvGrpSpPr>
            <p:cNvPr id="55" name="Google Shape;55;p4"/>
            <p:cNvGrpSpPr/>
            <p:nvPr/>
          </p:nvGrpSpPr>
          <p:grpSpPr>
            <a:xfrm>
              <a:off x="8873150" y="1130915"/>
              <a:ext cx="965258" cy="273510"/>
              <a:chOff x="-6675" y="2881558"/>
              <a:chExt cx="9140700" cy="2059567"/>
            </a:xfrm>
          </p:grpSpPr>
          <p:cxnSp>
            <p:nvCxnSpPr>
              <p:cNvPr id="56" name="Google Shape;56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1" name="Google Shape;61;p4"/>
            <p:cNvSpPr/>
            <p:nvPr/>
          </p:nvSpPr>
          <p:spPr>
            <a:xfrm>
              <a:off x="8095400" y="-33160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2" name="Google Shape;62;p4"/>
            <p:cNvGrpSpPr/>
            <p:nvPr/>
          </p:nvGrpSpPr>
          <p:grpSpPr>
            <a:xfrm rot="10800000" flipH="1">
              <a:off x="8650689" y="182196"/>
              <a:ext cx="493321" cy="357312"/>
              <a:chOff x="1722354" y="229144"/>
              <a:chExt cx="1748744" cy="1266614"/>
            </a:xfrm>
          </p:grpSpPr>
          <p:sp>
            <p:nvSpPr>
              <p:cNvPr id="63" name="Google Shape;63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" name="Google Shape;65;p4"/>
            <p:cNvSpPr/>
            <p:nvPr/>
          </p:nvSpPr>
          <p:spPr>
            <a:xfrm rot="5400000">
              <a:off x="-191675" y="348120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6" name="Google Shape;66;p4"/>
            <p:cNvGrpSpPr/>
            <p:nvPr/>
          </p:nvGrpSpPr>
          <p:grpSpPr>
            <a:xfrm rot="-5400000" flipH="1">
              <a:off x="159064" y="4046096"/>
              <a:ext cx="493321" cy="357312"/>
              <a:chOff x="1722354" y="229144"/>
              <a:chExt cx="1748744" cy="1266614"/>
            </a:xfrm>
          </p:grpSpPr>
          <p:sp>
            <p:nvSpPr>
              <p:cNvPr id="67" name="Google Shape;67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4"/>
            <p:cNvGrpSpPr/>
            <p:nvPr/>
          </p:nvGrpSpPr>
          <p:grpSpPr>
            <a:xfrm>
              <a:off x="-776975" y="4800515"/>
              <a:ext cx="965258" cy="273510"/>
              <a:chOff x="-6675" y="2881558"/>
              <a:chExt cx="9140700" cy="2059567"/>
            </a:xfrm>
          </p:grpSpPr>
          <p:cxnSp>
            <p:nvCxnSpPr>
              <p:cNvPr id="70" name="Google Shape;70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5" name="Google Shape;75;p4"/>
          <p:cNvGrpSpPr/>
          <p:nvPr/>
        </p:nvGrpSpPr>
        <p:grpSpPr>
          <a:xfrm>
            <a:off x="-142612" y="-168664"/>
            <a:ext cx="7919030" cy="2888968"/>
            <a:chOff x="-142612" y="-168664"/>
            <a:chExt cx="7919030" cy="2888968"/>
          </a:xfrm>
        </p:grpSpPr>
        <p:sp>
          <p:nvSpPr>
            <p:cNvPr id="76" name="Google Shape;76;p4"/>
            <p:cNvSpPr/>
            <p:nvPr/>
          </p:nvSpPr>
          <p:spPr>
            <a:xfrm rot="10800000">
              <a:off x="7736362" y="-1686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57800" y="2479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2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4752038" y="824113"/>
            <a:ext cx="2787000" cy="3558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0" name="Google Shape;140;p7"/>
          <p:cNvGrpSpPr/>
          <p:nvPr/>
        </p:nvGrpSpPr>
        <p:grpSpPr>
          <a:xfrm>
            <a:off x="260189" y="195827"/>
            <a:ext cx="7049955" cy="4729917"/>
            <a:chOff x="260189" y="195827"/>
            <a:chExt cx="7049955" cy="4729917"/>
          </a:xfrm>
        </p:grpSpPr>
        <p:grpSp>
          <p:nvGrpSpPr>
            <p:cNvPr id="141" name="Google Shape;141;p7"/>
            <p:cNvGrpSpPr/>
            <p:nvPr/>
          </p:nvGrpSpPr>
          <p:grpSpPr>
            <a:xfrm rot="-5400000">
              <a:off x="6786639" y="4402239"/>
              <a:ext cx="177741" cy="869269"/>
              <a:chOff x="8535452" y="1548052"/>
              <a:chExt cx="177741" cy="869269"/>
            </a:xfrm>
          </p:grpSpPr>
          <p:sp>
            <p:nvSpPr>
              <p:cNvPr id="142" name="Google Shape;142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oogle Shape;144;p7"/>
            <p:cNvGrpSpPr/>
            <p:nvPr/>
          </p:nvGrpSpPr>
          <p:grpSpPr>
            <a:xfrm rot="10800000">
              <a:off x="260189" y="195827"/>
              <a:ext cx="177741" cy="687344"/>
              <a:chOff x="8535452" y="1335702"/>
              <a:chExt cx="177741" cy="687344"/>
            </a:xfrm>
          </p:grpSpPr>
          <p:sp>
            <p:nvSpPr>
              <p:cNvPr id="145" name="Google Shape;145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 rot="10800000">
                <a:off x="8535452" y="13357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" name="Google Shape;147;p7"/>
          <p:cNvGrpSpPr/>
          <p:nvPr/>
        </p:nvGrpSpPr>
        <p:grpSpPr>
          <a:xfrm>
            <a:off x="-867949" y="-315450"/>
            <a:ext cx="10098949" cy="5241212"/>
            <a:chOff x="-867949" y="-315450"/>
            <a:chExt cx="10098949" cy="5241212"/>
          </a:xfrm>
        </p:grpSpPr>
        <p:sp>
          <p:nvSpPr>
            <p:cNvPr id="148" name="Google Shape;148;p7"/>
            <p:cNvSpPr/>
            <p:nvPr/>
          </p:nvSpPr>
          <p:spPr>
            <a:xfrm>
              <a:off x="6756300" y="4613375"/>
              <a:ext cx="2474700" cy="312375"/>
            </a:xfrm>
            <a:custGeom>
              <a:avLst/>
              <a:gdLst/>
              <a:ahLst/>
              <a:cxnLst/>
              <a:rect l="l" t="t" r="r" b="b"/>
              <a:pathLst>
                <a:path w="98988" h="12495" extrusionOk="0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9" name="Google Shape;149;p7"/>
            <p:cNvGrpSpPr/>
            <p:nvPr/>
          </p:nvGrpSpPr>
          <p:grpSpPr>
            <a:xfrm rot="-5400000" flipH="1">
              <a:off x="8430782" y="4500446"/>
              <a:ext cx="493321" cy="357312"/>
              <a:chOff x="1722354" y="229144"/>
              <a:chExt cx="1748744" cy="1266614"/>
            </a:xfrm>
          </p:grpSpPr>
          <p:sp>
            <p:nvSpPr>
              <p:cNvPr id="150" name="Google Shape;150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" name="Google Shape;152;p7"/>
            <p:cNvSpPr/>
            <p:nvPr/>
          </p:nvSpPr>
          <p:spPr>
            <a:xfrm>
              <a:off x="-174975" y="-315450"/>
              <a:ext cx="1914059" cy="4400511"/>
            </a:xfrm>
            <a:custGeom>
              <a:avLst/>
              <a:gdLst/>
              <a:ahLst/>
              <a:cxnLst/>
              <a:rect l="l" t="t" r="r" b="b"/>
              <a:pathLst>
                <a:path w="55192" h="126889" extrusionOk="0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3" name="Google Shape;153;p7"/>
            <p:cNvGrpSpPr/>
            <p:nvPr/>
          </p:nvGrpSpPr>
          <p:grpSpPr>
            <a:xfrm rot="10800000">
              <a:off x="662657" y="2962921"/>
              <a:ext cx="493321" cy="357312"/>
              <a:chOff x="1722354" y="229144"/>
              <a:chExt cx="1748744" cy="1266614"/>
            </a:xfrm>
          </p:grpSpPr>
          <p:sp>
            <p:nvSpPr>
              <p:cNvPr id="154" name="Google Shape;154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" name="Google Shape;156;p7"/>
            <p:cNvGrpSpPr/>
            <p:nvPr/>
          </p:nvGrpSpPr>
          <p:grpSpPr>
            <a:xfrm>
              <a:off x="-867949" y="1748040"/>
              <a:ext cx="1530153" cy="273510"/>
              <a:chOff x="-6675" y="2881558"/>
              <a:chExt cx="9140700" cy="2059567"/>
            </a:xfrm>
          </p:grpSpPr>
          <p:cxnSp>
            <p:nvCxnSpPr>
              <p:cNvPr id="157" name="Google Shape;157;p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2" name="Google Shape;162;p7"/>
          <p:cNvGrpSpPr/>
          <p:nvPr/>
        </p:nvGrpSpPr>
        <p:grpSpPr>
          <a:xfrm>
            <a:off x="609462" y="-114064"/>
            <a:ext cx="8313331" cy="4565380"/>
            <a:chOff x="609462" y="-114064"/>
            <a:chExt cx="8313331" cy="4565380"/>
          </a:xfrm>
        </p:grpSpPr>
        <p:sp>
          <p:nvSpPr>
            <p:cNvPr id="163" name="Google Shape;163;p7"/>
            <p:cNvSpPr/>
            <p:nvPr/>
          </p:nvSpPr>
          <p:spPr>
            <a:xfrm rot="10800000">
              <a:off x="8882737" y="40104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 rot="10800000">
              <a:off x="609462" y="-1140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15"/>
          <p:cNvSpPr txBox="1">
            <a:spLocks noGrp="1"/>
          </p:cNvSpPr>
          <p:nvPr>
            <p:ph type="subTitle" idx="1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92" name="Google Shape;392;p15"/>
          <p:cNvGrpSpPr/>
          <p:nvPr/>
        </p:nvGrpSpPr>
        <p:grpSpPr>
          <a:xfrm>
            <a:off x="8393651" y="-1627766"/>
            <a:ext cx="614899" cy="2881846"/>
            <a:chOff x="1337784" y="-2525559"/>
            <a:chExt cx="1352318" cy="6337907"/>
          </a:xfrm>
        </p:grpSpPr>
        <p:cxnSp>
          <p:nvCxnSpPr>
            <p:cNvPr id="393" name="Google Shape;393;p15"/>
            <p:cNvCxnSpPr/>
            <p:nvPr/>
          </p:nvCxnSpPr>
          <p:spPr>
            <a:xfrm rot="10800000">
              <a:off x="1337784" y="-2525559"/>
              <a:ext cx="0" cy="49905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15"/>
            <p:cNvCxnSpPr/>
            <p:nvPr/>
          </p:nvCxnSpPr>
          <p:spPr>
            <a:xfrm>
              <a:off x="1337784" y="2466654"/>
              <a:ext cx="984900" cy="970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5" name="Google Shape;395;p15"/>
            <p:cNvSpPr/>
            <p:nvPr/>
          </p:nvSpPr>
          <p:spPr>
            <a:xfrm rot="5400000">
              <a:off x="2266990" y="3389237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>
            <a:off x="6485555" y="4129788"/>
            <a:ext cx="269696" cy="1209440"/>
            <a:chOff x="6933883" y="3613321"/>
            <a:chExt cx="269696" cy="1209440"/>
          </a:xfrm>
        </p:grpSpPr>
        <p:sp>
          <p:nvSpPr>
            <p:cNvPr id="397" name="Google Shape;397;p15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1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61" r:id="rId9"/>
    <p:sldLayoutId id="2147483662" r:id="rId10"/>
    <p:sldLayoutId id="2147483663" r:id="rId11"/>
    <p:sldLayoutId id="2147483667" r:id="rId12"/>
    <p:sldLayoutId id="2147483668" r:id="rId13"/>
    <p:sldLayoutId id="2147483669" r:id="rId14"/>
    <p:sldLayoutId id="2147483670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>
            <a:alpha val="0"/>
          </a:schemeClr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Natural Language Query-based Table Retrieval</a:t>
            </a:r>
          </a:p>
        </p:txBody>
      </p:sp>
      <p:sp>
        <p:nvSpPr>
          <p:cNvPr id="663" name="Google Shape;663;p28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Team – 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Aryan Gupta (2022202028)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Utkarsh Pathak (2022201018)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664" name="Google Shape;664;p28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-90228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0" dirty="0">
                <a:solidFill>
                  <a:schemeClr val="tx1"/>
                </a:solidFill>
                <a:latin typeface="Raleway Black"/>
                <a:ea typeface="Raleway Black"/>
                <a:cs typeface="Raleway Black"/>
                <a:sym typeface="Raleway Black"/>
              </a:rPr>
              <a:t>Evaluation Metrices</a:t>
            </a:r>
            <a:endParaRPr sz="2600" b="0" dirty="0">
              <a:solidFill>
                <a:schemeClr val="tx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79" name="Google Shape;979;p41"/>
          <p:cNvSpPr/>
          <p:nvPr/>
        </p:nvSpPr>
        <p:spPr>
          <a:xfrm>
            <a:off x="6275652" y="-179292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00;p29">
            <a:extLst>
              <a:ext uri="{FF2B5EF4-FFF2-40B4-BE49-F238E27FC236}">
                <a16:creationId xmlns:a16="http://schemas.microsoft.com/office/drawing/2014/main" id="{4FEE801D-F210-B86C-C572-0F6604A456DF}"/>
              </a:ext>
            </a:extLst>
          </p:cNvPr>
          <p:cNvSpPr txBox="1">
            <a:spLocks/>
          </p:cNvSpPr>
          <p:nvPr/>
        </p:nvSpPr>
        <p:spPr>
          <a:xfrm>
            <a:off x="720000" y="1367692"/>
            <a:ext cx="7704000" cy="151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52400" indent="0"/>
            <a:r>
              <a:rPr lang="en-US" sz="1600" b="1" dirty="0">
                <a:solidFill>
                  <a:schemeClr val="bg1"/>
                </a:solidFill>
              </a:rPr>
              <a:t>Mean Reciprocal Rank </a:t>
            </a:r>
            <a:r>
              <a:rPr lang="en-US" sz="1600" dirty="0">
                <a:solidFill>
                  <a:schemeClr val="tx1"/>
                </a:solidFill>
              </a:rPr>
              <a:t>is computed by finding the rank of the first correct cell prediction for each question and averaging its reciprocal. </a:t>
            </a:r>
          </a:p>
          <a:p>
            <a:pPr marL="152400" indent="0"/>
            <a:endParaRPr lang="en-US" sz="1600" dirty="0">
              <a:solidFill>
                <a:schemeClr val="bg2"/>
              </a:solidFill>
            </a:endParaRPr>
          </a:p>
          <a:p>
            <a:pPr marL="152400" indent="0"/>
            <a:r>
              <a:rPr lang="en-US" sz="1600" b="1" dirty="0">
                <a:solidFill>
                  <a:schemeClr val="bg1"/>
                </a:solidFill>
              </a:rPr>
              <a:t>Hit@1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simply measures the fraction of questions that are correctly answered by the first cell prediction.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>
            <a:alpha val="0"/>
          </a:schemeClr>
        </a:solidFill>
        <a:effectLst/>
      </p:bgPr>
    </p:bg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0" dirty="0">
                <a:solidFill>
                  <a:schemeClr val="bg2"/>
                </a:solidFill>
                <a:latin typeface="Raleway Black"/>
                <a:ea typeface="Raleway Black"/>
                <a:cs typeface="Raleway Black"/>
                <a:sym typeface="Raleway Black"/>
              </a:rPr>
              <a:t>Results</a:t>
            </a:r>
            <a:endParaRPr sz="2600" b="0" dirty="0">
              <a:solidFill>
                <a:schemeClr val="bg2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79" name="Google Shape;979;p41"/>
          <p:cNvSpPr/>
          <p:nvPr/>
        </p:nvSpPr>
        <p:spPr>
          <a:xfrm>
            <a:off x="6275652" y="-179292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00;p29">
            <a:extLst>
              <a:ext uri="{FF2B5EF4-FFF2-40B4-BE49-F238E27FC236}">
                <a16:creationId xmlns:a16="http://schemas.microsoft.com/office/drawing/2014/main" id="{4FEE801D-F210-B86C-C572-0F6604A456DF}"/>
              </a:ext>
            </a:extLst>
          </p:cNvPr>
          <p:cNvSpPr txBox="1">
            <a:spLocks/>
          </p:cNvSpPr>
          <p:nvPr/>
        </p:nvSpPr>
        <p:spPr>
          <a:xfrm>
            <a:off x="720000" y="1367692"/>
            <a:ext cx="7704000" cy="151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52400" indent="0"/>
            <a:endParaRPr lang="en-US" sz="1600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30E5C-0D07-77E5-C073-79BAA33F01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863" b="22998"/>
          <a:stretch/>
        </p:blipFill>
        <p:spPr>
          <a:xfrm>
            <a:off x="1803349" y="1864647"/>
            <a:ext cx="5205358" cy="141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>
            <a:alpha val="0"/>
          </a:schemeClr>
        </a:solidFill>
        <a:effectLst/>
      </p:bgPr>
    </p:bg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7"/>
          <p:cNvSpPr txBox="1">
            <a:spLocks noGrp="1"/>
          </p:cNvSpPr>
          <p:nvPr>
            <p:ph type="title"/>
          </p:nvPr>
        </p:nvSpPr>
        <p:spPr>
          <a:xfrm>
            <a:off x="1098475" y="1846232"/>
            <a:ext cx="44481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THANK YOU!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208" name="Google Shape;1208;p47"/>
          <p:cNvSpPr/>
          <p:nvPr/>
        </p:nvSpPr>
        <p:spPr>
          <a:xfrm rot="-5400000">
            <a:off x="689075" y="2176966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9" name="Google Shape;1209;p47"/>
          <p:cNvGrpSpPr/>
          <p:nvPr/>
        </p:nvGrpSpPr>
        <p:grpSpPr>
          <a:xfrm rot="10800000">
            <a:off x="7995518" y="3068895"/>
            <a:ext cx="681217" cy="3360485"/>
            <a:chOff x="1337800" y="-2525590"/>
            <a:chExt cx="1498167" cy="7390555"/>
          </a:xfrm>
        </p:grpSpPr>
        <p:cxnSp>
          <p:nvCxnSpPr>
            <p:cNvPr id="1210" name="Google Shape;1210;p47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1" name="Google Shape;1211;p47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2" name="Google Shape;1212;p47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47"/>
          <p:cNvGrpSpPr/>
          <p:nvPr/>
        </p:nvGrpSpPr>
        <p:grpSpPr>
          <a:xfrm>
            <a:off x="7679244" y="3634568"/>
            <a:ext cx="247278" cy="1160062"/>
            <a:chOff x="1463894" y="1434556"/>
            <a:chExt cx="247278" cy="1160062"/>
          </a:xfrm>
        </p:grpSpPr>
        <p:sp>
          <p:nvSpPr>
            <p:cNvPr id="1214" name="Google Shape;1214;p47"/>
            <p:cNvSpPr/>
            <p:nvPr/>
          </p:nvSpPr>
          <p:spPr>
            <a:xfrm>
              <a:off x="1463894" y="2119623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7"/>
            <p:cNvSpPr/>
            <p:nvPr/>
          </p:nvSpPr>
          <p:spPr>
            <a:xfrm rot="10800000">
              <a:off x="1636072" y="143455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47"/>
          <p:cNvGrpSpPr/>
          <p:nvPr/>
        </p:nvGrpSpPr>
        <p:grpSpPr>
          <a:xfrm rot="5400000" flipH="1">
            <a:off x="5492724" y="3041117"/>
            <a:ext cx="4486819" cy="625122"/>
            <a:chOff x="-78438" y="4073905"/>
            <a:chExt cx="4486819" cy="625122"/>
          </a:xfrm>
        </p:grpSpPr>
        <p:cxnSp>
          <p:nvCxnSpPr>
            <p:cNvPr id="1217" name="Google Shape;1217;p47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8" name="Google Shape;1218;p47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9" name="Google Shape;1219;p47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0" name="Google Shape;1220;p47"/>
          <p:cNvSpPr/>
          <p:nvPr/>
        </p:nvSpPr>
        <p:spPr>
          <a:xfrm>
            <a:off x="7136111" y="3226273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47"/>
          <p:cNvGrpSpPr/>
          <p:nvPr/>
        </p:nvGrpSpPr>
        <p:grpSpPr>
          <a:xfrm>
            <a:off x="7423575" y="1976550"/>
            <a:ext cx="3859204" cy="615399"/>
            <a:chOff x="-6675" y="307100"/>
            <a:chExt cx="9140700" cy="4634025"/>
          </a:xfrm>
        </p:grpSpPr>
        <p:cxnSp>
          <p:nvCxnSpPr>
            <p:cNvPr id="1222" name="Google Shape;1222;p47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47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Google Shape;1224;p47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47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47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Google Shape;1227;p47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8" name="Google Shape;1228;p47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9" name="Google Shape;1229;p47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47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47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2" name="Google Shape;1232;p47"/>
          <p:cNvSpPr/>
          <p:nvPr/>
        </p:nvSpPr>
        <p:spPr>
          <a:xfrm>
            <a:off x="7145469" y="2096961"/>
            <a:ext cx="43116" cy="474994"/>
          </a:xfrm>
          <a:custGeom>
            <a:avLst/>
            <a:gdLst/>
            <a:ahLst/>
            <a:cxnLst/>
            <a:rect l="l" t="t" r="r" b="b"/>
            <a:pathLst>
              <a:path w="754" h="8307" fill="none" extrusionOk="0">
                <a:moveTo>
                  <a:pt x="391" y="8307"/>
                </a:moveTo>
                <a:lnTo>
                  <a:pt x="391" y="8307"/>
                </a:lnTo>
                <a:cubicBezTo>
                  <a:pt x="181" y="8307"/>
                  <a:pt x="0" y="8155"/>
                  <a:pt x="0" y="7944"/>
                </a:cubicBezTo>
                <a:lnTo>
                  <a:pt x="0" y="363"/>
                </a:lnTo>
                <a:cubicBezTo>
                  <a:pt x="0" y="182"/>
                  <a:pt x="181" y="1"/>
                  <a:pt x="391" y="1"/>
                </a:cubicBezTo>
                <a:lnTo>
                  <a:pt x="391" y="1"/>
                </a:lnTo>
                <a:cubicBezTo>
                  <a:pt x="573" y="1"/>
                  <a:pt x="754" y="182"/>
                  <a:pt x="754" y="363"/>
                </a:cubicBezTo>
                <a:lnTo>
                  <a:pt x="754" y="7944"/>
                </a:lnTo>
                <a:cubicBezTo>
                  <a:pt x="754" y="8155"/>
                  <a:pt x="573" y="8307"/>
                  <a:pt x="391" y="8307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72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3" name="Google Shape;1233;p47"/>
          <p:cNvGrpSpPr/>
          <p:nvPr/>
        </p:nvGrpSpPr>
        <p:grpSpPr>
          <a:xfrm>
            <a:off x="2389175" y="-353800"/>
            <a:ext cx="5859225" cy="1631012"/>
            <a:chOff x="2389175" y="-353800"/>
            <a:chExt cx="5859225" cy="1631012"/>
          </a:xfrm>
        </p:grpSpPr>
        <p:sp>
          <p:nvSpPr>
            <p:cNvPr id="1234" name="Google Shape;1234;p47"/>
            <p:cNvSpPr/>
            <p:nvPr/>
          </p:nvSpPr>
          <p:spPr>
            <a:xfrm>
              <a:off x="2389175" y="-353800"/>
              <a:ext cx="5859225" cy="1137700"/>
            </a:xfrm>
            <a:custGeom>
              <a:avLst/>
              <a:gdLst/>
              <a:ahLst/>
              <a:cxnLst/>
              <a:rect l="l" t="t" r="r" b="b"/>
              <a:pathLst>
                <a:path w="234369" h="45508" extrusionOk="0">
                  <a:moveTo>
                    <a:pt x="0" y="1639"/>
                  </a:moveTo>
                  <a:lnTo>
                    <a:pt x="15636" y="28722"/>
                  </a:lnTo>
                  <a:lnTo>
                    <a:pt x="79093" y="28722"/>
                  </a:lnTo>
                  <a:lnTo>
                    <a:pt x="95879" y="45508"/>
                  </a:lnTo>
                  <a:lnTo>
                    <a:pt x="205255" y="45508"/>
                  </a:lnTo>
                  <a:lnTo>
                    <a:pt x="231529" y="0"/>
                  </a:lnTo>
                  <a:lnTo>
                    <a:pt x="234369" y="164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1235" name="Google Shape;1235;p47"/>
            <p:cNvGrpSpPr/>
            <p:nvPr/>
          </p:nvGrpSpPr>
          <p:grpSpPr>
            <a:xfrm rot="-5400000">
              <a:off x="5834789" y="851896"/>
              <a:ext cx="493321" cy="357312"/>
              <a:chOff x="1722354" y="229144"/>
              <a:chExt cx="1748744" cy="1266614"/>
            </a:xfrm>
          </p:grpSpPr>
          <p:sp>
            <p:nvSpPr>
              <p:cNvPr id="1236" name="Google Shape;1236;p4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Problem Statement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20000" y="1508368"/>
            <a:ext cx="7704000" cy="2149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The goal of this project is to develop an efficient and user-friendly system that allows users to query a corpus of structured tables using natural language queries.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The system should be capable of understating and interpreting user questions, translating them into actionable queries against the corpus, and presenting relevant answers.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>
            <a:alpha val="0"/>
          </a:schemeClr>
        </a:solidFill>
        <a:effectLst/>
      </p:bgPr>
    </p:bg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2"/>
                </a:solidFill>
              </a:rPr>
              <a:t>Overview</a:t>
            </a:r>
          </a:p>
        </p:txBody>
      </p:sp>
      <p:sp>
        <p:nvSpPr>
          <p:cNvPr id="765" name="Google Shape;765;p33"/>
          <p:cNvSpPr/>
          <p:nvPr/>
        </p:nvSpPr>
        <p:spPr>
          <a:xfrm>
            <a:off x="7921283" y="558812"/>
            <a:ext cx="345150" cy="344900"/>
          </a:xfrm>
          <a:custGeom>
            <a:avLst/>
            <a:gdLst/>
            <a:ahLst/>
            <a:cxnLst/>
            <a:rect l="l" t="t" r="r" b="b"/>
            <a:pathLst>
              <a:path w="13806" h="13796" extrusionOk="0">
                <a:moveTo>
                  <a:pt x="2561" y="880"/>
                </a:moveTo>
                <a:lnTo>
                  <a:pt x="3964" y="1747"/>
                </a:lnTo>
                <a:lnTo>
                  <a:pt x="2561" y="2622"/>
                </a:lnTo>
                <a:lnTo>
                  <a:pt x="1170" y="1747"/>
                </a:lnTo>
                <a:lnTo>
                  <a:pt x="2561" y="880"/>
                </a:lnTo>
                <a:close/>
                <a:moveTo>
                  <a:pt x="11247" y="880"/>
                </a:moveTo>
                <a:lnTo>
                  <a:pt x="12638" y="1747"/>
                </a:lnTo>
                <a:lnTo>
                  <a:pt x="11247" y="2622"/>
                </a:lnTo>
                <a:lnTo>
                  <a:pt x="9855" y="1747"/>
                </a:lnTo>
                <a:lnTo>
                  <a:pt x="11247" y="880"/>
                </a:lnTo>
                <a:close/>
                <a:moveTo>
                  <a:pt x="808" y="2482"/>
                </a:moveTo>
                <a:lnTo>
                  <a:pt x="2152" y="3323"/>
                </a:lnTo>
                <a:lnTo>
                  <a:pt x="2152" y="5065"/>
                </a:lnTo>
                <a:lnTo>
                  <a:pt x="808" y="4224"/>
                </a:lnTo>
                <a:lnTo>
                  <a:pt x="808" y="2482"/>
                </a:lnTo>
                <a:close/>
                <a:moveTo>
                  <a:pt x="4315" y="2482"/>
                </a:moveTo>
                <a:lnTo>
                  <a:pt x="4315" y="4224"/>
                </a:lnTo>
                <a:lnTo>
                  <a:pt x="2971" y="5065"/>
                </a:lnTo>
                <a:lnTo>
                  <a:pt x="2971" y="3323"/>
                </a:lnTo>
                <a:lnTo>
                  <a:pt x="4315" y="2482"/>
                </a:lnTo>
                <a:close/>
                <a:moveTo>
                  <a:pt x="9493" y="2482"/>
                </a:moveTo>
                <a:lnTo>
                  <a:pt x="10837" y="3323"/>
                </a:lnTo>
                <a:lnTo>
                  <a:pt x="10837" y="5065"/>
                </a:lnTo>
                <a:lnTo>
                  <a:pt x="9493" y="4224"/>
                </a:lnTo>
                <a:lnTo>
                  <a:pt x="9493" y="2482"/>
                </a:lnTo>
                <a:close/>
                <a:moveTo>
                  <a:pt x="13000" y="2482"/>
                </a:moveTo>
                <a:lnTo>
                  <a:pt x="13000" y="4224"/>
                </a:lnTo>
                <a:lnTo>
                  <a:pt x="11642" y="5065"/>
                </a:lnTo>
                <a:lnTo>
                  <a:pt x="11642" y="3323"/>
                </a:lnTo>
                <a:lnTo>
                  <a:pt x="13000" y="2482"/>
                </a:lnTo>
                <a:close/>
                <a:moveTo>
                  <a:pt x="2561" y="8479"/>
                </a:moveTo>
                <a:lnTo>
                  <a:pt x="3964" y="9355"/>
                </a:lnTo>
                <a:lnTo>
                  <a:pt x="2561" y="10219"/>
                </a:lnTo>
                <a:lnTo>
                  <a:pt x="1170" y="9355"/>
                </a:lnTo>
                <a:lnTo>
                  <a:pt x="2561" y="8479"/>
                </a:lnTo>
                <a:close/>
                <a:moveTo>
                  <a:pt x="11247" y="8479"/>
                </a:moveTo>
                <a:lnTo>
                  <a:pt x="12638" y="9355"/>
                </a:lnTo>
                <a:lnTo>
                  <a:pt x="11247" y="10219"/>
                </a:lnTo>
                <a:lnTo>
                  <a:pt x="9855" y="9355"/>
                </a:lnTo>
                <a:lnTo>
                  <a:pt x="11247" y="8479"/>
                </a:lnTo>
                <a:close/>
                <a:moveTo>
                  <a:pt x="8685" y="2961"/>
                </a:moveTo>
                <a:lnTo>
                  <a:pt x="8685" y="4445"/>
                </a:lnTo>
                <a:cubicBezTo>
                  <a:pt x="8685" y="4586"/>
                  <a:pt x="8756" y="4715"/>
                  <a:pt x="8873" y="4785"/>
                </a:cubicBezTo>
                <a:lnTo>
                  <a:pt x="10837" y="6025"/>
                </a:lnTo>
                <a:lnTo>
                  <a:pt x="10837" y="7778"/>
                </a:lnTo>
                <a:lnTo>
                  <a:pt x="8873" y="9015"/>
                </a:lnTo>
                <a:cubicBezTo>
                  <a:pt x="8756" y="9085"/>
                  <a:pt x="8685" y="9214"/>
                  <a:pt x="8685" y="9355"/>
                </a:cubicBezTo>
                <a:lnTo>
                  <a:pt x="8685" y="10839"/>
                </a:lnTo>
                <a:lnTo>
                  <a:pt x="5120" y="10839"/>
                </a:lnTo>
                <a:lnTo>
                  <a:pt x="5120" y="9355"/>
                </a:lnTo>
                <a:cubicBezTo>
                  <a:pt x="5120" y="9214"/>
                  <a:pt x="5050" y="9085"/>
                  <a:pt x="4935" y="9015"/>
                </a:cubicBezTo>
                <a:lnTo>
                  <a:pt x="2971" y="7778"/>
                </a:lnTo>
                <a:lnTo>
                  <a:pt x="2971" y="6025"/>
                </a:lnTo>
                <a:lnTo>
                  <a:pt x="4935" y="4785"/>
                </a:lnTo>
                <a:cubicBezTo>
                  <a:pt x="5050" y="4715"/>
                  <a:pt x="5120" y="4586"/>
                  <a:pt x="5120" y="4445"/>
                </a:cubicBezTo>
                <a:lnTo>
                  <a:pt x="5120" y="2961"/>
                </a:lnTo>
                <a:close/>
                <a:moveTo>
                  <a:pt x="808" y="10078"/>
                </a:moveTo>
                <a:lnTo>
                  <a:pt x="2152" y="10920"/>
                </a:lnTo>
                <a:lnTo>
                  <a:pt x="2152" y="12662"/>
                </a:lnTo>
                <a:lnTo>
                  <a:pt x="808" y="11821"/>
                </a:lnTo>
                <a:lnTo>
                  <a:pt x="808" y="10078"/>
                </a:lnTo>
                <a:close/>
                <a:moveTo>
                  <a:pt x="4315" y="10078"/>
                </a:moveTo>
                <a:lnTo>
                  <a:pt x="4315" y="11821"/>
                </a:lnTo>
                <a:lnTo>
                  <a:pt x="2971" y="12662"/>
                </a:lnTo>
                <a:lnTo>
                  <a:pt x="2971" y="10920"/>
                </a:lnTo>
                <a:lnTo>
                  <a:pt x="4315" y="10078"/>
                </a:lnTo>
                <a:close/>
                <a:moveTo>
                  <a:pt x="9493" y="10078"/>
                </a:moveTo>
                <a:lnTo>
                  <a:pt x="10837" y="10920"/>
                </a:lnTo>
                <a:lnTo>
                  <a:pt x="10837" y="12662"/>
                </a:lnTo>
                <a:lnTo>
                  <a:pt x="9493" y="11821"/>
                </a:lnTo>
                <a:lnTo>
                  <a:pt x="9493" y="10078"/>
                </a:lnTo>
                <a:close/>
                <a:moveTo>
                  <a:pt x="13000" y="10078"/>
                </a:moveTo>
                <a:lnTo>
                  <a:pt x="13000" y="11821"/>
                </a:lnTo>
                <a:lnTo>
                  <a:pt x="11642" y="12662"/>
                </a:lnTo>
                <a:lnTo>
                  <a:pt x="11642" y="10920"/>
                </a:lnTo>
                <a:lnTo>
                  <a:pt x="13000" y="10078"/>
                </a:lnTo>
                <a:close/>
                <a:moveTo>
                  <a:pt x="2561" y="0"/>
                </a:moveTo>
                <a:cubicBezTo>
                  <a:pt x="2489" y="0"/>
                  <a:pt x="2416" y="21"/>
                  <a:pt x="2351" y="63"/>
                </a:cubicBezTo>
                <a:lnTo>
                  <a:pt x="188" y="1407"/>
                </a:lnTo>
                <a:cubicBezTo>
                  <a:pt x="70" y="1477"/>
                  <a:pt x="0" y="1618"/>
                  <a:pt x="0" y="1747"/>
                </a:cubicBezTo>
                <a:lnTo>
                  <a:pt x="0" y="4445"/>
                </a:lnTo>
                <a:cubicBezTo>
                  <a:pt x="0" y="4586"/>
                  <a:pt x="70" y="4715"/>
                  <a:pt x="188" y="4785"/>
                </a:cubicBezTo>
                <a:lnTo>
                  <a:pt x="2152" y="6025"/>
                </a:lnTo>
                <a:lnTo>
                  <a:pt x="2152" y="7778"/>
                </a:lnTo>
                <a:lnTo>
                  <a:pt x="188" y="9015"/>
                </a:lnTo>
                <a:cubicBezTo>
                  <a:pt x="70" y="9085"/>
                  <a:pt x="0" y="9214"/>
                  <a:pt x="0" y="9355"/>
                </a:cubicBezTo>
                <a:lnTo>
                  <a:pt x="0" y="12056"/>
                </a:lnTo>
                <a:cubicBezTo>
                  <a:pt x="0" y="12182"/>
                  <a:pt x="70" y="12323"/>
                  <a:pt x="188" y="12393"/>
                </a:cubicBezTo>
                <a:lnTo>
                  <a:pt x="2351" y="13739"/>
                </a:lnTo>
                <a:cubicBezTo>
                  <a:pt x="2410" y="13784"/>
                  <a:pt x="2491" y="13795"/>
                  <a:pt x="2561" y="13795"/>
                </a:cubicBezTo>
                <a:cubicBezTo>
                  <a:pt x="2632" y="13795"/>
                  <a:pt x="2713" y="13784"/>
                  <a:pt x="2772" y="13739"/>
                </a:cubicBezTo>
                <a:lnTo>
                  <a:pt x="4935" y="12393"/>
                </a:lnTo>
                <a:cubicBezTo>
                  <a:pt x="5050" y="12323"/>
                  <a:pt x="5120" y="12182"/>
                  <a:pt x="5120" y="12056"/>
                </a:cubicBezTo>
                <a:lnTo>
                  <a:pt x="5120" y="11647"/>
                </a:lnTo>
                <a:lnTo>
                  <a:pt x="8685" y="11647"/>
                </a:lnTo>
                <a:lnTo>
                  <a:pt x="8685" y="12056"/>
                </a:lnTo>
                <a:cubicBezTo>
                  <a:pt x="8685" y="12182"/>
                  <a:pt x="8756" y="12323"/>
                  <a:pt x="8873" y="12393"/>
                </a:cubicBezTo>
                <a:lnTo>
                  <a:pt x="11025" y="13739"/>
                </a:lnTo>
                <a:cubicBezTo>
                  <a:pt x="11095" y="13784"/>
                  <a:pt x="11165" y="13795"/>
                  <a:pt x="11247" y="13795"/>
                </a:cubicBezTo>
                <a:cubicBezTo>
                  <a:pt x="11317" y="13795"/>
                  <a:pt x="11387" y="13784"/>
                  <a:pt x="11457" y="13739"/>
                </a:cubicBezTo>
                <a:lnTo>
                  <a:pt x="13620" y="12393"/>
                </a:lnTo>
                <a:cubicBezTo>
                  <a:pt x="13735" y="12323"/>
                  <a:pt x="13805" y="12182"/>
                  <a:pt x="13805" y="12056"/>
                </a:cubicBezTo>
                <a:lnTo>
                  <a:pt x="13805" y="9355"/>
                </a:lnTo>
                <a:cubicBezTo>
                  <a:pt x="13805" y="9214"/>
                  <a:pt x="13735" y="9085"/>
                  <a:pt x="13620" y="9015"/>
                </a:cubicBezTo>
                <a:lnTo>
                  <a:pt x="11642" y="7778"/>
                </a:lnTo>
                <a:lnTo>
                  <a:pt x="11642" y="6025"/>
                </a:lnTo>
                <a:lnTo>
                  <a:pt x="13620" y="4785"/>
                </a:lnTo>
                <a:cubicBezTo>
                  <a:pt x="13735" y="4715"/>
                  <a:pt x="13805" y="4586"/>
                  <a:pt x="13805" y="4445"/>
                </a:cubicBezTo>
                <a:lnTo>
                  <a:pt x="13805" y="1747"/>
                </a:lnTo>
                <a:cubicBezTo>
                  <a:pt x="13805" y="1618"/>
                  <a:pt x="13735" y="1477"/>
                  <a:pt x="13620" y="1407"/>
                </a:cubicBezTo>
                <a:lnTo>
                  <a:pt x="11457" y="63"/>
                </a:lnTo>
                <a:cubicBezTo>
                  <a:pt x="11393" y="21"/>
                  <a:pt x="11320" y="0"/>
                  <a:pt x="11245" y="0"/>
                </a:cubicBezTo>
                <a:cubicBezTo>
                  <a:pt x="11171" y="0"/>
                  <a:pt x="11095" y="21"/>
                  <a:pt x="11025" y="63"/>
                </a:cubicBezTo>
                <a:lnTo>
                  <a:pt x="8873" y="1407"/>
                </a:lnTo>
                <a:cubicBezTo>
                  <a:pt x="8756" y="1477"/>
                  <a:pt x="8685" y="1618"/>
                  <a:pt x="8685" y="1747"/>
                </a:cubicBezTo>
                <a:lnTo>
                  <a:pt x="8685" y="2153"/>
                </a:lnTo>
                <a:lnTo>
                  <a:pt x="5120" y="2153"/>
                </a:lnTo>
                <a:lnTo>
                  <a:pt x="5120" y="1747"/>
                </a:lnTo>
                <a:cubicBezTo>
                  <a:pt x="5120" y="1618"/>
                  <a:pt x="5050" y="1477"/>
                  <a:pt x="4935" y="1407"/>
                </a:cubicBezTo>
                <a:lnTo>
                  <a:pt x="2772" y="63"/>
                </a:lnTo>
                <a:cubicBezTo>
                  <a:pt x="2707" y="21"/>
                  <a:pt x="2634" y="0"/>
                  <a:pt x="25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3"/>
          <p:cNvSpPr/>
          <p:nvPr/>
        </p:nvSpPr>
        <p:spPr>
          <a:xfrm>
            <a:off x="8424000" y="558812"/>
            <a:ext cx="345150" cy="345125"/>
          </a:xfrm>
          <a:custGeom>
            <a:avLst/>
            <a:gdLst/>
            <a:ahLst/>
            <a:cxnLst/>
            <a:rect l="l" t="t" r="r" b="b"/>
            <a:pathLst>
              <a:path w="13806" h="13805" extrusionOk="0">
                <a:moveTo>
                  <a:pt x="2547" y="808"/>
                </a:moveTo>
                <a:cubicBezTo>
                  <a:pt x="2991" y="808"/>
                  <a:pt x="3355" y="1170"/>
                  <a:pt x="3355" y="1616"/>
                </a:cubicBezTo>
                <a:cubicBezTo>
                  <a:pt x="3355" y="2059"/>
                  <a:pt x="2991" y="2421"/>
                  <a:pt x="2547" y="2421"/>
                </a:cubicBezTo>
                <a:cubicBezTo>
                  <a:pt x="2104" y="2421"/>
                  <a:pt x="1742" y="2059"/>
                  <a:pt x="1742" y="1616"/>
                </a:cubicBezTo>
                <a:cubicBezTo>
                  <a:pt x="1742" y="1170"/>
                  <a:pt x="2104" y="808"/>
                  <a:pt x="2547" y="808"/>
                </a:cubicBezTo>
                <a:close/>
                <a:moveTo>
                  <a:pt x="11233" y="808"/>
                </a:moveTo>
                <a:cubicBezTo>
                  <a:pt x="11676" y="808"/>
                  <a:pt x="12038" y="1170"/>
                  <a:pt x="12038" y="1616"/>
                </a:cubicBezTo>
                <a:cubicBezTo>
                  <a:pt x="12038" y="2059"/>
                  <a:pt x="11676" y="2421"/>
                  <a:pt x="11233" y="2421"/>
                </a:cubicBezTo>
                <a:cubicBezTo>
                  <a:pt x="10789" y="2421"/>
                  <a:pt x="10425" y="2059"/>
                  <a:pt x="10425" y="1616"/>
                </a:cubicBezTo>
                <a:cubicBezTo>
                  <a:pt x="10425" y="1170"/>
                  <a:pt x="10789" y="808"/>
                  <a:pt x="11233" y="808"/>
                </a:cubicBezTo>
                <a:close/>
                <a:moveTo>
                  <a:pt x="3097" y="3229"/>
                </a:moveTo>
                <a:cubicBezTo>
                  <a:pt x="3762" y="3229"/>
                  <a:pt x="4312" y="3776"/>
                  <a:pt x="4312" y="4444"/>
                </a:cubicBezTo>
                <a:lnTo>
                  <a:pt x="4312" y="4853"/>
                </a:lnTo>
                <a:lnTo>
                  <a:pt x="805" y="4853"/>
                </a:lnTo>
                <a:lnTo>
                  <a:pt x="805" y="4444"/>
                </a:lnTo>
                <a:cubicBezTo>
                  <a:pt x="805" y="3776"/>
                  <a:pt x="1355" y="3229"/>
                  <a:pt x="2023" y="3229"/>
                </a:cubicBezTo>
                <a:close/>
                <a:moveTo>
                  <a:pt x="11782" y="3229"/>
                </a:moveTo>
                <a:cubicBezTo>
                  <a:pt x="12447" y="3229"/>
                  <a:pt x="12997" y="3776"/>
                  <a:pt x="12997" y="4444"/>
                </a:cubicBezTo>
                <a:lnTo>
                  <a:pt x="12997" y="4853"/>
                </a:lnTo>
                <a:lnTo>
                  <a:pt x="9491" y="4853"/>
                </a:lnTo>
                <a:lnTo>
                  <a:pt x="9491" y="4444"/>
                </a:lnTo>
                <a:cubicBezTo>
                  <a:pt x="9491" y="3776"/>
                  <a:pt x="10029" y="3229"/>
                  <a:pt x="10705" y="3229"/>
                </a:cubicBezTo>
                <a:close/>
                <a:moveTo>
                  <a:pt x="6497" y="3229"/>
                </a:moveTo>
                <a:lnTo>
                  <a:pt x="6497" y="5473"/>
                </a:lnTo>
                <a:cubicBezTo>
                  <a:pt x="6006" y="5613"/>
                  <a:pt x="5611" y="5998"/>
                  <a:pt x="5470" y="6500"/>
                </a:cubicBezTo>
                <a:lnTo>
                  <a:pt x="2968" y="6500"/>
                </a:lnTo>
                <a:lnTo>
                  <a:pt x="2968" y="5658"/>
                </a:lnTo>
                <a:lnTo>
                  <a:pt x="4721" y="5658"/>
                </a:lnTo>
                <a:cubicBezTo>
                  <a:pt x="4943" y="5658"/>
                  <a:pt x="5120" y="5484"/>
                  <a:pt x="5120" y="5249"/>
                </a:cubicBezTo>
                <a:lnTo>
                  <a:pt x="5120" y="4444"/>
                </a:lnTo>
                <a:cubicBezTo>
                  <a:pt x="5120" y="3986"/>
                  <a:pt x="4968" y="3565"/>
                  <a:pt x="4710" y="3229"/>
                </a:cubicBezTo>
                <a:close/>
                <a:moveTo>
                  <a:pt x="9081" y="3229"/>
                </a:moveTo>
                <a:cubicBezTo>
                  <a:pt x="8837" y="3565"/>
                  <a:pt x="8685" y="3986"/>
                  <a:pt x="8685" y="4444"/>
                </a:cubicBezTo>
                <a:lnTo>
                  <a:pt x="8685" y="5249"/>
                </a:lnTo>
                <a:cubicBezTo>
                  <a:pt x="8685" y="5484"/>
                  <a:pt x="8859" y="5658"/>
                  <a:pt x="9081" y="5658"/>
                </a:cubicBezTo>
                <a:lnTo>
                  <a:pt x="10834" y="5658"/>
                </a:lnTo>
                <a:lnTo>
                  <a:pt x="10834" y="6500"/>
                </a:lnTo>
                <a:lnTo>
                  <a:pt x="8321" y="6500"/>
                </a:lnTo>
                <a:cubicBezTo>
                  <a:pt x="8180" y="5998"/>
                  <a:pt x="7796" y="5613"/>
                  <a:pt x="7305" y="5473"/>
                </a:cubicBezTo>
                <a:lnTo>
                  <a:pt x="7305" y="3229"/>
                </a:lnTo>
                <a:close/>
                <a:moveTo>
                  <a:pt x="6884" y="6231"/>
                </a:moveTo>
                <a:cubicBezTo>
                  <a:pt x="7257" y="6231"/>
                  <a:pt x="7563" y="6525"/>
                  <a:pt x="7563" y="6898"/>
                </a:cubicBezTo>
                <a:cubicBezTo>
                  <a:pt x="7563" y="7271"/>
                  <a:pt x="7257" y="7577"/>
                  <a:pt x="6884" y="7577"/>
                </a:cubicBezTo>
                <a:cubicBezTo>
                  <a:pt x="6522" y="7577"/>
                  <a:pt x="6217" y="7271"/>
                  <a:pt x="6217" y="6898"/>
                </a:cubicBezTo>
                <a:cubicBezTo>
                  <a:pt x="6217" y="6525"/>
                  <a:pt x="6522" y="6231"/>
                  <a:pt x="6884" y="6231"/>
                </a:cubicBezTo>
                <a:close/>
                <a:moveTo>
                  <a:pt x="2547" y="8943"/>
                </a:moveTo>
                <a:cubicBezTo>
                  <a:pt x="2991" y="8943"/>
                  <a:pt x="3355" y="9316"/>
                  <a:pt x="3355" y="9762"/>
                </a:cubicBezTo>
                <a:cubicBezTo>
                  <a:pt x="3355" y="10206"/>
                  <a:pt x="2991" y="10568"/>
                  <a:pt x="2547" y="10568"/>
                </a:cubicBezTo>
                <a:cubicBezTo>
                  <a:pt x="2104" y="10568"/>
                  <a:pt x="1742" y="10206"/>
                  <a:pt x="1742" y="9762"/>
                </a:cubicBezTo>
                <a:cubicBezTo>
                  <a:pt x="1742" y="9316"/>
                  <a:pt x="2104" y="8943"/>
                  <a:pt x="2547" y="8943"/>
                </a:cubicBezTo>
                <a:close/>
                <a:moveTo>
                  <a:pt x="5470" y="7308"/>
                </a:moveTo>
                <a:cubicBezTo>
                  <a:pt x="5611" y="7799"/>
                  <a:pt x="6006" y="8183"/>
                  <a:pt x="6497" y="8323"/>
                </a:cubicBezTo>
                <a:lnTo>
                  <a:pt x="6497" y="10568"/>
                </a:lnTo>
                <a:lnTo>
                  <a:pt x="3961" y="10568"/>
                </a:lnTo>
                <a:cubicBezTo>
                  <a:pt x="4101" y="10323"/>
                  <a:pt x="4172" y="10054"/>
                  <a:pt x="4172" y="9762"/>
                </a:cubicBezTo>
                <a:cubicBezTo>
                  <a:pt x="4172" y="9002"/>
                  <a:pt x="3658" y="8371"/>
                  <a:pt x="2968" y="8194"/>
                </a:cubicBezTo>
                <a:lnTo>
                  <a:pt x="2968" y="7308"/>
                </a:lnTo>
                <a:close/>
                <a:moveTo>
                  <a:pt x="10834" y="7308"/>
                </a:moveTo>
                <a:lnTo>
                  <a:pt x="10834" y="8194"/>
                </a:lnTo>
                <a:cubicBezTo>
                  <a:pt x="10133" y="8371"/>
                  <a:pt x="9620" y="9002"/>
                  <a:pt x="9620" y="9762"/>
                </a:cubicBezTo>
                <a:cubicBezTo>
                  <a:pt x="9620" y="10054"/>
                  <a:pt x="9701" y="10323"/>
                  <a:pt x="9841" y="10568"/>
                </a:cubicBezTo>
                <a:lnTo>
                  <a:pt x="7305" y="10568"/>
                </a:lnTo>
                <a:lnTo>
                  <a:pt x="7305" y="8323"/>
                </a:lnTo>
                <a:cubicBezTo>
                  <a:pt x="7796" y="8183"/>
                  <a:pt x="8180" y="7799"/>
                  <a:pt x="8321" y="7308"/>
                </a:cubicBezTo>
                <a:close/>
                <a:moveTo>
                  <a:pt x="11233" y="8943"/>
                </a:moveTo>
                <a:cubicBezTo>
                  <a:pt x="11676" y="8943"/>
                  <a:pt x="12038" y="9316"/>
                  <a:pt x="12038" y="9762"/>
                </a:cubicBezTo>
                <a:cubicBezTo>
                  <a:pt x="12038" y="10206"/>
                  <a:pt x="11676" y="10568"/>
                  <a:pt x="11233" y="10568"/>
                </a:cubicBezTo>
                <a:cubicBezTo>
                  <a:pt x="10789" y="10568"/>
                  <a:pt x="10425" y="10206"/>
                  <a:pt x="10425" y="9762"/>
                </a:cubicBezTo>
                <a:cubicBezTo>
                  <a:pt x="10425" y="9316"/>
                  <a:pt x="10789" y="8943"/>
                  <a:pt x="11233" y="8943"/>
                </a:cubicBezTo>
                <a:close/>
                <a:moveTo>
                  <a:pt x="3097" y="11375"/>
                </a:moveTo>
                <a:cubicBezTo>
                  <a:pt x="3762" y="11375"/>
                  <a:pt x="4312" y="11925"/>
                  <a:pt x="4312" y="12590"/>
                </a:cubicBezTo>
                <a:lnTo>
                  <a:pt x="4312" y="12989"/>
                </a:lnTo>
                <a:lnTo>
                  <a:pt x="805" y="12989"/>
                </a:lnTo>
                <a:lnTo>
                  <a:pt x="805" y="12590"/>
                </a:lnTo>
                <a:cubicBezTo>
                  <a:pt x="805" y="11925"/>
                  <a:pt x="1355" y="11375"/>
                  <a:pt x="2023" y="11375"/>
                </a:cubicBezTo>
                <a:close/>
                <a:moveTo>
                  <a:pt x="11782" y="11375"/>
                </a:moveTo>
                <a:cubicBezTo>
                  <a:pt x="12447" y="11375"/>
                  <a:pt x="12997" y="11925"/>
                  <a:pt x="12997" y="12590"/>
                </a:cubicBezTo>
                <a:lnTo>
                  <a:pt x="12997" y="12989"/>
                </a:lnTo>
                <a:lnTo>
                  <a:pt x="9491" y="12989"/>
                </a:lnTo>
                <a:lnTo>
                  <a:pt x="9491" y="12590"/>
                </a:lnTo>
                <a:cubicBezTo>
                  <a:pt x="9491" y="11925"/>
                  <a:pt x="10029" y="11375"/>
                  <a:pt x="10705" y="11375"/>
                </a:cubicBezTo>
                <a:close/>
                <a:moveTo>
                  <a:pt x="2545" y="1"/>
                </a:moveTo>
                <a:cubicBezTo>
                  <a:pt x="1660" y="1"/>
                  <a:pt x="945" y="732"/>
                  <a:pt x="945" y="1616"/>
                </a:cubicBezTo>
                <a:cubicBezTo>
                  <a:pt x="945" y="1978"/>
                  <a:pt x="1063" y="2303"/>
                  <a:pt x="1263" y="2572"/>
                </a:cubicBezTo>
                <a:cubicBezTo>
                  <a:pt x="513" y="2878"/>
                  <a:pt x="0" y="3602"/>
                  <a:pt x="0" y="4444"/>
                </a:cubicBezTo>
                <a:lnTo>
                  <a:pt x="0" y="5249"/>
                </a:lnTo>
                <a:cubicBezTo>
                  <a:pt x="0" y="5484"/>
                  <a:pt x="174" y="5658"/>
                  <a:pt x="396" y="5658"/>
                </a:cubicBezTo>
                <a:lnTo>
                  <a:pt x="2149" y="5658"/>
                </a:lnTo>
                <a:lnTo>
                  <a:pt x="2149" y="8194"/>
                </a:lnTo>
                <a:cubicBezTo>
                  <a:pt x="1462" y="8371"/>
                  <a:pt x="945" y="9002"/>
                  <a:pt x="945" y="9762"/>
                </a:cubicBezTo>
                <a:cubicBezTo>
                  <a:pt x="945" y="10113"/>
                  <a:pt x="1063" y="10453"/>
                  <a:pt x="1263" y="10719"/>
                </a:cubicBezTo>
                <a:cubicBezTo>
                  <a:pt x="513" y="11025"/>
                  <a:pt x="0" y="11749"/>
                  <a:pt x="0" y="12590"/>
                </a:cubicBezTo>
                <a:lnTo>
                  <a:pt x="0" y="13398"/>
                </a:lnTo>
                <a:cubicBezTo>
                  <a:pt x="0" y="13620"/>
                  <a:pt x="174" y="13805"/>
                  <a:pt x="396" y="13805"/>
                </a:cubicBezTo>
                <a:lnTo>
                  <a:pt x="4721" y="13805"/>
                </a:lnTo>
                <a:cubicBezTo>
                  <a:pt x="4943" y="13805"/>
                  <a:pt x="5120" y="13620"/>
                  <a:pt x="5120" y="13398"/>
                </a:cubicBezTo>
                <a:lnTo>
                  <a:pt x="5120" y="12590"/>
                </a:lnTo>
                <a:cubicBezTo>
                  <a:pt x="5120" y="12136"/>
                  <a:pt x="4968" y="11715"/>
                  <a:pt x="4710" y="11375"/>
                </a:cubicBezTo>
                <a:lnTo>
                  <a:pt x="9081" y="11375"/>
                </a:lnTo>
                <a:cubicBezTo>
                  <a:pt x="8837" y="11715"/>
                  <a:pt x="8685" y="12136"/>
                  <a:pt x="8685" y="12590"/>
                </a:cubicBezTo>
                <a:lnTo>
                  <a:pt x="8685" y="13398"/>
                </a:lnTo>
                <a:cubicBezTo>
                  <a:pt x="8685" y="13620"/>
                  <a:pt x="8859" y="13805"/>
                  <a:pt x="9081" y="13805"/>
                </a:cubicBezTo>
                <a:lnTo>
                  <a:pt x="13396" y="13805"/>
                </a:lnTo>
                <a:cubicBezTo>
                  <a:pt x="13617" y="13805"/>
                  <a:pt x="13805" y="13620"/>
                  <a:pt x="13805" y="13398"/>
                </a:cubicBezTo>
                <a:lnTo>
                  <a:pt x="13805" y="12590"/>
                </a:lnTo>
                <a:cubicBezTo>
                  <a:pt x="13805" y="11749"/>
                  <a:pt x="13278" y="11025"/>
                  <a:pt x="12543" y="10719"/>
                </a:cubicBezTo>
                <a:cubicBezTo>
                  <a:pt x="12739" y="10453"/>
                  <a:pt x="12857" y="10113"/>
                  <a:pt x="12857" y="9762"/>
                </a:cubicBezTo>
                <a:cubicBezTo>
                  <a:pt x="12857" y="9002"/>
                  <a:pt x="12344" y="8371"/>
                  <a:pt x="11642" y="8194"/>
                </a:cubicBezTo>
                <a:lnTo>
                  <a:pt x="11642" y="5658"/>
                </a:lnTo>
                <a:lnTo>
                  <a:pt x="13396" y="5658"/>
                </a:lnTo>
                <a:cubicBezTo>
                  <a:pt x="13617" y="5658"/>
                  <a:pt x="13805" y="5484"/>
                  <a:pt x="13805" y="5249"/>
                </a:cubicBezTo>
                <a:lnTo>
                  <a:pt x="13805" y="4444"/>
                </a:lnTo>
                <a:cubicBezTo>
                  <a:pt x="13805" y="3602"/>
                  <a:pt x="13278" y="2878"/>
                  <a:pt x="12543" y="2572"/>
                </a:cubicBezTo>
                <a:cubicBezTo>
                  <a:pt x="12753" y="2281"/>
                  <a:pt x="12879" y="1919"/>
                  <a:pt x="12857" y="1532"/>
                </a:cubicBezTo>
                <a:cubicBezTo>
                  <a:pt x="12809" y="679"/>
                  <a:pt x="12108" y="14"/>
                  <a:pt x="11266" y="3"/>
                </a:cubicBezTo>
                <a:cubicBezTo>
                  <a:pt x="11258" y="3"/>
                  <a:pt x="11249" y="3"/>
                  <a:pt x="11240" y="3"/>
                </a:cubicBezTo>
                <a:cubicBezTo>
                  <a:pt x="10341" y="3"/>
                  <a:pt x="9620" y="724"/>
                  <a:pt x="9620" y="1616"/>
                </a:cubicBezTo>
                <a:cubicBezTo>
                  <a:pt x="9620" y="1908"/>
                  <a:pt x="9701" y="2188"/>
                  <a:pt x="9841" y="2421"/>
                </a:cubicBezTo>
                <a:lnTo>
                  <a:pt x="3961" y="2421"/>
                </a:lnTo>
                <a:cubicBezTo>
                  <a:pt x="4113" y="2163"/>
                  <a:pt x="4183" y="1860"/>
                  <a:pt x="4172" y="1546"/>
                </a:cubicBezTo>
                <a:cubicBezTo>
                  <a:pt x="4138" y="715"/>
                  <a:pt x="3459" y="36"/>
                  <a:pt x="2629" y="3"/>
                </a:cubicBezTo>
                <a:cubicBezTo>
                  <a:pt x="2601" y="1"/>
                  <a:pt x="2573" y="1"/>
                  <a:pt x="25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00;p29">
            <a:extLst>
              <a:ext uri="{FF2B5EF4-FFF2-40B4-BE49-F238E27FC236}">
                <a16:creationId xmlns:a16="http://schemas.microsoft.com/office/drawing/2014/main" id="{E8F0AE5F-3E05-CE06-6818-108A343105D5}"/>
              </a:ext>
            </a:extLst>
          </p:cNvPr>
          <p:cNvSpPr txBox="1">
            <a:spLocks/>
          </p:cNvSpPr>
          <p:nvPr/>
        </p:nvSpPr>
        <p:spPr>
          <a:xfrm>
            <a:off x="720000" y="1508368"/>
            <a:ext cx="7704000" cy="2149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52400" indent="0"/>
            <a:r>
              <a:rPr lang="en-US" sz="1600" dirty="0">
                <a:solidFill>
                  <a:schemeClr val="bg2"/>
                </a:solidFill>
              </a:rPr>
              <a:t>Given natural language questions and a large table corpus, an end-to-end table </a:t>
            </a:r>
          </a:p>
          <a:p>
            <a:pPr marL="152400" indent="0"/>
            <a:r>
              <a:rPr lang="en-US" sz="1600" dirty="0">
                <a:solidFill>
                  <a:schemeClr val="bg2"/>
                </a:solidFill>
              </a:rPr>
              <a:t>retrieval and QA system unifies two tasks: </a:t>
            </a:r>
          </a:p>
          <a:p>
            <a:pPr marL="152400" indent="0"/>
            <a:endParaRPr lang="en-US" sz="1600" dirty="0">
              <a:solidFill>
                <a:schemeClr val="bg2"/>
              </a:solidFill>
            </a:endParaRPr>
          </a:p>
          <a:p>
            <a:pPr marL="438150" indent="-285750"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Answering the questions using table cell(s)</a:t>
            </a:r>
          </a:p>
          <a:p>
            <a:pPr marL="152400" indent="0">
              <a:buClr>
                <a:schemeClr val="bg1"/>
              </a:buClr>
              <a:buSzPct val="150000"/>
            </a:pPr>
            <a:endParaRPr lang="en-US" sz="1600" dirty="0">
              <a:solidFill>
                <a:schemeClr val="bg2"/>
              </a:solidFill>
            </a:endParaRPr>
          </a:p>
          <a:p>
            <a:pPr marL="438150" indent="-285750"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Locating a list of tables—highly relevant to the given questions, and</a:t>
            </a:r>
          </a:p>
          <a:p>
            <a:pPr marL="438150" indent="-285750"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/>
              </a:solidFill>
            </a:endParaRPr>
          </a:p>
          <a:p>
            <a:pPr marL="438150" indent="-285750"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/>
              </a:solidFill>
            </a:endParaRPr>
          </a:p>
          <a:p>
            <a:pPr marL="0" indent="0"/>
            <a:endParaRPr lang="en-IN" sz="2400" dirty="0">
              <a:solidFill>
                <a:schemeClr val="bg2"/>
              </a:solidFill>
            </a:endParaRPr>
          </a:p>
          <a:p>
            <a:pPr marL="0" indent="0"/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Datasets</a:t>
            </a:r>
          </a:p>
        </p:txBody>
      </p:sp>
      <p:sp>
        <p:nvSpPr>
          <p:cNvPr id="14" name="Google Shape;700;p29">
            <a:extLst>
              <a:ext uri="{FF2B5EF4-FFF2-40B4-BE49-F238E27FC236}">
                <a16:creationId xmlns:a16="http://schemas.microsoft.com/office/drawing/2014/main" id="{A186AD6E-B559-B8BC-A913-C83E32A24663}"/>
              </a:ext>
            </a:extLst>
          </p:cNvPr>
          <p:cNvSpPr txBox="1">
            <a:spLocks/>
          </p:cNvSpPr>
          <p:nvPr/>
        </p:nvSpPr>
        <p:spPr>
          <a:xfrm>
            <a:off x="720000" y="1304328"/>
            <a:ext cx="7704000" cy="300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52400" indent="0"/>
            <a:r>
              <a:rPr lang="en-US" sz="1600" dirty="0">
                <a:solidFill>
                  <a:schemeClr val="tx1"/>
                </a:solidFill>
              </a:rPr>
              <a:t>Given natural language questions and a large table corpus, an end-to-end table </a:t>
            </a:r>
          </a:p>
          <a:p>
            <a:pPr marL="152400" indent="0"/>
            <a:endParaRPr lang="en-US" sz="1600" dirty="0">
              <a:solidFill>
                <a:schemeClr val="tx1"/>
              </a:solidFill>
            </a:endParaRPr>
          </a:p>
          <a:p>
            <a:pPr marL="438150" indent="-285750"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bg1"/>
                </a:solidFill>
              </a:rPr>
              <a:t>WikiSQL</a:t>
            </a:r>
            <a:r>
              <a:rPr lang="en-US" sz="1600" dirty="0">
                <a:solidFill>
                  <a:schemeClr val="tx1"/>
                </a:solidFill>
              </a:rPr>
              <a:t> consists of a corpus of 87,726 hand-annotated SQL queries and natural language question pairs. </a:t>
            </a:r>
          </a:p>
          <a:p>
            <a:pPr marL="438150" indent="-285750"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438150" indent="-285750"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bg1"/>
                </a:solidFill>
              </a:rPr>
              <a:t>TabMCQ</a:t>
            </a:r>
            <a:r>
              <a:rPr lang="en-US" sz="1600" dirty="0">
                <a:solidFill>
                  <a:schemeClr val="tx1"/>
                </a:solidFill>
              </a:rPr>
              <a:t> is a multiple-choice, lookup </a:t>
            </a:r>
            <a:r>
              <a:rPr lang="en-US" sz="1600" dirty="0" err="1">
                <a:solidFill>
                  <a:schemeClr val="tx1"/>
                </a:solidFill>
              </a:rPr>
              <a:t>TableQA</a:t>
            </a:r>
            <a:r>
              <a:rPr lang="en-US" sz="1600" dirty="0">
                <a:solidFill>
                  <a:schemeClr val="tx1"/>
                </a:solidFill>
              </a:rPr>
              <a:t> dataset over general science tables. We discard the multiple-choice setting and treat it as a standard open-ended QA task.</a:t>
            </a:r>
          </a:p>
          <a:p>
            <a:pPr marL="438150" indent="-285750"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438150" indent="-285750"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WikiTableQuestions</a:t>
            </a:r>
            <a:r>
              <a:rPr lang="en-US" sz="1600" dirty="0">
                <a:solidFill>
                  <a:schemeClr val="tx1"/>
                </a:solidFill>
              </a:rPr>
              <a:t> comprised question-answer pairs on HTML tables and was constructed by selecting data tables from Wikipedia that contain at least 8 rows and 5 columns. </a:t>
            </a:r>
          </a:p>
          <a:p>
            <a:pPr marL="152400" indent="0"/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>
            <a:alpha val="0"/>
          </a:schemeClr>
        </a:solidFill>
        <a:effectLst/>
      </p:bgPr>
    </p:bg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BD2E294-46E3-82C7-A5FD-706D171E7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42" y="824122"/>
            <a:ext cx="7136552" cy="3587358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1782650" y="732020"/>
            <a:ext cx="2893200" cy="5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Architecture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733" name="Google Shape;733;p31"/>
          <p:cNvSpPr/>
          <p:nvPr/>
        </p:nvSpPr>
        <p:spPr>
          <a:xfrm>
            <a:off x="4752038" y="4203688"/>
            <a:ext cx="2787000" cy="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1"/>
          <p:cNvSpPr/>
          <p:nvPr/>
        </p:nvSpPr>
        <p:spPr>
          <a:xfrm rot="-5400000">
            <a:off x="1493785" y="8395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F1229-2D73-540C-6929-D9BDB352EE0D}"/>
              </a:ext>
            </a:extLst>
          </p:cNvPr>
          <p:cNvSpPr/>
          <p:nvPr/>
        </p:nvSpPr>
        <p:spPr>
          <a:xfrm>
            <a:off x="1782650" y="1156677"/>
            <a:ext cx="1577965" cy="507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Row Column Intersection (RCI)</a:t>
            </a:r>
            <a:endParaRPr dirty="0"/>
          </a:p>
        </p:txBody>
      </p:sp>
      <p:sp>
        <p:nvSpPr>
          <p:cNvPr id="18" name="Google Shape;700;p29">
            <a:extLst>
              <a:ext uri="{FF2B5EF4-FFF2-40B4-BE49-F238E27FC236}">
                <a16:creationId xmlns:a16="http://schemas.microsoft.com/office/drawing/2014/main" id="{B796BD65-A034-A048-3830-11E937C909EE}"/>
              </a:ext>
            </a:extLst>
          </p:cNvPr>
          <p:cNvSpPr txBox="1">
            <a:spLocks/>
          </p:cNvSpPr>
          <p:nvPr/>
        </p:nvSpPr>
        <p:spPr>
          <a:xfrm>
            <a:off x="720000" y="1304328"/>
            <a:ext cx="7704000" cy="300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52400" indent="0"/>
            <a:r>
              <a:rPr lang="en-US" sz="1600" dirty="0">
                <a:solidFill>
                  <a:schemeClr val="tx1"/>
                </a:solidFill>
              </a:rPr>
              <a:t>Two approaches to the sequence-pair classification task in RCI: </a:t>
            </a:r>
          </a:p>
          <a:p>
            <a:pPr marL="152400" indent="0"/>
            <a:endParaRPr lang="en-US" sz="1600" dirty="0">
              <a:solidFill>
                <a:schemeClr val="tx1"/>
              </a:solidFill>
            </a:endParaRPr>
          </a:p>
          <a:p>
            <a:pPr marL="438150" indent="-285750"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Interaction: </a:t>
            </a:r>
            <a:r>
              <a:rPr lang="en-US" sz="1600" dirty="0">
                <a:solidFill>
                  <a:schemeClr val="tx1"/>
                </a:solidFill>
              </a:rPr>
              <a:t>models use the self-attention of a transformer over the concatenated two sequences. This is the standard approach to sequence-pair classification tasks</a:t>
            </a:r>
          </a:p>
          <a:p>
            <a:pPr marL="438150" indent="-285750"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438150" indent="-285750"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Representation: </a:t>
            </a:r>
            <a:r>
              <a:rPr lang="en-US" sz="1600" dirty="0">
                <a:solidFill>
                  <a:schemeClr val="tx1"/>
                </a:solidFill>
              </a:rPr>
              <a:t>models independently project each sequence of the sequence-pair to a vector, then compare those vectors</a:t>
            </a:r>
          </a:p>
          <a:p>
            <a:pPr marL="152400" indent="0"/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>
            <a:alpha val="0"/>
          </a:schemeClr>
        </a:solidFill>
        <a:effectLst/>
      </p:bgPr>
    </p:bg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0" dirty="0">
                <a:solidFill>
                  <a:schemeClr val="bg2"/>
                </a:solidFill>
                <a:latin typeface="Raleway Black"/>
                <a:ea typeface="Raleway Black"/>
                <a:cs typeface="Raleway Black"/>
                <a:sym typeface="Raleway Black"/>
              </a:rPr>
              <a:t>Interaction model</a:t>
            </a:r>
            <a:endParaRPr sz="2600" b="0" dirty="0">
              <a:solidFill>
                <a:schemeClr val="bg2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79" name="Google Shape;979;p41"/>
          <p:cNvSpPr/>
          <p:nvPr/>
        </p:nvSpPr>
        <p:spPr>
          <a:xfrm>
            <a:off x="6275652" y="-179292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00;p29">
            <a:extLst>
              <a:ext uri="{FF2B5EF4-FFF2-40B4-BE49-F238E27FC236}">
                <a16:creationId xmlns:a16="http://schemas.microsoft.com/office/drawing/2014/main" id="{4FEE801D-F210-B86C-C572-0F6604A456DF}"/>
              </a:ext>
            </a:extLst>
          </p:cNvPr>
          <p:cNvSpPr txBox="1">
            <a:spLocks/>
          </p:cNvSpPr>
          <p:nvPr/>
        </p:nvSpPr>
        <p:spPr>
          <a:xfrm>
            <a:off x="720000" y="1367692"/>
            <a:ext cx="7704000" cy="151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52400" indent="0"/>
            <a:endParaRPr lang="en-US" sz="1600" dirty="0">
              <a:solidFill>
                <a:schemeClr val="bg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EAC4E5-140E-4171-12EA-6C191EA1A4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87"/>
          <a:stretch/>
        </p:blipFill>
        <p:spPr bwMode="auto">
          <a:xfrm>
            <a:off x="2498884" y="1363243"/>
            <a:ext cx="4146232" cy="30427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55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>
            <a:alpha val="0"/>
          </a:schemeClr>
        </a:solidFill>
        <a:effectLst/>
      </p:bgPr>
    </p:bg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0" dirty="0">
                <a:solidFill>
                  <a:schemeClr val="bg2"/>
                </a:solidFill>
                <a:latin typeface="Raleway Black"/>
                <a:ea typeface="Raleway Black"/>
                <a:cs typeface="Raleway Black"/>
                <a:sym typeface="Raleway Black"/>
              </a:rPr>
              <a:t>Representation model</a:t>
            </a:r>
            <a:endParaRPr sz="2600" b="0" dirty="0">
              <a:solidFill>
                <a:schemeClr val="bg2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79" name="Google Shape;979;p41"/>
          <p:cNvSpPr/>
          <p:nvPr/>
        </p:nvSpPr>
        <p:spPr>
          <a:xfrm>
            <a:off x="6275652" y="-179292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00;p29">
            <a:extLst>
              <a:ext uri="{FF2B5EF4-FFF2-40B4-BE49-F238E27FC236}">
                <a16:creationId xmlns:a16="http://schemas.microsoft.com/office/drawing/2014/main" id="{4FEE801D-F210-B86C-C572-0F6604A456DF}"/>
              </a:ext>
            </a:extLst>
          </p:cNvPr>
          <p:cNvSpPr txBox="1">
            <a:spLocks/>
          </p:cNvSpPr>
          <p:nvPr/>
        </p:nvSpPr>
        <p:spPr>
          <a:xfrm>
            <a:off x="720000" y="1367692"/>
            <a:ext cx="7704000" cy="151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52400" indent="0"/>
            <a:endParaRPr lang="en-US" sz="1600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5816B8-2619-E6AB-A01E-BBC32675B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26" y="1367692"/>
            <a:ext cx="2842260" cy="2179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BC22FB-80E8-B7B8-536F-F2A777D3E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934" y="925830"/>
            <a:ext cx="2727960" cy="1645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12E30E-22C3-0D51-2754-83623BF11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662" y="2804062"/>
            <a:ext cx="288798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0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Baselines</a:t>
            </a:r>
            <a:endParaRPr dirty="0"/>
          </a:p>
        </p:txBody>
      </p:sp>
      <p:sp>
        <p:nvSpPr>
          <p:cNvPr id="1556" name="Google Shape;1556;p50"/>
          <p:cNvSpPr txBox="1">
            <a:spLocks noGrp="1"/>
          </p:cNvSpPr>
          <p:nvPr>
            <p:ph type="subTitle" idx="1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IN" sz="1600" dirty="0"/>
              <a:t>Google’s TAPAS </a:t>
            </a:r>
          </a:p>
          <a:p>
            <a:pPr marL="152400" indent="0">
              <a:buNone/>
            </a:pPr>
            <a:endParaRPr lang="en-IN" sz="1600" dirty="0"/>
          </a:p>
          <a:p>
            <a:r>
              <a:rPr lang="en-US" sz="1400" dirty="0"/>
              <a:t>TAPAS (Table-based Pretraining and Sequential Reasoning for Question Answering) is a language model designed for answering natural language questions using tables as the primary source of information. </a:t>
            </a:r>
            <a:endParaRPr lang="en-IN" sz="1400" dirty="0"/>
          </a:p>
          <a:p>
            <a:pPr marL="152400" indent="0">
              <a:buNone/>
            </a:pPr>
            <a:endParaRPr lang="en-IN" sz="1600" dirty="0"/>
          </a:p>
          <a:p>
            <a:pPr marL="152400" indent="0">
              <a:buNone/>
            </a:pPr>
            <a:endParaRPr lang="en-IN" sz="1600" dirty="0"/>
          </a:p>
          <a:p>
            <a:pPr marL="152400" indent="0">
              <a:buNone/>
            </a:pPr>
            <a:r>
              <a:rPr lang="en-IN" sz="1600" dirty="0"/>
              <a:t>Facebook’s TABERT</a:t>
            </a:r>
          </a:p>
          <a:p>
            <a:pPr marL="152400" indent="0">
              <a:buNone/>
            </a:pPr>
            <a:endParaRPr lang="en-IN" sz="1600" dirty="0"/>
          </a:p>
          <a:p>
            <a:r>
              <a:rPr lang="en-US" sz="1400" dirty="0" err="1"/>
              <a:t>TaBERT</a:t>
            </a:r>
            <a:r>
              <a:rPr lang="en-US" sz="1400" dirty="0"/>
              <a:t> is the first model that has been trained to learn representations for both natural language sentences and tabular data. </a:t>
            </a:r>
            <a:endParaRPr lang="en-IN" sz="1400" dirty="0"/>
          </a:p>
        </p:txBody>
      </p:sp>
      <p:sp>
        <p:nvSpPr>
          <p:cNvPr id="1557" name="Google Shape;1557;p50"/>
          <p:cNvSpPr/>
          <p:nvPr/>
        </p:nvSpPr>
        <p:spPr>
          <a:xfrm rot="5400000">
            <a:off x="5960295" y="4190447"/>
            <a:ext cx="2997102" cy="353913"/>
          </a:xfrm>
          <a:custGeom>
            <a:avLst/>
            <a:gdLst/>
            <a:ahLst/>
            <a:cxnLst/>
            <a:rect l="l" t="t" r="r" b="b"/>
            <a:pathLst>
              <a:path w="258873" h="30569" extrusionOk="0">
                <a:moveTo>
                  <a:pt x="0" y="0"/>
                </a:moveTo>
                <a:lnTo>
                  <a:pt x="76910" y="0"/>
                </a:lnTo>
                <a:lnTo>
                  <a:pt x="107480" y="30569"/>
                </a:lnTo>
                <a:lnTo>
                  <a:pt x="167406" y="30569"/>
                </a:lnTo>
                <a:lnTo>
                  <a:pt x="176418" y="14960"/>
                </a:lnTo>
                <a:lnTo>
                  <a:pt x="258873" y="14960"/>
                </a:lnTo>
                <a:lnTo>
                  <a:pt x="258873" y="1091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1558" name="Google Shape;1558;p50"/>
          <p:cNvGrpSpPr/>
          <p:nvPr/>
        </p:nvGrpSpPr>
        <p:grpSpPr>
          <a:xfrm rot="10800000">
            <a:off x="7281900" y="4129800"/>
            <a:ext cx="3859204" cy="615399"/>
            <a:chOff x="-6675" y="307100"/>
            <a:chExt cx="9140700" cy="4634025"/>
          </a:xfrm>
        </p:grpSpPr>
        <p:cxnSp>
          <p:nvCxnSpPr>
            <p:cNvPr id="1559" name="Google Shape;1559;p50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0" name="Google Shape;1560;p50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1" name="Google Shape;1561;p50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2" name="Google Shape;1562;p50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3" name="Google Shape;1563;p50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4" name="Google Shape;1564;p50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5" name="Google Shape;1565;p50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6" name="Google Shape;1566;p50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7" name="Google Shape;1567;p50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8" name="Google Shape;1568;p50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9" name="Google Shape;1569;p50"/>
          <p:cNvGrpSpPr/>
          <p:nvPr/>
        </p:nvGrpSpPr>
        <p:grpSpPr>
          <a:xfrm>
            <a:off x="5923458" y="1569341"/>
            <a:ext cx="3360485" cy="1171564"/>
            <a:chOff x="5923458" y="2066691"/>
            <a:chExt cx="3360485" cy="1171564"/>
          </a:xfrm>
        </p:grpSpPr>
        <p:grpSp>
          <p:nvGrpSpPr>
            <p:cNvPr id="1570" name="Google Shape;1570;p50"/>
            <p:cNvGrpSpPr/>
            <p:nvPr/>
          </p:nvGrpSpPr>
          <p:grpSpPr>
            <a:xfrm rot="-5400000">
              <a:off x="7132284" y="1086595"/>
              <a:ext cx="942834" cy="3360485"/>
              <a:chOff x="6777434" y="2296620"/>
              <a:chExt cx="942834" cy="3360485"/>
            </a:xfrm>
          </p:grpSpPr>
          <p:grpSp>
            <p:nvGrpSpPr>
              <p:cNvPr id="1571" name="Google Shape;1571;p50"/>
              <p:cNvGrpSpPr/>
              <p:nvPr/>
            </p:nvGrpSpPr>
            <p:grpSpPr>
              <a:xfrm rot="10800000">
                <a:off x="6777434" y="2296620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1572" name="Google Shape;1572;p5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73" name="Google Shape;1573;p5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574" name="Google Shape;1574;p5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75" name="Google Shape;1575;p50"/>
              <p:cNvSpPr/>
              <p:nvPr/>
            </p:nvSpPr>
            <p:spPr>
              <a:xfrm>
                <a:off x="7680212" y="3999936"/>
                <a:ext cx="40056" cy="44088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2620" extrusionOk="0">
                    <a:moveTo>
                      <a:pt x="573" y="1"/>
                    </a:moveTo>
                    <a:cubicBezTo>
                      <a:pt x="240" y="1"/>
                      <a:pt x="1" y="240"/>
                      <a:pt x="1" y="573"/>
                    </a:cubicBezTo>
                    <a:lnTo>
                      <a:pt x="1" y="12046"/>
                    </a:lnTo>
                    <a:cubicBezTo>
                      <a:pt x="1" y="12351"/>
                      <a:pt x="240" y="12619"/>
                      <a:pt x="573" y="12619"/>
                    </a:cubicBezTo>
                    <a:cubicBezTo>
                      <a:pt x="878" y="12619"/>
                      <a:pt x="1146" y="12351"/>
                      <a:pt x="1146" y="12046"/>
                    </a:cubicBezTo>
                    <a:lnTo>
                      <a:pt x="1146" y="573"/>
                    </a:lnTo>
                    <a:cubicBezTo>
                      <a:pt x="1146" y="240"/>
                      <a:pt x="878" y="1"/>
                      <a:pt x="5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50"/>
              <p:cNvSpPr/>
              <p:nvPr/>
            </p:nvSpPr>
            <p:spPr>
              <a:xfrm rot="10800000">
                <a:off x="7160463" y="4347766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50"/>
              <p:cNvSpPr/>
              <p:nvPr/>
            </p:nvSpPr>
            <p:spPr>
              <a:xfrm rot="10800000">
                <a:off x="6933883" y="3613321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8" name="Google Shape;1578;p50"/>
            <p:cNvGrpSpPr/>
            <p:nvPr/>
          </p:nvGrpSpPr>
          <p:grpSpPr>
            <a:xfrm rot="5400000">
              <a:off x="7005414" y="2134696"/>
              <a:ext cx="493321" cy="357312"/>
              <a:chOff x="1722354" y="229144"/>
              <a:chExt cx="1748744" cy="1266614"/>
            </a:xfrm>
          </p:grpSpPr>
          <p:sp>
            <p:nvSpPr>
              <p:cNvPr id="1579" name="Google Shape;1579;p5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5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371</Words>
  <Application>Microsoft Office PowerPoint</Application>
  <PresentationFormat>On-screen Show (16:9)</PresentationFormat>
  <Paragraphs>49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Nunito Light</vt:lpstr>
      <vt:lpstr>Raleway Black</vt:lpstr>
      <vt:lpstr>Arial</vt:lpstr>
      <vt:lpstr>Raleway</vt:lpstr>
      <vt:lpstr>Hanken Grotesk</vt:lpstr>
      <vt:lpstr>Technology Market Research Pitch Deck by Slidesgo</vt:lpstr>
      <vt:lpstr>Natural Language Query-based Table Retrieval</vt:lpstr>
      <vt:lpstr>Problem Statement</vt:lpstr>
      <vt:lpstr>Overview</vt:lpstr>
      <vt:lpstr>Datasets</vt:lpstr>
      <vt:lpstr>Architecture</vt:lpstr>
      <vt:lpstr>Row Column Intersection (RCI)</vt:lpstr>
      <vt:lpstr>Interaction model</vt:lpstr>
      <vt:lpstr>Representation model</vt:lpstr>
      <vt:lpstr>Baselines</vt:lpstr>
      <vt:lpstr>Evaluation Metrices</vt:lpstr>
      <vt:lpstr>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Query-based Table Retrieval</dc:title>
  <dc:creator>hp</dc:creator>
  <cp:lastModifiedBy>Utkarsh Pathak</cp:lastModifiedBy>
  <cp:revision>2</cp:revision>
  <dcterms:modified xsi:type="dcterms:W3CDTF">2023-11-20T18:24:46Z</dcterms:modified>
</cp:coreProperties>
</file>