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10"/>
  </p:notesMasterIdLst>
  <p:sldIdLst>
    <p:sldId id="256" r:id="rId2"/>
    <p:sldId id="257" r:id="rId3"/>
    <p:sldId id="258" r:id="rId4"/>
    <p:sldId id="259" r:id="rId5"/>
    <p:sldId id="260" r:id="rId6"/>
    <p:sldId id="262" r:id="rId7"/>
    <p:sldId id="263" r:id="rId8"/>
    <p:sldId id="26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05103-1792-4D01-AEC9-5374AA620BF1}" v="10" dt="2025-01-24T02:03:23.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tal shadow" userId="fa2970d5b85510de" providerId="LiveId" clId="{56A05103-1792-4D01-AEC9-5374AA620BF1}"/>
    <pc:docChg chg="undo custSel modSld">
      <pc:chgData name="crytal shadow" userId="fa2970d5b85510de" providerId="LiveId" clId="{56A05103-1792-4D01-AEC9-5374AA620BF1}" dt="2025-01-24T02:04:22.567" v="276" actId="1076"/>
      <pc:docMkLst>
        <pc:docMk/>
      </pc:docMkLst>
      <pc:sldChg chg="addSp delSp modSp mod">
        <pc:chgData name="crytal shadow" userId="fa2970d5b85510de" providerId="LiveId" clId="{56A05103-1792-4D01-AEC9-5374AA620BF1}" dt="2025-01-18T11:01:54.423" v="238" actId="20577"/>
        <pc:sldMkLst>
          <pc:docMk/>
          <pc:sldMk cId="0" sldId="256"/>
        </pc:sldMkLst>
        <pc:spChg chg="add mod">
          <ac:chgData name="crytal shadow" userId="fa2970d5b85510de" providerId="LiveId" clId="{56A05103-1792-4D01-AEC9-5374AA620BF1}" dt="2025-01-18T11:00:58.868" v="184" actId="1076"/>
          <ac:spMkLst>
            <pc:docMk/>
            <pc:sldMk cId="0" sldId="256"/>
            <ac:spMk id="2" creationId="{FDAF4FF9-DABE-D40E-2AA6-451E63DFDBFD}"/>
          </ac:spMkLst>
        </pc:spChg>
        <pc:spChg chg="mod">
          <ac:chgData name="crytal shadow" userId="fa2970d5b85510de" providerId="LiveId" clId="{56A05103-1792-4D01-AEC9-5374AA620BF1}" dt="2025-01-18T11:01:54.423" v="238" actId="20577"/>
          <ac:spMkLst>
            <pc:docMk/>
            <pc:sldMk cId="0" sldId="256"/>
            <ac:spMk id="57" creationId="{00000000-0000-0000-0000-000000000000}"/>
          </ac:spMkLst>
        </pc:spChg>
        <pc:picChg chg="add mod">
          <ac:chgData name="crytal shadow" userId="fa2970d5b85510de" providerId="LiveId" clId="{56A05103-1792-4D01-AEC9-5374AA620BF1}" dt="2025-01-18T11:00:08.543" v="122" actId="1076"/>
          <ac:picMkLst>
            <pc:docMk/>
            <pc:sldMk cId="0" sldId="256"/>
            <ac:picMk id="3" creationId="{DA2F9A01-7D1C-233D-8776-CED64F3377F1}"/>
          </ac:picMkLst>
        </pc:picChg>
      </pc:sldChg>
      <pc:sldChg chg="addSp delSp modSp mod">
        <pc:chgData name="crytal shadow" userId="fa2970d5b85510de" providerId="LiveId" clId="{56A05103-1792-4D01-AEC9-5374AA620BF1}" dt="2025-01-24T02:04:22.567" v="276" actId="1076"/>
        <pc:sldMkLst>
          <pc:docMk/>
          <pc:sldMk cId="0" sldId="257"/>
        </pc:sldMkLst>
        <pc:spChg chg="add mod">
          <ac:chgData name="crytal shadow" userId="fa2970d5b85510de" providerId="LiveId" clId="{56A05103-1792-4D01-AEC9-5374AA620BF1}" dt="2025-01-24T02:04:22.567" v="276" actId="1076"/>
          <ac:spMkLst>
            <pc:docMk/>
            <pc:sldMk cId="0" sldId="257"/>
            <ac:spMk id="2" creationId="{0C6CAD63-C0A9-ECFE-287E-06C9831403E1}"/>
          </ac:spMkLst>
        </pc:spChg>
      </pc:sldChg>
      <pc:sldChg chg="delSp modSp mod">
        <pc:chgData name="crytal shadow" userId="fa2970d5b85510de" providerId="LiveId" clId="{56A05103-1792-4D01-AEC9-5374AA620BF1}" dt="2025-01-18T10:59:05.939" v="111" actId="14100"/>
        <pc:sldMkLst>
          <pc:docMk/>
          <pc:sldMk cId="0" sldId="258"/>
        </pc:sldMkLst>
        <pc:spChg chg="mod">
          <ac:chgData name="crytal shadow" userId="fa2970d5b85510de" providerId="LiveId" clId="{56A05103-1792-4D01-AEC9-5374AA620BF1}" dt="2025-01-18T10:58:54.130" v="110" actId="255"/>
          <ac:spMkLst>
            <pc:docMk/>
            <pc:sldMk cId="0" sldId="258"/>
            <ac:spMk id="73" creationId="{00000000-0000-0000-0000-000000000000}"/>
          </ac:spMkLst>
        </pc:spChg>
        <pc:picChg chg="mod">
          <ac:chgData name="crytal shadow" userId="fa2970d5b85510de" providerId="LiveId" clId="{56A05103-1792-4D01-AEC9-5374AA620BF1}" dt="2025-01-18T10:59:05.939" v="111" actId="14100"/>
          <ac:picMkLst>
            <pc:docMk/>
            <pc:sldMk cId="0" sldId="258"/>
            <ac:picMk id="7" creationId="{C77C53D2-16D6-B6FB-DE13-0767BB7DD5F8}"/>
          </ac:picMkLst>
        </pc:picChg>
      </pc:sldChg>
      <pc:sldChg chg="delSp modSp mod">
        <pc:chgData name="crytal shadow" userId="fa2970d5b85510de" providerId="LiveId" clId="{56A05103-1792-4D01-AEC9-5374AA620BF1}" dt="2025-01-18T10:59:48.908" v="119" actId="14100"/>
        <pc:sldMkLst>
          <pc:docMk/>
          <pc:sldMk cId="0" sldId="259"/>
        </pc:sldMkLst>
        <pc:spChg chg="mod">
          <ac:chgData name="crytal shadow" userId="fa2970d5b85510de" providerId="LiveId" clId="{56A05103-1792-4D01-AEC9-5374AA620BF1}" dt="2025-01-18T10:59:36.646" v="116" actId="14100"/>
          <ac:spMkLst>
            <pc:docMk/>
            <pc:sldMk cId="0" sldId="259"/>
            <ac:spMk id="81" creationId="{00000000-0000-0000-0000-000000000000}"/>
          </ac:spMkLst>
        </pc:spChg>
        <pc:picChg chg="mod">
          <ac:chgData name="crytal shadow" userId="fa2970d5b85510de" providerId="LiveId" clId="{56A05103-1792-4D01-AEC9-5374AA620BF1}" dt="2025-01-18T10:59:45.194" v="118" actId="14100"/>
          <ac:picMkLst>
            <pc:docMk/>
            <pc:sldMk cId="0" sldId="259"/>
            <ac:picMk id="4" creationId="{63FFAF71-2C00-BFD6-AD49-525BB3A3F3DE}"/>
          </ac:picMkLst>
        </pc:picChg>
        <pc:picChg chg="mod">
          <ac:chgData name="crytal shadow" userId="fa2970d5b85510de" providerId="LiveId" clId="{56A05103-1792-4D01-AEC9-5374AA620BF1}" dt="2025-01-18T10:59:48.908" v="119" actId="14100"/>
          <ac:picMkLst>
            <pc:docMk/>
            <pc:sldMk cId="0" sldId="259"/>
            <ac:picMk id="8" creationId="{CC3C50CB-E2E1-F789-6342-626492C95828}"/>
          </ac:picMkLst>
        </pc:picChg>
      </pc:sldChg>
      <pc:sldChg chg="addSp delSp modSp mod">
        <pc:chgData name="crytal shadow" userId="fa2970d5b85510de" providerId="LiveId" clId="{56A05103-1792-4D01-AEC9-5374AA620BF1}" dt="2025-01-18T10:57:20.304" v="99" actId="1076"/>
        <pc:sldMkLst>
          <pc:docMk/>
          <pc:sldMk cId="0" sldId="260"/>
        </pc:sldMkLst>
        <pc:spChg chg="add del mod">
          <ac:chgData name="crytal shadow" userId="fa2970d5b85510de" providerId="LiveId" clId="{56A05103-1792-4D01-AEC9-5374AA620BF1}" dt="2025-01-18T10:57:11.877" v="96" actId="14100"/>
          <ac:spMkLst>
            <pc:docMk/>
            <pc:sldMk cId="0" sldId="260"/>
            <ac:spMk id="89" creationId="{00000000-0000-0000-0000-000000000000}"/>
          </ac:spMkLst>
        </pc:spChg>
        <pc:picChg chg="mod">
          <ac:chgData name="crytal shadow" userId="fa2970d5b85510de" providerId="LiveId" clId="{56A05103-1792-4D01-AEC9-5374AA620BF1}" dt="2025-01-18T10:57:20.304" v="99" actId="1076"/>
          <ac:picMkLst>
            <pc:docMk/>
            <pc:sldMk cId="0" sldId="260"/>
            <ac:picMk id="5" creationId="{7D1BA41D-0828-8FDE-E09E-E081048B48AF}"/>
          </ac:picMkLst>
        </pc:picChg>
      </pc:sldChg>
      <pc:sldChg chg="delSp modSp mod">
        <pc:chgData name="crytal shadow" userId="fa2970d5b85510de" providerId="LiveId" clId="{56A05103-1792-4D01-AEC9-5374AA620BF1}" dt="2025-01-18T10:56:51.322" v="91" actId="1076"/>
        <pc:sldMkLst>
          <pc:docMk/>
          <pc:sldMk cId="0" sldId="262"/>
        </pc:sldMkLst>
        <pc:spChg chg="mod">
          <ac:chgData name="crytal shadow" userId="fa2970d5b85510de" providerId="LiveId" clId="{56A05103-1792-4D01-AEC9-5374AA620BF1}" dt="2025-01-18T10:56:48.831" v="90" actId="1076"/>
          <ac:spMkLst>
            <pc:docMk/>
            <pc:sldMk cId="0" sldId="262"/>
            <ac:spMk id="105" creationId="{00000000-0000-0000-0000-000000000000}"/>
          </ac:spMkLst>
        </pc:spChg>
        <pc:picChg chg="mod">
          <ac:chgData name="crytal shadow" userId="fa2970d5b85510de" providerId="LiveId" clId="{56A05103-1792-4D01-AEC9-5374AA620BF1}" dt="2025-01-18T10:56:51.322" v="91" actId="1076"/>
          <ac:picMkLst>
            <pc:docMk/>
            <pc:sldMk cId="0" sldId="262"/>
            <ac:picMk id="3" creationId="{1469ABB0-BCAA-91F3-5DCF-9E2B67262C15}"/>
          </ac:picMkLst>
        </pc:picChg>
      </pc:sldChg>
      <pc:sldChg chg="delSp modSp mod">
        <pc:chgData name="crytal shadow" userId="fa2970d5b85510de" providerId="LiveId" clId="{56A05103-1792-4D01-AEC9-5374AA620BF1}" dt="2025-01-18T10:55:26.283" v="53" actId="255"/>
        <pc:sldMkLst>
          <pc:docMk/>
          <pc:sldMk cId="0" sldId="263"/>
        </pc:sldMkLst>
        <pc:spChg chg="mod">
          <ac:chgData name="crytal shadow" userId="fa2970d5b85510de" providerId="LiveId" clId="{56A05103-1792-4D01-AEC9-5374AA620BF1}" dt="2025-01-18T10:55:26.283" v="53" actId="255"/>
          <ac:spMkLst>
            <pc:docMk/>
            <pc:sldMk cId="0" sldId="263"/>
            <ac:spMk id="113" creationId="{00000000-0000-0000-0000-000000000000}"/>
          </ac:spMkLst>
        </pc:spChg>
      </pc:sldChg>
      <pc:sldChg chg="addSp delSp modSp mod modNotes">
        <pc:chgData name="crytal shadow" userId="fa2970d5b85510de" providerId="LiveId" clId="{56A05103-1792-4D01-AEC9-5374AA620BF1}" dt="2025-01-18T10:56:19.737" v="86" actId="403"/>
        <pc:sldMkLst>
          <pc:docMk/>
          <pc:sldMk cId="0" sldId="266"/>
        </pc:sldMkLst>
        <pc:spChg chg="add mod">
          <ac:chgData name="crytal shadow" userId="fa2970d5b85510de" providerId="LiveId" clId="{56A05103-1792-4D01-AEC9-5374AA620BF1}" dt="2025-01-18T10:56:19.737" v="86" actId="403"/>
          <ac:spMkLst>
            <pc:docMk/>
            <pc:sldMk cId="0" sldId="266"/>
            <ac:spMk id="2" creationId="{3F3EA77B-92B5-C966-FB65-3F0936350B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2b109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2b109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2b1094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2b1094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72b109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72b109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2b1094b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2b1094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72b1094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72b1094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72b1094b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72b1094b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72b1094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72b1094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21710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357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519437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688189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52442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31178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4781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41481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07606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3374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59940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28224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169056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7494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532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13718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0225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15432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7" name="Google Shape;57;p13"/>
          <p:cNvSpPr txBox="1"/>
          <p:nvPr/>
        </p:nvSpPr>
        <p:spPr>
          <a:xfrm>
            <a:off x="192000" y="2994269"/>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Team Details</a:t>
            </a:r>
            <a:r>
              <a:rPr lang="en-GB" b="1" dirty="0"/>
              <a:t>:</a:t>
            </a:r>
            <a:endParaRPr sz="1800" b="1" dirty="0"/>
          </a:p>
          <a:p>
            <a:pPr marL="914400" lvl="1" indent="-342900" algn="l" rtl="0">
              <a:spcBef>
                <a:spcPts val="0"/>
              </a:spcBef>
              <a:spcAft>
                <a:spcPts val="0"/>
              </a:spcAft>
              <a:buSzPts val="1800"/>
              <a:buAutoNum type="alphaLcPeriod"/>
            </a:pPr>
            <a:r>
              <a:rPr lang="en-GB" sz="1800" b="1" dirty="0"/>
              <a:t>Team name: Tech Breakers</a:t>
            </a:r>
            <a:endParaRPr sz="1800" b="1" dirty="0"/>
          </a:p>
          <a:p>
            <a:pPr marL="914400" lvl="1" indent="-342900" algn="l" rtl="0">
              <a:spcBef>
                <a:spcPts val="0"/>
              </a:spcBef>
              <a:spcAft>
                <a:spcPts val="0"/>
              </a:spcAft>
              <a:buSzPts val="1800"/>
              <a:buAutoNum type="alphaLcPeriod"/>
            </a:pPr>
            <a:r>
              <a:rPr lang="en-GB" sz="1800" b="1" dirty="0"/>
              <a:t>Team leader name: Aryan Shukla</a:t>
            </a:r>
          </a:p>
          <a:p>
            <a:pPr marL="914400" lvl="1" indent="-342900" algn="l" rtl="0">
              <a:spcBef>
                <a:spcPts val="0"/>
              </a:spcBef>
              <a:spcAft>
                <a:spcPts val="0"/>
              </a:spcAft>
              <a:buSzPts val="1800"/>
              <a:buAutoNum type="alphaLcPeriod"/>
            </a:pPr>
            <a:r>
              <a:rPr lang="en-GB" b="1" dirty="0"/>
              <a:t>Build Name: Safe Guard(</a:t>
            </a:r>
            <a:r>
              <a:rPr lang="en-GB" b="1"/>
              <a:t>Vulnerability Scanner)</a:t>
            </a:r>
            <a:endParaRPr b="1" dirty="0"/>
          </a:p>
          <a:p>
            <a:pPr marL="914400" lvl="1" indent="-342900" algn="l" rtl="0">
              <a:spcBef>
                <a:spcPts val="0"/>
              </a:spcBef>
              <a:spcAft>
                <a:spcPts val="0"/>
              </a:spcAft>
              <a:buSzPts val="1800"/>
              <a:buAutoNum type="alphaLcPeriod"/>
            </a:pPr>
            <a:r>
              <a:rPr lang="en-GB" sz="1800" b="1" dirty="0"/>
              <a:t>Problem Statement:</a:t>
            </a:r>
            <a:r>
              <a:rPr lang="en-US" sz="1600" b="1" dirty="0"/>
              <a:t>Organizations struggle to identify and mitigate network vulnerabilities, such as open ports, weak services, and misconfigurations, which can lead to unauthorized access and data breaches.</a:t>
            </a:r>
            <a:r>
              <a:rPr lang="en-GB" sz="1200" b="1" dirty="0"/>
              <a:t> </a:t>
            </a:r>
            <a:endParaRPr sz="1200" b="1" dirty="0"/>
          </a:p>
          <a:p>
            <a:pPr marL="0" lvl="0" indent="0" algn="l" rtl="0">
              <a:spcBef>
                <a:spcPts val="0"/>
              </a:spcBef>
              <a:spcAft>
                <a:spcPts val="0"/>
              </a:spcAft>
              <a:buNone/>
            </a:pPr>
            <a:endParaRPr sz="1800" b="1" dirty="0"/>
          </a:p>
        </p:txBody>
      </p:sp>
      <p:pic>
        <p:nvPicPr>
          <p:cNvPr id="3" name="Picture 2" descr="A person in a mask looking at a computer&#10;&#10;Description automatically generated">
            <a:extLst>
              <a:ext uri="{FF2B5EF4-FFF2-40B4-BE49-F238E27FC236}">
                <a16:creationId xmlns:a16="http://schemas.microsoft.com/office/drawing/2014/main" id="{DA2F9A01-7D1C-233D-8776-CED64F3377F1}"/>
              </a:ext>
            </a:extLst>
          </p:cNvPr>
          <p:cNvPicPr>
            <a:picLocks noChangeAspect="1"/>
          </p:cNvPicPr>
          <p:nvPr/>
        </p:nvPicPr>
        <p:blipFill>
          <a:blip r:embed="rId3"/>
          <a:stretch>
            <a:fillRect/>
          </a:stretch>
        </p:blipFill>
        <p:spPr>
          <a:xfrm>
            <a:off x="4720719" y="1018479"/>
            <a:ext cx="4231281" cy="2463224"/>
          </a:xfrm>
          <a:prstGeom prst="rect">
            <a:avLst/>
          </a:prstGeom>
        </p:spPr>
      </p:pic>
      <p:sp>
        <p:nvSpPr>
          <p:cNvPr id="2" name="Rectangle 1">
            <a:extLst>
              <a:ext uri="{FF2B5EF4-FFF2-40B4-BE49-F238E27FC236}">
                <a16:creationId xmlns:a16="http://schemas.microsoft.com/office/drawing/2014/main" id="{FDAF4FF9-DABE-D40E-2AA6-451E63DFDBFD}"/>
              </a:ext>
            </a:extLst>
          </p:cNvPr>
          <p:cNvSpPr/>
          <p:nvPr/>
        </p:nvSpPr>
        <p:spPr>
          <a:xfrm>
            <a:off x="192000" y="95149"/>
            <a:ext cx="730680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Vulnerability Scanner</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5" name="Google Shape;65;p14"/>
          <p:cNvSpPr txBox="1"/>
          <p:nvPr/>
        </p:nvSpPr>
        <p:spPr>
          <a:xfrm>
            <a:off x="85525" y="806350"/>
            <a:ext cx="8943000" cy="24052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Develop a network vulnerability scanner that can accurately detect and report on network-level vulnerabilities, providing actionable insights to prioritize remediation efforts.</a:t>
            </a:r>
          </a:p>
          <a:p>
            <a:pPr marL="0" lvl="0" indent="0" algn="l" rtl="0">
              <a:spcBef>
                <a:spcPts val="0"/>
              </a:spcBef>
              <a:spcAft>
                <a:spcPts val="0"/>
              </a:spcAft>
              <a:buNone/>
            </a:pPr>
            <a:r>
              <a:rPr lang="en-US" sz="1600" b="1" dirty="0"/>
              <a:t>Vulnerability scanners are automated tools that identify potential security weaknesses in systems, networks, and software. They work by scanning for known vulnerabilities, such as outdated software, missing patches, or misconfigurations. By proactively detecting these vulnerabilities, organizations can take steps to fix them before they can be exploited by attackers.</a:t>
            </a:r>
            <a:endParaRPr sz="1600" b="1" dirty="0"/>
          </a:p>
        </p:txBody>
      </p:sp>
      <p:pic>
        <p:nvPicPr>
          <p:cNvPr id="3" name="Picture 2" descr="A magnifying glass over a computer screen">
            <a:extLst>
              <a:ext uri="{FF2B5EF4-FFF2-40B4-BE49-F238E27FC236}">
                <a16:creationId xmlns:a16="http://schemas.microsoft.com/office/drawing/2014/main" id="{8BA94B47-586B-EFF5-AB7F-FEBAB7FA77EA}"/>
              </a:ext>
            </a:extLst>
          </p:cNvPr>
          <p:cNvPicPr>
            <a:picLocks noChangeAspect="1"/>
          </p:cNvPicPr>
          <p:nvPr/>
        </p:nvPicPr>
        <p:blipFill>
          <a:blip r:embed="rId3"/>
          <a:stretch>
            <a:fillRect/>
          </a:stretch>
        </p:blipFill>
        <p:spPr>
          <a:xfrm>
            <a:off x="6022425" y="3093434"/>
            <a:ext cx="2809875" cy="1628775"/>
          </a:xfrm>
          <a:prstGeom prst="rect">
            <a:avLst/>
          </a:prstGeom>
        </p:spPr>
      </p:pic>
      <p:pic>
        <p:nvPicPr>
          <p:cNvPr id="5" name="Picture 4" descr="A magnifying glass and a magnifying glass with a red light">
            <a:extLst>
              <a:ext uri="{FF2B5EF4-FFF2-40B4-BE49-F238E27FC236}">
                <a16:creationId xmlns:a16="http://schemas.microsoft.com/office/drawing/2014/main" id="{619BFA38-88EF-14F3-5064-4870171E2437}"/>
              </a:ext>
            </a:extLst>
          </p:cNvPr>
          <p:cNvPicPr>
            <a:picLocks noChangeAspect="1"/>
          </p:cNvPicPr>
          <p:nvPr/>
        </p:nvPicPr>
        <p:blipFill>
          <a:blip r:embed="rId4"/>
          <a:stretch>
            <a:fillRect/>
          </a:stretch>
        </p:blipFill>
        <p:spPr>
          <a:xfrm>
            <a:off x="1530900" y="2958790"/>
            <a:ext cx="2974193" cy="1817716"/>
          </a:xfrm>
          <a:prstGeom prst="rect">
            <a:avLst/>
          </a:prstGeom>
        </p:spPr>
      </p:pic>
      <p:sp>
        <p:nvSpPr>
          <p:cNvPr id="2" name="Rectangle 1">
            <a:extLst>
              <a:ext uri="{FF2B5EF4-FFF2-40B4-BE49-F238E27FC236}">
                <a16:creationId xmlns:a16="http://schemas.microsoft.com/office/drawing/2014/main" id="{0C6CAD63-C0A9-ECFE-287E-06C9831403E1}"/>
              </a:ext>
            </a:extLst>
          </p:cNvPr>
          <p:cNvSpPr/>
          <p:nvPr/>
        </p:nvSpPr>
        <p:spPr>
          <a:xfrm>
            <a:off x="-920387" y="221575"/>
            <a:ext cx="4902574" cy="584775"/>
          </a:xfrm>
          <a:prstGeom prst="rect">
            <a:avLst/>
          </a:prstGeom>
          <a:noFill/>
        </p:spPr>
        <p:txBody>
          <a:bodyPr wrap="squar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Project:</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3" name="Google Shape;73;p15"/>
          <p:cNvSpPr txBox="1"/>
          <p:nvPr/>
        </p:nvSpPr>
        <p:spPr>
          <a:xfrm>
            <a:off x="-64046" y="-120341"/>
            <a:ext cx="8784300" cy="3374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90" b="1" dirty="0">
                <a:solidFill>
                  <a:srgbClr val="000000"/>
                </a:solidFill>
              </a:rPr>
              <a:t>Opportunities</a:t>
            </a:r>
            <a:r>
              <a:rPr lang="en-GB" sz="1590" b="1" dirty="0"/>
              <a:t>:</a:t>
            </a:r>
          </a:p>
          <a:p>
            <a:pPr marL="0" lvl="0" indent="0" algn="l" rtl="0">
              <a:lnSpc>
                <a:spcPct val="115000"/>
              </a:lnSpc>
              <a:spcBef>
                <a:spcPts val="0"/>
              </a:spcBef>
              <a:spcAft>
                <a:spcPts val="0"/>
              </a:spcAft>
              <a:buNone/>
            </a:pPr>
            <a:r>
              <a:rPr lang="en-GB" sz="1590" b="1" dirty="0">
                <a:solidFill>
                  <a:srgbClr val="000000"/>
                </a:solidFill>
              </a:rPr>
              <a:t>1)How different is it from any of the other existing ideas?</a:t>
            </a:r>
          </a:p>
          <a:p>
            <a:r>
              <a:rPr lang="en-IN" sz="1590" b="1" dirty="0"/>
              <a:t>1. Scanning Techniques:</a:t>
            </a:r>
          </a:p>
          <a:p>
            <a:pPr>
              <a:buFont typeface="Arial" panose="020B0604020202020204" pitchFamily="34" charset="0"/>
              <a:buChar char="•"/>
            </a:pPr>
            <a:r>
              <a:rPr lang="en-IN" sz="1590" b="1" dirty="0"/>
              <a:t>Signature-based: Relies on known vulnerability signatures to identify weaknesses.</a:t>
            </a:r>
          </a:p>
          <a:p>
            <a:pPr>
              <a:buFont typeface="Arial" panose="020B0604020202020204" pitchFamily="34" charset="0"/>
              <a:buChar char="•"/>
            </a:pPr>
            <a:r>
              <a:rPr lang="en-IN" sz="1590" b="1" dirty="0"/>
              <a:t>Heuristic-based: Uses pattern recognition to detect potential vulnerabilities.</a:t>
            </a:r>
          </a:p>
          <a:p>
            <a:pPr>
              <a:buFont typeface="Arial" panose="020B0604020202020204" pitchFamily="34" charset="0"/>
              <a:buChar char="•"/>
            </a:pPr>
            <a:r>
              <a:rPr lang="en-IN" sz="1590" b="1" dirty="0"/>
              <a:t>Hybrid: Combines signature-based and heuristic-based techniques for broader coverage.</a:t>
            </a:r>
          </a:p>
          <a:p>
            <a:r>
              <a:rPr lang="en-IN" sz="1590" b="1" dirty="0"/>
              <a:t>2. Scanning Scope:</a:t>
            </a:r>
          </a:p>
          <a:p>
            <a:pPr>
              <a:buFont typeface="Arial" panose="020B0604020202020204" pitchFamily="34" charset="0"/>
              <a:buChar char="•"/>
            </a:pPr>
            <a:r>
              <a:rPr lang="en-IN" sz="1590" b="1" dirty="0"/>
              <a:t>Network-level: Scans network devices, ports, and services for vulnerabilities.</a:t>
            </a:r>
          </a:p>
          <a:p>
            <a:pPr>
              <a:buFont typeface="Arial" panose="020B0604020202020204" pitchFamily="34" charset="0"/>
              <a:buChar char="•"/>
            </a:pPr>
            <a:r>
              <a:rPr lang="en-IN" sz="1590" b="1" dirty="0"/>
              <a:t>Web application-level: Scans web applications for vulnerabilities like SQL injection, XSS, etc</a:t>
            </a:r>
            <a:r>
              <a:rPr lang="en-IN" sz="1590" dirty="0"/>
              <a:t>.</a:t>
            </a:r>
          </a:p>
          <a:p>
            <a:r>
              <a:rPr lang="en-GB" sz="1590" b="1" dirty="0">
                <a:solidFill>
                  <a:srgbClr val="000000"/>
                </a:solidFill>
              </a:rPr>
              <a:t>2)How will it be able to solve the problem?</a:t>
            </a:r>
            <a:endParaRPr lang="en-GB" sz="1590" b="1" dirty="0"/>
          </a:p>
          <a:p>
            <a:r>
              <a:rPr lang="en-US" sz="1590" b="1" dirty="0"/>
              <a:t>Develop a system and software vulnerability scanner that can accurately identify and report on outdated software, missing patches, and other system-level vulnerabilities, facilitating timely remediation</a:t>
            </a:r>
            <a:r>
              <a:rPr lang="en-US" sz="1590" dirty="0"/>
              <a:t>.</a:t>
            </a:r>
            <a:endParaRPr lang="en-GB" sz="1590" b="1" dirty="0">
              <a:solidFill>
                <a:srgbClr val="000000"/>
              </a:solidFill>
            </a:endParaRPr>
          </a:p>
          <a:p>
            <a:r>
              <a:rPr lang="en-GB" sz="1590" b="1" dirty="0">
                <a:solidFill>
                  <a:srgbClr val="000000"/>
                </a:solidFill>
              </a:rPr>
              <a:t>3)USP of the proposed solution</a:t>
            </a:r>
          </a:p>
          <a:p>
            <a:r>
              <a:rPr lang="en-US" sz="1590" b="1" dirty="0"/>
              <a:t>1. Advanced Threat Detection</a:t>
            </a:r>
          </a:p>
          <a:p>
            <a:r>
              <a:rPr lang="en-US" sz="1590" b="1" dirty="0">
                <a:solidFill>
                  <a:srgbClr val="000000"/>
                </a:solidFill>
              </a:rPr>
              <a:t>2.User-Friendly interface</a:t>
            </a:r>
            <a:endParaRPr sz="1590" b="1" dirty="0">
              <a:solidFill>
                <a:srgbClr val="000000"/>
              </a:solidFill>
            </a:endParaRPr>
          </a:p>
          <a:p>
            <a:pPr marL="0" lvl="0" indent="0" algn="l" rtl="0">
              <a:spcBef>
                <a:spcPts val="0"/>
              </a:spcBef>
              <a:spcAft>
                <a:spcPts val="0"/>
              </a:spcAft>
              <a:buNone/>
            </a:pPr>
            <a:r>
              <a:rPr lang="en-US" sz="1590" dirty="0">
                <a:solidFill>
                  <a:srgbClr val="595959"/>
                </a:solidFill>
              </a:rPr>
              <a:t>3.</a:t>
            </a:r>
            <a:r>
              <a:rPr lang="en-US" sz="1590" dirty="0"/>
              <a:t> </a:t>
            </a:r>
            <a:r>
              <a:rPr lang="en-US" sz="1590" b="1" dirty="0"/>
              <a:t>Rapid Vulnerability Assessment and Remediation</a:t>
            </a:r>
            <a:endParaRPr sz="1590" b="1" dirty="0">
              <a:solidFill>
                <a:srgbClr val="595959"/>
              </a:solidFill>
            </a:endParaRPr>
          </a:p>
        </p:txBody>
      </p:sp>
      <p:pic>
        <p:nvPicPr>
          <p:cNvPr id="7" name="Picture 6" descr="A group of icons with text&#10;&#10;Description automatically generated">
            <a:extLst>
              <a:ext uri="{FF2B5EF4-FFF2-40B4-BE49-F238E27FC236}">
                <a16:creationId xmlns:a16="http://schemas.microsoft.com/office/drawing/2014/main" id="{C77C53D2-16D6-B6FB-DE13-0767BB7DD5F8}"/>
              </a:ext>
            </a:extLst>
          </p:cNvPr>
          <p:cNvPicPr>
            <a:picLocks noChangeAspect="1"/>
          </p:cNvPicPr>
          <p:nvPr/>
        </p:nvPicPr>
        <p:blipFill>
          <a:blip r:embed="rId3"/>
          <a:stretch>
            <a:fillRect/>
          </a:stretch>
        </p:blipFill>
        <p:spPr>
          <a:xfrm>
            <a:off x="5166732" y="3783596"/>
            <a:ext cx="3873191" cy="12254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1" name="Google Shape;81;p16"/>
          <p:cNvSpPr txBox="1"/>
          <p:nvPr/>
        </p:nvSpPr>
        <p:spPr>
          <a:xfrm>
            <a:off x="0" y="-59176"/>
            <a:ext cx="8698800" cy="34640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List of features offered by the solution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 Scanning:</a:t>
            </a:r>
            <a:r>
              <a:rPr kumimoji="0" lang="en-US" altLang="en-US" sz="1800" b="0" i="0" u="none" strike="noStrike" cap="none" normalizeH="0" baseline="0" dirty="0">
                <a:ln>
                  <a:noFill/>
                </a:ln>
                <a:solidFill>
                  <a:schemeClr val="tx1"/>
                </a:solidFill>
                <a:effectLst/>
                <a:latin typeface="Arial" panose="020B0604020202020204" pitchFamily="34" charset="0"/>
              </a:rPr>
              <a:t> Scan networks for open ports, services, and vulnerabilities like weak passwords and misconfigurations.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Application Scanning:</a:t>
            </a:r>
            <a:r>
              <a:rPr kumimoji="0" lang="en-US" altLang="en-US" sz="1800" b="0" i="0" u="none" strike="noStrike" cap="none" normalizeH="0" baseline="0" dirty="0">
                <a:ln>
                  <a:noFill/>
                </a:ln>
                <a:solidFill>
                  <a:schemeClr val="tx1"/>
                </a:solidFill>
                <a:effectLst/>
                <a:latin typeface="Arial" panose="020B0604020202020204" pitchFamily="34" charset="0"/>
              </a:rPr>
              <a:t> Identify vulnerabilities in web applications, such as SQL injection, cross-site scripting (XSS), and insecure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and Software Scanning:</a:t>
            </a:r>
            <a:r>
              <a:rPr kumimoji="0" lang="en-US" altLang="en-US" sz="1800" b="0" i="0" u="none" strike="noStrike" cap="none" normalizeH="0" baseline="0" dirty="0">
                <a:ln>
                  <a:noFill/>
                </a:ln>
                <a:solidFill>
                  <a:schemeClr val="tx1"/>
                </a:solidFill>
                <a:effectLst/>
                <a:latin typeface="Arial" panose="020B0604020202020204" pitchFamily="34" charset="0"/>
              </a:rPr>
              <a:t> Detect outdated software, missing patches, and other system-level vulnerabilities.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Vulnerability Database:</a:t>
            </a:r>
            <a:r>
              <a:rPr kumimoji="0" lang="en-US" altLang="en-US" sz="1800" b="0" i="0" u="none" strike="noStrike" cap="none" normalizeH="0" baseline="0" dirty="0">
                <a:ln>
                  <a:noFill/>
                </a:ln>
                <a:solidFill>
                  <a:schemeClr val="tx1"/>
                </a:solidFill>
                <a:effectLst/>
                <a:latin typeface="Arial" panose="020B0604020202020204" pitchFamily="34" charset="0"/>
              </a:rPr>
              <a:t> Maintain a comprehensive and up-to-date vulnerability database to ensure accurate detection.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Alerting:</a:t>
            </a:r>
            <a:r>
              <a:rPr kumimoji="0" lang="en-US" altLang="en-US" sz="1800" b="0" i="0" u="none" strike="noStrike" cap="none" normalizeH="0" baseline="0" dirty="0">
                <a:ln>
                  <a:noFill/>
                </a:ln>
                <a:solidFill>
                  <a:schemeClr val="tx1"/>
                </a:solidFill>
                <a:effectLst/>
                <a:latin typeface="Arial" panose="020B0604020202020204" pitchFamily="34" charset="0"/>
              </a:rPr>
              <a:t> Generate detailed reports on identified vulnerabilities, including severity, potential impact, and remediation recommendation.</a:t>
            </a:r>
            <a:endParaRPr sz="1800" b="1" dirty="0"/>
          </a:p>
        </p:txBody>
      </p:sp>
      <p:pic>
        <p:nvPicPr>
          <p:cNvPr id="4" name="Picture 3" descr="A collection of icons with text&#10;&#10;Description automatically generated">
            <a:extLst>
              <a:ext uri="{FF2B5EF4-FFF2-40B4-BE49-F238E27FC236}">
                <a16:creationId xmlns:a16="http://schemas.microsoft.com/office/drawing/2014/main" id="{63FFAF71-2C00-BFD6-AD49-525BB3A3F3DE}"/>
              </a:ext>
            </a:extLst>
          </p:cNvPr>
          <p:cNvPicPr>
            <a:picLocks noChangeAspect="1"/>
          </p:cNvPicPr>
          <p:nvPr/>
        </p:nvPicPr>
        <p:blipFill>
          <a:blip r:embed="rId3"/>
          <a:stretch>
            <a:fillRect/>
          </a:stretch>
        </p:blipFill>
        <p:spPr>
          <a:xfrm>
            <a:off x="113074" y="3464312"/>
            <a:ext cx="2100719" cy="1567460"/>
          </a:xfrm>
          <a:prstGeom prst="rect">
            <a:avLst/>
          </a:prstGeom>
        </p:spPr>
      </p:pic>
      <p:pic>
        <p:nvPicPr>
          <p:cNvPr id="8" name="Picture 7" descr="A computer with many circles around it&#10;&#10;Description automatically generated">
            <a:extLst>
              <a:ext uri="{FF2B5EF4-FFF2-40B4-BE49-F238E27FC236}">
                <a16:creationId xmlns:a16="http://schemas.microsoft.com/office/drawing/2014/main" id="{CC3C50CB-E2E1-F789-6342-626492C95828}"/>
              </a:ext>
            </a:extLst>
          </p:cNvPr>
          <p:cNvPicPr>
            <a:picLocks noChangeAspect="1"/>
          </p:cNvPicPr>
          <p:nvPr/>
        </p:nvPicPr>
        <p:blipFill>
          <a:blip r:embed="rId4"/>
          <a:stretch>
            <a:fillRect/>
          </a:stretch>
        </p:blipFill>
        <p:spPr>
          <a:xfrm>
            <a:off x="5806068" y="3466812"/>
            <a:ext cx="2892732" cy="15996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9" name="Google Shape;89;p17"/>
          <p:cNvSpPr txBox="1"/>
          <p:nvPr/>
        </p:nvSpPr>
        <p:spPr>
          <a:xfrm>
            <a:off x="-90557" y="-83624"/>
            <a:ext cx="8772000" cy="8270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Process flow diagram or Use-case diagram:</a:t>
            </a:r>
          </a:p>
          <a:p>
            <a:pPr marL="0" lvl="0" indent="0" algn="l" rtl="0">
              <a:spcBef>
                <a:spcPts val="0"/>
              </a:spcBef>
              <a:spcAft>
                <a:spcPts val="0"/>
              </a:spcAft>
              <a:buNone/>
            </a:pPr>
            <a:endParaRPr sz="1800" b="1" dirty="0"/>
          </a:p>
        </p:txBody>
      </p:sp>
      <p:pic>
        <p:nvPicPr>
          <p:cNvPr id="5" name="Picture 4" descr="A diagram of a network security system">
            <a:extLst>
              <a:ext uri="{FF2B5EF4-FFF2-40B4-BE49-F238E27FC236}">
                <a16:creationId xmlns:a16="http://schemas.microsoft.com/office/drawing/2014/main" id="{7D1BA41D-0828-8FDE-E09E-E081048B48AF}"/>
              </a:ext>
            </a:extLst>
          </p:cNvPr>
          <p:cNvPicPr>
            <a:picLocks noChangeAspect="1"/>
          </p:cNvPicPr>
          <p:nvPr/>
        </p:nvPicPr>
        <p:blipFill>
          <a:blip r:embed="rId3"/>
          <a:stretch>
            <a:fillRect/>
          </a:stretch>
        </p:blipFill>
        <p:spPr>
          <a:xfrm>
            <a:off x="1061589" y="920538"/>
            <a:ext cx="4624038" cy="3666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5" name="Google Shape;105;p19"/>
          <p:cNvSpPr txBox="1"/>
          <p:nvPr/>
        </p:nvSpPr>
        <p:spPr>
          <a:xfrm>
            <a:off x="0" y="0"/>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Architecture diagram of the proposed solution</a:t>
            </a:r>
            <a:endParaRPr sz="1800" b="1"/>
          </a:p>
        </p:txBody>
      </p:sp>
      <p:pic>
        <p:nvPicPr>
          <p:cNvPr id="3" name="Picture 2" descr="A diagram of a software system&#10;&#10;Description automatically generated">
            <a:extLst>
              <a:ext uri="{FF2B5EF4-FFF2-40B4-BE49-F238E27FC236}">
                <a16:creationId xmlns:a16="http://schemas.microsoft.com/office/drawing/2014/main" id="{1469ABB0-BCAA-91F3-5DCF-9E2B67262C15}"/>
              </a:ext>
            </a:extLst>
          </p:cNvPr>
          <p:cNvPicPr>
            <a:picLocks noChangeAspect="1"/>
          </p:cNvPicPr>
          <p:nvPr/>
        </p:nvPicPr>
        <p:blipFill>
          <a:blip r:embed="rId3"/>
          <a:stretch>
            <a:fillRect/>
          </a:stretch>
        </p:blipFill>
        <p:spPr>
          <a:xfrm>
            <a:off x="1646138" y="1065313"/>
            <a:ext cx="4989359" cy="36309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3" name="Google Shape;113;p20"/>
          <p:cNvSpPr txBox="1"/>
          <p:nvPr/>
        </p:nvSpPr>
        <p:spPr>
          <a:xfrm>
            <a:off x="0" y="-75047"/>
            <a:ext cx="8459905" cy="4518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40" b="1" dirty="0"/>
              <a:t>Technologies to be used in the solution:</a:t>
            </a:r>
          </a:p>
          <a:p>
            <a:r>
              <a:rPr lang="en-IN" sz="1540" b="1" dirty="0"/>
              <a:t>Core Technologies:</a:t>
            </a:r>
          </a:p>
          <a:p>
            <a:pPr>
              <a:buFont typeface="Arial" panose="020B0604020202020204" pitchFamily="34" charset="0"/>
              <a:buChar char="•"/>
            </a:pPr>
            <a:r>
              <a:rPr lang="en-IN" sz="1540" b="1" dirty="0"/>
              <a:t>Network Scanning:</a:t>
            </a:r>
            <a:r>
              <a:rPr lang="en-IN" sz="1540" dirty="0"/>
              <a:t> </a:t>
            </a:r>
          </a:p>
          <a:p>
            <a:pPr marL="742950" lvl="1" indent="-285750">
              <a:buFont typeface="Arial" panose="020B0604020202020204" pitchFamily="34" charset="0"/>
              <a:buChar char="•"/>
            </a:pPr>
            <a:r>
              <a:rPr lang="en-IN" sz="1540" b="1" dirty="0"/>
              <a:t>Port Scanning:</a:t>
            </a:r>
            <a:r>
              <a:rPr lang="en-IN" sz="1540" dirty="0"/>
              <a:t> Techniques like TCP/UDP port scanning to identify open ports and services.</a:t>
            </a:r>
          </a:p>
          <a:p>
            <a:pPr marL="742950" lvl="1" indent="-285750">
              <a:buFont typeface="Arial" panose="020B0604020202020204" pitchFamily="34" charset="0"/>
              <a:buChar char="•"/>
            </a:pPr>
            <a:r>
              <a:rPr lang="en-IN" sz="1540" b="1" dirty="0"/>
              <a:t>Protocol Analysis:</a:t>
            </a:r>
            <a:r>
              <a:rPr lang="en-IN" sz="1540" dirty="0"/>
              <a:t> </a:t>
            </a:r>
            <a:r>
              <a:rPr lang="en-IN" sz="1540" dirty="0" err="1"/>
              <a:t>Analyzing</a:t>
            </a:r>
            <a:r>
              <a:rPr lang="en-IN" sz="1540" dirty="0"/>
              <a:t> network traffic to identify protocol vulnerabilities and misconfigurations.</a:t>
            </a:r>
          </a:p>
          <a:p>
            <a:pPr>
              <a:buFont typeface="Arial" panose="020B0604020202020204" pitchFamily="34" charset="0"/>
              <a:buChar char="•"/>
            </a:pPr>
            <a:r>
              <a:rPr lang="en-IN" sz="1540" b="1" dirty="0"/>
              <a:t>Web Application Scanning:</a:t>
            </a:r>
            <a:r>
              <a:rPr lang="en-IN" sz="1540" dirty="0"/>
              <a:t> </a:t>
            </a:r>
          </a:p>
          <a:p>
            <a:pPr marL="742950" lvl="1" indent="-285750">
              <a:buFont typeface="Arial" panose="020B0604020202020204" pitchFamily="34" charset="0"/>
              <a:buChar char="•"/>
            </a:pPr>
            <a:r>
              <a:rPr lang="en-IN" sz="1540" b="1" dirty="0"/>
              <a:t>HTTP Requests:</a:t>
            </a:r>
            <a:r>
              <a:rPr lang="en-IN" sz="1540" dirty="0"/>
              <a:t> Sending crafted HTTP requests to test for vulnerabilities like SQL injection, XSS, and CSRF.</a:t>
            </a:r>
          </a:p>
          <a:p>
            <a:pPr marL="742950" lvl="1" indent="-285750">
              <a:buFont typeface="Arial" panose="020B0604020202020204" pitchFamily="34" charset="0"/>
              <a:buChar char="•"/>
            </a:pPr>
            <a:r>
              <a:rPr lang="en-IN" sz="1540" b="1" dirty="0"/>
              <a:t>Web Crawling:</a:t>
            </a:r>
            <a:r>
              <a:rPr lang="en-IN" sz="1540" dirty="0"/>
              <a:t> Automatically discovering and </a:t>
            </a:r>
            <a:r>
              <a:rPr lang="en-IN" sz="1540" dirty="0" err="1"/>
              <a:t>analyzing</a:t>
            </a:r>
            <a:r>
              <a:rPr lang="en-IN" sz="1540" dirty="0"/>
              <a:t> web pages and their interactions.</a:t>
            </a:r>
          </a:p>
          <a:p>
            <a:pPr>
              <a:buFont typeface="Arial" panose="020B0604020202020204" pitchFamily="34" charset="0"/>
              <a:buChar char="•"/>
            </a:pPr>
            <a:r>
              <a:rPr lang="en-IN" sz="1540" b="1" dirty="0"/>
              <a:t>System and Software Scanning:</a:t>
            </a:r>
            <a:r>
              <a:rPr lang="en-IN" sz="1540" dirty="0"/>
              <a:t> </a:t>
            </a:r>
          </a:p>
          <a:p>
            <a:pPr marL="742950" lvl="1" indent="-285750">
              <a:buFont typeface="Arial" panose="020B0604020202020204" pitchFamily="34" charset="0"/>
              <a:buChar char="•"/>
            </a:pPr>
            <a:r>
              <a:rPr lang="en-IN" sz="1540" b="1" dirty="0"/>
              <a:t>Signature-Based Scanning:</a:t>
            </a:r>
            <a:r>
              <a:rPr lang="en-IN" sz="1540" dirty="0"/>
              <a:t> Comparing system configurations and software versions against known vulnerability databases.</a:t>
            </a:r>
          </a:p>
          <a:p>
            <a:pPr marL="742950" lvl="1" indent="-285750">
              <a:buFont typeface="Arial" panose="020B0604020202020204" pitchFamily="34" charset="0"/>
              <a:buChar char="•"/>
            </a:pPr>
            <a:r>
              <a:rPr lang="en-IN" sz="1540" b="1" dirty="0"/>
              <a:t>Heuristic Analysis:</a:t>
            </a:r>
            <a:r>
              <a:rPr lang="en-IN" sz="1540" dirty="0"/>
              <a:t> Using </a:t>
            </a:r>
            <a:r>
              <a:rPr lang="en-IN" sz="1540" dirty="0" err="1"/>
              <a:t>behavioral</a:t>
            </a:r>
            <a:r>
              <a:rPr lang="en-IN" sz="1540" dirty="0"/>
              <a:t> analysis to identify potential vulnerabilities.</a:t>
            </a:r>
          </a:p>
          <a:p>
            <a:r>
              <a:rPr lang="en-US" sz="1540" b="1" dirty="0"/>
              <a:t>Programming Languages and Frameworks:</a:t>
            </a:r>
          </a:p>
          <a:p>
            <a:pPr>
              <a:buFont typeface="Arial" panose="020B0604020202020204" pitchFamily="34" charset="0"/>
              <a:buChar char="•"/>
            </a:pPr>
            <a:r>
              <a:rPr lang="en-US" sz="1540" b="1" dirty="0"/>
              <a:t>Python:</a:t>
            </a:r>
            <a:r>
              <a:rPr lang="en-US" sz="1540" dirty="0"/>
              <a:t> Widely used for its simplicity and versatility, often used for scripting and automation.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40" b="1" i="0" u="none" strike="noStrike" cap="none" normalizeH="0" baseline="0" dirty="0">
                <a:ln>
                  <a:noFill/>
                </a:ln>
                <a:solidFill>
                  <a:schemeClr val="tx1"/>
                </a:solidFill>
                <a:effectLst/>
                <a:latin typeface="Arial" panose="020B0604020202020204" pitchFamily="34" charset="0"/>
              </a:rPr>
              <a:t>Java:</a:t>
            </a:r>
            <a:r>
              <a:rPr kumimoji="0" lang="en-US" altLang="en-US" sz="1540" b="0" i="0" u="none" strike="noStrike" cap="none" normalizeH="0" baseline="0" dirty="0">
                <a:ln>
                  <a:noFill/>
                </a:ln>
                <a:solidFill>
                  <a:schemeClr val="tx1"/>
                </a:solidFill>
                <a:effectLst/>
                <a:latin typeface="Arial" panose="020B0604020202020204" pitchFamily="34" charset="0"/>
              </a:rPr>
              <a:t> Used for large-scale enterprise security solutions.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40" b="1" i="0" u="none" strike="noStrike" cap="none" normalizeH="0" baseline="0" dirty="0">
                <a:ln>
                  <a:noFill/>
                </a:ln>
                <a:solidFill>
                  <a:schemeClr val="tx1"/>
                </a:solidFill>
                <a:effectLst/>
                <a:latin typeface="Arial" panose="020B0604020202020204" pitchFamily="34" charset="0"/>
              </a:rPr>
              <a:t>JavaScript:</a:t>
            </a:r>
            <a:r>
              <a:rPr kumimoji="0" lang="en-US" altLang="en-US" sz="1540" b="0" i="0" u="none" strike="noStrike" cap="none" normalizeH="0" baseline="0" dirty="0">
                <a:ln>
                  <a:noFill/>
                </a:ln>
                <a:solidFill>
                  <a:schemeClr val="tx1"/>
                </a:solidFill>
                <a:effectLst/>
                <a:latin typeface="Arial" panose="020B0604020202020204" pitchFamily="34" charset="0"/>
              </a:rPr>
              <a:t> Used for web application scanning and interactive interfaces and many more.</a:t>
            </a:r>
          </a:p>
          <a:p>
            <a:pPr>
              <a:buFont typeface="Arial" panose="020B0604020202020204" pitchFamily="34" charset="0"/>
              <a:buChar char="•"/>
            </a:pPr>
            <a:endParaRPr lang="en-US" sz="1540"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sz="154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2" name="Rectangle 1">
            <a:extLst>
              <a:ext uri="{FF2B5EF4-FFF2-40B4-BE49-F238E27FC236}">
                <a16:creationId xmlns:a16="http://schemas.microsoft.com/office/drawing/2014/main" id="{3F3EA77B-92B5-C966-FB65-3F0936350B22}"/>
              </a:ext>
            </a:extLst>
          </p:cNvPr>
          <p:cNvSpPr/>
          <p:nvPr/>
        </p:nvSpPr>
        <p:spPr>
          <a:xfrm>
            <a:off x="892098" y="1211766"/>
            <a:ext cx="6542048" cy="1323439"/>
          </a:xfrm>
          <a:prstGeom prst="rect">
            <a:avLst/>
          </a:prstGeom>
          <a:noFill/>
        </p:spPr>
        <p:txBody>
          <a:bodyPr wrap="squar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reflection blurRad="6350" stA="55000" endA="50" endPos="85000" dist="60007" dir="5400000" sy="-100000" algn="bl" rotWithShape="0"/>
                </a:effectLst>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TotalTime>
  <Words>569</Words>
  <Application>Microsoft Office PowerPoint</Application>
  <PresentationFormat>On-screen Show (16:9)</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Shukla</dc:creator>
  <cp:lastModifiedBy>crytal shadow</cp:lastModifiedBy>
  <cp:revision>1</cp:revision>
  <dcterms:modified xsi:type="dcterms:W3CDTF">2025-01-24T02:04:31Z</dcterms:modified>
</cp:coreProperties>
</file>