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7" r:id="rId2"/>
    <p:sldId id="258" r:id="rId3"/>
    <p:sldId id="259" r:id="rId4"/>
    <p:sldId id="260" r:id="rId5"/>
    <p:sldId id="261" r:id="rId6"/>
    <p:sldId id="263" r:id="rId7"/>
    <p:sldId id="264" r:id="rId8"/>
    <p:sldId id="268" r:id="rId9"/>
    <p:sldId id="270" r:id="rId10"/>
  </p:sldIdLst>
  <p:sldSz cx="9144000" cy="5143500" type="screen16x9"/>
  <p:notesSz cx="6858000" cy="9144000"/>
  <p:embeddedFontLst>
    <p:embeddedFont>
      <p:font typeface="Aharoni" pitchFamily="2" charset="-79"/>
      <p:bold r:id="rId12"/>
    </p:embeddedFont>
    <p:embeddedFont>
      <p:font typeface="Google Sans"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6F7F63A-3A96-4FEB-8678-41F1D7341C22}">
          <p14:sldIdLst>
            <p14:sldId id="257"/>
            <p14:sldId id="258"/>
            <p14:sldId id="259"/>
          </p14:sldIdLst>
        </p14:section>
        <p14:section name="Untitled Section" id="{E8A65B9B-40EA-4534-A4BE-ED7B4E8A4CCB}">
          <p14:sldIdLst>
            <p14:sldId id="260"/>
            <p14:sldId id="261"/>
            <p14:sldId id="263"/>
            <p14:sldId id="264"/>
            <p14:sldId id="268"/>
            <p14:sldId id="270"/>
          </p14:sldIdLst>
        </p14:section>
      </p14:sectionLst>
    </p:ex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3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051735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a4e890203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a4e890203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ef99d2c9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ef99d2c9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1ef99d2c9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1ef99d2c9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ef99d2c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ef99d2c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1ef99d2c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1ef99d2c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ef99d2c9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ef99d2c9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1ef99d2c9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1ef99d2c9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1ef99d2c9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1ef99d2c9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drive.google.com/file/d/1-BPWblhFFcw-qntgXQRx4zel3sNGUgSE/view?usp=drivesdk" TargetMode="External"/><Relationship Id="rId4" Type="http://schemas.openxmlformats.org/officeDocument/2006/relationships/hyperlink" Target="https://github.com/Aryanshukla578/protectopia-website.gi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pic>
        <p:nvPicPr>
          <p:cNvPr id="63" name="Google Shape;63;p14"/>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4" name="Google Shape;64;p14"/>
          <p:cNvSpPr txBox="1"/>
          <p:nvPr/>
        </p:nvSpPr>
        <p:spPr>
          <a:xfrm>
            <a:off x="146600" y="2895500"/>
            <a:ext cx="8760000" cy="20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latin typeface="Google Sans"/>
                <a:ea typeface="Google Sans"/>
                <a:cs typeface="Google Sans"/>
                <a:sym typeface="Google Sans"/>
              </a:rPr>
              <a:t>Team Details</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latin typeface="Google Sans"/>
              <a:ea typeface="Google Sans"/>
              <a:cs typeface="Google Sans"/>
              <a:sym typeface="Google Sans"/>
            </a:endParaRPr>
          </a:p>
          <a:p>
            <a:pPr marL="914400" lvl="1" indent="-342900">
              <a:buSzPts val="1800"/>
              <a:buFont typeface="Google Sans"/>
              <a:buAutoNum type="alphaLcPeriod"/>
            </a:pPr>
            <a:r>
              <a:rPr lang="en-GB" sz="1800" b="1" dirty="0">
                <a:latin typeface="Google Sans"/>
                <a:ea typeface="Google Sans"/>
                <a:cs typeface="Google Sans"/>
                <a:sym typeface="Google Sans"/>
              </a:rPr>
              <a:t>Team name: Forge Breakers</a:t>
            </a: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Team leader name: </a:t>
            </a:r>
            <a:r>
              <a:rPr lang="en-GB" sz="1800" b="1" dirty="0" smtClean="0">
                <a:latin typeface="Google Sans"/>
                <a:ea typeface="Google Sans"/>
                <a:cs typeface="Google Sans"/>
                <a:sym typeface="Google Sans"/>
              </a:rPr>
              <a:t>Aryan Shukla</a:t>
            </a: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Problem Statement: </a:t>
            </a:r>
            <a:r>
              <a:rPr lang="en-GB" sz="1800" b="1" dirty="0" smtClean="0">
                <a:latin typeface="Google Sans"/>
                <a:ea typeface="Google Sans"/>
                <a:cs typeface="Google Sans"/>
                <a:sym typeface="Google Sans"/>
              </a:rPr>
              <a:t>AI for Intellectual Property Protection</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 name="Title 5"/>
          <p:cNvSpPr>
            <a:spLocks noGrp="1"/>
          </p:cNvSpPr>
          <p:nvPr>
            <p:ph type="title"/>
          </p:nvPr>
        </p:nvSpPr>
        <p:spPr/>
        <p:txBody>
          <a:bodyPr>
            <a:normAutofit/>
          </a:bodyPr>
          <a:lstStyle/>
          <a:p>
            <a:r>
              <a:rPr lang="en-US" sz="1800" dirty="0" smtClean="0">
                <a:latin typeface="Aharoni" pitchFamily="2" charset="-79"/>
                <a:cs typeface="Aharoni" pitchFamily="2" charset="-79"/>
              </a:rPr>
              <a:t>Brief about the Solution</a:t>
            </a:r>
            <a:endParaRPr lang="en-IN" sz="1800" dirty="0">
              <a:latin typeface="Aharoni" pitchFamily="2" charset="-79"/>
              <a:cs typeface="Aharoni" pitchFamily="2" charset="-79"/>
            </a:endParaRPr>
          </a:p>
        </p:txBody>
      </p:sp>
      <p:sp>
        <p:nvSpPr>
          <p:cNvPr id="7" name="Text Placeholder 6"/>
          <p:cNvSpPr>
            <a:spLocks noGrp="1"/>
          </p:cNvSpPr>
          <p:nvPr>
            <p:ph type="body" idx="1"/>
          </p:nvPr>
        </p:nvSpPr>
        <p:spPr>
          <a:xfrm>
            <a:off x="311700" y="822274"/>
            <a:ext cx="8520600" cy="3762425"/>
          </a:xfrm>
        </p:spPr>
        <p:txBody>
          <a:bodyPr>
            <a:normAutofit/>
          </a:bodyPr>
          <a:lstStyle/>
          <a:p>
            <a:pPr>
              <a:buFont typeface="Arial" pitchFamily="34" charset="0"/>
              <a:buChar char="•"/>
            </a:pPr>
            <a:r>
              <a:rPr lang="en-US" dirty="0">
                <a:solidFill>
                  <a:schemeClr val="tx1"/>
                </a:solidFill>
              </a:rPr>
              <a:t>AI enhances intellectual property (IP) protection through automated monitoring, real-time analysis, and enforcement. AI-powered tools detect unauthorized use of copyrighted content, trademarks, and patents by scanning digital platforms. </a:t>
            </a:r>
            <a:r>
              <a:rPr lang="en-US" dirty="0" smtClean="0">
                <a:solidFill>
                  <a:schemeClr val="tx1"/>
                </a:solidFill>
              </a:rPr>
              <a:t> </a:t>
            </a:r>
          </a:p>
          <a:p>
            <a:pPr>
              <a:buFont typeface="Arial" pitchFamily="34" charset="0"/>
              <a:buChar char="•"/>
            </a:pPr>
            <a:r>
              <a:rPr lang="en-US" dirty="0" smtClean="0">
                <a:solidFill>
                  <a:schemeClr val="tx1"/>
                </a:solidFill>
              </a:rPr>
              <a:t>Machine </a:t>
            </a:r>
            <a:r>
              <a:rPr lang="en-US" dirty="0">
                <a:solidFill>
                  <a:schemeClr val="tx1"/>
                </a:solidFill>
              </a:rPr>
              <a:t>learning identifies plagiarism, trademark infringements, and prior art for patents. AI integrated with blockchain ensures secure ownership records, while AI-driven legal assistants streamline compliance and enforcement</a:t>
            </a:r>
            <a:r>
              <a:rPr lang="en-US" dirty="0" smtClean="0">
                <a:solidFill>
                  <a:schemeClr val="tx1"/>
                </a:solidFill>
              </a:rPr>
              <a:t>.</a:t>
            </a:r>
          </a:p>
          <a:p>
            <a:pPr>
              <a:buFont typeface="Arial" pitchFamily="34" charset="0"/>
              <a:buChar char="•"/>
            </a:pPr>
            <a:endParaRPr lang="en-US" dirty="0">
              <a:solidFill>
                <a:schemeClr val="tx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575" y="3136900"/>
            <a:ext cx="7562850" cy="18161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a:stretch/>
        </p:blipFill>
        <p:spPr>
          <a:xfrm>
            <a:off x="0" y="-71919"/>
            <a:ext cx="9144000" cy="5143500"/>
          </a:xfrm>
          <a:prstGeom prst="rect">
            <a:avLst/>
          </a:prstGeom>
          <a:noFill/>
          <a:ln>
            <a:noFill/>
          </a:ln>
        </p:spPr>
      </p:pic>
      <p:sp>
        <p:nvSpPr>
          <p:cNvPr id="7" name="Title 6"/>
          <p:cNvSpPr>
            <a:spLocks noGrp="1"/>
          </p:cNvSpPr>
          <p:nvPr>
            <p:ph type="ctrTitle"/>
          </p:nvPr>
        </p:nvSpPr>
        <p:spPr/>
        <p:txBody>
          <a:bodyPr>
            <a:normAutofit fontScale="90000"/>
          </a:bodyPr>
          <a:lstStyle/>
          <a:p>
            <a:pPr algn="l"/>
            <a:r>
              <a:rPr lang="en-US" sz="1800" dirty="0" smtClean="0">
                <a:latin typeface="Aharoni" pitchFamily="2" charset="-79"/>
                <a:cs typeface="Aharoni" pitchFamily="2" charset="-79"/>
              </a:rPr>
              <a:t>Opportunities</a:t>
            </a:r>
            <a:r>
              <a:rPr lang="en-US" sz="1800" dirty="0" smtClean="0"/>
              <a:t/>
            </a:r>
            <a:br>
              <a:rPr lang="en-US" sz="1800" dirty="0" smtClean="0"/>
            </a:br>
            <a:r>
              <a:rPr lang="en-US" sz="1800" dirty="0" smtClean="0">
                <a:latin typeface="Aharoni" pitchFamily="2" charset="-79"/>
                <a:cs typeface="Aharoni" pitchFamily="2" charset="-79"/>
              </a:rPr>
              <a:t>How </a:t>
            </a:r>
            <a:r>
              <a:rPr lang="en-US" sz="1800" dirty="0">
                <a:latin typeface="Aharoni" pitchFamily="2" charset="-79"/>
                <a:cs typeface="Aharoni" pitchFamily="2" charset="-79"/>
              </a:rPr>
              <a:t>different is it from any of the other existing ideas?</a:t>
            </a:r>
            <a:r>
              <a:rPr lang="en-US" sz="1800" dirty="0"/>
              <a:t/>
            </a:r>
            <a:br>
              <a:rPr lang="en-US" sz="1800" dirty="0"/>
            </a:br>
            <a:r>
              <a:rPr lang="en-US" sz="1800" dirty="0" smtClean="0"/>
              <a:t>  1.Our AI </a:t>
            </a:r>
            <a:r>
              <a:rPr lang="en-US" sz="1800" dirty="0"/>
              <a:t>system could integrate patents, copyrights, and trademarks in a unified </a:t>
            </a:r>
            <a:r>
              <a:rPr lang="en-US" sz="1800" dirty="0" smtClean="0"/>
              <a:t>       framework</a:t>
            </a:r>
            <a:r>
              <a:rPr lang="en-US" sz="1800" dirty="0"/>
              <a:t>, allowing for cross-domain protection</a:t>
            </a:r>
            <a:r>
              <a:rPr lang="en-US" sz="1800" dirty="0" smtClean="0"/>
              <a:t>.</a:t>
            </a:r>
            <a:br>
              <a:rPr lang="en-US" sz="1800" dirty="0" smtClean="0"/>
            </a:br>
            <a:r>
              <a:rPr lang="en-US" sz="1800" dirty="0" smtClean="0"/>
              <a:t>  2.Our </a:t>
            </a:r>
            <a:r>
              <a:rPr lang="en-US" sz="1800" dirty="0"/>
              <a:t>AI could automate sending cease-and-desist notices, DMCA takedown requests, or </a:t>
            </a:r>
            <a:r>
              <a:rPr lang="en-US" sz="1800" dirty="0" smtClean="0"/>
              <a:t>      legal </a:t>
            </a:r>
            <a:r>
              <a:rPr lang="en-US" sz="1800" dirty="0"/>
              <a:t>alerts, reducing human effort and response time</a:t>
            </a:r>
            <a:r>
              <a:rPr lang="en-US" sz="1800" dirty="0" smtClean="0"/>
              <a:t>.</a:t>
            </a:r>
            <a:br>
              <a:rPr lang="en-US" sz="1800" dirty="0" smtClean="0"/>
            </a:br>
            <a:r>
              <a:rPr lang="en-US" sz="1800" dirty="0" smtClean="0">
                <a:latin typeface="Aharoni" pitchFamily="2" charset="-79"/>
                <a:cs typeface="Aharoni" pitchFamily="2" charset="-79"/>
              </a:rPr>
              <a:t>How </a:t>
            </a:r>
            <a:r>
              <a:rPr lang="en-US" sz="1800" dirty="0">
                <a:latin typeface="Aharoni" pitchFamily="2" charset="-79"/>
                <a:cs typeface="Aharoni" pitchFamily="2" charset="-79"/>
              </a:rPr>
              <a:t>will it be able to solve the problem</a:t>
            </a:r>
            <a:r>
              <a:rPr lang="en-US" sz="1800" dirty="0" smtClean="0">
                <a:latin typeface="Aharoni" pitchFamily="2" charset="-79"/>
                <a:cs typeface="Aharoni" pitchFamily="2" charset="-79"/>
              </a:rPr>
              <a:t>?</a:t>
            </a:r>
            <a:r>
              <a:rPr lang="en-US" sz="1800" dirty="0"/>
              <a:t/>
            </a:r>
            <a:br>
              <a:rPr lang="en-US" sz="1800" dirty="0"/>
            </a:br>
            <a:r>
              <a:rPr lang="en-US" sz="1800" dirty="0" smtClean="0"/>
              <a:t>  AI </a:t>
            </a:r>
            <a:r>
              <a:rPr lang="en-US" sz="1800" dirty="0"/>
              <a:t>enhances intellectual property protection by automating the detection of copyright, </a:t>
            </a:r>
            <a:r>
              <a:rPr lang="en-US" sz="1800" dirty="0" smtClean="0"/>
              <a:t/>
            </a:r>
            <a:br>
              <a:rPr lang="en-US" sz="1800" dirty="0" smtClean="0"/>
            </a:br>
            <a:endParaRPr lang="en-IN" sz="1800" dirty="0"/>
          </a:p>
        </p:txBody>
      </p:sp>
      <p:sp>
        <p:nvSpPr>
          <p:cNvPr id="4" name="Subtitle 3"/>
          <p:cNvSpPr>
            <a:spLocks noGrp="1"/>
          </p:cNvSpPr>
          <p:nvPr>
            <p:ph type="subTitle" idx="1"/>
          </p:nvPr>
        </p:nvSpPr>
        <p:spPr>
          <a:xfrm>
            <a:off x="311700" y="2393879"/>
            <a:ext cx="8520600" cy="2279721"/>
          </a:xfrm>
        </p:spPr>
        <p:txBody>
          <a:bodyPr>
            <a:normAutofit/>
          </a:bodyPr>
          <a:lstStyle/>
          <a:p>
            <a:pPr algn="l"/>
            <a:r>
              <a:rPr lang="en-US" sz="1600" dirty="0" smtClean="0">
                <a:solidFill>
                  <a:schemeClr val="tx1"/>
                </a:solidFill>
              </a:rPr>
              <a:t>trademark</a:t>
            </a:r>
            <a:r>
              <a:rPr lang="en-US" sz="1600" dirty="0">
                <a:solidFill>
                  <a:schemeClr val="tx1"/>
                </a:solidFill>
              </a:rPr>
              <a:t>, and patent violations through machine learning and web </a:t>
            </a:r>
            <a:r>
              <a:rPr lang="en-US" sz="1600" dirty="0" smtClean="0">
                <a:solidFill>
                  <a:schemeClr val="tx1"/>
                </a:solidFill>
              </a:rPr>
              <a:t>monitoring.</a:t>
            </a:r>
          </a:p>
          <a:p>
            <a:pPr algn="l"/>
            <a:r>
              <a:rPr lang="en-US" sz="1600" dirty="0">
                <a:solidFill>
                  <a:schemeClr val="tx1"/>
                </a:solidFill>
                <a:latin typeface="Aharoni" pitchFamily="2" charset="-79"/>
                <a:cs typeface="Aharoni" pitchFamily="2" charset="-79"/>
              </a:rPr>
              <a:t>USP of the proposed </a:t>
            </a:r>
            <a:r>
              <a:rPr lang="en-US" sz="1600" dirty="0" smtClean="0">
                <a:solidFill>
                  <a:schemeClr val="tx1"/>
                </a:solidFill>
                <a:latin typeface="Aharoni" pitchFamily="2" charset="-79"/>
                <a:cs typeface="Aharoni" pitchFamily="2" charset="-79"/>
              </a:rPr>
              <a:t>solution?</a:t>
            </a:r>
          </a:p>
          <a:p>
            <a:pPr algn="l"/>
            <a:r>
              <a:rPr lang="en-US" sz="1600" dirty="0" smtClean="0">
                <a:latin typeface="+mn-lt"/>
                <a:cs typeface="Aharoni" pitchFamily="2" charset="-79"/>
              </a:rPr>
              <a:t>  </a:t>
            </a:r>
            <a:r>
              <a:rPr lang="en-US" sz="1600" dirty="0" smtClean="0">
                <a:solidFill>
                  <a:schemeClr val="tx1"/>
                </a:solidFill>
                <a:latin typeface="+mn-lt"/>
                <a:cs typeface="Aharoni" pitchFamily="2" charset="-79"/>
              </a:rPr>
              <a:t>Automated </a:t>
            </a:r>
            <a:r>
              <a:rPr lang="en-US" sz="1600" dirty="0">
                <a:solidFill>
                  <a:schemeClr val="tx1"/>
                </a:solidFill>
                <a:latin typeface="+mn-lt"/>
                <a:cs typeface="Aharoni" pitchFamily="2" charset="-79"/>
              </a:rPr>
              <a:t>&amp; Scalable </a:t>
            </a:r>
            <a:r>
              <a:rPr lang="en-US" sz="1600" dirty="0" smtClean="0">
                <a:solidFill>
                  <a:schemeClr val="tx1"/>
                </a:solidFill>
                <a:latin typeface="+mn-lt"/>
                <a:cs typeface="Aharoni" pitchFamily="2" charset="-79"/>
              </a:rPr>
              <a:t>Protection</a:t>
            </a:r>
          </a:p>
          <a:p>
            <a:pPr algn="l"/>
            <a:r>
              <a:rPr lang="en-US" sz="1600" dirty="0" smtClean="0">
                <a:solidFill>
                  <a:schemeClr val="tx1"/>
                </a:solidFill>
                <a:latin typeface="+mn-lt"/>
                <a:cs typeface="Aharoni" pitchFamily="2" charset="-79"/>
              </a:rPr>
              <a:t>  Efficient </a:t>
            </a:r>
            <a:r>
              <a:rPr lang="en-US" sz="1600" dirty="0">
                <a:solidFill>
                  <a:schemeClr val="tx1"/>
                </a:solidFill>
                <a:latin typeface="+mn-lt"/>
                <a:cs typeface="Aharoni" pitchFamily="2" charset="-79"/>
              </a:rPr>
              <a:t>Legal &amp; Ownership Management</a:t>
            </a:r>
            <a:endParaRPr lang="en-US" sz="1600" dirty="0" smtClean="0">
              <a:solidFill>
                <a:schemeClr val="tx1"/>
              </a:solidFill>
              <a:latin typeface="+mn-lt"/>
              <a:cs typeface="Aharoni" pitchFamily="2" charset="-79"/>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895600"/>
            <a:ext cx="4381500" cy="22479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 name="Title 5"/>
          <p:cNvSpPr>
            <a:spLocks noGrp="1"/>
          </p:cNvSpPr>
          <p:nvPr>
            <p:ph type="ctrTitle"/>
          </p:nvPr>
        </p:nvSpPr>
        <p:spPr>
          <a:xfrm>
            <a:off x="311700" y="939784"/>
            <a:ext cx="8520600" cy="2286301"/>
          </a:xfrm>
        </p:spPr>
        <p:txBody>
          <a:bodyPr>
            <a:normAutofit fontScale="90000"/>
          </a:bodyPr>
          <a:lstStyle/>
          <a:p>
            <a:pPr algn="l"/>
            <a:r>
              <a:rPr lang="en-GB" sz="2000" dirty="0">
                <a:latin typeface="Aharoni" pitchFamily="2" charset="-79"/>
                <a:ea typeface="Google Sans"/>
                <a:cs typeface="Aharoni" pitchFamily="2" charset="-79"/>
                <a:sym typeface="Google Sans"/>
              </a:rPr>
              <a:t>List of features offered by the </a:t>
            </a:r>
            <a:r>
              <a:rPr lang="en-GB" sz="2000" dirty="0" smtClean="0">
                <a:latin typeface="Aharoni" pitchFamily="2" charset="-79"/>
                <a:ea typeface="Google Sans"/>
                <a:cs typeface="Aharoni" pitchFamily="2" charset="-79"/>
                <a:sym typeface="Google Sans"/>
              </a:rPr>
              <a:t>solution</a:t>
            </a:r>
            <a:r>
              <a:rPr lang="en-GB" sz="1800" dirty="0" smtClean="0">
                <a:latin typeface="Google Sans"/>
                <a:ea typeface="Google Sans"/>
                <a:cs typeface="Google Sans"/>
                <a:sym typeface="Google Sans"/>
              </a:rPr>
              <a:t/>
            </a:r>
            <a:br>
              <a:rPr lang="en-GB" sz="1800" dirty="0" smtClean="0">
                <a:latin typeface="Google Sans"/>
                <a:ea typeface="Google Sans"/>
                <a:cs typeface="Google Sans"/>
                <a:sym typeface="Google Sans"/>
              </a:rPr>
            </a:br>
            <a:r>
              <a:rPr lang="en-US" sz="1800" dirty="0" smtClean="0">
                <a:latin typeface="Aharoni" pitchFamily="2" charset="-79"/>
                <a:ea typeface="Google Sans"/>
                <a:cs typeface="Aharoni" pitchFamily="2" charset="-79"/>
                <a:sym typeface="Google Sans"/>
              </a:rPr>
              <a:t>Automated </a:t>
            </a:r>
            <a:r>
              <a:rPr lang="en-US" sz="1800" dirty="0">
                <a:latin typeface="Aharoni" pitchFamily="2" charset="-79"/>
                <a:ea typeface="Google Sans"/>
                <a:cs typeface="Aharoni" pitchFamily="2" charset="-79"/>
                <a:sym typeface="Google Sans"/>
              </a:rPr>
              <a:t>IP </a:t>
            </a:r>
            <a:r>
              <a:rPr lang="en-US" sz="1800" dirty="0" smtClean="0">
                <a:latin typeface="Aharoni" pitchFamily="2" charset="-79"/>
                <a:ea typeface="Google Sans"/>
                <a:cs typeface="Aharoni" pitchFamily="2" charset="-79"/>
                <a:sym typeface="Google Sans"/>
              </a:rPr>
              <a:t>Monitoring:</a:t>
            </a:r>
            <a:r>
              <a:rPr lang="en-US" sz="1800" dirty="0" smtClean="0">
                <a:latin typeface="Google Sans"/>
                <a:ea typeface="Google Sans"/>
                <a:cs typeface="Google Sans"/>
                <a:sym typeface="Google Sans"/>
              </a:rPr>
              <a:t> </a:t>
            </a:r>
            <a:r>
              <a:rPr lang="en-US" sz="1800" dirty="0">
                <a:latin typeface="Google Sans"/>
                <a:ea typeface="Google Sans"/>
                <a:cs typeface="Google Sans"/>
                <a:sym typeface="Google Sans"/>
              </a:rPr>
              <a:t>AI-driven web crawlers continuously scan online platforms for copyright, trademark, and patent violations</a:t>
            </a:r>
            <a:r>
              <a:rPr lang="en-US" sz="1800" dirty="0" smtClean="0">
                <a:latin typeface="Google Sans"/>
                <a:ea typeface="Google Sans"/>
                <a:cs typeface="Google Sans"/>
                <a:sym typeface="Google Sans"/>
              </a:rPr>
              <a:t>.</a:t>
            </a:r>
            <a:r>
              <a:rPr lang="en-US" sz="1800" dirty="0">
                <a:latin typeface="Google Sans"/>
                <a:ea typeface="Google Sans"/>
                <a:cs typeface="Google Sans"/>
                <a:sym typeface="Google Sans"/>
              </a:rPr>
              <a:t/>
            </a:r>
            <a:br>
              <a:rPr lang="en-US" sz="1800" dirty="0">
                <a:latin typeface="Google Sans"/>
                <a:ea typeface="Google Sans"/>
                <a:cs typeface="Google Sans"/>
                <a:sym typeface="Google Sans"/>
              </a:rPr>
            </a:br>
            <a:r>
              <a:rPr lang="en-US" sz="1800" dirty="0" smtClean="0">
                <a:latin typeface="Aharoni" pitchFamily="2" charset="-79"/>
                <a:ea typeface="Google Sans"/>
                <a:cs typeface="Aharoni" pitchFamily="2" charset="-79"/>
                <a:sym typeface="Google Sans"/>
              </a:rPr>
              <a:t>Plagiarism </a:t>
            </a:r>
            <a:r>
              <a:rPr lang="en-US" sz="1800" dirty="0">
                <a:latin typeface="Aharoni" pitchFamily="2" charset="-79"/>
                <a:ea typeface="Google Sans"/>
                <a:cs typeface="Aharoni" pitchFamily="2" charset="-79"/>
                <a:sym typeface="Google Sans"/>
              </a:rPr>
              <a:t>&amp; Copyright </a:t>
            </a:r>
            <a:r>
              <a:rPr lang="en-US" sz="1800" dirty="0" smtClean="0">
                <a:latin typeface="Aharoni" pitchFamily="2" charset="-79"/>
                <a:ea typeface="Google Sans"/>
                <a:cs typeface="Aharoni" pitchFamily="2" charset="-79"/>
                <a:sym typeface="Google Sans"/>
              </a:rPr>
              <a:t>Detection: </a:t>
            </a:r>
            <a:r>
              <a:rPr lang="en-US" sz="1800" dirty="0" smtClean="0">
                <a:latin typeface="Google Sans"/>
                <a:ea typeface="Google Sans"/>
                <a:cs typeface="Google Sans"/>
                <a:sym typeface="Google Sans"/>
              </a:rPr>
              <a:t>AI </a:t>
            </a:r>
            <a:r>
              <a:rPr lang="en-US" sz="1800" dirty="0">
                <a:latin typeface="Google Sans"/>
                <a:ea typeface="Google Sans"/>
                <a:cs typeface="Google Sans"/>
                <a:sym typeface="Google Sans"/>
              </a:rPr>
              <a:t>analyzes text, images, and videos to detect unauthorized content usage in real time</a:t>
            </a:r>
            <a:r>
              <a:rPr lang="en-US" sz="1800" dirty="0" smtClean="0">
                <a:latin typeface="Google Sans"/>
                <a:ea typeface="Google Sans"/>
                <a:cs typeface="Google Sans"/>
                <a:sym typeface="Google Sans"/>
              </a:rPr>
              <a:t>.</a:t>
            </a:r>
            <a:r>
              <a:rPr lang="en-US" sz="1800" dirty="0">
                <a:latin typeface="Google Sans"/>
                <a:ea typeface="Google Sans"/>
                <a:cs typeface="Google Sans"/>
                <a:sym typeface="Google Sans"/>
              </a:rPr>
              <a:t/>
            </a:r>
            <a:br>
              <a:rPr lang="en-US" sz="1800" dirty="0">
                <a:latin typeface="Google Sans"/>
                <a:ea typeface="Google Sans"/>
                <a:cs typeface="Google Sans"/>
                <a:sym typeface="Google Sans"/>
              </a:rPr>
            </a:br>
            <a:r>
              <a:rPr lang="en-US" sz="1800" dirty="0" smtClean="0">
                <a:latin typeface="Aharoni" pitchFamily="2" charset="-79"/>
                <a:ea typeface="Google Sans"/>
                <a:cs typeface="Aharoni" pitchFamily="2" charset="-79"/>
                <a:sym typeface="Google Sans"/>
              </a:rPr>
              <a:t>Trademark </a:t>
            </a:r>
            <a:r>
              <a:rPr lang="en-US" sz="1800" dirty="0">
                <a:latin typeface="Aharoni" pitchFamily="2" charset="-79"/>
                <a:ea typeface="Google Sans"/>
                <a:cs typeface="Aharoni" pitchFamily="2" charset="-79"/>
                <a:sym typeface="Google Sans"/>
              </a:rPr>
              <a:t>&amp; Logo </a:t>
            </a:r>
            <a:r>
              <a:rPr lang="en-US" sz="1800" dirty="0" smtClean="0">
                <a:latin typeface="Aharoni" pitchFamily="2" charset="-79"/>
                <a:ea typeface="Google Sans"/>
                <a:cs typeface="Aharoni" pitchFamily="2" charset="-79"/>
                <a:sym typeface="Google Sans"/>
              </a:rPr>
              <a:t>Recognition</a:t>
            </a:r>
            <a:r>
              <a:rPr lang="en-US" sz="1800" dirty="0" smtClean="0">
                <a:latin typeface="Google Sans"/>
                <a:ea typeface="Google Sans"/>
                <a:cs typeface="Google Sans"/>
                <a:sym typeface="Google Sans"/>
              </a:rPr>
              <a:t>: Deep </a:t>
            </a:r>
            <a:r>
              <a:rPr lang="en-US" sz="1800" dirty="0">
                <a:latin typeface="Google Sans"/>
                <a:ea typeface="Google Sans"/>
                <a:cs typeface="Google Sans"/>
                <a:sym typeface="Google Sans"/>
              </a:rPr>
              <a:t>learning models compare brand elements to identify potential trademark infringements.</a:t>
            </a:r>
            <a:br>
              <a:rPr lang="en-US" sz="1800" dirty="0">
                <a:latin typeface="Google Sans"/>
                <a:ea typeface="Google Sans"/>
                <a:cs typeface="Google Sans"/>
                <a:sym typeface="Google Sans"/>
              </a:rPr>
            </a:br>
            <a:r>
              <a:rPr lang="en-US" sz="1800" dirty="0">
                <a:latin typeface="Aharoni" pitchFamily="2" charset="-79"/>
                <a:ea typeface="Google Sans"/>
                <a:cs typeface="Aharoni" pitchFamily="2" charset="-79"/>
                <a:sym typeface="Google Sans"/>
              </a:rPr>
              <a:t>Patent Analysis &amp; Prior Art </a:t>
            </a:r>
            <a:r>
              <a:rPr lang="en-US" sz="1800" dirty="0" smtClean="0">
                <a:latin typeface="Aharoni" pitchFamily="2" charset="-79"/>
                <a:ea typeface="Google Sans"/>
                <a:cs typeface="Aharoni" pitchFamily="2" charset="-79"/>
                <a:sym typeface="Google Sans"/>
              </a:rPr>
              <a:t>Search</a:t>
            </a:r>
            <a:r>
              <a:rPr lang="en-US" sz="1800" dirty="0">
                <a:latin typeface="Aharoni" pitchFamily="2" charset="-79"/>
                <a:ea typeface="Google Sans"/>
                <a:cs typeface="Aharoni" pitchFamily="2" charset="-79"/>
                <a:sym typeface="Google Sans"/>
              </a:rPr>
              <a:t>:</a:t>
            </a:r>
            <a:r>
              <a:rPr lang="en-US" sz="1800" dirty="0" smtClean="0">
                <a:latin typeface="Aharoni" pitchFamily="2" charset="-79"/>
                <a:ea typeface="Google Sans"/>
                <a:cs typeface="Aharoni" pitchFamily="2" charset="-79"/>
                <a:sym typeface="Google Sans"/>
              </a:rPr>
              <a:t> </a:t>
            </a:r>
            <a:r>
              <a:rPr lang="en-US" sz="1800" dirty="0">
                <a:latin typeface="Google Sans"/>
                <a:ea typeface="Google Sans"/>
                <a:cs typeface="Google Sans"/>
                <a:sym typeface="Google Sans"/>
              </a:rPr>
              <a:t>AI assists in patent examination, novelty verification,</a:t>
            </a:r>
            <a:br>
              <a:rPr lang="en-US" sz="1800" dirty="0">
                <a:latin typeface="Google Sans"/>
                <a:ea typeface="Google Sans"/>
                <a:cs typeface="Google Sans"/>
                <a:sym typeface="Google Sans"/>
              </a:rPr>
            </a:br>
            <a:r>
              <a:rPr lang="en-US" sz="1800" dirty="0">
                <a:latin typeface="Google Sans"/>
                <a:ea typeface="Google Sans"/>
                <a:cs typeface="Google Sans"/>
                <a:sym typeface="Google Sans"/>
              </a:rPr>
              <a:t>and prior art detection.</a:t>
            </a:r>
            <a:br>
              <a:rPr lang="en-US" sz="1800" dirty="0">
                <a:latin typeface="Google Sans"/>
                <a:ea typeface="Google Sans"/>
                <a:cs typeface="Google Sans"/>
                <a:sym typeface="Google Sans"/>
              </a:rPr>
            </a:br>
            <a:r>
              <a:rPr lang="en-US" sz="1800" dirty="0" smtClean="0">
                <a:latin typeface="Aharoni" pitchFamily="2" charset="-79"/>
                <a:ea typeface="Google Sans"/>
                <a:cs typeface="Aharoni" pitchFamily="2" charset="-79"/>
                <a:sym typeface="Google Sans"/>
              </a:rPr>
              <a:t>Automated </a:t>
            </a:r>
            <a:r>
              <a:rPr lang="en-US" sz="1800" dirty="0">
                <a:latin typeface="Aharoni" pitchFamily="2" charset="-79"/>
                <a:ea typeface="Google Sans"/>
                <a:cs typeface="Aharoni" pitchFamily="2" charset="-79"/>
                <a:sym typeface="Google Sans"/>
              </a:rPr>
              <a:t>Legal </a:t>
            </a:r>
            <a:r>
              <a:rPr lang="en-US" sz="1800" dirty="0" smtClean="0">
                <a:latin typeface="Aharoni" pitchFamily="2" charset="-79"/>
                <a:ea typeface="Google Sans"/>
                <a:cs typeface="Aharoni" pitchFamily="2" charset="-79"/>
                <a:sym typeface="Google Sans"/>
              </a:rPr>
              <a:t>Assistance: </a:t>
            </a:r>
            <a:r>
              <a:rPr lang="en-US" sz="1800" dirty="0" smtClean="0">
                <a:latin typeface="Google Sans"/>
                <a:ea typeface="Google Sans"/>
                <a:cs typeface="Google Sans"/>
                <a:sym typeface="Google Sans"/>
              </a:rPr>
              <a:t>AI </a:t>
            </a:r>
            <a:r>
              <a:rPr lang="en-US" sz="1800" dirty="0">
                <a:latin typeface="Google Sans"/>
                <a:ea typeface="Google Sans"/>
                <a:cs typeface="Google Sans"/>
                <a:sym typeface="Google Sans"/>
              </a:rPr>
              <a:t>chatbots help draft, review, and manage IP-related </a:t>
            </a:r>
            <a:endParaRPr lang="en-IN" sz="1800" dirty="0"/>
          </a:p>
        </p:txBody>
      </p:sp>
      <p:sp>
        <p:nvSpPr>
          <p:cNvPr id="7" name="Subtitle 6"/>
          <p:cNvSpPr>
            <a:spLocks noGrp="1"/>
          </p:cNvSpPr>
          <p:nvPr>
            <p:ph type="subTitle" idx="1"/>
          </p:nvPr>
        </p:nvSpPr>
        <p:spPr>
          <a:xfrm>
            <a:off x="311700" y="3073401"/>
            <a:ext cx="8520600" cy="1981200"/>
          </a:xfrm>
        </p:spPr>
        <p:txBody>
          <a:bodyPr>
            <a:normAutofit/>
          </a:bodyPr>
          <a:lstStyle/>
          <a:p>
            <a:pPr algn="l"/>
            <a:r>
              <a:rPr lang="en-US" sz="1600" dirty="0" smtClean="0">
                <a:solidFill>
                  <a:schemeClr val="tx1"/>
                </a:solidFill>
              </a:rPr>
              <a:t>Legal documents</a:t>
            </a:r>
            <a:r>
              <a:rPr lang="en-US" sz="1800" dirty="0" smtClean="0"/>
              <a:t>.</a:t>
            </a:r>
          </a:p>
          <a:p>
            <a:pPr algn="l"/>
            <a:r>
              <a:rPr lang="en-US" sz="1600" dirty="0" smtClean="0">
                <a:solidFill>
                  <a:schemeClr val="tx1"/>
                </a:solidFill>
                <a:latin typeface="Aharoni" pitchFamily="2" charset="-79"/>
                <a:cs typeface="Aharoni" pitchFamily="2" charset="-79"/>
              </a:rPr>
              <a:t>Risk </a:t>
            </a:r>
            <a:r>
              <a:rPr lang="en-US" sz="1600" dirty="0">
                <a:solidFill>
                  <a:schemeClr val="tx1"/>
                </a:solidFill>
                <a:latin typeface="Aharoni" pitchFamily="2" charset="-79"/>
                <a:cs typeface="Aharoni" pitchFamily="2" charset="-79"/>
              </a:rPr>
              <a:t>Assessment &amp; </a:t>
            </a:r>
            <a:r>
              <a:rPr lang="en-US" sz="1600" dirty="0" smtClean="0">
                <a:solidFill>
                  <a:schemeClr val="tx1"/>
                </a:solidFill>
                <a:latin typeface="Aharoni" pitchFamily="2" charset="-79"/>
                <a:cs typeface="Aharoni" pitchFamily="2" charset="-79"/>
              </a:rPr>
              <a:t>Alerts</a:t>
            </a:r>
            <a:r>
              <a:rPr lang="en-US" sz="1800" dirty="0" smtClean="0">
                <a:solidFill>
                  <a:schemeClr val="tx1"/>
                </a:solidFill>
                <a:latin typeface="Aharoni" pitchFamily="2" charset="-79"/>
                <a:cs typeface="Aharoni" pitchFamily="2" charset="-79"/>
              </a:rPr>
              <a:t>: </a:t>
            </a:r>
            <a:r>
              <a:rPr lang="en-US" sz="1600" dirty="0" smtClean="0">
                <a:solidFill>
                  <a:schemeClr val="tx1"/>
                </a:solidFill>
              </a:rPr>
              <a:t>AI </a:t>
            </a:r>
            <a:r>
              <a:rPr lang="en-US" sz="1600" dirty="0">
                <a:solidFill>
                  <a:schemeClr val="tx1"/>
                </a:solidFill>
              </a:rPr>
              <a:t>evaluates infringement risks and sends proactive </a:t>
            </a:r>
            <a:r>
              <a:rPr lang="en-US" sz="1600" dirty="0" smtClean="0">
                <a:solidFill>
                  <a:schemeClr val="tx1"/>
                </a:solidFill>
              </a:rPr>
              <a:t>alerts to IP owners.</a:t>
            </a: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a:solidFill>
                <a:schemeClr val="tx1"/>
              </a:solidFill>
            </a:endParaRPr>
          </a:p>
          <a:p>
            <a:pPr algn="l"/>
            <a:endParaRPr lang="en-US" sz="1800" dirty="0" smtClean="0"/>
          </a:p>
          <a:p>
            <a:pPr algn="l"/>
            <a:endParaRPr lang="en-IN" sz="18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799" y="3721099"/>
            <a:ext cx="6816725" cy="14224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88" name="Google Shape;88;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pic>
        <p:nvPicPr>
          <p:cNvPr id="89" name="Google Shape;89;p18"/>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90" name="Google Shape;90;p18"/>
          <p:cNvSpPr txBox="1"/>
          <p:nvPr/>
        </p:nvSpPr>
        <p:spPr>
          <a:xfrm>
            <a:off x="186000" y="538950"/>
            <a:ext cx="87720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latin typeface="Aharoni" pitchFamily="2" charset="-79"/>
                <a:ea typeface="Google Sans"/>
                <a:cs typeface="Aharoni" pitchFamily="2" charset="-79"/>
                <a:sym typeface="Google Sans"/>
              </a:rPr>
              <a:t>Process flow diagram or Use-case diagram</a:t>
            </a:r>
            <a:endParaRPr sz="1800" dirty="0">
              <a:latin typeface="Aharoni" pitchFamily="2" charset="-79"/>
              <a:ea typeface="Google Sans"/>
              <a:cs typeface="Aharoni" pitchFamily="2" charset="-79"/>
              <a:sym typeface="Google Sans"/>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300" y="871374"/>
            <a:ext cx="4127500" cy="4272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104" name="Google Shape;104;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pic>
        <p:nvPicPr>
          <p:cNvPr id="105" name="Google Shape;105;p20"/>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06" name="Google Shape;106;p20"/>
          <p:cNvSpPr txBox="1"/>
          <p:nvPr/>
        </p:nvSpPr>
        <p:spPr>
          <a:xfrm>
            <a:off x="191598" y="568025"/>
            <a:ext cx="88209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latin typeface="Aharoni" pitchFamily="2" charset="-79"/>
                <a:ea typeface="Google Sans"/>
                <a:cs typeface="Aharoni" pitchFamily="2" charset="-79"/>
                <a:sym typeface="Google Sans"/>
              </a:rPr>
              <a:t>Architecture diagram of the proposed solution</a:t>
            </a:r>
            <a:endParaRPr sz="1800" dirty="0">
              <a:latin typeface="Aharoni" pitchFamily="2" charset="-79"/>
              <a:ea typeface="Google Sans"/>
              <a:cs typeface="Aharoni" pitchFamily="2" charset="-79"/>
              <a:sym typeface="Google Sans"/>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3837" y="867424"/>
            <a:ext cx="6076326" cy="4276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113" name="Google Shape;113;p21"/>
          <p:cNvPicPr preferRelativeResize="0"/>
          <p:nvPr/>
        </p:nvPicPr>
        <p:blipFill rotWithShape="1">
          <a:blip r:embed="rId3">
            <a:alphaModFix/>
          </a:blip>
          <a:srcRect/>
          <a:stretch/>
        </p:blipFill>
        <p:spPr>
          <a:xfrm>
            <a:off x="0" y="9525"/>
            <a:ext cx="9144000" cy="5143500"/>
          </a:xfrm>
          <a:prstGeom prst="rect">
            <a:avLst/>
          </a:prstGeom>
          <a:noFill/>
          <a:ln>
            <a:noFill/>
          </a:ln>
        </p:spPr>
      </p:pic>
      <p:sp>
        <p:nvSpPr>
          <p:cNvPr id="4" name="Rectangle 3"/>
          <p:cNvSpPr/>
          <p:nvPr/>
        </p:nvSpPr>
        <p:spPr>
          <a:xfrm>
            <a:off x="546100" y="596116"/>
            <a:ext cx="8204200" cy="3970318"/>
          </a:xfrm>
          <a:prstGeom prst="rect">
            <a:avLst/>
          </a:prstGeom>
        </p:spPr>
        <p:txBody>
          <a:bodyPr wrap="square">
            <a:spAutoFit/>
          </a:bodyPr>
          <a:lstStyle/>
          <a:p>
            <a:r>
              <a:rPr lang="en-US" sz="1800" dirty="0" smtClean="0">
                <a:latin typeface="Aharoni" pitchFamily="2" charset="-79"/>
                <a:cs typeface="Aharoni" pitchFamily="2" charset="-79"/>
              </a:rPr>
              <a:t>Technologies used in the solution</a:t>
            </a:r>
            <a:endParaRPr lang="en-US" sz="1800" dirty="0">
              <a:latin typeface="Aharoni" pitchFamily="2" charset="-79"/>
              <a:cs typeface="Aharoni" pitchFamily="2" charset="-79"/>
            </a:endParaRPr>
          </a:p>
          <a:p>
            <a:r>
              <a:rPr lang="en-US" sz="1800" dirty="0" smtClean="0">
                <a:latin typeface="Aharoni" pitchFamily="2" charset="-79"/>
                <a:cs typeface="Aharoni" pitchFamily="2" charset="-79"/>
              </a:rPr>
              <a:t>Vite</a:t>
            </a:r>
            <a:r>
              <a:rPr lang="en-US" sz="1800" dirty="0" smtClean="0"/>
              <a:t>: </a:t>
            </a:r>
            <a:r>
              <a:rPr lang="en-US" sz="1600" dirty="0"/>
              <a:t>A fast build tool for modern web development, optimizing performance with instant hot module replacement. </a:t>
            </a:r>
            <a:endParaRPr lang="en-US" dirty="0" smtClean="0"/>
          </a:p>
          <a:p>
            <a:r>
              <a:rPr lang="en-US" sz="1800" dirty="0" smtClean="0">
                <a:latin typeface="Aharoni" pitchFamily="2" charset="-79"/>
                <a:cs typeface="Aharoni" pitchFamily="2" charset="-79"/>
              </a:rPr>
              <a:t>TypeScript: </a:t>
            </a:r>
            <a:r>
              <a:rPr lang="en-US" sz="1600" dirty="0"/>
              <a:t>A superset of JavaScript that adds static typing, improving code reliability and developer experience</a:t>
            </a:r>
            <a:r>
              <a:rPr lang="en-US" sz="1600" dirty="0" smtClean="0"/>
              <a:t>.</a:t>
            </a:r>
            <a:endParaRPr lang="en-US" dirty="0" smtClean="0"/>
          </a:p>
          <a:p>
            <a:r>
              <a:rPr lang="en-US" sz="1800" dirty="0" smtClean="0">
                <a:latin typeface="Aharoni" pitchFamily="2" charset="-79"/>
                <a:cs typeface="Aharoni" pitchFamily="2" charset="-79"/>
              </a:rPr>
              <a:t> React: </a:t>
            </a:r>
            <a:r>
              <a:rPr lang="en-US" sz="1600" dirty="0"/>
              <a:t>A JavaScript library for building interactive UI components with a component-based architecture</a:t>
            </a:r>
            <a:r>
              <a:rPr lang="en-US" dirty="0"/>
              <a:t>. </a:t>
            </a:r>
            <a:endParaRPr lang="en-US" dirty="0" smtClean="0"/>
          </a:p>
          <a:p>
            <a:r>
              <a:rPr lang="en-US" dirty="0" smtClean="0"/>
              <a:t> </a:t>
            </a:r>
            <a:r>
              <a:rPr lang="en-US" sz="1800" dirty="0" smtClean="0">
                <a:latin typeface="Aharoni" pitchFamily="2" charset="-79"/>
                <a:cs typeface="Aharoni" pitchFamily="2" charset="-79"/>
              </a:rPr>
              <a:t>shadcn-ui</a:t>
            </a:r>
            <a:r>
              <a:rPr lang="en-US" sz="1600" dirty="0" smtClean="0">
                <a:latin typeface="Aharoni" pitchFamily="2" charset="-79"/>
                <a:cs typeface="Aharoni" pitchFamily="2" charset="-79"/>
              </a:rPr>
              <a:t>: </a:t>
            </a:r>
            <a:r>
              <a:rPr lang="en-US" sz="1600" dirty="0"/>
              <a:t>A collection of accessible and customizable React components built using Radix UI and Tailwind CSS</a:t>
            </a:r>
            <a:r>
              <a:rPr lang="en-US" sz="1600" dirty="0" smtClean="0"/>
              <a:t>.</a:t>
            </a:r>
            <a:endParaRPr lang="en-US" dirty="0" smtClean="0"/>
          </a:p>
          <a:p>
            <a:r>
              <a:rPr lang="en-US" sz="1800" dirty="0" smtClean="0">
                <a:latin typeface="Aharoni" pitchFamily="2" charset="-79"/>
                <a:cs typeface="Aharoni" pitchFamily="2" charset="-79"/>
              </a:rPr>
              <a:t> Tailwind CS*: </a:t>
            </a:r>
            <a:r>
              <a:rPr lang="en-US" sz="1600" dirty="0"/>
              <a:t>A utility-first CSS framework that allows rapid styling using predefined classes</a:t>
            </a:r>
            <a:r>
              <a:rPr lang="en-US" sz="1600" dirty="0" smtClean="0"/>
              <a:t>.</a:t>
            </a:r>
          </a:p>
          <a:p>
            <a:endParaRPr lang="en-US" sz="1600" dirty="0"/>
          </a:p>
          <a:p>
            <a:endParaRPr lang="en-US" sz="1600" dirty="0" smtClean="0"/>
          </a:p>
          <a:p>
            <a:endParaRPr lang="en-US" sz="1600" dirty="0"/>
          </a:p>
          <a:p>
            <a:endParaRPr lang="en-US" sz="1600" dirty="0" smtClean="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0500" y="3492500"/>
            <a:ext cx="5381625" cy="15422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144" name="Google Shape;144;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pic>
        <p:nvPicPr>
          <p:cNvPr id="145" name="Google Shape;145;p25"/>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46" name="Google Shape;146;p25"/>
          <p:cNvSpPr txBox="1"/>
          <p:nvPr/>
        </p:nvSpPr>
        <p:spPr>
          <a:xfrm>
            <a:off x="172000" y="843000"/>
            <a:ext cx="8833200" cy="36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latin typeface="Aharoni" pitchFamily="2" charset="-79"/>
                <a:ea typeface="Google Sans"/>
                <a:cs typeface="Aharoni" pitchFamily="2" charset="-79"/>
                <a:sym typeface="Google Sans"/>
              </a:rPr>
              <a:t>Provide links to your:</a:t>
            </a:r>
            <a:endParaRPr sz="1800" dirty="0">
              <a:latin typeface="Aharoni" pitchFamily="2" charset="-79"/>
              <a:ea typeface="Google Sans"/>
              <a:cs typeface="Aharoni" pitchFamily="2" charset="-79"/>
              <a:sym typeface="Google Sans"/>
            </a:endParaRPr>
          </a:p>
          <a:p>
            <a:pPr lvl="0"/>
            <a:endParaRPr lang="en-US" sz="1800" dirty="0">
              <a:latin typeface="Google Sans"/>
              <a:ea typeface="Google Sans"/>
              <a:cs typeface="Google Sans"/>
              <a:sym typeface="Google Sans"/>
            </a:endParaRPr>
          </a:p>
          <a:p>
            <a:pPr lvl="0"/>
            <a:r>
              <a:rPr lang="en-US" sz="1800" b="1" dirty="0" smtClean="0">
                <a:latin typeface="Google Sans" charset="0"/>
                <a:ea typeface="Google Sans" charset="0"/>
                <a:cs typeface="Google Sans" charset="0"/>
                <a:sym typeface="Google Sans"/>
              </a:rPr>
              <a:t>1.GitHub </a:t>
            </a:r>
            <a:r>
              <a:rPr lang="en-US" sz="1800" b="1" dirty="0">
                <a:latin typeface="Google Sans" charset="0"/>
                <a:ea typeface="Google Sans" charset="0"/>
                <a:cs typeface="Google Sans" charset="0"/>
                <a:sym typeface="Google Sans"/>
              </a:rPr>
              <a:t>Public </a:t>
            </a:r>
            <a:r>
              <a:rPr lang="en-US" sz="1800" b="1" dirty="0" smtClean="0">
                <a:latin typeface="Google Sans" charset="0"/>
                <a:ea typeface="Google Sans" charset="0"/>
                <a:cs typeface="Google Sans" charset="0"/>
                <a:sym typeface="Google Sans"/>
              </a:rPr>
              <a:t>Repository</a:t>
            </a:r>
          </a:p>
          <a:p>
            <a:pPr lvl="0"/>
            <a:endParaRPr lang="en-US" sz="1800" b="1" dirty="0" smtClean="0">
              <a:latin typeface="Google Sans" charset="0"/>
              <a:ea typeface="Google Sans" charset="0"/>
              <a:cs typeface="Google Sans" charset="0"/>
              <a:sym typeface="Google Sans"/>
            </a:endParaRPr>
          </a:p>
          <a:p>
            <a:pPr lvl="0"/>
            <a:r>
              <a:rPr lang="en-IN" sz="1800" dirty="0">
                <a:latin typeface="+mn-lt"/>
                <a:ea typeface="Google Sans"/>
                <a:cs typeface="Aharoni" pitchFamily="2" charset="-79"/>
                <a:sym typeface="Google Sans"/>
                <a:hlinkClick r:id="rId4"/>
              </a:rPr>
              <a:t>https://</a:t>
            </a:r>
            <a:r>
              <a:rPr lang="en-IN" sz="1800" dirty="0" smtClean="0">
                <a:latin typeface="+mn-lt"/>
                <a:ea typeface="Google Sans"/>
                <a:cs typeface="Aharoni" pitchFamily="2" charset="-79"/>
                <a:sym typeface="Google Sans"/>
                <a:hlinkClick r:id="rId4"/>
              </a:rPr>
              <a:t>github.com/Aryanshukla578/protectopia-website.git</a:t>
            </a:r>
            <a:endParaRPr lang="en-IN" sz="1800" dirty="0" smtClean="0">
              <a:latin typeface="+mn-lt"/>
              <a:ea typeface="Google Sans"/>
              <a:cs typeface="Aharoni" pitchFamily="2" charset="-79"/>
              <a:sym typeface="Google Sans"/>
            </a:endParaRPr>
          </a:p>
          <a:p>
            <a:pPr lvl="0"/>
            <a:endParaRPr lang="en-US" sz="1800" dirty="0">
              <a:latin typeface="+mn-lt"/>
              <a:ea typeface="Google Sans"/>
              <a:cs typeface="Aharoni" pitchFamily="2" charset="-79"/>
              <a:sym typeface="Google Sans"/>
            </a:endParaRPr>
          </a:p>
          <a:p>
            <a:pPr lvl="0"/>
            <a:r>
              <a:rPr lang="en-US" sz="1800" b="1" dirty="0" smtClean="0">
                <a:latin typeface="+mn-lt"/>
                <a:ea typeface="Google Sans"/>
                <a:cs typeface="Aharoni" pitchFamily="2" charset="-79"/>
                <a:sym typeface="Google Sans"/>
              </a:rPr>
              <a:t>2.</a:t>
            </a:r>
            <a:r>
              <a:rPr lang="pt-BR" sz="1800" b="1" dirty="0">
                <a:latin typeface="+mn-lt"/>
                <a:ea typeface="Google Sans"/>
                <a:cs typeface="Aharoni" pitchFamily="2" charset="-79"/>
                <a:sym typeface="Google Sans"/>
              </a:rPr>
              <a:t> Demo Video Link (3 </a:t>
            </a:r>
            <a:r>
              <a:rPr lang="pt-BR" sz="1800" b="1" dirty="0" smtClean="0">
                <a:latin typeface="+mn-lt"/>
                <a:ea typeface="Google Sans"/>
                <a:cs typeface="Aharoni" pitchFamily="2" charset="-79"/>
                <a:sym typeface="Google Sans"/>
              </a:rPr>
              <a:t>Minutes)</a:t>
            </a:r>
          </a:p>
          <a:p>
            <a:pPr lvl="0"/>
            <a:endParaRPr lang="pt-BR" sz="1800" b="1" dirty="0" smtClean="0">
              <a:latin typeface="+mn-lt"/>
              <a:ea typeface="Google Sans"/>
              <a:cs typeface="Aharoni" pitchFamily="2" charset="-79"/>
              <a:sym typeface="Google Sans"/>
            </a:endParaRPr>
          </a:p>
          <a:p>
            <a:pPr lvl="0"/>
            <a:r>
              <a:rPr lang="en-IN" sz="1800" dirty="0">
                <a:latin typeface="Google Sans" charset="0"/>
                <a:ea typeface="Google Sans" charset="0"/>
                <a:cs typeface="Google Sans" charset="0"/>
                <a:sym typeface="Google Sans"/>
                <a:hlinkClick r:id="rId5"/>
              </a:rPr>
              <a:t>https://</a:t>
            </a:r>
            <a:r>
              <a:rPr lang="en-IN" sz="1800" dirty="0" smtClean="0">
                <a:latin typeface="Google Sans" charset="0"/>
                <a:ea typeface="Google Sans" charset="0"/>
                <a:cs typeface="Google Sans" charset="0"/>
                <a:sym typeface="Google Sans"/>
                <a:hlinkClick r:id="rId5"/>
              </a:rPr>
              <a:t>drive.google.com/file/d/1-BPWblhFFcw-qntgXQRx4zel3sNGUgSE/view?usp=drivesdk</a:t>
            </a:r>
            <a:endParaRPr lang="en-IN" sz="1800" dirty="0" smtClean="0">
              <a:latin typeface="Google Sans" charset="0"/>
              <a:ea typeface="Google Sans" charset="0"/>
              <a:cs typeface="Google Sans" charset="0"/>
              <a:sym typeface="Google Sans"/>
            </a:endParaRPr>
          </a:p>
          <a:p>
            <a:pPr lvl="0"/>
            <a:endParaRPr sz="1800" b="1" dirty="0">
              <a:latin typeface="+mn-lt"/>
              <a:ea typeface="Google Sans"/>
              <a:cs typeface="Aharoni" pitchFamily="2" charset="-79"/>
              <a:sym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159" name="Google Shape;159;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pic>
        <p:nvPicPr>
          <p:cNvPr id="160" name="Google Shape;160;p27"/>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265</Words>
  <Application>Microsoft Office PowerPoint</Application>
  <PresentationFormat>On-screen Show (16:9)</PresentationFormat>
  <Paragraphs>38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Aharoni</vt:lpstr>
      <vt:lpstr>Google Sans</vt:lpstr>
      <vt:lpstr>Simple Light</vt:lpstr>
      <vt:lpstr>PowerPoint Presentation</vt:lpstr>
      <vt:lpstr>Brief about the Solution</vt:lpstr>
      <vt:lpstr>Opportunities How different is it from any of the other existing ideas?   1.Our AI system could integrate patents, copyrights, and trademarks in a unified        framework, allowing for cross-domain protection.   2.Our AI could automate sending cease-and-desist notices, DMCA takedown requests, or       legal alerts, reducing human effort and response time. How will it be able to solve the problem?   AI enhances intellectual property protection by automating the detection of copyright,  </vt:lpstr>
      <vt:lpstr>List of features offered by the solution Automated IP Monitoring: AI-driven web crawlers continuously scan online platforms for copyright, trademark, and patent violations. Plagiarism &amp; Copyright Detection: AI analyzes text, images, and videos to detect unauthorized content usage in real time. Trademark &amp; Logo Recognition: Deep learning models compare brand elements to identify potential trademark infringements. Patent Analysis &amp; Prior Art Search: AI assists in patent examination, novelty verification, and prior art detection. Automated Legal Assistance: AI chatbots help draft, review, and manage IP-related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TAMMANA</cp:lastModifiedBy>
  <cp:revision>31</cp:revision>
  <dcterms:modified xsi:type="dcterms:W3CDTF">2025-03-19T17:40:17Z</dcterms:modified>
</cp:coreProperties>
</file>