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b220e3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b220e3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220e39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220e39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b220e39c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220e39c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b220e39c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b220e39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b220e39ca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b220e39ca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b220e39ca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b220e39ca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b220e39ca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b220e39ca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b220e39ca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b220e39ca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b220e39ca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b220e39ca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b220e39ca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b220e39ca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3b220e39ca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3b220e39ca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b220e39c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b220e39c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b220e39ca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b220e39ca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b220e39ca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b220e39ca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b220e39c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b220e39c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b220e39ca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b220e39ca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b220e39ca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b220e39ca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b220e39ca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b220e39ca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b220e39ca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b220e39ca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b220e39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b220e39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220e39c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220e39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457200" lvl="0" marL="2286000" rtl="0" algn="l">
              <a:spcBef>
                <a:spcPts val="0"/>
              </a:spcBef>
              <a:spcAft>
                <a:spcPts val="0"/>
              </a:spcAft>
              <a:buNone/>
            </a:pPr>
            <a:r>
              <a:rPr lang="en" sz="2500"/>
              <a:t>Online Food Delivery </a:t>
            </a:r>
            <a:endParaRPr sz="2500"/>
          </a:p>
        </p:txBody>
      </p:sp>
      <p:sp>
        <p:nvSpPr>
          <p:cNvPr id="55" name="Google Shape;55;p13"/>
          <p:cNvSpPr txBox="1"/>
          <p:nvPr>
            <p:ph idx="1" type="subTitle"/>
          </p:nvPr>
        </p:nvSpPr>
        <p:spPr>
          <a:xfrm>
            <a:off x="311700" y="321072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Clr>
                <a:schemeClr val="dk1"/>
              </a:buClr>
              <a:buSzPct val="55000"/>
              <a:buFont typeface="Arial"/>
              <a:buNone/>
            </a:pPr>
            <a:r>
              <a:rPr b="1" lang="en" sz="2000">
                <a:solidFill>
                  <a:schemeClr val="dk1"/>
                </a:solidFill>
              </a:rPr>
              <a:t>CSI1007 – Software Engineering Principles</a:t>
            </a:r>
            <a:endParaRPr b="1" sz="2000">
              <a:solidFill>
                <a:schemeClr val="dk1"/>
              </a:solidFill>
            </a:endParaRPr>
          </a:p>
          <a:p>
            <a:pPr indent="0" lvl="0" marL="0" rtl="0" algn="ctr">
              <a:spcBef>
                <a:spcPts val="0"/>
              </a:spcBef>
              <a:spcAft>
                <a:spcPts val="0"/>
              </a:spcAft>
              <a:buClr>
                <a:schemeClr val="dk1"/>
              </a:buClr>
              <a:buSzPct val="55000"/>
              <a:buFont typeface="Arial"/>
              <a:buNone/>
            </a:pPr>
            <a:r>
              <a:rPr b="1" lang="en" sz="2000">
                <a:solidFill>
                  <a:schemeClr val="dk1"/>
                </a:solidFill>
              </a:rPr>
              <a:t>Laboratory</a:t>
            </a:r>
            <a:endParaRPr b="1" sz="2000">
              <a:solidFill>
                <a:schemeClr val="dk1"/>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946225" y="0"/>
            <a:ext cx="4547076" cy="1426625"/>
          </a:xfrm>
          <a:prstGeom prst="rect">
            <a:avLst/>
          </a:prstGeom>
          <a:noFill/>
          <a:ln>
            <a:noFill/>
          </a:ln>
        </p:spPr>
      </p:pic>
      <p:sp>
        <p:nvSpPr>
          <p:cNvPr id="57" name="Google Shape;57;p13"/>
          <p:cNvSpPr txBox="1"/>
          <p:nvPr/>
        </p:nvSpPr>
        <p:spPr>
          <a:xfrm>
            <a:off x="1717800" y="4642025"/>
            <a:ext cx="5708400" cy="6465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1100"/>
              <a:buFont typeface="Arial"/>
              <a:buNone/>
            </a:pPr>
            <a:r>
              <a:rPr lang="en" sz="1200">
                <a:solidFill>
                  <a:srgbClr val="767676"/>
                </a:solidFill>
              </a:rPr>
              <a:t>VIT - SCOPE - SEP LAB - </a:t>
            </a:r>
            <a:r>
              <a:rPr lang="en" sz="1200">
                <a:solidFill>
                  <a:srgbClr val="767676"/>
                </a:solidFill>
              </a:rPr>
              <a:t>VL2024250503896</a:t>
            </a:r>
            <a:r>
              <a:rPr lang="en" sz="1200">
                <a:solidFill>
                  <a:srgbClr val="767676"/>
                </a:solidFill>
              </a:rPr>
              <a:t> - L35+L36</a:t>
            </a:r>
            <a:endParaRPr sz="1200">
              <a:solidFill>
                <a:srgbClr val="767676"/>
              </a:solidFill>
            </a:endParaRPr>
          </a:p>
          <a:p>
            <a:pPr indent="0" lvl="0" marL="0" rtl="0" algn="l">
              <a:spcBef>
                <a:spcPts val="0"/>
              </a:spcBef>
              <a:spcAft>
                <a:spcPts val="0"/>
              </a:spcAft>
              <a:buNone/>
            </a:pPr>
            <a:r>
              <a:t/>
            </a:r>
            <a:endParaRPr sz="1800">
              <a:solidFill>
                <a:schemeClr val="dk2"/>
              </a:solidFill>
            </a:endParaRPr>
          </a:p>
        </p:txBody>
      </p:sp>
      <p:sp>
        <p:nvSpPr>
          <p:cNvPr id="58" name="Google Shape;58;p13"/>
          <p:cNvSpPr txBox="1"/>
          <p:nvPr/>
        </p:nvSpPr>
        <p:spPr>
          <a:xfrm>
            <a:off x="7058200" y="3829375"/>
            <a:ext cx="1982100" cy="10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23MID0088</a:t>
            </a:r>
            <a:endParaRPr sz="1800">
              <a:solidFill>
                <a:schemeClr val="dk2"/>
              </a:solidFill>
            </a:endParaRPr>
          </a:p>
          <a:p>
            <a:pPr indent="0" lvl="0" marL="0" rtl="0" algn="l">
              <a:spcBef>
                <a:spcPts val="0"/>
              </a:spcBef>
              <a:spcAft>
                <a:spcPts val="0"/>
              </a:spcAft>
              <a:buNone/>
            </a:pPr>
            <a:r>
              <a:rPr lang="en" sz="1800">
                <a:solidFill>
                  <a:schemeClr val="dk2"/>
                </a:solidFill>
              </a:rPr>
              <a:t>23MID0003</a:t>
            </a:r>
            <a:endParaRPr sz="1800">
              <a:solidFill>
                <a:schemeClr val="dk2"/>
              </a:solidFill>
            </a:endParaRPr>
          </a:p>
          <a:p>
            <a:pPr indent="0" lvl="0" marL="0" rtl="0" algn="l">
              <a:spcBef>
                <a:spcPts val="0"/>
              </a:spcBef>
              <a:spcAft>
                <a:spcPts val="0"/>
              </a:spcAft>
              <a:buNone/>
            </a:pPr>
            <a:r>
              <a:rPr lang="en" sz="1800">
                <a:solidFill>
                  <a:schemeClr val="dk2"/>
                </a:solidFill>
              </a:rPr>
              <a:t>23MID0169</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title="WhatsApp Image 2025-03-24 at 6.36.44 PM.jpe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diagram-payment process</a:t>
            </a:r>
            <a:endParaRPr/>
          </a:p>
        </p:txBody>
      </p:sp>
      <p:pic>
        <p:nvPicPr>
          <p:cNvPr id="116" name="Google Shape;116;p23" title="WhatsApp Image 2025-03-24 at 6.42.07 PM.jpeg"/>
          <p:cNvPicPr preferRelativeResize="0"/>
          <p:nvPr/>
        </p:nvPicPr>
        <p:blipFill>
          <a:blip r:embed="rId3">
            <a:alphaModFix/>
          </a:blip>
          <a:stretch>
            <a:fillRect/>
          </a:stretch>
        </p:blipFill>
        <p:spPr>
          <a:xfrm>
            <a:off x="558800" y="572700"/>
            <a:ext cx="8129648" cy="457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184700" y="19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Sequence diagram-place an order</a:t>
            </a:r>
            <a:endParaRPr/>
          </a:p>
        </p:txBody>
      </p:sp>
      <p:pic>
        <p:nvPicPr>
          <p:cNvPr id="122" name="Google Shape;122;p24" title="WhatsApp Image 2025-03-24 at 6.53.06 PM.jpeg"/>
          <p:cNvPicPr preferRelativeResize="0"/>
          <p:nvPr/>
        </p:nvPicPr>
        <p:blipFill rotWithShape="1">
          <a:blip r:embed="rId3">
            <a:alphaModFix/>
          </a:blip>
          <a:srcRect b="6208" l="9588" r="13143" t="0"/>
          <a:stretch/>
        </p:blipFill>
        <p:spPr>
          <a:xfrm>
            <a:off x="1409700" y="763725"/>
            <a:ext cx="6070599" cy="421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417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78571"/>
              <a:buFont typeface="Arial"/>
              <a:buNone/>
            </a:pPr>
            <a:r>
              <a:rPr b="1" lang="en" sz="1400"/>
              <a:t>Comprehensive Test Case- Login / Registration</a:t>
            </a:r>
            <a:endParaRPr b="1" sz="1400"/>
          </a:p>
          <a:p>
            <a:pPr indent="0" lvl="0" marL="0" rtl="0" algn="l">
              <a:spcBef>
                <a:spcPts val="1200"/>
              </a:spcBef>
              <a:spcAft>
                <a:spcPts val="0"/>
              </a:spcAft>
              <a:buNone/>
            </a:pPr>
            <a:r>
              <a:t/>
            </a:r>
            <a:endParaRPr/>
          </a:p>
        </p:txBody>
      </p:sp>
      <p:sp>
        <p:nvSpPr>
          <p:cNvPr id="128" name="Google Shape;128;p25"/>
          <p:cNvSpPr txBox="1"/>
          <p:nvPr>
            <p:ph idx="1" type="body"/>
          </p:nvPr>
        </p:nvSpPr>
        <p:spPr>
          <a:xfrm>
            <a:off x="311700" y="925650"/>
            <a:ext cx="8520600" cy="385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Test Scenario:</a:t>
            </a:r>
            <a:r>
              <a:rPr lang="en" sz="1100">
                <a:solidFill>
                  <a:schemeClr val="dk1"/>
                </a:solidFill>
              </a:rPr>
              <a:t> Verify login and registration functionality with valid and invalid inputs.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Test Case Description:</a:t>
            </a:r>
            <a:r>
              <a:rPr lang="en" sz="1100">
                <a:solidFill>
                  <a:schemeClr val="dk1"/>
                </a:solidFill>
              </a:rPr>
              <a:t> Ensure that the system allows new users to register successfully and existing users to log in with valid credentials while rejecting incorrect inputs.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Test Steps</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Login Test Case</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Open the login page.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Enter a username.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Enter a password.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Click the "Login" button.</a:t>
            </a:r>
            <a:endParaRPr sz="1100">
              <a:solidFill>
                <a:schemeClr val="dk1"/>
              </a:solidFill>
            </a:endParaRPr>
          </a:p>
          <a:p>
            <a:pPr indent="0" lvl="0" marL="0" rtl="0" algn="l">
              <a:spcBef>
                <a:spcPts val="1200"/>
              </a:spcBef>
              <a:spcAft>
                <a:spcPts val="0"/>
              </a:spcAft>
              <a:buNone/>
            </a:pPr>
            <a:r>
              <a:rPr b="1" lang="en" sz="1100">
                <a:solidFill>
                  <a:schemeClr val="dk1"/>
                </a:solidFill>
              </a:rPr>
              <a:t>Registration Test Case</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Open the registration page.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Enter a new username.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11700" y="238650"/>
            <a:ext cx="8520600" cy="46644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chemeClr val="dk1"/>
              </a:buClr>
              <a:buSzPts val="1100"/>
              <a:buAutoNum type="arabicPeriod"/>
            </a:pPr>
            <a:r>
              <a:rPr lang="en" sz="1100">
                <a:solidFill>
                  <a:schemeClr val="dk1"/>
                </a:solidFill>
              </a:rPr>
              <a:t>Enter a valid email.</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Enter a secure password.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Confirm the password.</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Click the "Register" button.</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Test Data</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Valid Case (Login)</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Username:</a:t>
            </a:r>
            <a:r>
              <a:rPr lang="en" sz="1100">
                <a:solidFill>
                  <a:schemeClr val="dk1"/>
                </a:solidFill>
              </a:rPr>
              <a:t> testuser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Password:</a:t>
            </a:r>
            <a:r>
              <a:rPr lang="en" sz="1100">
                <a:solidFill>
                  <a:schemeClr val="dk1"/>
                </a:solidFill>
              </a:rPr>
              <a:t> Pass@123</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Invalid Case (Login)</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Username:</a:t>
            </a:r>
            <a:r>
              <a:rPr lang="en" sz="1100">
                <a:solidFill>
                  <a:schemeClr val="dk1"/>
                </a:solidFill>
              </a:rPr>
              <a:t> wronguser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Password:</a:t>
            </a:r>
            <a:r>
              <a:rPr lang="en" sz="1100">
                <a:solidFill>
                  <a:schemeClr val="dk1"/>
                </a:solidFill>
              </a:rPr>
              <a:t> wrongpass</a:t>
            </a:r>
            <a:endParaRPr sz="1100">
              <a:solidFill>
                <a:schemeClr val="dk1"/>
              </a:solidFill>
            </a:endParaRPr>
          </a:p>
          <a:p>
            <a:pPr indent="0" lvl="0" marL="0" rtl="0" algn="l">
              <a:spcBef>
                <a:spcPts val="1200"/>
              </a:spcBef>
              <a:spcAft>
                <a:spcPts val="0"/>
              </a:spcAft>
              <a:buNone/>
            </a:pPr>
            <a:r>
              <a:rPr b="1" lang="en" sz="1100">
                <a:solidFill>
                  <a:schemeClr val="dk1"/>
                </a:solidFill>
              </a:rPr>
              <a:t>Valid Case (Registration)</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Username:</a:t>
            </a:r>
            <a:r>
              <a:rPr lang="en" sz="1100">
                <a:solidFill>
                  <a:schemeClr val="dk1"/>
                </a:solidFill>
              </a:rPr>
              <a:t> newuser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Email:</a:t>
            </a:r>
            <a:r>
              <a:rPr lang="en" sz="1100">
                <a:solidFill>
                  <a:schemeClr val="dk1"/>
                </a:solidFill>
              </a:rPr>
              <a:t> newuser@example.com</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Password:</a:t>
            </a:r>
            <a:r>
              <a:rPr lang="en" sz="1100">
                <a:solidFill>
                  <a:schemeClr val="dk1"/>
                </a:solidFill>
              </a:rPr>
              <a:t> Secure@123</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Confirm Password:</a:t>
            </a:r>
            <a:r>
              <a:rPr lang="en" sz="1100">
                <a:solidFill>
                  <a:schemeClr val="dk1"/>
                </a:solidFill>
              </a:rPr>
              <a:t> Secure@123</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311700" y="455600"/>
            <a:ext cx="8520600" cy="4420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 sz="1100">
                <a:solidFill>
                  <a:schemeClr val="dk1"/>
                </a:solidFill>
              </a:rPr>
              <a:t>Invalid Case (Registration)</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Username:</a:t>
            </a:r>
            <a:r>
              <a:rPr lang="en" sz="1100">
                <a:solidFill>
                  <a:schemeClr val="dk1"/>
                </a:solidFill>
              </a:rPr>
              <a:t> (empty or less than required characters)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Email:</a:t>
            </a:r>
            <a:r>
              <a:rPr lang="en" sz="1100">
                <a:solidFill>
                  <a:schemeClr val="dk1"/>
                </a:solidFill>
              </a:rPr>
              <a:t> invalid-email-format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Password:</a:t>
            </a:r>
            <a:r>
              <a:rPr lang="en" sz="1100">
                <a:solidFill>
                  <a:schemeClr val="dk1"/>
                </a:solidFill>
              </a:rPr>
              <a:t> weakpassword</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Confirm Password:</a:t>
            </a:r>
            <a:r>
              <a:rPr lang="en" sz="1100">
                <a:solidFill>
                  <a:schemeClr val="dk1"/>
                </a:solidFill>
              </a:rPr>
              <a:t> mismatchpassword</a:t>
            </a:r>
            <a:endParaRPr sz="1100">
              <a:solidFill>
                <a:schemeClr val="dk1"/>
              </a:solidFill>
            </a:endParaRPr>
          </a:p>
          <a:p>
            <a:pPr indent="0" lvl="0" marL="0" rtl="0" algn="ctr">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Test Expected Result</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Login: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If valid credentials are entered, the user should be redirected to the dashboard.</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If invalid credentials are entered, an error message "Invalid Username or Password" should appear.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Registration: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If valid details are entered, the system should successfully create an account and redirect the user to the login page.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If invalid details are entered, appropriate error messages should appear, such as: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"Invalid email format"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"Password must be at least 8 characters long"</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"Passwords do not match"</a:t>
            </a:r>
            <a:endParaRPr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311700" y="329050"/>
            <a:ext cx="8520600" cy="423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Actual Result</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Login:</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Valid credentials:</a:t>
            </a:r>
            <a:r>
              <a:rPr lang="en" sz="1100">
                <a:solidFill>
                  <a:schemeClr val="dk1"/>
                </a:solidFill>
              </a:rPr>
              <a:t> Redirected to the dashboard.</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Invalid credentials:</a:t>
            </a:r>
            <a:r>
              <a:rPr lang="en" sz="1100">
                <a:solidFill>
                  <a:schemeClr val="dk1"/>
                </a:solidFill>
              </a:rPr>
              <a:t> Got an error message "Invalid Username or Password."</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Registration:</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Valid registration:</a:t>
            </a:r>
            <a:r>
              <a:rPr lang="en" sz="1100">
                <a:solidFill>
                  <a:schemeClr val="dk1"/>
                </a:solidFill>
              </a:rPr>
              <a:t> Account created successfully, redirected to login.</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Invalid registration:</a:t>
            </a:r>
            <a:r>
              <a:rPr lang="en" sz="1100">
                <a:solidFill>
                  <a:schemeClr val="dk1"/>
                </a:solidFill>
              </a:rPr>
              <a:t> Error messages displayed as expected.</a:t>
            </a:r>
            <a:endParaRPr sz="1100">
              <a:solidFill>
                <a:schemeClr val="dk1"/>
              </a:solidFill>
            </a:endParaRPr>
          </a:p>
          <a:p>
            <a:pPr indent="0" lvl="0" marL="0" rtl="0" algn="ctr">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Pass/Fail: Pass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78571"/>
              <a:buFont typeface="Arial"/>
              <a:buNone/>
            </a:pPr>
            <a:r>
              <a:rPr b="1" lang="en" sz="1400"/>
              <a:t>Comprehensive Test Case- Order Tracking</a:t>
            </a:r>
            <a:endParaRPr b="1" sz="1400"/>
          </a:p>
          <a:p>
            <a:pPr indent="0" lvl="0" marL="0" rtl="0" algn="l">
              <a:spcBef>
                <a:spcPts val="1200"/>
              </a:spcBef>
              <a:spcAft>
                <a:spcPts val="0"/>
              </a:spcAft>
              <a:buNone/>
            </a:pPr>
            <a:r>
              <a:t/>
            </a:r>
            <a:endParaRPr/>
          </a:p>
        </p:txBody>
      </p:sp>
      <p:sp>
        <p:nvSpPr>
          <p:cNvPr id="149" name="Google Shape;149;p29"/>
          <p:cNvSpPr txBox="1"/>
          <p:nvPr>
            <p:ph idx="1" type="body"/>
          </p:nvPr>
        </p:nvSpPr>
        <p:spPr>
          <a:xfrm>
            <a:off x="311700" y="862375"/>
            <a:ext cx="8520600" cy="37065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Test Case ID: TC002</a:t>
            </a:r>
            <a:endParaRPr b="1"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Test Scenario:</a:t>
            </a:r>
            <a:r>
              <a:rPr lang="en" sz="1100">
                <a:solidFill>
                  <a:schemeClr val="dk1"/>
                </a:solidFill>
              </a:rPr>
              <a:t> Verify the order tracking functionality for valid and invalid cases.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Test Case Description:</a:t>
            </a:r>
            <a:r>
              <a:rPr lang="en" sz="1100">
                <a:solidFill>
                  <a:schemeClr val="dk1"/>
                </a:solidFill>
              </a:rPr>
              <a:t> Ensure that the system allows users to track their orders in real-time with accurate status updates and prevents unauthorized access to tracking details.</a:t>
            </a:r>
            <a:endParaRPr sz="1100">
              <a:solidFill>
                <a:schemeClr val="dk1"/>
              </a:solidFill>
            </a:endParaRPr>
          </a:p>
          <a:p>
            <a:pPr indent="0" lvl="0" marL="0" rtl="0" algn="ctr">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Test Steps</a:t>
            </a:r>
            <a:endParaRPr b="1"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Valid Order Tracking Case:</a:t>
            </a:r>
            <a:endParaRPr b="1" sz="1100">
              <a:solidFill>
                <a:schemeClr val="dk1"/>
              </a:solidFill>
            </a:endParaRPr>
          </a:p>
          <a:p>
            <a:pPr indent="-282733" lvl="0" marL="457200" rtl="0" algn="l">
              <a:spcBef>
                <a:spcPts val="1200"/>
              </a:spcBef>
              <a:spcAft>
                <a:spcPts val="0"/>
              </a:spcAft>
              <a:buClr>
                <a:schemeClr val="dk1"/>
              </a:buClr>
              <a:buSzPct val="100000"/>
              <a:buAutoNum type="arabicPeriod"/>
            </a:pPr>
            <a:r>
              <a:rPr lang="en" sz="1100">
                <a:solidFill>
                  <a:schemeClr val="dk1"/>
                </a:solidFill>
              </a:rPr>
              <a:t>Place an order successfully.</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Navigate to the "Track Order" page.</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Enter the valid order ID or access tracking from the order history.</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Observe the real-time tracking status.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Invalid Order Tracking Case:</a:t>
            </a:r>
            <a:endParaRPr b="1" sz="1100">
              <a:solidFill>
                <a:schemeClr val="dk1"/>
              </a:solidFill>
            </a:endParaRPr>
          </a:p>
          <a:p>
            <a:pPr indent="-282733" lvl="0" marL="457200" rtl="0" algn="l">
              <a:spcBef>
                <a:spcPts val="1200"/>
              </a:spcBef>
              <a:spcAft>
                <a:spcPts val="0"/>
              </a:spcAft>
              <a:buClr>
                <a:schemeClr val="dk1"/>
              </a:buClr>
              <a:buSzPct val="100000"/>
              <a:buAutoNum type="arabicPeriod"/>
            </a:pPr>
            <a:r>
              <a:rPr lang="en" sz="1100">
                <a:solidFill>
                  <a:schemeClr val="dk1"/>
                </a:solidFill>
              </a:rPr>
              <a:t>Navigate to the "Track Order" page.</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Enter an invalid order ID.</a:t>
            </a:r>
            <a:endParaRPr sz="1100">
              <a:solidFill>
                <a:schemeClr val="dk1"/>
              </a:solidFill>
            </a:endParaRPr>
          </a:p>
          <a:p>
            <a:pPr indent="-282733" lvl="0" marL="457200" rtl="0" algn="l">
              <a:spcBef>
                <a:spcPts val="0"/>
              </a:spcBef>
              <a:spcAft>
                <a:spcPts val="0"/>
              </a:spcAft>
              <a:buClr>
                <a:schemeClr val="dk1"/>
              </a:buClr>
              <a:buSzPct val="100000"/>
              <a:buAutoNum type="arabicPeriod"/>
            </a:pPr>
            <a:r>
              <a:rPr lang="en" sz="1100">
                <a:solidFill>
                  <a:schemeClr val="dk1"/>
                </a:solidFill>
              </a:rPr>
              <a:t>Check if the system handles invalid input correctly.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idx="1" type="body"/>
          </p:nvPr>
        </p:nvSpPr>
        <p:spPr>
          <a:xfrm>
            <a:off x="311700" y="338075"/>
            <a:ext cx="8520600" cy="4230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Network Failure Case:</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Open the "Track Order" page.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Disconnect from the internet.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Refresh the page and check the system behavior.</a:t>
            </a:r>
            <a:endParaRPr sz="1100">
              <a:solidFill>
                <a:schemeClr val="dk1"/>
              </a:solidFill>
            </a:endParaRPr>
          </a:p>
          <a:p>
            <a:pPr indent="0" lvl="0" marL="0" rtl="0" algn="ctr">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Test Data</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Valid Case:</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Order ID:</a:t>
            </a:r>
            <a:r>
              <a:rPr lang="en" sz="1100">
                <a:solidFill>
                  <a:schemeClr val="dk1"/>
                </a:solidFill>
              </a:rPr>
              <a:t> 12345 (Existing valid order)</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Invalid Case:</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Order ID:</a:t>
            </a:r>
            <a:r>
              <a:rPr lang="en" sz="1100">
                <a:solidFill>
                  <a:schemeClr val="dk1"/>
                </a:solidFill>
              </a:rPr>
              <a:t> 99999 (Non-existent order)</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Network Failure Case:</a:t>
            </a:r>
            <a:endParaRPr b="1" sz="1100">
              <a:solidFill>
                <a:schemeClr val="dk1"/>
              </a:solidFill>
            </a:endParaRPr>
          </a:p>
          <a:p>
            <a:pPr indent="0" lvl="0" marL="0" rtl="0" algn="l">
              <a:spcBef>
                <a:spcPts val="1200"/>
              </a:spcBef>
              <a:spcAft>
                <a:spcPts val="1200"/>
              </a:spcAft>
              <a:buNone/>
            </a:pPr>
            <a:r>
              <a:rPr b="1" lang="en" sz="1100">
                <a:solidFill>
                  <a:schemeClr val="dk1"/>
                </a:solidFill>
              </a:rPr>
              <a:t>Disconnect internet while tracking the order.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311700" y="808125"/>
            <a:ext cx="8520600" cy="37608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 sz="1100">
                <a:solidFill>
                  <a:schemeClr val="dk1"/>
                </a:solidFill>
              </a:rPr>
              <a:t>Test Expected Result</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Valid Order:</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order tracking page should display real-time updates (e.g., "Preparing", "Out for Delivery", "Delivered").</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map should show the delivery partner's live location.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Invalid Order:</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An error message "Order Not Found" should appear.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Network Failure:</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 message like "No Internet Connection. Please try again later." should appear.</a:t>
            </a:r>
            <a:endParaRPr sz="1100">
              <a:solidFill>
                <a:schemeClr val="dk1"/>
              </a:solidFill>
            </a:endParaRPr>
          </a:p>
          <a:p>
            <a:pPr indent="0" lvl="0" marL="0" rtl="0" algn="ctr">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Actual Result</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Valid Order:</a:t>
            </a:r>
            <a:r>
              <a:rPr lang="en" sz="1100">
                <a:solidFill>
                  <a:schemeClr val="dk1"/>
                </a:solidFill>
              </a:rPr>
              <a:t> Order status updates correctly, and the map displays the real-time location.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Invalid Order:</a:t>
            </a:r>
            <a:r>
              <a:rPr lang="en" sz="1100">
                <a:solidFill>
                  <a:schemeClr val="dk1"/>
                </a:solidFill>
              </a:rPr>
              <a:t> Displays "Order Not Found" error message.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Network Failure:</a:t>
            </a:r>
            <a:r>
              <a:rPr lang="en" sz="1100">
                <a:solidFill>
                  <a:schemeClr val="dk1"/>
                </a:solidFill>
              </a:rPr>
              <a:t> Shows a "No Internet Connection" message.</a:t>
            </a:r>
            <a:endParaRPr sz="1100">
              <a:solidFill>
                <a:schemeClr val="dk1"/>
              </a:solidFill>
            </a:endParaRPr>
          </a:p>
          <a:p>
            <a:pPr indent="0" lvl="0" marL="0" rtl="0" algn="ctr">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rPr b="1" lang="en" sz="1100">
                <a:solidFill>
                  <a:schemeClr val="dk1"/>
                </a:solidFill>
              </a:rPr>
              <a:t>Pass/Fail: Pass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Online Food Delivery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b="1" lang="en" sz="1300">
                <a:solidFill>
                  <a:schemeClr val="dk1"/>
                </a:solidFill>
              </a:rPr>
              <a:t>DESCRIPTION:</a:t>
            </a:r>
            <a:r>
              <a:rPr b="1" lang="en" sz="1200">
                <a:solidFill>
                  <a:schemeClr val="dk1"/>
                </a:solidFill>
              </a:rPr>
              <a:t> </a:t>
            </a:r>
            <a:endParaRPr b="1" sz="1200">
              <a:solidFill>
                <a:schemeClr val="dk1"/>
              </a:solidFill>
            </a:endParaRPr>
          </a:p>
          <a:p>
            <a:pPr indent="0" lvl="0" marL="0" rtl="0" algn="l">
              <a:lnSpc>
                <a:spcPct val="200000"/>
              </a:lnSpc>
              <a:spcBef>
                <a:spcPts val="1200"/>
              </a:spcBef>
              <a:spcAft>
                <a:spcPts val="0"/>
              </a:spcAft>
              <a:buNone/>
            </a:pPr>
            <a:r>
              <a:rPr lang="en" sz="1200">
                <a:solidFill>
                  <a:schemeClr val="dk1"/>
                </a:solidFill>
              </a:rPr>
              <a:t>To develop and launch a user-friendly and scalable online food delivery platform that enables restaurants to expand their customer base and customers to enjoy convenient online ordering and table reservations. The platform will provide a seamless delivery experience with secure payment processing and efficient order management, ensuring satisfaction for both customers and restaurant partners.</a:t>
            </a:r>
            <a:endParaRPr sz="1200">
              <a:solidFill>
                <a:schemeClr val="dk1"/>
              </a:solidFill>
            </a:endParaRPr>
          </a:p>
          <a:p>
            <a:pPr indent="0" lvl="0" marL="0" rtl="0" algn="l">
              <a:spcBef>
                <a:spcPts val="1200"/>
              </a:spcBef>
              <a:spcAft>
                <a:spcPts val="0"/>
              </a:spcAft>
              <a:buNone/>
            </a:pPr>
            <a:r>
              <a:rPr b="1" lang="en" sz="1400">
                <a:solidFill>
                  <a:schemeClr val="dk1"/>
                </a:solidFill>
              </a:rPr>
              <a:t>Scope:</a:t>
            </a:r>
            <a:endParaRPr b="1" sz="1400">
              <a:solidFill>
                <a:schemeClr val="dk1"/>
              </a:solidFill>
            </a:endParaRPr>
          </a:p>
          <a:p>
            <a:pPr indent="0" lvl="0" marL="0" rtl="0" algn="l">
              <a:spcBef>
                <a:spcPts val="1200"/>
              </a:spcBef>
              <a:spcAft>
                <a:spcPts val="0"/>
              </a:spcAft>
              <a:buNone/>
            </a:pPr>
            <a:r>
              <a:rPr lang="en" sz="1308">
                <a:solidFill>
                  <a:schemeClr val="dk1"/>
                </a:solidFill>
              </a:rPr>
              <a:t>The scope of a food delivery website includes user registration, restaurant listings, search and filters, order placement, and real-time tracking. It integrates secure payment options, promotions, and discounts while providing effective customer support. The platform ensures scalability, supports multiple restaurants, and offers an admin dashboard for managing users, orders, and analytics, delivering convenience and efficiency for all stakeholders.</a:t>
            </a:r>
            <a:endParaRPr sz="1308">
              <a:solidFill>
                <a:schemeClr val="dk1"/>
              </a:solidFill>
            </a:endParaRPr>
          </a:p>
          <a:p>
            <a:pPr indent="0" lvl="0" marL="0" rtl="0" algn="l">
              <a:spcBef>
                <a:spcPts val="1200"/>
              </a:spcBef>
              <a:spcAft>
                <a:spcPts val="0"/>
              </a:spcAft>
              <a:buClr>
                <a:schemeClr val="dk1"/>
              </a:buClr>
              <a:buSzPct val="91666"/>
              <a:buFont typeface="Arial"/>
              <a:buNone/>
            </a:pPr>
            <a:r>
              <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2"/>
          <p:cNvPicPr preferRelativeResize="0"/>
          <p:nvPr/>
        </p:nvPicPr>
        <p:blipFill>
          <a:blip r:embed="rId3">
            <a:alphaModFix/>
          </a:blip>
          <a:stretch>
            <a:fillRect/>
          </a:stretch>
        </p:blipFill>
        <p:spPr>
          <a:xfrm>
            <a:off x="152400" y="152400"/>
            <a:ext cx="8605621"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a:blip r:embed="rId3">
            <a:alphaModFix/>
          </a:blip>
          <a:stretch>
            <a:fillRect/>
          </a:stretch>
        </p:blipFill>
        <p:spPr>
          <a:xfrm>
            <a:off x="0" y="0"/>
            <a:ext cx="8605621"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4"/>
          <p:cNvPicPr preferRelativeResize="0"/>
          <p:nvPr/>
        </p:nvPicPr>
        <p:blipFill>
          <a:blip r:embed="rId3">
            <a:alphaModFix/>
          </a:blip>
          <a:stretch>
            <a:fillRect/>
          </a:stretch>
        </p:blipFill>
        <p:spPr>
          <a:xfrm>
            <a:off x="41625" y="43600"/>
            <a:ext cx="9102374" cy="4947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172950" y="101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52"/>
              <a:buNone/>
            </a:pPr>
            <a:r>
              <a:rPr b="1" lang="en" sz="1970">
                <a:solidFill>
                  <a:schemeClr val="dk1"/>
                </a:solidFill>
              </a:rPr>
              <a:t>Impact :</a:t>
            </a:r>
            <a:endParaRPr b="1" sz="1970">
              <a:solidFill>
                <a:schemeClr val="dk1"/>
              </a:solidFill>
            </a:endParaRPr>
          </a:p>
          <a:p>
            <a:pPr indent="0" lvl="0" marL="0" rtl="0" algn="l">
              <a:spcBef>
                <a:spcPts val="1200"/>
              </a:spcBef>
              <a:spcAft>
                <a:spcPts val="0"/>
              </a:spcAft>
              <a:buSzPts val="852"/>
              <a:buNone/>
            </a:pPr>
            <a:r>
              <a:rPr lang="en" sz="1670">
                <a:solidFill>
                  <a:schemeClr val="dk1"/>
                </a:solidFill>
              </a:rPr>
              <a:t>The project boosts restaurant revenue, creates new income streams, enhances customer satisfaction, and improves order management efficiency. Socially, it generates jobs for delivery partners and supports local businesses. Technologically, it promotes online ordering and delivery systems, fostering innovation in the food service industry and driving the adoption of advanced technologies for seamless operations and customer convenience.</a:t>
            </a:r>
            <a:endParaRPr sz="1670">
              <a:solidFill>
                <a:schemeClr val="dk1"/>
              </a:solidFill>
            </a:endParaRPr>
          </a:p>
          <a:p>
            <a:pPr indent="0" lvl="0" marL="0" rtl="0" algn="l">
              <a:spcBef>
                <a:spcPts val="1200"/>
              </a:spcBef>
              <a:spcAft>
                <a:spcPts val="1200"/>
              </a:spcAft>
              <a:buSzPts val="852"/>
              <a:buNone/>
            </a:pPr>
            <a:r>
              <a:t/>
            </a:r>
            <a:endParaRPr sz="197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617"/>
              <a:buFont typeface="Arial"/>
              <a:buNone/>
            </a:pPr>
            <a:r>
              <a:rPr b="1" lang="en" sz="1977"/>
              <a:t>Work Breakdown Structure</a:t>
            </a:r>
            <a:endParaRPr b="1" sz="2200"/>
          </a:p>
          <a:p>
            <a:pPr indent="0" lvl="0" marL="0" rtl="0" algn="l">
              <a:spcBef>
                <a:spcPts val="0"/>
              </a:spcBef>
              <a:spcAft>
                <a:spcPts val="0"/>
              </a:spcAft>
              <a:buNone/>
            </a:pPr>
            <a:r>
              <a:t/>
            </a:r>
            <a:endParaRPr/>
          </a:p>
        </p:txBody>
      </p:sp>
      <p:pic>
        <p:nvPicPr>
          <p:cNvPr id="75" name="Google Shape;75;p16"/>
          <p:cNvPicPr preferRelativeResize="0"/>
          <p:nvPr/>
        </p:nvPicPr>
        <p:blipFill>
          <a:blip r:embed="rId3">
            <a:alphaModFix/>
          </a:blip>
          <a:stretch>
            <a:fillRect/>
          </a:stretch>
        </p:blipFill>
        <p:spPr>
          <a:xfrm>
            <a:off x="1034050" y="969000"/>
            <a:ext cx="6877050" cy="371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08100" y="327500"/>
            <a:ext cx="8724199" cy="481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 sz="1100">
                <a:solidFill>
                  <a:schemeClr val="dk1"/>
                </a:solidFill>
              </a:rPr>
              <a:t>Functional Requirements:</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User and Restaurant Management:</a:t>
            </a:r>
            <a:r>
              <a:rPr lang="en" sz="1100">
                <a:solidFill>
                  <a:schemeClr val="dk1"/>
                </a:solidFill>
              </a:rPr>
              <a:t> Support user registration, login, profile management, and restaurant menu updates.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Search and Order Placement:</a:t>
            </a:r>
            <a:r>
              <a:rPr lang="en" sz="1100">
                <a:solidFill>
                  <a:schemeClr val="dk1"/>
                </a:solidFill>
              </a:rPr>
              <a:t> Enable searching for restaurants or dishes, applying filters, and placing orders with customization options.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Table Reservations and Delivery:</a:t>
            </a:r>
            <a:r>
              <a:rPr lang="en" sz="1100">
                <a:solidFill>
                  <a:schemeClr val="dk1"/>
                </a:solidFill>
              </a:rPr>
              <a:t> Provide table booking and real-time order tracking for delivery or pickup.</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Secure Payment Processing:</a:t>
            </a:r>
            <a:r>
              <a:rPr lang="en" sz="1100">
                <a:solidFill>
                  <a:schemeClr val="dk1"/>
                </a:solidFill>
              </a:rPr>
              <a:t> Offer multiple payment methods with detailed order summaries and confirmations.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Reviews and Notifications:</a:t>
            </a:r>
            <a:r>
              <a:rPr lang="en" sz="1100">
                <a:solidFill>
                  <a:schemeClr val="dk1"/>
                </a:solidFill>
              </a:rPr>
              <a:t> Allow users to rate restaurants, write reviews, and receive notifications for updates or promotions.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Admin Panel and Support:</a:t>
            </a:r>
            <a:r>
              <a:rPr lang="en" sz="1100">
                <a:solidFill>
                  <a:schemeClr val="dk1"/>
                </a:solidFill>
              </a:rPr>
              <a:t> Provide an admin dashboard for system management and customer support for issue resolution.</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242325" y="1713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 sz="950">
                <a:solidFill>
                  <a:schemeClr val="dk1"/>
                </a:solidFill>
              </a:rPr>
              <a:t>Nonfunctional Requirements</a:t>
            </a:r>
            <a:endParaRPr b="1"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en" sz="900">
                <a:solidFill>
                  <a:schemeClr val="dk1"/>
                </a:solidFill>
              </a:rPr>
              <a:t>5.1 Performance Requirements</a:t>
            </a:r>
            <a:endParaRPr b="1" sz="90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The system must process up to 1,000 orders per second with minimal delays,</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ensuring fast order processing and quick response times even during peak traffic.</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en" sz="900">
                <a:solidFill>
                  <a:schemeClr val="dk1"/>
                </a:solidFill>
              </a:rPr>
              <a:t>5.2 Safety Requirements</a:t>
            </a:r>
            <a:endParaRPr b="1" sz="90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Ensure customer data privacy: Customer information (e.g., name, address, payment</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details) must be securely stored and only accessible by authorized personnel,</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following privacy standards like GDPR.</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en" sz="900">
                <a:solidFill>
                  <a:schemeClr val="dk1"/>
                </a:solidFill>
              </a:rPr>
              <a:t>5.3 Security Requirements</a:t>
            </a:r>
            <a:endParaRPr b="1" sz="90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Use HTTPS for all communications:</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All data exchanged between the system and users must be encrypted using HTTPS to</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protect against unauthorized access or tampering.</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en" sz="900">
                <a:solidFill>
                  <a:schemeClr val="dk1"/>
                </a:solidFill>
              </a:rPr>
              <a:t>5.4 Software Quality Attributes</a:t>
            </a:r>
            <a:endParaRPr b="1" sz="90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Usability: Simple navigation:</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The system must have an easy-to-use interface with clear menus and options,</a:t>
            </a:r>
            <a:endParaRPr sz="8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rPr>
              <a:t>allowing users to complete tasks quickly without confusion.</a:t>
            </a:r>
            <a:endParaRPr sz="875">
              <a:solidFill>
                <a:schemeClr val="dk1"/>
              </a:solidFill>
            </a:endParaRPr>
          </a:p>
          <a:p>
            <a:pPr indent="0" lvl="0" marL="0" rtl="0" algn="l">
              <a:lnSpc>
                <a:spcPct val="95000"/>
              </a:lnSpc>
              <a:spcBef>
                <a:spcPts val="1200"/>
              </a:spcBef>
              <a:spcAft>
                <a:spcPts val="1200"/>
              </a:spcAft>
              <a:buSzPts val="275"/>
              <a:buNone/>
            </a:pPr>
            <a:r>
              <a:t/>
            </a:r>
            <a:endParaRPr sz="10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rPr>
              <a:t>UML - Diagrams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Use case diagram</a:t>
            </a:r>
            <a:endParaRPr sz="1500"/>
          </a:p>
          <a:p>
            <a:pPr indent="-323850" lvl="0" marL="457200" rtl="0" algn="l">
              <a:spcBef>
                <a:spcPts val="0"/>
              </a:spcBef>
              <a:spcAft>
                <a:spcPts val="0"/>
              </a:spcAft>
              <a:buSzPts val="1500"/>
              <a:buAutoNum type="arabicPeriod"/>
            </a:pPr>
            <a:r>
              <a:rPr lang="en" sz="1500"/>
              <a:t>Class diagram</a:t>
            </a:r>
            <a:endParaRPr sz="1500"/>
          </a:p>
          <a:p>
            <a:pPr indent="-323850" lvl="0" marL="457200" rtl="0" algn="l">
              <a:spcBef>
                <a:spcPts val="0"/>
              </a:spcBef>
              <a:spcAft>
                <a:spcPts val="0"/>
              </a:spcAft>
              <a:buSzPts val="1500"/>
              <a:buAutoNum type="arabicPeriod"/>
            </a:pPr>
            <a:r>
              <a:rPr lang="en" sz="1500"/>
              <a:t>Sequence diagram</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title="WhatsApp Image 2025-03-24 at 6.38.29 PM.jpeg"/>
          <p:cNvPicPr preferRelativeResize="0"/>
          <p:nvPr/>
        </p:nvPicPr>
        <p:blipFill>
          <a:blip r:embed="rId3">
            <a:alphaModFix/>
          </a:blip>
          <a:stretch>
            <a:fillRect/>
          </a:stretch>
        </p:blipFill>
        <p:spPr>
          <a:xfrm>
            <a:off x="2379985" y="0"/>
            <a:ext cx="438403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