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t>‹#›</a:t>
            </a:fld>
            <a:endParaRPr sz="1200" b="0" i="0" u="none" strike="noStrike" cap="non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master">
  <p:cSld name="Slide 2 master">
    <p:spTree>
      <p:nvGrpSpPr>
        <p:cNvPr id="1"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3"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4 master">
  <p:cSld name="Slide 4 master">
    <p:spTree>
      <p:nvGrpSpPr>
        <p:cNvPr id="1"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5"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5 master">
  <p:cSld name="Slide 5 master">
    <p:spTree>
      <p:nvGrpSpPr>
        <p:cNvPr id="1"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6"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6 master">
  <p:cSld name="Slide 6 master">
    <p:spTree>
      <p:nvGrpSpPr>
        <p:cNvPr id="1"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7"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7 master">
  <p:cSld name="Slide 7 master">
    <p:spTree>
      <p:nvGrpSpPr>
        <p:cNvPr id="1"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8"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master">
  <p:cSld name="Slide 8 master">
    <p:spTree>
      <p:nvGrpSpPr>
        <p:cNvPr id="1"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9"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master">
  <p:cSld name="Slide 9 master">
    <p:spTree>
      <p:nvGrpSpPr>
        <p:cNvPr id="1"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10"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2"/>
          <p:cNvSpPr/>
          <p:nvPr/>
        </p:nvSpPr>
        <p:spPr>
          <a:xfrm>
            <a:off x="793790" y="1466850"/>
            <a:ext cx="7556421" cy="2126337"/>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030303"/>
              </a:buClr>
              <a:buSzPts val="4450"/>
              <a:buFont typeface="DM Sans"/>
              <a:buNone/>
            </a:pPr>
            <a:r>
              <a:rPr lang="en-US" sz="4450" b="0" i="0" u="none" strike="noStrike" cap="none">
                <a:solidFill>
                  <a:srgbClr val="030303"/>
                </a:solidFill>
                <a:latin typeface="DM Sans"/>
                <a:ea typeface="DM Sans"/>
                <a:cs typeface="DM Sans"/>
                <a:sym typeface="DM Sans"/>
              </a:rPr>
              <a:t>ClickPay App – Mobile Computing Lab Experiments Overview</a:t>
            </a:r>
            <a:endParaRPr sz="4450" b="0" i="0" u="none" strike="noStrike" cap="none"/>
          </a:p>
        </p:txBody>
      </p:sp>
      <p:sp>
        <p:nvSpPr>
          <p:cNvPr id="53" name="Google Shape;53;p12"/>
          <p:cNvSpPr/>
          <p:nvPr/>
        </p:nvSpPr>
        <p:spPr>
          <a:xfrm>
            <a:off x="793790" y="3933349"/>
            <a:ext cx="7556421" cy="217741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Welcome to an overview of the ClickPay app, a practical exploration in mobile app development using React Native and Firebase. This presentation, prepared by Atul in 2025, details the experiments and learnings from building a multi-screen payment application. Join us on a journey from basic UI design to Firebase authentication, culminating in a functional app ready for future enhancements.</a:t>
            </a:r>
            <a:endParaRPr sz="1750" b="0" i="0" u="none" strike="noStrike" cap="none"/>
          </a:p>
        </p:txBody>
      </p:sp>
      <p:sp>
        <p:nvSpPr>
          <p:cNvPr id="54" name="Google Shape;54;p12"/>
          <p:cNvSpPr/>
          <p:nvPr/>
        </p:nvSpPr>
        <p:spPr>
          <a:xfrm>
            <a:off x="793790" y="6382822"/>
            <a:ext cx="362903" cy="362903"/>
          </a:xfrm>
          <a:prstGeom prst="roundRect">
            <a:avLst>
              <a:gd name="adj" fmla="val 25194296"/>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2"/>
          <p:cNvSpPr/>
          <p:nvPr/>
        </p:nvSpPr>
        <p:spPr>
          <a:xfrm>
            <a:off x="812840" y="6746915"/>
            <a:ext cx="2647200" cy="396900"/>
          </a:xfrm>
          <a:prstGeom prst="rect">
            <a:avLst/>
          </a:prstGeom>
          <a:noFill/>
          <a:ln>
            <a:noFill/>
          </a:ln>
        </p:spPr>
        <p:txBody>
          <a:bodyPr spcFirstLastPara="1" wrap="square" lIns="0" tIns="0" rIns="0" bIns="0" anchor="t" anchorCtr="0">
            <a:noAutofit/>
          </a:bodyPr>
          <a:lstStyle/>
          <a:p>
            <a:pPr marL="0" marR="0" lvl="0" indent="0" algn="l" rtl="0">
              <a:lnSpc>
                <a:spcPct val="140909"/>
              </a:lnSpc>
              <a:spcBef>
                <a:spcPts val="0"/>
              </a:spcBef>
              <a:spcAft>
                <a:spcPts val="0"/>
              </a:spcAft>
              <a:buClr>
                <a:srgbClr val="464646"/>
              </a:buClr>
              <a:buSzPts val="2200"/>
              <a:buFont typeface="Inter"/>
              <a:buNone/>
            </a:pPr>
            <a:r>
              <a:rPr lang="en-US" sz="2200" b="1" i="0" u="none" strike="noStrike" cap="none" dirty="0">
                <a:solidFill>
                  <a:srgbClr val="464646"/>
                </a:solidFill>
                <a:latin typeface="Inter"/>
                <a:ea typeface="Inter"/>
                <a:cs typeface="Inter"/>
                <a:sym typeface="Inter"/>
              </a:rPr>
              <a:t>by </a:t>
            </a:r>
            <a:r>
              <a:rPr lang="en-US" sz="2200" b="1" dirty="0">
                <a:solidFill>
                  <a:srgbClr val="464646"/>
                </a:solidFill>
                <a:latin typeface="Inter"/>
                <a:ea typeface="Inter"/>
                <a:cs typeface="Inter"/>
                <a:sym typeface="Inter"/>
              </a:rPr>
              <a:t>Aryan Surve</a:t>
            </a:r>
            <a:endParaRPr sz="2200" b="0" i="0" u="none" strike="noStrike" cap="none" dirty="0"/>
          </a:p>
        </p:txBody>
      </p:sp>
      <p:pic>
        <p:nvPicPr>
          <p:cNvPr id="56" name="Google Shape;56;p12"/>
          <p:cNvPicPr preferRelativeResize="0"/>
          <p:nvPr/>
        </p:nvPicPr>
        <p:blipFill>
          <a:blip r:embed="rId3">
            <a:alphaModFix/>
          </a:blip>
          <a:stretch>
            <a:fillRect/>
          </a:stretch>
        </p:blipFill>
        <p:spPr>
          <a:xfrm>
            <a:off x="9780650" y="0"/>
            <a:ext cx="4863250" cy="8229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793790" y="1463993"/>
            <a:ext cx="5670590"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030303"/>
              </a:buClr>
              <a:buSzPts val="4450"/>
              <a:buFont typeface="DM Sans"/>
              <a:buNone/>
            </a:pPr>
            <a:r>
              <a:rPr lang="en-US" sz="4450" b="0" i="0" u="none" strike="noStrike" cap="none">
                <a:solidFill>
                  <a:srgbClr val="030303"/>
                </a:solidFill>
                <a:latin typeface="DM Sans"/>
                <a:ea typeface="DM Sans"/>
                <a:cs typeface="DM Sans"/>
                <a:sym typeface="DM Sans"/>
              </a:rPr>
              <a:t>Basic UI Design</a:t>
            </a:r>
            <a:endParaRPr sz="4450" b="0" i="0" u="none" strike="noStrike" cap="none"/>
          </a:p>
        </p:txBody>
      </p:sp>
      <p:sp>
        <p:nvSpPr>
          <p:cNvPr id="63" name="Google Shape;63;p13"/>
          <p:cNvSpPr/>
          <p:nvPr/>
        </p:nvSpPr>
        <p:spPr>
          <a:xfrm>
            <a:off x="793790" y="2739747"/>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30303"/>
              </a:buClr>
              <a:buSzPts val="2200"/>
              <a:buFont typeface="DM Sans"/>
              <a:buNone/>
            </a:pPr>
            <a:r>
              <a:rPr lang="en-US" sz="2200" b="0" i="0" u="none" strike="noStrike" cap="none">
                <a:solidFill>
                  <a:srgbClr val="030303"/>
                </a:solidFill>
                <a:latin typeface="DM Sans"/>
                <a:ea typeface="DM Sans"/>
                <a:cs typeface="DM Sans"/>
                <a:sym typeface="DM Sans"/>
              </a:rPr>
              <a:t>Objective</a:t>
            </a:r>
            <a:endParaRPr sz="2200" b="0" i="0" u="none" strike="noStrike" cap="none"/>
          </a:p>
        </p:txBody>
      </p:sp>
      <p:sp>
        <p:nvSpPr>
          <p:cNvPr id="64" name="Google Shape;64;p13"/>
          <p:cNvSpPr/>
          <p:nvPr/>
        </p:nvSpPr>
        <p:spPr>
          <a:xfrm>
            <a:off x="793790" y="3320891"/>
            <a:ext cx="6244709"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Understand UI structure and responsive layout principles using React Native components.</a:t>
            </a:r>
            <a:endParaRPr sz="1750" b="0" i="0" u="none" strike="noStrike" cap="none"/>
          </a:p>
        </p:txBody>
      </p:sp>
      <p:sp>
        <p:nvSpPr>
          <p:cNvPr id="65" name="Google Shape;65;p13"/>
          <p:cNvSpPr/>
          <p:nvPr/>
        </p:nvSpPr>
        <p:spPr>
          <a:xfrm>
            <a:off x="793790" y="4273510"/>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30303"/>
              </a:buClr>
              <a:buSzPts val="2200"/>
              <a:buFont typeface="DM Sans"/>
              <a:buNone/>
            </a:pPr>
            <a:r>
              <a:rPr lang="en-US" sz="2200" b="0" i="0" u="none" strike="noStrike" cap="none">
                <a:solidFill>
                  <a:srgbClr val="030303"/>
                </a:solidFill>
                <a:latin typeface="DM Sans"/>
                <a:ea typeface="DM Sans"/>
                <a:cs typeface="DM Sans"/>
                <a:sym typeface="DM Sans"/>
              </a:rPr>
              <a:t>Tools</a:t>
            </a:r>
            <a:endParaRPr sz="2200" b="0" i="0" u="none" strike="noStrike" cap="none"/>
          </a:p>
        </p:txBody>
      </p:sp>
      <p:sp>
        <p:nvSpPr>
          <p:cNvPr id="66" name="Google Shape;66;p13"/>
          <p:cNvSpPr/>
          <p:nvPr/>
        </p:nvSpPr>
        <p:spPr>
          <a:xfrm>
            <a:off x="793790" y="4854654"/>
            <a:ext cx="6244709"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React Native components like </a:t>
            </a:r>
            <a:r>
              <a:rPr lang="en-US" sz="1750" b="1" i="0" u="none" strike="noStrike" cap="none">
                <a:solidFill>
                  <a:srgbClr val="464646"/>
                </a:solidFill>
                <a:latin typeface="Inter"/>
                <a:ea typeface="Inter"/>
                <a:cs typeface="Inter"/>
                <a:sym typeface="Inter"/>
              </a:rPr>
              <a:t>View</a:t>
            </a:r>
            <a:r>
              <a:rPr lang="en-US" sz="1750" b="0" i="0" u="none" strike="noStrike" cap="none">
                <a:solidFill>
                  <a:srgbClr val="464646"/>
                </a:solidFill>
                <a:latin typeface="Inter"/>
                <a:ea typeface="Inter"/>
                <a:cs typeface="Inter"/>
                <a:sym typeface="Inter"/>
              </a:rPr>
              <a:t>, </a:t>
            </a:r>
            <a:r>
              <a:rPr lang="en-US" sz="1750" b="1" i="0" u="none" strike="noStrike" cap="none">
                <a:solidFill>
                  <a:srgbClr val="464646"/>
                </a:solidFill>
                <a:latin typeface="Inter"/>
                <a:ea typeface="Inter"/>
                <a:cs typeface="Inter"/>
                <a:sym typeface="Inter"/>
              </a:rPr>
              <a:t>Text</a:t>
            </a:r>
            <a:r>
              <a:rPr lang="en-US" sz="1750" b="0" i="0" u="none" strike="noStrike" cap="none">
                <a:solidFill>
                  <a:srgbClr val="464646"/>
                </a:solidFill>
                <a:latin typeface="Inter"/>
                <a:ea typeface="Inter"/>
                <a:cs typeface="Inter"/>
                <a:sym typeface="Inter"/>
              </a:rPr>
              <a:t>, </a:t>
            </a:r>
            <a:r>
              <a:rPr lang="en-US" sz="1750" b="1" i="0" u="none" strike="noStrike" cap="none">
                <a:solidFill>
                  <a:srgbClr val="464646"/>
                </a:solidFill>
                <a:latin typeface="Inter"/>
                <a:ea typeface="Inter"/>
                <a:cs typeface="Inter"/>
                <a:sym typeface="Inter"/>
              </a:rPr>
              <a:t>Button</a:t>
            </a:r>
            <a:r>
              <a:rPr lang="en-US" sz="1750" b="0" i="0" u="none" strike="noStrike" cap="none">
                <a:solidFill>
                  <a:srgbClr val="464646"/>
                </a:solidFill>
                <a:latin typeface="Inter"/>
                <a:ea typeface="Inter"/>
                <a:cs typeface="Inter"/>
                <a:sym typeface="Inter"/>
              </a:rPr>
              <a:t>, </a:t>
            </a:r>
            <a:r>
              <a:rPr lang="en-US" sz="1750" b="1" i="0" u="none" strike="noStrike" cap="none">
                <a:solidFill>
                  <a:srgbClr val="464646"/>
                </a:solidFill>
                <a:latin typeface="Inter"/>
                <a:ea typeface="Inter"/>
                <a:cs typeface="Inter"/>
                <a:sym typeface="Inter"/>
              </a:rPr>
              <a:t>Image</a:t>
            </a:r>
            <a:r>
              <a:rPr lang="en-US" sz="1750" b="0" i="0" u="none" strike="noStrike" cap="none">
                <a:solidFill>
                  <a:srgbClr val="464646"/>
                </a:solidFill>
                <a:latin typeface="Inter"/>
                <a:ea typeface="Inter"/>
                <a:cs typeface="Inter"/>
                <a:sym typeface="Inter"/>
              </a:rPr>
              <a:t> for building the base layout.</a:t>
            </a:r>
            <a:endParaRPr sz="1750" b="0" i="0" u="none" strike="noStrike" cap="none"/>
          </a:p>
        </p:txBody>
      </p:sp>
      <p:sp>
        <p:nvSpPr>
          <p:cNvPr id="67" name="Google Shape;67;p13"/>
          <p:cNvSpPr/>
          <p:nvPr/>
        </p:nvSpPr>
        <p:spPr>
          <a:xfrm>
            <a:off x="7599521" y="2739747"/>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30303"/>
              </a:buClr>
              <a:buSzPts val="2200"/>
              <a:buFont typeface="DM Sans"/>
              <a:buNone/>
            </a:pPr>
            <a:r>
              <a:rPr lang="en-US" sz="2200" b="0" i="0" u="none" strike="noStrike" cap="none">
                <a:solidFill>
                  <a:srgbClr val="030303"/>
                </a:solidFill>
                <a:latin typeface="DM Sans"/>
                <a:ea typeface="DM Sans"/>
                <a:cs typeface="DM Sans"/>
                <a:sym typeface="DM Sans"/>
              </a:rPr>
              <a:t>Impact</a:t>
            </a:r>
            <a:endParaRPr sz="2200" b="0" i="0" u="none" strike="noStrike" cap="none"/>
          </a:p>
        </p:txBody>
      </p:sp>
      <p:sp>
        <p:nvSpPr>
          <p:cNvPr id="68" name="Google Shape;68;p13"/>
          <p:cNvSpPr/>
          <p:nvPr/>
        </p:nvSpPr>
        <p:spPr>
          <a:xfrm>
            <a:off x="7599521" y="3320891"/>
            <a:ext cx="6244709"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Established a strong UX foundation for crucial screens like payment, dashboard, and user profile.</a:t>
            </a:r>
            <a:endParaRPr sz="1750" b="0" i="0" u="none" strike="noStrike" cap="none"/>
          </a:p>
        </p:txBody>
      </p:sp>
      <p:sp>
        <p:nvSpPr>
          <p:cNvPr id="69" name="Google Shape;69;p13"/>
          <p:cNvSpPr/>
          <p:nvPr/>
        </p:nvSpPr>
        <p:spPr>
          <a:xfrm>
            <a:off x="7599521" y="4273510"/>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030303"/>
              </a:buClr>
              <a:buSzPts val="2200"/>
              <a:buFont typeface="DM Sans"/>
              <a:buNone/>
            </a:pPr>
            <a:r>
              <a:rPr lang="en-US" sz="2200" b="0" i="0" u="none" strike="noStrike" cap="none">
                <a:solidFill>
                  <a:srgbClr val="030303"/>
                </a:solidFill>
                <a:latin typeface="DM Sans"/>
                <a:ea typeface="DM Sans"/>
                <a:cs typeface="DM Sans"/>
                <a:sym typeface="DM Sans"/>
              </a:rPr>
              <a:t>Result</a:t>
            </a:r>
            <a:endParaRPr sz="2200" b="0" i="0" u="none" strike="noStrike" cap="none"/>
          </a:p>
        </p:txBody>
      </p:sp>
      <p:sp>
        <p:nvSpPr>
          <p:cNvPr id="70" name="Google Shape;70;p13"/>
          <p:cNvSpPr/>
          <p:nvPr/>
        </p:nvSpPr>
        <p:spPr>
          <a:xfrm>
            <a:off x="7599521" y="4854654"/>
            <a:ext cx="6244709"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Constructed a base layout for ClickPay with a professional and visually appealing design.</a:t>
            </a:r>
            <a:endParaRPr sz="1750" b="0" i="0" u="none" strike="noStrike" cap="none"/>
          </a:p>
        </p:txBody>
      </p:sp>
      <p:sp>
        <p:nvSpPr>
          <p:cNvPr id="71" name="Google Shape;71;p13"/>
          <p:cNvSpPr/>
          <p:nvPr/>
        </p:nvSpPr>
        <p:spPr>
          <a:xfrm>
            <a:off x="793790" y="6039683"/>
            <a:ext cx="13042821"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The design phase focuses on creating an intuitive interface that enhances user engagement and simplifies navigation. The visual components are carefully chosen to ensure accessibility and appeal.</a:t>
            </a:r>
            <a:endParaRPr sz="1750" b="0" i="0" u="none" strike="noStrike" cap="none"/>
          </a:p>
        </p:txBody>
      </p:sp>
      <p:sp>
        <p:nvSpPr>
          <p:cNvPr id="72" name="Google Shape;72;p13"/>
          <p:cNvSpPr/>
          <p:nvPr/>
        </p:nvSpPr>
        <p:spPr>
          <a:xfrm>
            <a:off x="12819400" y="7474000"/>
            <a:ext cx="1734900" cy="67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755333" y="593527"/>
            <a:ext cx="6685240" cy="674489"/>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030303"/>
              </a:buClr>
              <a:buSzPts val="4200"/>
              <a:buFont typeface="DM Sans"/>
              <a:buNone/>
            </a:pPr>
            <a:r>
              <a:rPr lang="en-US" sz="4200" b="0" i="0" u="none" strike="noStrike" cap="none">
                <a:solidFill>
                  <a:srgbClr val="030303"/>
                </a:solidFill>
                <a:latin typeface="DM Sans"/>
                <a:ea typeface="DM Sans"/>
                <a:cs typeface="DM Sans"/>
                <a:sym typeface="DM Sans"/>
              </a:rPr>
              <a:t>Implementing Animations</a:t>
            </a:r>
            <a:endParaRPr sz="4200" b="0" i="0" u="none" strike="noStrike" cap="none"/>
          </a:p>
        </p:txBody>
      </p:sp>
      <p:pic>
        <p:nvPicPr>
          <p:cNvPr id="79" name="Google Shape;79;p14" descr="preencoded.png"/>
          <p:cNvPicPr preferRelativeResize="0"/>
          <p:nvPr/>
        </p:nvPicPr>
        <p:blipFill rotWithShape="1">
          <a:blip r:embed="rId3">
            <a:alphaModFix/>
          </a:blip>
          <a:srcRect/>
          <a:stretch/>
        </p:blipFill>
        <p:spPr>
          <a:xfrm>
            <a:off x="755333" y="1591747"/>
            <a:ext cx="1079063" cy="1588651"/>
          </a:xfrm>
          <a:prstGeom prst="rect">
            <a:avLst/>
          </a:prstGeom>
          <a:noFill/>
          <a:ln>
            <a:noFill/>
          </a:ln>
        </p:spPr>
      </p:pic>
      <p:sp>
        <p:nvSpPr>
          <p:cNvPr id="80" name="Google Shape;80;p14"/>
          <p:cNvSpPr/>
          <p:nvPr/>
        </p:nvSpPr>
        <p:spPr>
          <a:xfrm>
            <a:off x="2158127" y="1807488"/>
            <a:ext cx="2697837" cy="337185"/>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Explored</a:t>
            </a:r>
            <a:endParaRPr sz="2100" b="0" i="0" u="none" strike="noStrike" cap="none"/>
          </a:p>
        </p:txBody>
      </p:sp>
      <p:sp>
        <p:nvSpPr>
          <p:cNvPr id="81" name="Google Shape;81;p14"/>
          <p:cNvSpPr/>
          <p:nvPr/>
        </p:nvSpPr>
        <p:spPr>
          <a:xfrm>
            <a:off x="2158127" y="2274094"/>
            <a:ext cx="6230541" cy="690563"/>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64646"/>
              </a:buClr>
              <a:buSzPts val="1650"/>
              <a:buFont typeface="Inter"/>
              <a:buNone/>
            </a:pPr>
            <a:r>
              <a:rPr lang="en-US" sz="1650" b="0" i="0" u="none" strike="noStrike" cap="none">
                <a:solidFill>
                  <a:srgbClr val="464646"/>
                </a:solidFill>
                <a:latin typeface="Inter"/>
                <a:ea typeface="Inter"/>
                <a:cs typeface="Inter"/>
                <a:sym typeface="Inter"/>
              </a:rPr>
              <a:t>Fade-in/out, Slide, Rotate, and Bounce effects using React Native's Animated API.</a:t>
            </a:r>
            <a:endParaRPr sz="1650" b="0" i="0" u="none" strike="noStrike" cap="none"/>
          </a:p>
        </p:txBody>
      </p:sp>
      <p:pic>
        <p:nvPicPr>
          <p:cNvPr id="82" name="Google Shape;82;p14" descr="preencoded.png"/>
          <p:cNvPicPr preferRelativeResize="0"/>
          <p:nvPr/>
        </p:nvPicPr>
        <p:blipFill rotWithShape="1">
          <a:blip r:embed="rId4">
            <a:alphaModFix/>
          </a:blip>
          <a:srcRect/>
          <a:stretch/>
        </p:blipFill>
        <p:spPr>
          <a:xfrm>
            <a:off x="755333" y="3180398"/>
            <a:ext cx="1079063" cy="1588651"/>
          </a:xfrm>
          <a:prstGeom prst="rect">
            <a:avLst/>
          </a:prstGeom>
          <a:noFill/>
          <a:ln>
            <a:noFill/>
          </a:ln>
        </p:spPr>
      </p:pic>
      <p:sp>
        <p:nvSpPr>
          <p:cNvPr id="83" name="Google Shape;83;p14"/>
          <p:cNvSpPr/>
          <p:nvPr/>
        </p:nvSpPr>
        <p:spPr>
          <a:xfrm>
            <a:off x="2158127" y="3396139"/>
            <a:ext cx="2697837" cy="337185"/>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Applied On</a:t>
            </a:r>
            <a:endParaRPr sz="2100" b="0" i="0" u="none" strike="noStrike" cap="none"/>
          </a:p>
        </p:txBody>
      </p:sp>
      <p:sp>
        <p:nvSpPr>
          <p:cNvPr id="84" name="Google Shape;84;p14"/>
          <p:cNvSpPr/>
          <p:nvPr/>
        </p:nvSpPr>
        <p:spPr>
          <a:xfrm>
            <a:off x="2158127" y="3862745"/>
            <a:ext cx="6230541" cy="690563"/>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64646"/>
              </a:buClr>
              <a:buSzPts val="1650"/>
              <a:buFont typeface="Inter"/>
              <a:buNone/>
            </a:pPr>
            <a:r>
              <a:rPr lang="en-US" sz="1650" b="0" i="0" u="none" strike="noStrike" cap="none">
                <a:solidFill>
                  <a:srgbClr val="464646"/>
                </a:solidFill>
                <a:latin typeface="Inter"/>
                <a:ea typeface="Inter"/>
                <a:cs typeface="Inter"/>
                <a:sym typeface="Inter"/>
              </a:rPr>
              <a:t>Landing transitions, button presses, and quick action cards to enhance user experience.</a:t>
            </a:r>
            <a:endParaRPr sz="1650" b="0" i="0" u="none" strike="noStrike" cap="none"/>
          </a:p>
        </p:txBody>
      </p:sp>
      <p:pic>
        <p:nvPicPr>
          <p:cNvPr id="85" name="Google Shape;85;p14" descr="preencoded.png"/>
          <p:cNvPicPr preferRelativeResize="0"/>
          <p:nvPr/>
        </p:nvPicPr>
        <p:blipFill rotWithShape="1">
          <a:blip r:embed="rId5">
            <a:alphaModFix/>
          </a:blip>
          <a:srcRect/>
          <a:stretch/>
        </p:blipFill>
        <p:spPr>
          <a:xfrm>
            <a:off x="755333" y="4769048"/>
            <a:ext cx="1079063" cy="1588651"/>
          </a:xfrm>
          <a:prstGeom prst="rect">
            <a:avLst/>
          </a:prstGeom>
          <a:noFill/>
          <a:ln>
            <a:noFill/>
          </a:ln>
        </p:spPr>
      </p:pic>
      <p:sp>
        <p:nvSpPr>
          <p:cNvPr id="86" name="Google Shape;86;p14"/>
          <p:cNvSpPr/>
          <p:nvPr/>
        </p:nvSpPr>
        <p:spPr>
          <a:xfrm>
            <a:off x="2158127" y="4984790"/>
            <a:ext cx="2697837" cy="337185"/>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Learning</a:t>
            </a:r>
            <a:endParaRPr sz="2100" b="0" i="0" u="none" strike="noStrike" cap="none"/>
          </a:p>
        </p:txBody>
      </p:sp>
      <p:sp>
        <p:nvSpPr>
          <p:cNvPr id="87" name="Google Shape;87;p14"/>
          <p:cNvSpPr/>
          <p:nvPr/>
        </p:nvSpPr>
        <p:spPr>
          <a:xfrm>
            <a:off x="2158127" y="5451396"/>
            <a:ext cx="6230541" cy="690563"/>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64646"/>
              </a:buClr>
              <a:buSzPts val="1650"/>
              <a:buFont typeface="Inter"/>
              <a:buNone/>
            </a:pPr>
            <a:r>
              <a:rPr lang="en-US" sz="1650" b="0" i="0" u="none" strike="noStrike" cap="none">
                <a:solidFill>
                  <a:srgbClr val="464646"/>
                </a:solidFill>
                <a:latin typeface="Inter"/>
                <a:ea typeface="Inter"/>
                <a:cs typeface="Inter"/>
                <a:sym typeface="Inter"/>
              </a:rPr>
              <a:t>Animations significantly enhance interactivity, provide user feedback, and draw attention to important actions.</a:t>
            </a:r>
            <a:endParaRPr sz="1650" b="0" i="0" u="none" strike="noStrike" cap="none"/>
          </a:p>
        </p:txBody>
      </p:sp>
      <p:sp>
        <p:nvSpPr>
          <p:cNvPr id="88" name="Google Shape;88;p14"/>
          <p:cNvSpPr/>
          <p:nvPr/>
        </p:nvSpPr>
        <p:spPr>
          <a:xfrm>
            <a:off x="755333" y="6600468"/>
            <a:ext cx="7633335" cy="1035844"/>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64646"/>
              </a:buClr>
              <a:buSzPts val="1650"/>
              <a:buFont typeface="Inter"/>
              <a:buNone/>
            </a:pPr>
            <a:r>
              <a:rPr lang="en-US" sz="1650" b="0" i="0" u="none" strike="noStrike" cap="none">
                <a:solidFill>
                  <a:srgbClr val="464646"/>
                </a:solidFill>
                <a:latin typeface="Inter"/>
                <a:ea typeface="Inter"/>
                <a:cs typeface="Inter"/>
                <a:sym typeface="Inter"/>
              </a:rPr>
              <a:t>Animations were strategically implemented to not only make the app more visually appealing but also to provide clear feedback to user interactions, resulting in a smoother, more engaging experience.</a:t>
            </a:r>
            <a:endParaRPr sz="1650" b="0" i="0" u="none" strike="noStrike" cap="none"/>
          </a:p>
        </p:txBody>
      </p:sp>
      <p:pic>
        <p:nvPicPr>
          <p:cNvPr id="89" name="Google Shape;89;p14"/>
          <p:cNvPicPr preferRelativeResize="0"/>
          <p:nvPr/>
        </p:nvPicPr>
        <p:blipFill>
          <a:blip r:embed="rId6">
            <a:alphaModFix/>
          </a:blip>
          <a:stretch>
            <a:fillRect/>
          </a:stretch>
        </p:blipFill>
        <p:spPr>
          <a:xfrm>
            <a:off x="9896025" y="0"/>
            <a:ext cx="4702950" cy="8229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p:nvPr/>
        </p:nvSpPr>
        <p:spPr>
          <a:xfrm>
            <a:off x="243483" y="864037"/>
            <a:ext cx="7596300" cy="6258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030303"/>
              </a:buClr>
              <a:buSzPts val="3900"/>
              <a:buFont typeface="DM Sans"/>
              <a:buNone/>
            </a:pPr>
            <a:r>
              <a:rPr lang="en-US" sz="3900" b="0" i="0" u="none" strike="noStrike" cap="none">
                <a:solidFill>
                  <a:srgbClr val="030303"/>
                </a:solidFill>
                <a:latin typeface="DM Sans"/>
                <a:ea typeface="DM Sans"/>
                <a:cs typeface="DM Sans"/>
                <a:sym typeface="DM Sans"/>
              </a:rPr>
              <a:t>Navigation &amp; Multi-Screen Flow</a:t>
            </a:r>
            <a:endParaRPr sz="3900" b="0" i="0" u="none" strike="noStrike" cap="none"/>
          </a:p>
        </p:txBody>
      </p:sp>
      <p:sp>
        <p:nvSpPr>
          <p:cNvPr id="96" name="Google Shape;96;p15"/>
          <p:cNvSpPr/>
          <p:nvPr/>
        </p:nvSpPr>
        <p:spPr>
          <a:xfrm>
            <a:off x="243483" y="1789986"/>
            <a:ext cx="3771300" cy="2715000"/>
          </a:xfrm>
          <a:prstGeom prst="roundRect">
            <a:avLst>
              <a:gd name="adj" fmla="val 1106"/>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443627" y="1990130"/>
            <a:ext cx="2502600" cy="3129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464646"/>
              </a:buClr>
              <a:buSzPts val="1950"/>
              <a:buFont typeface="DM Sans"/>
              <a:buNone/>
            </a:pPr>
            <a:r>
              <a:rPr lang="en-US" sz="1950" b="0" i="0" u="none" strike="noStrike" cap="none">
                <a:solidFill>
                  <a:srgbClr val="464646"/>
                </a:solidFill>
                <a:latin typeface="DM Sans"/>
                <a:ea typeface="DM Sans"/>
                <a:cs typeface="DM Sans"/>
                <a:sym typeface="DM Sans"/>
              </a:rPr>
              <a:t>Tools Used</a:t>
            </a:r>
            <a:endParaRPr sz="1950" b="0" i="0" u="none" strike="noStrike" cap="none"/>
          </a:p>
        </p:txBody>
      </p:sp>
      <p:sp>
        <p:nvSpPr>
          <p:cNvPr id="98" name="Google Shape;98;p15"/>
          <p:cNvSpPr/>
          <p:nvPr/>
        </p:nvSpPr>
        <p:spPr>
          <a:xfrm>
            <a:off x="443627" y="2422922"/>
            <a:ext cx="3371100" cy="640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64646"/>
              </a:buClr>
              <a:buSzPts val="1550"/>
              <a:buFont typeface="Inter"/>
              <a:buNone/>
            </a:pPr>
            <a:r>
              <a:rPr lang="en-US" sz="1550" b="0" i="0" u="none" strike="noStrike" cap="none">
                <a:solidFill>
                  <a:srgbClr val="464646"/>
                </a:solidFill>
                <a:latin typeface="Inter"/>
                <a:ea typeface="Inter"/>
                <a:cs typeface="Inter"/>
                <a:sym typeface="Inter"/>
              </a:rPr>
              <a:t>React Navigation (Stack Navigator) for managing app navigation.</a:t>
            </a:r>
            <a:endParaRPr sz="1550" b="0" i="0" u="none" strike="noStrike" cap="none"/>
          </a:p>
        </p:txBody>
      </p:sp>
      <p:sp>
        <p:nvSpPr>
          <p:cNvPr id="99" name="Google Shape;99;p15"/>
          <p:cNvSpPr/>
          <p:nvPr/>
        </p:nvSpPr>
        <p:spPr>
          <a:xfrm>
            <a:off x="4214932" y="1789986"/>
            <a:ext cx="3771300" cy="2715000"/>
          </a:xfrm>
          <a:prstGeom prst="roundRect">
            <a:avLst>
              <a:gd name="adj" fmla="val 1106"/>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415076" y="1990130"/>
            <a:ext cx="2646900" cy="3129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464646"/>
              </a:buClr>
              <a:buSzPts val="1950"/>
              <a:buFont typeface="DM Sans"/>
              <a:buNone/>
            </a:pPr>
            <a:r>
              <a:rPr lang="en-US" sz="1950" b="0" i="0" u="none" strike="noStrike" cap="none">
                <a:solidFill>
                  <a:srgbClr val="464646"/>
                </a:solidFill>
                <a:latin typeface="DM Sans"/>
                <a:ea typeface="DM Sans"/>
                <a:cs typeface="DM Sans"/>
                <a:sym typeface="DM Sans"/>
              </a:rPr>
              <a:t>Screens Implemented</a:t>
            </a:r>
            <a:endParaRPr sz="1950" b="0" i="0" u="none" strike="noStrike" cap="none"/>
          </a:p>
        </p:txBody>
      </p:sp>
      <p:sp>
        <p:nvSpPr>
          <p:cNvPr id="101" name="Google Shape;101;p15"/>
          <p:cNvSpPr/>
          <p:nvPr/>
        </p:nvSpPr>
        <p:spPr>
          <a:xfrm>
            <a:off x="4415076" y="2422922"/>
            <a:ext cx="3371100" cy="320400"/>
          </a:xfrm>
          <a:prstGeom prst="rect">
            <a:avLst/>
          </a:prstGeom>
          <a:noFill/>
          <a:ln>
            <a:noFill/>
          </a:ln>
        </p:spPr>
        <p:txBody>
          <a:bodyPr spcFirstLastPara="1" wrap="square" lIns="0" tIns="0" rIns="0" bIns="0" anchor="t" anchorCtr="0">
            <a:noAutofit/>
          </a:bodyPr>
          <a:lstStyle/>
          <a:p>
            <a:pPr marL="342900" marR="0" lvl="0" indent="-342900" algn="l" rtl="0">
              <a:lnSpc>
                <a:spcPct val="161290"/>
              </a:lnSpc>
              <a:spcBef>
                <a:spcPts val="0"/>
              </a:spcBef>
              <a:spcAft>
                <a:spcPts val="0"/>
              </a:spcAft>
              <a:buClr>
                <a:srgbClr val="464646"/>
              </a:buClr>
              <a:buSzPts val="1550"/>
              <a:buFont typeface="Inter"/>
              <a:buChar char="•"/>
            </a:pPr>
            <a:r>
              <a:rPr lang="en-US" sz="1550" b="0" i="0" u="none" strike="noStrike" cap="none">
                <a:solidFill>
                  <a:srgbClr val="464646"/>
                </a:solidFill>
                <a:latin typeface="Inter"/>
                <a:ea typeface="Inter"/>
                <a:cs typeface="Inter"/>
                <a:sym typeface="Inter"/>
              </a:rPr>
              <a:t>Landing</a:t>
            </a:r>
            <a:endParaRPr sz="1550" b="0" i="0" u="none" strike="noStrike" cap="none"/>
          </a:p>
        </p:txBody>
      </p:sp>
      <p:sp>
        <p:nvSpPr>
          <p:cNvPr id="102" name="Google Shape;102;p15"/>
          <p:cNvSpPr/>
          <p:nvPr/>
        </p:nvSpPr>
        <p:spPr>
          <a:xfrm>
            <a:off x="4415076" y="2813328"/>
            <a:ext cx="3371100" cy="320400"/>
          </a:xfrm>
          <a:prstGeom prst="rect">
            <a:avLst/>
          </a:prstGeom>
          <a:noFill/>
          <a:ln>
            <a:noFill/>
          </a:ln>
        </p:spPr>
        <p:txBody>
          <a:bodyPr spcFirstLastPara="1" wrap="square" lIns="0" tIns="0" rIns="0" bIns="0" anchor="t" anchorCtr="0">
            <a:noAutofit/>
          </a:bodyPr>
          <a:lstStyle/>
          <a:p>
            <a:pPr marL="342900" marR="0" lvl="0" indent="-342900" algn="l" rtl="0">
              <a:lnSpc>
                <a:spcPct val="161290"/>
              </a:lnSpc>
              <a:spcBef>
                <a:spcPts val="0"/>
              </a:spcBef>
              <a:spcAft>
                <a:spcPts val="0"/>
              </a:spcAft>
              <a:buClr>
                <a:srgbClr val="464646"/>
              </a:buClr>
              <a:buSzPts val="1550"/>
              <a:buFont typeface="Inter"/>
              <a:buChar char="•"/>
            </a:pPr>
            <a:r>
              <a:rPr lang="en-US" sz="1550" b="0" i="0" u="none" strike="noStrike" cap="none">
                <a:solidFill>
                  <a:srgbClr val="464646"/>
                </a:solidFill>
                <a:latin typeface="Inter"/>
                <a:ea typeface="Inter"/>
                <a:cs typeface="Inter"/>
                <a:sym typeface="Inter"/>
              </a:rPr>
              <a:t>Dashboard</a:t>
            </a:r>
            <a:endParaRPr sz="1550" b="0" i="0" u="none" strike="noStrike" cap="none"/>
          </a:p>
        </p:txBody>
      </p:sp>
      <p:sp>
        <p:nvSpPr>
          <p:cNvPr id="103" name="Google Shape;103;p15"/>
          <p:cNvSpPr/>
          <p:nvPr/>
        </p:nvSpPr>
        <p:spPr>
          <a:xfrm>
            <a:off x="4415076" y="3203734"/>
            <a:ext cx="3371100" cy="320400"/>
          </a:xfrm>
          <a:prstGeom prst="rect">
            <a:avLst/>
          </a:prstGeom>
          <a:noFill/>
          <a:ln>
            <a:noFill/>
          </a:ln>
        </p:spPr>
        <p:txBody>
          <a:bodyPr spcFirstLastPara="1" wrap="square" lIns="0" tIns="0" rIns="0" bIns="0" anchor="t" anchorCtr="0">
            <a:noAutofit/>
          </a:bodyPr>
          <a:lstStyle/>
          <a:p>
            <a:pPr marL="342900" marR="0" lvl="0" indent="-342900" algn="l" rtl="0">
              <a:lnSpc>
                <a:spcPct val="161290"/>
              </a:lnSpc>
              <a:spcBef>
                <a:spcPts val="0"/>
              </a:spcBef>
              <a:spcAft>
                <a:spcPts val="0"/>
              </a:spcAft>
              <a:buClr>
                <a:srgbClr val="464646"/>
              </a:buClr>
              <a:buSzPts val="1550"/>
              <a:buFont typeface="Inter"/>
              <a:buChar char="•"/>
            </a:pPr>
            <a:r>
              <a:rPr lang="en-US" sz="1550" b="0" i="0" u="none" strike="noStrike" cap="none">
                <a:solidFill>
                  <a:srgbClr val="464646"/>
                </a:solidFill>
                <a:latin typeface="Inter"/>
                <a:ea typeface="Inter"/>
                <a:cs typeface="Inter"/>
                <a:sym typeface="Inter"/>
              </a:rPr>
              <a:t>Profile</a:t>
            </a:r>
            <a:endParaRPr sz="1550" b="0" i="0" u="none" strike="noStrike" cap="none"/>
          </a:p>
        </p:txBody>
      </p:sp>
      <p:sp>
        <p:nvSpPr>
          <p:cNvPr id="104" name="Google Shape;104;p15"/>
          <p:cNvSpPr/>
          <p:nvPr/>
        </p:nvSpPr>
        <p:spPr>
          <a:xfrm>
            <a:off x="4415076" y="3594140"/>
            <a:ext cx="3371100" cy="320400"/>
          </a:xfrm>
          <a:prstGeom prst="rect">
            <a:avLst/>
          </a:prstGeom>
          <a:noFill/>
          <a:ln>
            <a:noFill/>
          </a:ln>
        </p:spPr>
        <p:txBody>
          <a:bodyPr spcFirstLastPara="1" wrap="square" lIns="0" tIns="0" rIns="0" bIns="0" anchor="t" anchorCtr="0">
            <a:noAutofit/>
          </a:bodyPr>
          <a:lstStyle/>
          <a:p>
            <a:pPr marL="342900" marR="0" lvl="0" indent="-342900" algn="l" rtl="0">
              <a:lnSpc>
                <a:spcPct val="161290"/>
              </a:lnSpc>
              <a:spcBef>
                <a:spcPts val="0"/>
              </a:spcBef>
              <a:spcAft>
                <a:spcPts val="0"/>
              </a:spcAft>
              <a:buClr>
                <a:srgbClr val="464646"/>
              </a:buClr>
              <a:buSzPts val="1550"/>
              <a:buFont typeface="Inter"/>
              <a:buChar char="•"/>
            </a:pPr>
            <a:r>
              <a:rPr lang="en-US" sz="1550" b="0" i="0" u="none" strike="noStrike" cap="none">
                <a:solidFill>
                  <a:srgbClr val="464646"/>
                </a:solidFill>
                <a:latin typeface="Inter"/>
                <a:ea typeface="Inter"/>
                <a:cs typeface="Inter"/>
                <a:sym typeface="Inter"/>
              </a:rPr>
              <a:t>Pay by Phone</a:t>
            </a:r>
            <a:endParaRPr sz="1550" b="0" i="0" u="none" strike="noStrike" cap="none"/>
          </a:p>
        </p:txBody>
      </p:sp>
      <p:sp>
        <p:nvSpPr>
          <p:cNvPr id="105" name="Google Shape;105;p15"/>
          <p:cNvSpPr/>
          <p:nvPr/>
        </p:nvSpPr>
        <p:spPr>
          <a:xfrm>
            <a:off x="4415076" y="3984546"/>
            <a:ext cx="3371100" cy="320400"/>
          </a:xfrm>
          <a:prstGeom prst="rect">
            <a:avLst/>
          </a:prstGeom>
          <a:noFill/>
          <a:ln>
            <a:noFill/>
          </a:ln>
        </p:spPr>
        <p:txBody>
          <a:bodyPr spcFirstLastPara="1" wrap="square" lIns="0" tIns="0" rIns="0" bIns="0" anchor="t" anchorCtr="0">
            <a:noAutofit/>
          </a:bodyPr>
          <a:lstStyle/>
          <a:p>
            <a:pPr marL="342900" marR="0" lvl="0" indent="-342900" algn="l" rtl="0">
              <a:lnSpc>
                <a:spcPct val="161290"/>
              </a:lnSpc>
              <a:spcBef>
                <a:spcPts val="0"/>
              </a:spcBef>
              <a:spcAft>
                <a:spcPts val="0"/>
              </a:spcAft>
              <a:buClr>
                <a:srgbClr val="464646"/>
              </a:buClr>
              <a:buSzPts val="1550"/>
              <a:buFont typeface="Inter"/>
              <a:buChar char="•"/>
            </a:pPr>
            <a:r>
              <a:rPr lang="en-US" sz="1550" b="0" i="0" u="none" strike="noStrike" cap="none">
                <a:solidFill>
                  <a:srgbClr val="464646"/>
                </a:solidFill>
                <a:latin typeface="Inter"/>
                <a:ea typeface="Inter"/>
                <a:cs typeface="Inter"/>
                <a:sym typeface="Inter"/>
              </a:rPr>
              <a:t>Payment</a:t>
            </a:r>
            <a:endParaRPr sz="1550" b="0" i="0" u="none" strike="noStrike" cap="none"/>
          </a:p>
        </p:txBody>
      </p:sp>
      <p:sp>
        <p:nvSpPr>
          <p:cNvPr id="106" name="Google Shape;106;p15"/>
          <p:cNvSpPr/>
          <p:nvPr/>
        </p:nvSpPr>
        <p:spPr>
          <a:xfrm>
            <a:off x="243483" y="4705231"/>
            <a:ext cx="7742700" cy="1473900"/>
          </a:xfrm>
          <a:prstGeom prst="roundRect">
            <a:avLst>
              <a:gd name="adj" fmla="val 2038"/>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443627" y="4905375"/>
            <a:ext cx="2502600" cy="312900"/>
          </a:xfrm>
          <a:prstGeom prst="rect">
            <a:avLst/>
          </a:prstGeom>
          <a:noFill/>
          <a:ln>
            <a:noFill/>
          </a:ln>
        </p:spPr>
        <p:txBody>
          <a:bodyPr spcFirstLastPara="1" wrap="square" lIns="0" tIns="0" rIns="0" bIns="0" anchor="t" anchorCtr="0">
            <a:noAutofit/>
          </a:bodyPr>
          <a:lstStyle/>
          <a:p>
            <a:pPr marL="0" marR="0" lvl="0" indent="0" algn="l" rtl="0">
              <a:lnSpc>
                <a:spcPct val="125641"/>
              </a:lnSpc>
              <a:spcBef>
                <a:spcPts val="0"/>
              </a:spcBef>
              <a:spcAft>
                <a:spcPts val="0"/>
              </a:spcAft>
              <a:buClr>
                <a:srgbClr val="464646"/>
              </a:buClr>
              <a:buSzPts val="1950"/>
              <a:buFont typeface="DM Sans"/>
              <a:buNone/>
            </a:pPr>
            <a:r>
              <a:rPr lang="en-US" sz="1950" b="0" i="0" u="none" strike="noStrike" cap="none">
                <a:solidFill>
                  <a:srgbClr val="464646"/>
                </a:solidFill>
                <a:latin typeface="DM Sans"/>
                <a:ea typeface="DM Sans"/>
                <a:cs typeface="DM Sans"/>
                <a:sym typeface="DM Sans"/>
              </a:rPr>
              <a:t>Flow</a:t>
            </a:r>
            <a:endParaRPr sz="1950" b="0" i="0" u="none" strike="noStrike" cap="none"/>
          </a:p>
        </p:txBody>
      </p:sp>
      <p:sp>
        <p:nvSpPr>
          <p:cNvPr id="108" name="Google Shape;108;p15"/>
          <p:cNvSpPr/>
          <p:nvPr/>
        </p:nvSpPr>
        <p:spPr>
          <a:xfrm>
            <a:off x="443627" y="5338167"/>
            <a:ext cx="7342200" cy="6408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64646"/>
              </a:buClr>
              <a:buSzPts val="1550"/>
              <a:buFont typeface="Inter"/>
              <a:buNone/>
            </a:pPr>
            <a:r>
              <a:rPr lang="en-US" sz="1550" b="0" i="0" u="none" strike="noStrike" cap="none">
                <a:solidFill>
                  <a:srgbClr val="464646"/>
                </a:solidFill>
                <a:latin typeface="Inter"/>
                <a:ea typeface="Inter"/>
                <a:cs typeface="Inter"/>
                <a:sym typeface="Inter"/>
              </a:rPr>
              <a:t>Enabled smooth transitions between screens with intuitive header control and gesture support.</a:t>
            </a:r>
            <a:endParaRPr sz="1550" b="0" i="0" u="none" strike="noStrike" cap="none"/>
          </a:p>
        </p:txBody>
      </p:sp>
      <p:sp>
        <p:nvSpPr>
          <p:cNvPr id="109" name="Google Shape;109;p15"/>
          <p:cNvSpPr/>
          <p:nvPr/>
        </p:nvSpPr>
        <p:spPr>
          <a:xfrm>
            <a:off x="243483" y="6404253"/>
            <a:ext cx="7742700" cy="961200"/>
          </a:xfrm>
          <a:prstGeom prst="rect">
            <a:avLst/>
          </a:prstGeom>
          <a:noFill/>
          <a:ln>
            <a:noFill/>
          </a:ln>
        </p:spPr>
        <p:txBody>
          <a:bodyPr spcFirstLastPara="1" wrap="square" lIns="0" tIns="0" rIns="0" bIns="0" anchor="t" anchorCtr="0">
            <a:noAutofit/>
          </a:bodyPr>
          <a:lstStyle/>
          <a:p>
            <a:pPr marL="0" marR="0" lvl="0" indent="0" algn="l" rtl="0">
              <a:lnSpc>
                <a:spcPct val="161290"/>
              </a:lnSpc>
              <a:spcBef>
                <a:spcPts val="0"/>
              </a:spcBef>
              <a:spcAft>
                <a:spcPts val="0"/>
              </a:spcAft>
              <a:buClr>
                <a:srgbClr val="464646"/>
              </a:buClr>
              <a:buSzPts val="1550"/>
              <a:buFont typeface="Inter"/>
              <a:buNone/>
            </a:pPr>
            <a:r>
              <a:rPr lang="en-US" sz="1550" b="0" i="0" u="none" strike="noStrike" cap="none">
                <a:solidFill>
                  <a:srgbClr val="464646"/>
                </a:solidFill>
                <a:latin typeface="Inter"/>
                <a:ea typeface="Inter"/>
                <a:cs typeface="Inter"/>
                <a:sym typeface="Inter"/>
              </a:rPr>
              <a:t>Effective navigation is the backbone of app usability. React Navigation was leveraged to create a seamless user journey throughout the ClickPay app, making each feature easily accessible and enhancing overall satisfaction.</a:t>
            </a:r>
            <a:endParaRPr sz="1550" b="0" i="0" u="none" strike="noStrike" cap="none"/>
          </a:p>
        </p:txBody>
      </p:sp>
      <p:pic>
        <p:nvPicPr>
          <p:cNvPr id="110" name="Google Shape;110;p15"/>
          <p:cNvPicPr preferRelativeResize="0"/>
          <p:nvPr/>
        </p:nvPicPr>
        <p:blipFill>
          <a:blip r:embed="rId3">
            <a:alphaModFix/>
          </a:blip>
          <a:stretch>
            <a:fillRect/>
          </a:stretch>
        </p:blipFill>
        <p:spPr>
          <a:xfrm>
            <a:off x="10216500" y="-4975"/>
            <a:ext cx="4436625" cy="8234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p:nvPr/>
        </p:nvSpPr>
        <p:spPr>
          <a:xfrm>
            <a:off x="657701" y="516731"/>
            <a:ext cx="4713565" cy="587216"/>
          </a:xfrm>
          <a:prstGeom prst="rect">
            <a:avLst/>
          </a:prstGeom>
          <a:noFill/>
          <a:ln>
            <a:noFill/>
          </a:ln>
        </p:spPr>
        <p:txBody>
          <a:bodyPr spcFirstLastPara="1" wrap="square" lIns="0" tIns="0" rIns="0" bIns="0" anchor="t" anchorCtr="0">
            <a:noAutofit/>
          </a:bodyPr>
          <a:lstStyle/>
          <a:p>
            <a:pPr marL="0" marR="0" lvl="0" indent="0" algn="l" rtl="0">
              <a:lnSpc>
                <a:spcPct val="126027"/>
              </a:lnSpc>
              <a:spcBef>
                <a:spcPts val="0"/>
              </a:spcBef>
              <a:spcAft>
                <a:spcPts val="0"/>
              </a:spcAft>
              <a:buClr>
                <a:srgbClr val="030303"/>
              </a:buClr>
              <a:buSzPts val="3650"/>
              <a:buFont typeface="DM Sans"/>
              <a:buNone/>
            </a:pPr>
            <a:r>
              <a:rPr lang="en-US" sz="3650" b="0" i="0" u="none" strike="noStrike" cap="none">
                <a:solidFill>
                  <a:srgbClr val="030303"/>
                </a:solidFill>
                <a:latin typeface="DM Sans"/>
                <a:ea typeface="DM Sans"/>
                <a:cs typeface="DM Sans"/>
                <a:sym typeface="DM Sans"/>
              </a:rPr>
              <a:t>Data Input &amp; Storage</a:t>
            </a:r>
            <a:endParaRPr sz="3650" b="0" i="0" u="none" strike="noStrike" cap="none"/>
          </a:p>
        </p:txBody>
      </p:sp>
      <p:pic>
        <p:nvPicPr>
          <p:cNvPr id="117" name="Google Shape;117;p16" descr="preencoded.png"/>
          <p:cNvPicPr preferRelativeResize="0"/>
          <p:nvPr/>
        </p:nvPicPr>
        <p:blipFill rotWithShape="1">
          <a:blip r:embed="rId3">
            <a:alphaModFix/>
          </a:blip>
          <a:srcRect/>
          <a:stretch/>
        </p:blipFill>
        <p:spPr>
          <a:xfrm>
            <a:off x="3320653" y="2980968"/>
            <a:ext cx="7988975" cy="7988975"/>
          </a:xfrm>
          <a:prstGeom prst="rect">
            <a:avLst/>
          </a:prstGeom>
          <a:noFill/>
          <a:ln>
            <a:noFill/>
          </a:ln>
        </p:spPr>
      </p:pic>
      <p:sp>
        <p:nvSpPr>
          <p:cNvPr id="118" name="Google Shape;118;p16"/>
          <p:cNvSpPr/>
          <p:nvPr/>
        </p:nvSpPr>
        <p:spPr>
          <a:xfrm>
            <a:off x="4388703" y="5630763"/>
            <a:ext cx="317063" cy="396359"/>
          </a:xfrm>
          <a:prstGeom prst="rect">
            <a:avLst/>
          </a:prstGeom>
          <a:noFill/>
          <a:ln>
            <a:noFill/>
          </a:ln>
        </p:spPr>
        <p:txBody>
          <a:bodyPr spcFirstLastPara="1" wrap="square" lIns="0" tIns="0" rIns="0" bIns="0" anchor="t" anchorCtr="0">
            <a:noAutofit/>
          </a:bodyPr>
          <a:lstStyle/>
          <a:p>
            <a:pPr marL="0" marR="0" lvl="0" indent="0" algn="l" rtl="0">
              <a:lnSpc>
                <a:spcPct val="161224"/>
              </a:lnSpc>
              <a:spcBef>
                <a:spcPts val="0"/>
              </a:spcBef>
              <a:spcAft>
                <a:spcPts val="0"/>
              </a:spcAft>
              <a:buClr>
                <a:srgbClr val="464646"/>
              </a:buClr>
              <a:buSzPts val="2450"/>
              <a:buFont typeface="DM Sans"/>
              <a:buNone/>
            </a:pPr>
            <a:r>
              <a:rPr lang="en-US" sz="2450" b="0" i="0" u="none" strike="noStrike" cap="none">
                <a:solidFill>
                  <a:srgbClr val="464646"/>
                </a:solidFill>
                <a:latin typeface="DM Sans"/>
                <a:ea typeface="DM Sans"/>
                <a:cs typeface="DM Sans"/>
                <a:sym typeface="DM Sans"/>
              </a:rPr>
              <a:t>1</a:t>
            </a:r>
            <a:endParaRPr sz="2450" b="0" i="0" u="none" strike="noStrike" cap="none"/>
          </a:p>
        </p:txBody>
      </p:sp>
      <p:pic>
        <p:nvPicPr>
          <p:cNvPr id="119" name="Google Shape;119;p16" descr="preencoded.png"/>
          <p:cNvPicPr preferRelativeResize="0"/>
          <p:nvPr/>
        </p:nvPicPr>
        <p:blipFill rotWithShape="1">
          <a:blip r:embed="rId4">
            <a:alphaModFix/>
          </a:blip>
          <a:srcRect/>
          <a:stretch/>
        </p:blipFill>
        <p:spPr>
          <a:xfrm>
            <a:off x="3320653" y="2980968"/>
            <a:ext cx="7988975" cy="7988975"/>
          </a:xfrm>
          <a:prstGeom prst="rect">
            <a:avLst/>
          </a:prstGeom>
          <a:noFill/>
          <a:ln>
            <a:noFill/>
          </a:ln>
        </p:spPr>
      </p:pic>
      <p:sp>
        <p:nvSpPr>
          <p:cNvPr id="120" name="Google Shape;120;p16"/>
          <p:cNvSpPr/>
          <p:nvPr/>
        </p:nvSpPr>
        <p:spPr>
          <a:xfrm>
            <a:off x="6010096" y="4009370"/>
            <a:ext cx="317063" cy="396359"/>
          </a:xfrm>
          <a:prstGeom prst="rect">
            <a:avLst/>
          </a:prstGeom>
          <a:noFill/>
          <a:ln>
            <a:noFill/>
          </a:ln>
        </p:spPr>
        <p:txBody>
          <a:bodyPr spcFirstLastPara="1" wrap="square" lIns="0" tIns="0" rIns="0" bIns="0" anchor="t" anchorCtr="0">
            <a:noAutofit/>
          </a:bodyPr>
          <a:lstStyle/>
          <a:p>
            <a:pPr marL="0" marR="0" lvl="0" indent="0" algn="l" rtl="0">
              <a:lnSpc>
                <a:spcPct val="161224"/>
              </a:lnSpc>
              <a:spcBef>
                <a:spcPts val="0"/>
              </a:spcBef>
              <a:spcAft>
                <a:spcPts val="0"/>
              </a:spcAft>
              <a:buClr>
                <a:srgbClr val="464646"/>
              </a:buClr>
              <a:buSzPts val="2450"/>
              <a:buFont typeface="DM Sans"/>
              <a:buNone/>
            </a:pPr>
            <a:r>
              <a:rPr lang="en-US" sz="2450" b="0" i="0" u="none" strike="noStrike" cap="none">
                <a:solidFill>
                  <a:srgbClr val="464646"/>
                </a:solidFill>
                <a:latin typeface="DM Sans"/>
                <a:ea typeface="DM Sans"/>
                <a:cs typeface="DM Sans"/>
                <a:sym typeface="DM Sans"/>
              </a:rPr>
              <a:t>2</a:t>
            </a:r>
            <a:endParaRPr sz="2450" b="0" i="0" u="none" strike="noStrike" cap="none"/>
          </a:p>
        </p:txBody>
      </p:sp>
      <p:pic>
        <p:nvPicPr>
          <p:cNvPr id="121" name="Google Shape;121;p16" descr="preencoded.png"/>
          <p:cNvPicPr preferRelativeResize="0"/>
          <p:nvPr/>
        </p:nvPicPr>
        <p:blipFill rotWithShape="1">
          <a:blip r:embed="rId5">
            <a:alphaModFix/>
          </a:blip>
          <a:srcRect/>
          <a:stretch/>
        </p:blipFill>
        <p:spPr>
          <a:xfrm>
            <a:off x="3320653" y="2980968"/>
            <a:ext cx="7988975" cy="7988975"/>
          </a:xfrm>
          <a:prstGeom prst="rect">
            <a:avLst/>
          </a:prstGeom>
          <a:noFill/>
          <a:ln>
            <a:noFill/>
          </a:ln>
        </p:spPr>
      </p:pic>
      <p:sp>
        <p:nvSpPr>
          <p:cNvPr id="122" name="Google Shape;122;p16"/>
          <p:cNvSpPr/>
          <p:nvPr/>
        </p:nvSpPr>
        <p:spPr>
          <a:xfrm>
            <a:off x="8302883" y="4009370"/>
            <a:ext cx="317063" cy="396359"/>
          </a:xfrm>
          <a:prstGeom prst="rect">
            <a:avLst/>
          </a:prstGeom>
          <a:noFill/>
          <a:ln>
            <a:noFill/>
          </a:ln>
        </p:spPr>
        <p:txBody>
          <a:bodyPr spcFirstLastPara="1" wrap="square" lIns="0" tIns="0" rIns="0" bIns="0" anchor="t" anchorCtr="0">
            <a:noAutofit/>
          </a:bodyPr>
          <a:lstStyle/>
          <a:p>
            <a:pPr marL="0" marR="0" lvl="0" indent="0" algn="l" rtl="0">
              <a:lnSpc>
                <a:spcPct val="161224"/>
              </a:lnSpc>
              <a:spcBef>
                <a:spcPts val="0"/>
              </a:spcBef>
              <a:spcAft>
                <a:spcPts val="0"/>
              </a:spcAft>
              <a:buClr>
                <a:srgbClr val="464646"/>
              </a:buClr>
              <a:buSzPts val="2450"/>
              <a:buFont typeface="DM Sans"/>
              <a:buNone/>
            </a:pPr>
            <a:r>
              <a:rPr lang="en-US" sz="2450" b="0" i="0" u="none" strike="noStrike" cap="none">
                <a:solidFill>
                  <a:srgbClr val="464646"/>
                </a:solidFill>
                <a:latin typeface="DM Sans"/>
                <a:ea typeface="DM Sans"/>
                <a:cs typeface="DM Sans"/>
                <a:sym typeface="DM Sans"/>
              </a:rPr>
              <a:t>3</a:t>
            </a:r>
            <a:endParaRPr sz="2450" b="0" i="0" u="none" strike="noStrike" cap="none"/>
          </a:p>
        </p:txBody>
      </p:sp>
      <p:pic>
        <p:nvPicPr>
          <p:cNvPr id="123" name="Google Shape;123;p16" descr="preencoded.png"/>
          <p:cNvPicPr preferRelativeResize="0"/>
          <p:nvPr/>
        </p:nvPicPr>
        <p:blipFill rotWithShape="1">
          <a:blip r:embed="rId6">
            <a:alphaModFix/>
          </a:blip>
          <a:srcRect/>
          <a:stretch/>
        </p:blipFill>
        <p:spPr>
          <a:xfrm>
            <a:off x="3320653" y="2980968"/>
            <a:ext cx="7988975" cy="7988975"/>
          </a:xfrm>
          <a:prstGeom prst="rect">
            <a:avLst/>
          </a:prstGeom>
          <a:noFill/>
          <a:ln>
            <a:noFill/>
          </a:ln>
        </p:spPr>
      </p:pic>
      <p:sp>
        <p:nvSpPr>
          <p:cNvPr id="124" name="Google Shape;124;p16"/>
          <p:cNvSpPr/>
          <p:nvPr/>
        </p:nvSpPr>
        <p:spPr>
          <a:xfrm>
            <a:off x="9924276" y="5630763"/>
            <a:ext cx="317063" cy="396359"/>
          </a:xfrm>
          <a:prstGeom prst="rect">
            <a:avLst/>
          </a:prstGeom>
          <a:noFill/>
          <a:ln>
            <a:noFill/>
          </a:ln>
        </p:spPr>
        <p:txBody>
          <a:bodyPr spcFirstLastPara="1" wrap="square" lIns="0" tIns="0" rIns="0" bIns="0" anchor="t" anchorCtr="0">
            <a:noAutofit/>
          </a:bodyPr>
          <a:lstStyle/>
          <a:p>
            <a:pPr marL="0" marR="0" lvl="0" indent="0" algn="l" rtl="0">
              <a:lnSpc>
                <a:spcPct val="161224"/>
              </a:lnSpc>
              <a:spcBef>
                <a:spcPts val="0"/>
              </a:spcBef>
              <a:spcAft>
                <a:spcPts val="0"/>
              </a:spcAft>
              <a:buClr>
                <a:srgbClr val="464646"/>
              </a:buClr>
              <a:buSzPts val="2450"/>
              <a:buFont typeface="DM Sans"/>
              <a:buNone/>
            </a:pPr>
            <a:r>
              <a:rPr lang="en-US" sz="2450" b="0" i="0" u="none" strike="noStrike" cap="none">
                <a:solidFill>
                  <a:srgbClr val="464646"/>
                </a:solidFill>
                <a:latin typeface="DM Sans"/>
                <a:ea typeface="DM Sans"/>
                <a:cs typeface="DM Sans"/>
                <a:sym typeface="DM Sans"/>
              </a:rPr>
              <a:t>4</a:t>
            </a:r>
            <a:endParaRPr sz="2450" b="0" i="0" u="none" strike="noStrike" cap="none"/>
          </a:p>
        </p:txBody>
      </p:sp>
      <p:sp>
        <p:nvSpPr>
          <p:cNvPr id="125" name="Google Shape;125;p16"/>
          <p:cNvSpPr/>
          <p:nvPr/>
        </p:nvSpPr>
        <p:spPr>
          <a:xfrm>
            <a:off x="657701" y="7186732"/>
            <a:ext cx="13314998" cy="601028"/>
          </a:xfrm>
          <a:prstGeom prst="rect">
            <a:avLst/>
          </a:prstGeom>
          <a:noFill/>
          <a:ln>
            <a:noFill/>
          </a:ln>
        </p:spPr>
        <p:txBody>
          <a:bodyPr spcFirstLastPara="1" wrap="square" lIns="0" tIns="0" rIns="0" bIns="0" anchor="t" anchorCtr="0">
            <a:noAutofit/>
          </a:bodyPr>
          <a:lstStyle/>
          <a:p>
            <a:pPr marL="0" marR="0" lvl="0" indent="0" algn="l" rtl="0">
              <a:lnSpc>
                <a:spcPct val="162068"/>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Secure and efficient data handling is crucial for any payment app. This slide highlights the methods used to capture, validate, and store user data, ensuring both a smooth user experience and robust data security.</a:t>
            </a:r>
            <a:endParaRPr sz="1450" b="0" i="0" u="none" strike="noStrike" cap="none"/>
          </a:p>
        </p:txBody>
      </p:sp>
      <p:sp>
        <p:nvSpPr>
          <p:cNvPr id="126" name="Google Shape;126;p16"/>
          <p:cNvSpPr/>
          <p:nvPr/>
        </p:nvSpPr>
        <p:spPr>
          <a:xfrm>
            <a:off x="1041797" y="3077289"/>
            <a:ext cx="2348984" cy="293608"/>
          </a:xfrm>
          <a:prstGeom prst="rect">
            <a:avLst/>
          </a:prstGeom>
          <a:noFill/>
          <a:ln>
            <a:noFill/>
          </a:ln>
        </p:spPr>
        <p:txBody>
          <a:bodyPr spcFirstLastPara="1" wrap="square" lIns="0" tIns="0" rIns="0" bIns="0" anchor="t" anchorCtr="0">
            <a:noAutofit/>
          </a:bodyPr>
          <a:lstStyle/>
          <a:p>
            <a:pPr marL="0" marR="0" lvl="0" indent="0" algn="ctr" rtl="0">
              <a:lnSpc>
                <a:spcPct val="127777"/>
              </a:lnSpc>
              <a:spcBef>
                <a:spcPts val="0"/>
              </a:spcBef>
              <a:spcAft>
                <a:spcPts val="0"/>
              </a:spcAft>
              <a:buClr>
                <a:srgbClr val="030303"/>
              </a:buClr>
              <a:buSzPts val="1800"/>
              <a:buFont typeface="DM Sans"/>
              <a:buNone/>
            </a:pPr>
            <a:r>
              <a:rPr lang="en-US" sz="1800" b="0" i="0" u="none" strike="noStrike" cap="none">
                <a:solidFill>
                  <a:srgbClr val="030303"/>
                </a:solidFill>
                <a:latin typeface="DM Sans"/>
                <a:ea typeface="DM Sans"/>
                <a:cs typeface="DM Sans"/>
                <a:sym typeface="DM Sans"/>
              </a:rPr>
              <a:t>Focus</a:t>
            </a:r>
            <a:endParaRPr sz="1800" b="0" i="0" u="none" strike="noStrike" cap="none"/>
          </a:p>
        </p:txBody>
      </p:sp>
      <p:sp>
        <p:nvSpPr>
          <p:cNvPr id="127" name="Google Shape;127;p16"/>
          <p:cNvSpPr/>
          <p:nvPr/>
        </p:nvSpPr>
        <p:spPr>
          <a:xfrm>
            <a:off x="657701" y="3483650"/>
            <a:ext cx="3117294" cy="601028"/>
          </a:xfrm>
          <a:prstGeom prst="rect">
            <a:avLst/>
          </a:prstGeom>
          <a:noFill/>
          <a:ln>
            <a:noFill/>
          </a:ln>
        </p:spPr>
        <p:txBody>
          <a:bodyPr spcFirstLastPara="1" wrap="square" lIns="0" tIns="0" rIns="0" bIns="0" anchor="t" anchorCtr="0">
            <a:noAutofit/>
          </a:bodyPr>
          <a:lstStyle/>
          <a:p>
            <a:pPr marL="0" marR="0" lvl="0" indent="0" algn="ctr" rtl="0">
              <a:lnSpc>
                <a:spcPct val="162068"/>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Capturing user input through text fields and touchable components.</a:t>
            </a:r>
            <a:endParaRPr sz="1450" b="0" i="0" u="none" strike="noStrike" cap="none"/>
          </a:p>
        </p:txBody>
      </p:sp>
      <p:sp>
        <p:nvSpPr>
          <p:cNvPr id="128" name="Google Shape;128;p16"/>
          <p:cNvSpPr/>
          <p:nvPr/>
        </p:nvSpPr>
        <p:spPr>
          <a:xfrm>
            <a:off x="4441031" y="1479709"/>
            <a:ext cx="2348984" cy="293608"/>
          </a:xfrm>
          <a:prstGeom prst="rect">
            <a:avLst/>
          </a:prstGeom>
          <a:noFill/>
          <a:ln>
            <a:noFill/>
          </a:ln>
        </p:spPr>
        <p:txBody>
          <a:bodyPr spcFirstLastPara="1" wrap="square" lIns="0" tIns="0" rIns="0" bIns="0" anchor="t" anchorCtr="0">
            <a:noAutofit/>
          </a:bodyPr>
          <a:lstStyle/>
          <a:p>
            <a:pPr marL="0" marR="0" lvl="0" indent="0" algn="ctr" rtl="0">
              <a:lnSpc>
                <a:spcPct val="127777"/>
              </a:lnSpc>
              <a:spcBef>
                <a:spcPts val="0"/>
              </a:spcBef>
              <a:spcAft>
                <a:spcPts val="0"/>
              </a:spcAft>
              <a:buClr>
                <a:srgbClr val="030303"/>
              </a:buClr>
              <a:buSzPts val="1800"/>
              <a:buFont typeface="DM Sans"/>
              <a:buNone/>
            </a:pPr>
            <a:r>
              <a:rPr lang="en-US" sz="1800" b="0" i="0" u="none" strike="noStrike" cap="none">
                <a:solidFill>
                  <a:srgbClr val="030303"/>
                </a:solidFill>
                <a:latin typeface="DM Sans"/>
                <a:ea typeface="DM Sans"/>
                <a:cs typeface="DM Sans"/>
                <a:sym typeface="DM Sans"/>
              </a:rPr>
              <a:t>Storage</a:t>
            </a:r>
            <a:endParaRPr sz="1800" b="0" i="0" u="none" strike="noStrike" cap="none"/>
          </a:p>
        </p:txBody>
      </p:sp>
      <p:sp>
        <p:nvSpPr>
          <p:cNvPr id="129" name="Google Shape;129;p16"/>
          <p:cNvSpPr/>
          <p:nvPr/>
        </p:nvSpPr>
        <p:spPr>
          <a:xfrm>
            <a:off x="4056817" y="1886069"/>
            <a:ext cx="3117413" cy="901541"/>
          </a:xfrm>
          <a:prstGeom prst="rect">
            <a:avLst/>
          </a:prstGeom>
          <a:noFill/>
          <a:ln>
            <a:noFill/>
          </a:ln>
        </p:spPr>
        <p:txBody>
          <a:bodyPr spcFirstLastPara="1" wrap="square" lIns="0" tIns="0" rIns="0" bIns="0" anchor="t" anchorCtr="0">
            <a:noAutofit/>
          </a:bodyPr>
          <a:lstStyle/>
          <a:p>
            <a:pPr marL="0" marR="0" lvl="0" indent="0" algn="ctr" rtl="0">
              <a:lnSpc>
                <a:spcPct val="162068"/>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Utilizing local state for immediate feedback and Firebase integration for persistent data storage.</a:t>
            </a:r>
            <a:endParaRPr sz="1450" b="0" i="0" u="none" strike="noStrike" cap="none"/>
          </a:p>
        </p:txBody>
      </p:sp>
      <p:sp>
        <p:nvSpPr>
          <p:cNvPr id="130" name="Google Shape;130;p16"/>
          <p:cNvSpPr/>
          <p:nvPr/>
        </p:nvSpPr>
        <p:spPr>
          <a:xfrm>
            <a:off x="7840266" y="1479709"/>
            <a:ext cx="2348984" cy="293608"/>
          </a:xfrm>
          <a:prstGeom prst="rect">
            <a:avLst/>
          </a:prstGeom>
          <a:noFill/>
          <a:ln>
            <a:noFill/>
          </a:ln>
        </p:spPr>
        <p:txBody>
          <a:bodyPr spcFirstLastPara="1" wrap="square" lIns="0" tIns="0" rIns="0" bIns="0" anchor="t" anchorCtr="0">
            <a:noAutofit/>
          </a:bodyPr>
          <a:lstStyle/>
          <a:p>
            <a:pPr marL="0" marR="0" lvl="0" indent="0" algn="ctr" rtl="0">
              <a:lnSpc>
                <a:spcPct val="127777"/>
              </a:lnSpc>
              <a:spcBef>
                <a:spcPts val="0"/>
              </a:spcBef>
              <a:spcAft>
                <a:spcPts val="0"/>
              </a:spcAft>
              <a:buClr>
                <a:srgbClr val="030303"/>
              </a:buClr>
              <a:buSzPts val="1800"/>
              <a:buFont typeface="DM Sans"/>
              <a:buNone/>
            </a:pPr>
            <a:r>
              <a:rPr lang="en-US" sz="1800" b="0" i="0" u="none" strike="noStrike" cap="none">
                <a:solidFill>
                  <a:srgbClr val="030303"/>
                </a:solidFill>
                <a:latin typeface="DM Sans"/>
                <a:ea typeface="DM Sans"/>
                <a:cs typeface="DM Sans"/>
                <a:sym typeface="DM Sans"/>
              </a:rPr>
              <a:t>Components</a:t>
            </a:r>
            <a:endParaRPr sz="1800" b="0" i="0" u="none" strike="noStrike" cap="none"/>
          </a:p>
        </p:txBody>
      </p:sp>
      <p:sp>
        <p:nvSpPr>
          <p:cNvPr id="131" name="Google Shape;131;p16"/>
          <p:cNvSpPr/>
          <p:nvPr/>
        </p:nvSpPr>
        <p:spPr>
          <a:xfrm>
            <a:off x="7456051" y="1886069"/>
            <a:ext cx="3117413" cy="901541"/>
          </a:xfrm>
          <a:prstGeom prst="rect">
            <a:avLst/>
          </a:prstGeom>
          <a:noFill/>
          <a:ln>
            <a:noFill/>
          </a:ln>
        </p:spPr>
        <p:txBody>
          <a:bodyPr spcFirstLastPara="1" wrap="square" lIns="0" tIns="0" rIns="0" bIns="0" anchor="t" anchorCtr="0">
            <a:noAutofit/>
          </a:bodyPr>
          <a:lstStyle/>
          <a:p>
            <a:pPr marL="0" marR="0" lvl="0" indent="0" algn="ctr" rtl="0">
              <a:lnSpc>
                <a:spcPct val="162068"/>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Implementing forms, modals, and asynchronous interactions to manage data flow.</a:t>
            </a:r>
            <a:endParaRPr sz="1450" b="0" i="0" u="none" strike="noStrike" cap="none"/>
          </a:p>
        </p:txBody>
      </p:sp>
      <p:sp>
        <p:nvSpPr>
          <p:cNvPr id="132" name="Google Shape;132;p16"/>
          <p:cNvSpPr/>
          <p:nvPr/>
        </p:nvSpPr>
        <p:spPr>
          <a:xfrm>
            <a:off x="11239500" y="2776776"/>
            <a:ext cx="2348984" cy="293608"/>
          </a:xfrm>
          <a:prstGeom prst="rect">
            <a:avLst/>
          </a:prstGeom>
          <a:noFill/>
          <a:ln>
            <a:noFill/>
          </a:ln>
        </p:spPr>
        <p:txBody>
          <a:bodyPr spcFirstLastPara="1" wrap="square" lIns="0" tIns="0" rIns="0" bIns="0" anchor="t" anchorCtr="0">
            <a:noAutofit/>
          </a:bodyPr>
          <a:lstStyle/>
          <a:p>
            <a:pPr marL="0" marR="0" lvl="0" indent="0" algn="ctr" rtl="0">
              <a:lnSpc>
                <a:spcPct val="127777"/>
              </a:lnSpc>
              <a:spcBef>
                <a:spcPts val="0"/>
              </a:spcBef>
              <a:spcAft>
                <a:spcPts val="0"/>
              </a:spcAft>
              <a:buClr>
                <a:srgbClr val="030303"/>
              </a:buClr>
              <a:buSzPts val="1800"/>
              <a:buFont typeface="DM Sans"/>
              <a:buNone/>
            </a:pPr>
            <a:r>
              <a:rPr lang="en-US" sz="1800" b="0" i="0" u="none" strike="noStrike" cap="none">
                <a:solidFill>
                  <a:srgbClr val="030303"/>
                </a:solidFill>
                <a:latin typeface="DM Sans"/>
                <a:ea typeface="DM Sans"/>
                <a:cs typeface="DM Sans"/>
                <a:sym typeface="DM Sans"/>
              </a:rPr>
              <a:t>Key Learning</a:t>
            </a:r>
            <a:endParaRPr sz="1800" b="0" i="0" u="none" strike="noStrike" cap="none"/>
          </a:p>
        </p:txBody>
      </p:sp>
      <p:sp>
        <p:nvSpPr>
          <p:cNvPr id="133" name="Google Shape;133;p16"/>
          <p:cNvSpPr/>
          <p:nvPr/>
        </p:nvSpPr>
        <p:spPr>
          <a:xfrm>
            <a:off x="10855285" y="3183136"/>
            <a:ext cx="3117413" cy="901541"/>
          </a:xfrm>
          <a:prstGeom prst="rect">
            <a:avLst/>
          </a:prstGeom>
          <a:noFill/>
          <a:ln>
            <a:noFill/>
          </a:ln>
        </p:spPr>
        <p:txBody>
          <a:bodyPr spcFirstLastPara="1" wrap="square" lIns="0" tIns="0" rIns="0" bIns="0" anchor="t" anchorCtr="0">
            <a:noAutofit/>
          </a:bodyPr>
          <a:lstStyle/>
          <a:p>
            <a:pPr marL="0" marR="0" lvl="0" indent="0" algn="ctr" rtl="0">
              <a:lnSpc>
                <a:spcPct val="162068"/>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Designing secure and intuitive methods for capturing user data while ensuring data integrity.</a:t>
            </a:r>
            <a:endParaRPr sz="1450" b="0" i="0" u="none" strike="noStrike" cap="none"/>
          </a:p>
        </p:txBody>
      </p:sp>
      <p:sp>
        <p:nvSpPr>
          <p:cNvPr id="134" name="Google Shape;134;p16"/>
          <p:cNvSpPr/>
          <p:nvPr/>
        </p:nvSpPr>
        <p:spPr>
          <a:xfrm>
            <a:off x="12819400" y="7474000"/>
            <a:ext cx="1734900" cy="67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p:nvPr/>
        </p:nvSpPr>
        <p:spPr>
          <a:xfrm>
            <a:off x="401955" y="1300520"/>
            <a:ext cx="4926600" cy="562800"/>
          </a:xfrm>
          <a:prstGeom prst="rect">
            <a:avLst/>
          </a:prstGeom>
          <a:noFill/>
          <a:ln>
            <a:noFill/>
          </a:ln>
        </p:spPr>
        <p:txBody>
          <a:bodyPr spcFirstLastPara="1" wrap="square" lIns="0" tIns="0" rIns="0" bIns="0" anchor="t" anchorCtr="0">
            <a:noAutofit/>
          </a:bodyPr>
          <a:lstStyle/>
          <a:p>
            <a:pPr marL="0" marR="0" lvl="0" indent="0" algn="l" rtl="0">
              <a:lnSpc>
                <a:spcPct val="125714"/>
              </a:lnSpc>
              <a:spcBef>
                <a:spcPts val="0"/>
              </a:spcBef>
              <a:spcAft>
                <a:spcPts val="0"/>
              </a:spcAft>
              <a:buClr>
                <a:srgbClr val="030303"/>
              </a:buClr>
              <a:buSzPts val="3500"/>
              <a:buFont typeface="DM Sans"/>
              <a:buNone/>
            </a:pPr>
            <a:r>
              <a:rPr lang="en-US" sz="3500" b="0" i="0" u="none" strike="noStrike" cap="none">
                <a:solidFill>
                  <a:srgbClr val="030303"/>
                </a:solidFill>
                <a:latin typeface="DM Sans"/>
                <a:ea typeface="DM Sans"/>
                <a:cs typeface="DM Sans"/>
                <a:sym typeface="DM Sans"/>
              </a:rPr>
              <a:t>RESTful API Integration</a:t>
            </a:r>
            <a:endParaRPr sz="3500" b="0" i="0" u="none" strike="noStrike" cap="none"/>
          </a:p>
        </p:txBody>
      </p:sp>
      <p:sp>
        <p:nvSpPr>
          <p:cNvPr id="141" name="Google Shape;141;p17"/>
          <p:cNvSpPr/>
          <p:nvPr/>
        </p:nvSpPr>
        <p:spPr>
          <a:xfrm>
            <a:off x="401955" y="3820120"/>
            <a:ext cx="13369200" cy="22800"/>
          </a:xfrm>
          <a:prstGeom prst="roundRect">
            <a:avLst>
              <a:gd name="adj" fmla="val 118228"/>
            </a:avLst>
          </a:prstGeom>
          <a:solidFill>
            <a:srgbClr val="D8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3687723" y="3279696"/>
            <a:ext cx="22800" cy="540300"/>
          </a:xfrm>
          <a:prstGeom prst="roundRect">
            <a:avLst>
              <a:gd name="adj" fmla="val 118228"/>
            </a:avLst>
          </a:prstGeom>
          <a:solidFill>
            <a:srgbClr val="D8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3496508" y="3617476"/>
            <a:ext cx="405300" cy="405300"/>
          </a:xfrm>
          <a:prstGeom prst="roundRect">
            <a:avLst>
              <a:gd name="adj" fmla="val 6669"/>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3564076" y="3651230"/>
            <a:ext cx="270300" cy="337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1</a:t>
            </a:r>
            <a:endParaRPr sz="2100" b="0" i="0" u="none" strike="noStrike" cap="none"/>
          </a:p>
        </p:txBody>
      </p:sp>
      <p:sp>
        <p:nvSpPr>
          <p:cNvPr id="145" name="Google Shape;145;p17"/>
          <p:cNvSpPr/>
          <p:nvPr/>
        </p:nvSpPr>
        <p:spPr>
          <a:xfrm>
            <a:off x="2573060" y="2421731"/>
            <a:ext cx="2252100" cy="281700"/>
          </a:xfrm>
          <a:prstGeom prst="rect">
            <a:avLst/>
          </a:prstGeom>
          <a:noFill/>
          <a:ln>
            <a:noFill/>
          </a:ln>
        </p:spPr>
        <p:txBody>
          <a:bodyPr spcFirstLastPara="1" wrap="square" lIns="0" tIns="0" rIns="0" bIns="0" anchor="t" anchorCtr="0">
            <a:noAutofit/>
          </a:bodyPr>
          <a:lstStyle/>
          <a:p>
            <a:pPr marL="0" marR="0" lvl="0" indent="0" algn="ctr" rtl="0">
              <a:lnSpc>
                <a:spcPct val="125714"/>
              </a:lnSpc>
              <a:spcBef>
                <a:spcPts val="0"/>
              </a:spcBef>
              <a:spcAft>
                <a:spcPts val="0"/>
              </a:spcAft>
              <a:buClr>
                <a:srgbClr val="464646"/>
              </a:buClr>
              <a:buSzPts val="1750"/>
              <a:buFont typeface="DM Sans"/>
              <a:buNone/>
            </a:pPr>
            <a:r>
              <a:rPr lang="en-US" sz="1750" b="0" i="0" u="none" strike="noStrike" cap="none">
                <a:solidFill>
                  <a:srgbClr val="464646"/>
                </a:solidFill>
                <a:latin typeface="DM Sans"/>
                <a:ea typeface="DM Sans"/>
                <a:cs typeface="DM Sans"/>
                <a:sym typeface="DM Sans"/>
              </a:rPr>
              <a:t>Tools</a:t>
            </a:r>
            <a:endParaRPr sz="1750" b="0" i="0" u="none" strike="noStrike" cap="none"/>
          </a:p>
        </p:txBody>
      </p:sp>
      <p:sp>
        <p:nvSpPr>
          <p:cNvPr id="146" name="Google Shape;146;p17"/>
          <p:cNvSpPr/>
          <p:nvPr/>
        </p:nvSpPr>
        <p:spPr>
          <a:xfrm>
            <a:off x="582097" y="2811304"/>
            <a:ext cx="6234300" cy="288000"/>
          </a:xfrm>
          <a:prstGeom prst="rect">
            <a:avLst/>
          </a:prstGeom>
          <a:noFill/>
          <a:ln>
            <a:noFill/>
          </a:ln>
        </p:spPr>
        <p:txBody>
          <a:bodyPr spcFirstLastPara="1" wrap="square" lIns="0" tIns="0" rIns="0" bIns="0" anchor="t" anchorCtr="0">
            <a:noAutofit/>
          </a:bodyPr>
          <a:lstStyle/>
          <a:p>
            <a:pPr marL="0" marR="0" lvl="0" indent="0" algn="ctr" rtl="0">
              <a:lnSpc>
                <a:spcPct val="160714"/>
              </a:lnSpc>
              <a:spcBef>
                <a:spcPts val="0"/>
              </a:spcBef>
              <a:spcAft>
                <a:spcPts val="0"/>
              </a:spcAft>
              <a:buClr>
                <a:srgbClr val="464646"/>
              </a:buClr>
              <a:buSzPts val="1400"/>
              <a:buFont typeface="Inter"/>
              <a:buNone/>
            </a:pPr>
            <a:r>
              <a:rPr lang="en-US" sz="1400" b="1" i="0" u="none" strike="noStrike" cap="none">
                <a:solidFill>
                  <a:srgbClr val="464646"/>
                </a:solidFill>
                <a:latin typeface="Inter"/>
                <a:ea typeface="Inter"/>
                <a:cs typeface="Inter"/>
                <a:sym typeface="Inter"/>
              </a:rPr>
              <a:t>fetch</a:t>
            </a:r>
            <a:r>
              <a:rPr lang="en-US" sz="1400" b="0" i="0" u="none" strike="noStrike" cap="none">
                <a:solidFill>
                  <a:srgbClr val="464646"/>
                </a:solidFill>
                <a:latin typeface="Inter"/>
                <a:ea typeface="Inter"/>
                <a:cs typeface="Inter"/>
                <a:sym typeface="Inter"/>
              </a:rPr>
              <a:t> and </a:t>
            </a:r>
            <a:r>
              <a:rPr lang="en-US" sz="1400" b="1" i="0" u="none" strike="noStrike" cap="none">
                <a:solidFill>
                  <a:srgbClr val="464646"/>
                </a:solidFill>
                <a:latin typeface="Inter"/>
                <a:ea typeface="Inter"/>
                <a:cs typeface="Inter"/>
                <a:sym typeface="Inter"/>
              </a:rPr>
              <a:t>axios</a:t>
            </a:r>
            <a:r>
              <a:rPr lang="en-US" sz="1400" b="0" i="0" u="none" strike="noStrike" cap="none">
                <a:solidFill>
                  <a:srgbClr val="464646"/>
                </a:solidFill>
                <a:latin typeface="Inter"/>
                <a:ea typeface="Inter"/>
                <a:cs typeface="Inter"/>
                <a:sym typeface="Inter"/>
              </a:rPr>
              <a:t> libraries were used for making API calls.</a:t>
            </a:r>
            <a:endParaRPr sz="1400" b="0" i="0" u="none" strike="noStrike" cap="none"/>
          </a:p>
        </p:txBody>
      </p:sp>
      <p:sp>
        <p:nvSpPr>
          <p:cNvPr id="147" name="Google Shape;147;p17"/>
          <p:cNvSpPr/>
          <p:nvPr/>
        </p:nvSpPr>
        <p:spPr>
          <a:xfrm>
            <a:off x="7075051" y="3820120"/>
            <a:ext cx="22800" cy="540300"/>
          </a:xfrm>
          <a:prstGeom prst="roundRect">
            <a:avLst>
              <a:gd name="adj" fmla="val 118228"/>
            </a:avLst>
          </a:prstGeom>
          <a:solidFill>
            <a:srgbClr val="D8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6883837" y="3617476"/>
            <a:ext cx="405300" cy="405300"/>
          </a:xfrm>
          <a:prstGeom prst="roundRect">
            <a:avLst>
              <a:gd name="adj" fmla="val 6669"/>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6951405" y="3651230"/>
            <a:ext cx="270300" cy="337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2</a:t>
            </a:r>
            <a:endParaRPr sz="2100" b="0" i="0" u="none" strike="noStrike" cap="none"/>
          </a:p>
        </p:txBody>
      </p:sp>
      <p:sp>
        <p:nvSpPr>
          <p:cNvPr id="150" name="Google Shape;150;p17"/>
          <p:cNvSpPr/>
          <p:nvPr/>
        </p:nvSpPr>
        <p:spPr>
          <a:xfrm>
            <a:off x="5960388" y="4540806"/>
            <a:ext cx="2252100" cy="281700"/>
          </a:xfrm>
          <a:prstGeom prst="rect">
            <a:avLst/>
          </a:prstGeom>
          <a:noFill/>
          <a:ln>
            <a:noFill/>
          </a:ln>
        </p:spPr>
        <p:txBody>
          <a:bodyPr spcFirstLastPara="1" wrap="square" lIns="0" tIns="0" rIns="0" bIns="0" anchor="t" anchorCtr="0">
            <a:noAutofit/>
          </a:bodyPr>
          <a:lstStyle/>
          <a:p>
            <a:pPr marL="0" marR="0" lvl="0" indent="0" algn="ctr" rtl="0">
              <a:lnSpc>
                <a:spcPct val="125714"/>
              </a:lnSpc>
              <a:spcBef>
                <a:spcPts val="0"/>
              </a:spcBef>
              <a:spcAft>
                <a:spcPts val="0"/>
              </a:spcAft>
              <a:buClr>
                <a:srgbClr val="464646"/>
              </a:buClr>
              <a:buSzPts val="1750"/>
              <a:buFont typeface="DM Sans"/>
              <a:buNone/>
            </a:pPr>
            <a:r>
              <a:rPr lang="en-US" sz="1750" b="0" i="0" u="none" strike="noStrike" cap="none">
                <a:solidFill>
                  <a:srgbClr val="464646"/>
                </a:solidFill>
                <a:latin typeface="DM Sans"/>
                <a:ea typeface="DM Sans"/>
                <a:cs typeface="DM Sans"/>
                <a:sym typeface="DM Sans"/>
              </a:rPr>
              <a:t>Example</a:t>
            </a:r>
            <a:endParaRPr sz="1750" b="0" i="0" u="none" strike="noStrike" cap="none"/>
          </a:p>
        </p:txBody>
      </p:sp>
      <p:sp>
        <p:nvSpPr>
          <p:cNvPr id="151" name="Google Shape;151;p17"/>
          <p:cNvSpPr/>
          <p:nvPr/>
        </p:nvSpPr>
        <p:spPr>
          <a:xfrm>
            <a:off x="3969425" y="4930378"/>
            <a:ext cx="6234300" cy="576300"/>
          </a:xfrm>
          <a:prstGeom prst="rect">
            <a:avLst/>
          </a:prstGeom>
          <a:noFill/>
          <a:ln>
            <a:noFill/>
          </a:ln>
        </p:spPr>
        <p:txBody>
          <a:bodyPr spcFirstLastPara="1" wrap="square" lIns="0" tIns="0" rIns="0" bIns="0" anchor="t" anchorCtr="0">
            <a:noAutofit/>
          </a:bodyPr>
          <a:lstStyle/>
          <a:p>
            <a:pPr marL="0" marR="0" lvl="0" indent="0" algn="ctr" rtl="0">
              <a:lnSpc>
                <a:spcPct val="160714"/>
              </a:lnSpc>
              <a:spcBef>
                <a:spcPts val="0"/>
              </a:spcBef>
              <a:spcAft>
                <a:spcPts val="0"/>
              </a:spcAft>
              <a:buClr>
                <a:srgbClr val="464646"/>
              </a:buClr>
              <a:buSzPts val="1400"/>
              <a:buFont typeface="Inter"/>
              <a:buNone/>
            </a:pPr>
            <a:r>
              <a:rPr lang="en-US" sz="1400" b="0" i="0" u="none" strike="noStrike" cap="none">
                <a:solidFill>
                  <a:srgbClr val="464646"/>
                </a:solidFill>
                <a:latin typeface="Inter"/>
                <a:ea typeface="Inter"/>
                <a:cs typeface="Inter"/>
                <a:sym typeface="Inter"/>
              </a:rPr>
              <a:t>Fetching user data, contact lists, and available recharge options from the server.</a:t>
            </a:r>
            <a:endParaRPr sz="1400" b="0" i="0" u="none" strike="noStrike" cap="none"/>
          </a:p>
        </p:txBody>
      </p:sp>
      <p:sp>
        <p:nvSpPr>
          <p:cNvPr id="152" name="Google Shape;152;p17"/>
          <p:cNvSpPr/>
          <p:nvPr/>
        </p:nvSpPr>
        <p:spPr>
          <a:xfrm>
            <a:off x="10462498" y="3279696"/>
            <a:ext cx="22800" cy="540300"/>
          </a:xfrm>
          <a:prstGeom prst="roundRect">
            <a:avLst>
              <a:gd name="adj" fmla="val 118228"/>
            </a:avLst>
          </a:prstGeom>
          <a:solidFill>
            <a:srgbClr val="D8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0271284" y="3617476"/>
            <a:ext cx="405300" cy="405300"/>
          </a:xfrm>
          <a:prstGeom prst="roundRect">
            <a:avLst>
              <a:gd name="adj" fmla="val 6669"/>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10338852" y="3651230"/>
            <a:ext cx="270300" cy="337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3</a:t>
            </a:r>
            <a:endParaRPr sz="2100" b="0" i="0" u="none" strike="noStrike" cap="none"/>
          </a:p>
        </p:txBody>
      </p:sp>
      <p:sp>
        <p:nvSpPr>
          <p:cNvPr id="155" name="Google Shape;155;p17"/>
          <p:cNvSpPr/>
          <p:nvPr/>
        </p:nvSpPr>
        <p:spPr>
          <a:xfrm>
            <a:off x="9347835" y="2133600"/>
            <a:ext cx="2252100" cy="281700"/>
          </a:xfrm>
          <a:prstGeom prst="rect">
            <a:avLst/>
          </a:prstGeom>
          <a:noFill/>
          <a:ln>
            <a:noFill/>
          </a:ln>
        </p:spPr>
        <p:txBody>
          <a:bodyPr spcFirstLastPara="1" wrap="square" lIns="0" tIns="0" rIns="0" bIns="0" anchor="t" anchorCtr="0">
            <a:noAutofit/>
          </a:bodyPr>
          <a:lstStyle/>
          <a:p>
            <a:pPr marL="0" marR="0" lvl="0" indent="0" algn="ctr" rtl="0">
              <a:lnSpc>
                <a:spcPct val="125714"/>
              </a:lnSpc>
              <a:spcBef>
                <a:spcPts val="0"/>
              </a:spcBef>
              <a:spcAft>
                <a:spcPts val="0"/>
              </a:spcAft>
              <a:buClr>
                <a:srgbClr val="464646"/>
              </a:buClr>
              <a:buSzPts val="1750"/>
              <a:buFont typeface="DM Sans"/>
              <a:buNone/>
            </a:pPr>
            <a:r>
              <a:rPr lang="en-US" sz="1750" b="0" i="0" u="none" strike="noStrike" cap="none">
                <a:solidFill>
                  <a:srgbClr val="464646"/>
                </a:solidFill>
                <a:latin typeface="DM Sans"/>
                <a:ea typeface="DM Sans"/>
                <a:cs typeface="DM Sans"/>
                <a:sym typeface="DM Sans"/>
              </a:rPr>
              <a:t>Result</a:t>
            </a:r>
            <a:endParaRPr sz="1750" b="0" i="0" u="none" strike="noStrike" cap="none"/>
          </a:p>
        </p:txBody>
      </p:sp>
      <p:sp>
        <p:nvSpPr>
          <p:cNvPr id="156" name="Google Shape;156;p17"/>
          <p:cNvSpPr/>
          <p:nvPr/>
        </p:nvSpPr>
        <p:spPr>
          <a:xfrm>
            <a:off x="7356753" y="2523173"/>
            <a:ext cx="6234300" cy="576300"/>
          </a:xfrm>
          <a:prstGeom prst="rect">
            <a:avLst/>
          </a:prstGeom>
          <a:noFill/>
          <a:ln>
            <a:noFill/>
          </a:ln>
        </p:spPr>
        <p:txBody>
          <a:bodyPr spcFirstLastPara="1" wrap="square" lIns="0" tIns="0" rIns="0" bIns="0" anchor="t" anchorCtr="0">
            <a:noAutofit/>
          </a:bodyPr>
          <a:lstStyle/>
          <a:p>
            <a:pPr marL="0" marR="0" lvl="0" indent="0" algn="ctr" rtl="0">
              <a:lnSpc>
                <a:spcPct val="160714"/>
              </a:lnSpc>
              <a:spcBef>
                <a:spcPts val="0"/>
              </a:spcBef>
              <a:spcAft>
                <a:spcPts val="0"/>
              </a:spcAft>
              <a:buClr>
                <a:srgbClr val="464646"/>
              </a:buClr>
              <a:buSzPts val="1400"/>
              <a:buFont typeface="Inter"/>
              <a:buNone/>
            </a:pPr>
            <a:r>
              <a:rPr lang="en-US" sz="1400" b="0" i="0" u="none" strike="noStrike" cap="none">
                <a:solidFill>
                  <a:srgbClr val="464646"/>
                </a:solidFill>
                <a:latin typeface="Inter"/>
                <a:ea typeface="Inter"/>
                <a:cs typeface="Inter"/>
                <a:sym typeface="Inter"/>
              </a:rPr>
              <a:t>Enabled real-time updates and seamless synchronization with backend data.</a:t>
            </a:r>
            <a:endParaRPr sz="1400" b="0" i="0" u="none" strike="noStrike" cap="none"/>
          </a:p>
        </p:txBody>
      </p:sp>
      <p:sp>
        <p:nvSpPr>
          <p:cNvPr id="157" name="Google Shape;157;p17"/>
          <p:cNvSpPr/>
          <p:nvPr/>
        </p:nvSpPr>
        <p:spPr>
          <a:xfrm>
            <a:off x="401955" y="5709285"/>
            <a:ext cx="13369200" cy="576300"/>
          </a:xfrm>
          <a:prstGeom prst="rect">
            <a:avLst/>
          </a:prstGeom>
          <a:noFill/>
          <a:ln>
            <a:noFill/>
          </a:ln>
        </p:spPr>
        <p:txBody>
          <a:bodyPr spcFirstLastPara="1" wrap="square" lIns="0" tIns="0" rIns="0" bIns="0" anchor="t" anchorCtr="0">
            <a:noAutofit/>
          </a:bodyPr>
          <a:lstStyle/>
          <a:p>
            <a:pPr marL="0" marR="0" lvl="0" indent="0" algn="l" rtl="0">
              <a:lnSpc>
                <a:spcPct val="160714"/>
              </a:lnSpc>
              <a:spcBef>
                <a:spcPts val="0"/>
              </a:spcBef>
              <a:spcAft>
                <a:spcPts val="0"/>
              </a:spcAft>
              <a:buClr>
                <a:srgbClr val="464646"/>
              </a:buClr>
              <a:buSzPts val="1400"/>
              <a:buFont typeface="Inter"/>
              <a:buNone/>
            </a:pPr>
            <a:r>
              <a:rPr lang="en-US" sz="1400" b="0" i="0" u="none" strike="noStrike" cap="none">
                <a:solidFill>
                  <a:srgbClr val="464646"/>
                </a:solidFill>
                <a:latin typeface="Inter"/>
                <a:ea typeface="Inter"/>
                <a:cs typeface="Inter"/>
                <a:sym typeface="Inter"/>
              </a:rPr>
              <a:t>API integration is pivotal for connecting the UI with backend systems. By integrating RESTful APIs, the ClickPay app ensures that users receive up-to-date information, enhancing the app's utility and reliability.</a:t>
            </a:r>
            <a:endParaRPr sz="1400" b="0" i="0" u="none" strike="noStrike" cap="none"/>
          </a:p>
        </p:txBody>
      </p:sp>
      <p:sp>
        <p:nvSpPr>
          <p:cNvPr id="158" name="Google Shape;158;p17"/>
          <p:cNvSpPr/>
          <p:nvPr/>
        </p:nvSpPr>
        <p:spPr>
          <a:xfrm>
            <a:off x="12590800" y="6026200"/>
            <a:ext cx="1734900" cy="67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p:nvPr/>
        </p:nvSpPr>
        <p:spPr>
          <a:xfrm>
            <a:off x="793790" y="787837"/>
            <a:ext cx="7969448"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030303"/>
              </a:buClr>
              <a:buSzPts val="4450"/>
              <a:buFont typeface="DM Sans"/>
              <a:buNone/>
            </a:pPr>
            <a:r>
              <a:rPr lang="en-US" sz="4450" b="0" i="0" u="none" strike="noStrike" cap="none">
                <a:solidFill>
                  <a:srgbClr val="030303"/>
                </a:solidFill>
                <a:latin typeface="DM Sans"/>
                <a:ea typeface="DM Sans"/>
                <a:cs typeface="DM Sans"/>
                <a:sym typeface="DM Sans"/>
              </a:rPr>
              <a:t>Firebase User Authentication</a:t>
            </a:r>
            <a:endParaRPr sz="4450" b="0" i="0" u="none" strike="noStrike" cap="none"/>
          </a:p>
        </p:txBody>
      </p:sp>
      <p:sp>
        <p:nvSpPr>
          <p:cNvPr id="165" name="Google Shape;165;p18"/>
          <p:cNvSpPr/>
          <p:nvPr/>
        </p:nvSpPr>
        <p:spPr>
          <a:xfrm>
            <a:off x="793790" y="1950244"/>
            <a:ext cx="2173724" cy="1306949"/>
          </a:xfrm>
          <a:prstGeom prst="roundRect">
            <a:avLst>
              <a:gd name="adj" fmla="val 2603"/>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721167" y="2404348"/>
            <a:ext cx="318968" cy="398621"/>
          </a:xfrm>
          <a:prstGeom prst="rect">
            <a:avLst/>
          </a:prstGeom>
          <a:noFill/>
          <a:ln>
            <a:noFill/>
          </a:ln>
        </p:spPr>
        <p:txBody>
          <a:bodyPr spcFirstLastPara="1" wrap="square" lIns="0" tIns="0" rIns="0" bIns="0" anchor="t" anchorCtr="0">
            <a:noAutofit/>
          </a:bodyPr>
          <a:lstStyle/>
          <a:p>
            <a:pPr marL="0" marR="0" lvl="0" indent="0" algn="ctr" rtl="0">
              <a:lnSpc>
                <a:spcPct val="160000"/>
              </a:lnSpc>
              <a:spcBef>
                <a:spcPts val="0"/>
              </a:spcBef>
              <a:spcAft>
                <a:spcPts val="0"/>
              </a:spcAft>
              <a:buClr>
                <a:srgbClr val="464646"/>
              </a:buClr>
              <a:buSzPts val="2500"/>
              <a:buFont typeface="DM Sans"/>
              <a:buNone/>
            </a:pPr>
            <a:r>
              <a:rPr lang="en-US" sz="2500" b="0" i="0" u="none" strike="noStrike" cap="none">
                <a:solidFill>
                  <a:srgbClr val="464646"/>
                </a:solidFill>
                <a:latin typeface="DM Sans"/>
                <a:ea typeface="DM Sans"/>
                <a:cs typeface="DM Sans"/>
                <a:sym typeface="DM Sans"/>
              </a:rPr>
              <a:t>1</a:t>
            </a:r>
            <a:endParaRPr sz="2500" b="0" i="0" u="none" strike="noStrike" cap="none"/>
          </a:p>
        </p:txBody>
      </p:sp>
      <p:sp>
        <p:nvSpPr>
          <p:cNvPr id="167" name="Google Shape;167;p18"/>
          <p:cNvSpPr/>
          <p:nvPr/>
        </p:nvSpPr>
        <p:spPr>
          <a:xfrm>
            <a:off x="3194328" y="2177058"/>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64646"/>
              </a:buClr>
              <a:buSzPts val="2200"/>
              <a:buFont typeface="DM Sans"/>
              <a:buNone/>
            </a:pPr>
            <a:r>
              <a:rPr lang="en-US" sz="2200" b="0" i="0" u="none" strike="noStrike" cap="none">
                <a:solidFill>
                  <a:srgbClr val="464646"/>
                </a:solidFill>
                <a:latin typeface="DM Sans"/>
                <a:ea typeface="DM Sans"/>
                <a:cs typeface="DM Sans"/>
                <a:sym typeface="DM Sans"/>
              </a:rPr>
              <a:t>Method</a:t>
            </a:r>
            <a:endParaRPr sz="2200" b="0" i="0" u="none" strike="noStrike" cap="none"/>
          </a:p>
        </p:txBody>
      </p:sp>
      <p:sp>
        <p:nvSpPr>
          <p:cNvPr id="168" name="Google Shape;168;p18"/>
          <p:cNvSpPr/>
          <p:nvPr/>
        </p:nvSpPr>
        <p:spPr>
          <a:xfrm>
            <a:off x="3194328" y="2667476"/>
            <a:ext cx="63796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Implemented phone number authentication using Firebase.</a:t>
            </a:r>
            <a:endParaRPr sz="1750" b="0" i="0" u="none" strike="noStrike" cap="none"/>
          </a:p>
        </p:txBody>
      </p:sp>
      <p:sp>
        <p:nvSpPr>
          <p:cNvPr id="169" name="Google Shape;169;p18"/>
          <p:cNvSpPr/>
          <p:nvPr/>
        </p:nvSpPr>
        <p:spPr>
          <a:xfrm>
            <a:off x="3080861" y="3241953"/>
            <a:ext cx="10642402" cy="15240"/>
          </a:xfrm>
          <a:prstGeom prst="roundRect">
            <a:avLst>
              <a:gd name="adj" fmla="val 223256"/>
            </a:avLst>
          </a:prstGeom>
          <a:solidFill>
            <a:srgbClr val="D8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793790" y="3370540"/>
            <a:ext cx="4347567" cy="1306949"/>
          </a:xfrm>
          <a:prstGeom prst="roundRect">
            <a:avLst>
              <a:gd name="adj" fmla="val 2603"/>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2808089" y="3824645"/>
            <a:ext cx="318968" cy="398621"/>
          </a:xfrm>
          <a:prstGeom prst="rect">
            <a:avLst/>
          </a:prstGeom>
          <a:noFill/>
          <a:ln>
            <a:noFill/>
          </a:ln>
        </p:spPr>
        <p:txBody>
          <a:bodyPr spcFirstLastPara="1" wrap="square" lIns="0" tIns="0" rIns="0" bIns="0" anchor="t" anchorCtr="0">
            <a:noAutofit/>
          </a:bodyPr>
          <a:lstStyle/>
          <a:p>
            <a:pPr marL="0" marR="0" lvl="0" indent="0" algn="ctr" rtl="0">
              <a:lnSpc>
                <a:spcPct val="160000"/>
              </a:lnSpc>
              <a:spcBef>
                <a:spcPts val="0"/>
              </a:spcBef>
              <a:spcAft>
                <a:spcPts val="0"/>
              </a:spcAft>
              <a:buClr>
                <a:srgbClr val="464646"/>
              </a:buClr>
              <a:buSzPts val="2500"/>
              <a:buFont typeface="DM Sans"/>
              <a:buNone/>
            </a:pPr>
            <a:r>
              <a:rPr lang="en-US" sz="2500" b="0" i="0" u="none" strike="noStrike" cap="none">
                <a:solidFill>
                  <a:srgbClr val="464646"/>
                </a:solidFill>
                <a:latin typeface="DM Sans"/>
                <a:ea typeface="DM Sans"/>
                <a:cs typeface="DM Sans"/>
                <a:sym typeface="DM Sans"/>
              </a:rPr>
              <a:t>2</a:t>
            </a:r>
            <a:endParaRPr sz="2500" b="0" i="0" u="none" strike="noStrike" cap="none"/>
          </a:p>
        </p:txBody>
      </p:sp>
      <p:sp>
        <p:nvSpPr>
          <p:cNvPr id="172" name="Google Shape;172;p18"/>
          <p:cNvSpPr/>
          <p:nvPr/>
        </p:nvSpPr>
        <p:spPr>
          <a:xfrm>
            <a:off x="5368171" y="3597354"/>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64646"/>
              </a:buClr>
              <a:buSzPts val="2200"/>
              <a:buFont typeface="DM Sans"/>
              <a:buNone/>
            </a:pPr>
            <a:r>
              <a:rPr lang="en-US" sz="2200" b="0" i="0" u="none" strike="noStrike" cap="none">
                <a:solidFill>
                  <a:srgbClr val="464646"/>
                </a:solidFill>
                <a:latin typeface="DM Sans"/>
                <a:ea typeface="DM Sans"/>
                <a:cs typeface="DM Sans"/>
                <a:sym typeface="DM Sans"/>
              </a:rPr>
              <a:t>Error Faced</a:t>
            </a:r>
            <a:endParaRPr sz="2200" b="0" i="0" u="none" strike="noStrike" cap="none"/>
          </a:p>
        </p:txBody>
      </p:sp>
      <p:sp>
        <p:nvSpPr>
          <p:cNvPr id="173" name="Google Shape;173;p18"/>
          <p:cNvSpPr/>
          <p:nvPr/>
        </p:nvSpPr>
        <p:spPr>
          <a:xfrm>
            <a:off x="5368171" y="4087773"/>
            <a:ext cx="7126010"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Encountered </a:t>
            </a:r>
            <a:r>
              <a:rPr lang="en-US" sz="1750" b="1" i="0" u="none" strike="noStrike" cap="none">
                <a:solidFill>
                  <a:srgbClr val="464646"/>
                </a:solidFill>
                <a:latin typeface="Inter"/>
                <a:ea typeface="Inter"/>
                <a:cs typeface="Inter"/>
                <a:sym typeface="Inter"/>
              </a:rPr>
              <a:t>auth/argument-error</a:t>
            </a:r>
            <a:r>
              <a:rPr lang="en-US" sz="1750" b="0" i="0" u="none" strike="noStrike" cap="none">
                <a:solidFill>
                  <a:srgbClr val="464646"/>
                </a:solidFill>
                <a:latin typeface="Inter"/>
                <a:ea typeface="Inter"/>
                <a:cs typeface="Inter"/>
                <a:sym typeface="Inter"/>
              </a:rPr>
              <a:t> due to AsyncStorage absence.</a:t>
            </a:r>
            <a:endParaRPr sz="1750" b="0" i="0" u="none" strike="noStrike" cap="none"/>
          </a:p>
        </p:txBody>
      </p:sp>
      <p:sp>
        <p:nvSpPr>
          <p:cNvPr id="174" name="Google Shape;174;p18"/>
          <p:cNvSpPr/>
          <p:nvPr/>
        </p:nvSpPr>
        <p:spPr>
          <a:xfrm>
            <a:off x="5254704" y="4662249"/>
            <a:ext cx="8468558" cy="15240"/>
          </a:xfrm>
          <a:prstGeom prst="roundRect">
            <a:avLst>
              <a:gd name="adj" fmla="val 223256"/>
            </a:avLst>
          </a:prstGeom>
          <a:solidFill>
            <a:srgbClr val="D8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793790" y="4790837"/>
            <a:ext cx="6521410" cy="1669852"/>
          </a:xfrm>
          <a:prstGeom prst="roundRect">
            <a:avLst>
              <a:gd name="adj" fmla="val 2038"/>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3895011" y="5426393"/>
            <a:ext cx="318968" cy="398621"/>
          </a:xfrm>
          <a:prstGeom prst="rect">
            <a:avLst/>
          </a:prstGeom>
          <a:noFill/>
          <a:ln>
            <a:noFill/>
          </a:ln>
        </p:spPr>
        <p:txBody>
          <a:bodyPr spcFirstLastPara="1" wrap="square" lIns="0" tIns="0" rIns="0" bIns="0" anchor="t" anchorCtr="0">
            <a:noAutofit/>
          </a:bodyPr>
          <a:lstStyle/>
          <a:p>
            <a:pPr marL="0" marR="0" lvl="0" indent="0" algn="ctr" rtl="0">
              <a:lnSpc>
                <a:spcPct val="160000"/>
              </a:lnSpc>
              <a:spcBef>
                <a:spcPts val="0"/>
              </a:spcBef>
              <a:spcAft>
                <a:spcPts val="0"/>
              </a:spcAft>
              <a:buClr>
                <a:srgbClr val="464646"/>
              </a:buClr>
              <a:buSzPts val="2500"/>
              <a:buFont typeface="DM Sans"/>
              <a:buNone/>
            </a:pPr>
            <a:r>
              <a:rPr lang="en-US" sz="2500" b="0" i="0" u="none" strike="noStrike" cap="none">
                <a:solidFill>
                  <a:srgbClr val="464646"/>
                </a:solidFill>
                <a:latin typeface="DM Sans"/>
                <a:ea typeface="DM Sans"/>
                <a:cs typeface="DM Sans"/>
                <a:sym typeface="DM Sans"/>
              </a:rPr>
              <a:t>3</a:t>
            </a:r>
            <a:endParaRPr sz="2500" b="0" i="0" u="none" strike="noStrike" cap="none"/>
          </a:p>
        </p:txBody>
      </p:sp>
      <p:sp>
        <p:nvSpPr>
          <p:cNvPr id="177" name="Google Shape;177;p18"/>
          <p:cNvSpPr/>
          <p:nvPr/>
        </p:nvSpPr>
        <p:spPr>
          <a:xfrm>
            <a:off x="7542014" y="5017651"/>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64646"/>
              </a:buClr>
              <a:buSzPts val="2200"/>
              <a:buFont typeface="DM Sans"/>
              <a:buNone/>
            </a:pPr>
            <a:r>
              <a:rPr lang="en-US" sz="2200" b="0" i="0" u="none" strike="noStrike" cap="none">
                <a:solidFill>
                  <a:srgbClr val="464646"/>
                </a:solidFill>
                <a:latin typeface="DM Sans"/>
                <a:ea typeface="DM Sans"/>
                <a:cs typeface="DM Sans"/>
                <a:sym typeface="DM Sans"/>
              </a:rPr>
              <a:t>Solution</a:t>
            </a:r>
            <a:endParaRPr sz="2200" b="0" i="0" u="none" strike="noStrike" cap="none"/>
          </a:p>
        </p:txBody>
      </p:sp>
      <p:sp>
        <p:nvSpPr>
          <p:cNvPr id="178" name="Google Shape;178;p18"/>
          <p:cNvSpPr/>
          <p:nvPr/>
        </p:nvSpPr>
        <p:spPr>
          <a:xfrm>
            <a:off x="7542014" y="5508069"/>
            <a:ext cx="6067782"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Utilized </a:t>
            </a:r>
            <a:r>
              <a:rPr lang="en-US" sz="1750" b="1" i="0" u="none" strike="noStrike" cap="none">
                <a:solidFill>
                  <a:srgbClr val="464646"/>
                </a:solidFill>
                <a:latin typeface="Inter"/>
                <a:ea typeface="Inter"/>
                <a:cs typeface="Inter"/>
                <a:sym typeface="Inter"/>
              </a:rPr>
              <a:t>initializeAuth</a:t>
            </a:r>
            <a:r>
              <a:rPr lang="en-US" sz="1750" b="0" i="0" u="none" strike="noStrike" cap="none">
                <a:solidFill>
                  <a:srgbClr val="464646"/>
                </a:solidFill>
                <a:latin typeface="Inter"/>
                <a:ea typeface="Inter"/>
                <a:cs typeface="Inter"/>
                <a:sym typeface="Inter"/>
              </a:rPr>
              <a:t> with </a:t>
            </a:r>
            <a:r>
              <a:rPr lang="en-US" sz="1750" b="1" i="0" u="none" strike="noStrike" cap="none">
                <a:solidFill>
                  <a:srgbClr val="464646"/>
                </a:solidFill>
                <a:latin typeface="Inter"/>
                <a:ea typeface="Inter"/>
                <a:cs typeface="Inter"/>
                <a:sym typeface="Inter"/>
              </a:rPr>
              <a:t>getReactNativePersistence</a:t>
            </a:r>
            <a:r>
              <a:rPr lang="en-US" sz="1750" b="0" i="0" u="none" strike="noStrike" cap="none">
                <a:solidFill>
                  <a:srgbClr val="464646"/>
                </a:solidFill>
                <a:latin typeface="Inter"/>
                <a:ea typeface="Inter"/>
                <a:cs typeface="Inter"/>
                <a:sym typeface="Inter"/>
              </a:rPr>
              <a:t> to resolve the issue.</a:t>
            </a:r>
            <a:endParaRPr sz="1750" b="0" i="0" u="none" strike="noStrike" cap="none"/>
          </a:p>
        </p:txBody>
      </p:sp>
      <p:sp>
        <p:nvSpPr>
          <p:cNvPr id="179" name="Google Shape;179;p18"/>
          <p:cNvSpPr/>
          <p:nvPr/>
        </p:nvSpPr>
        <p:spPr>
          <a:xfrm>
            <a:off x="793790" y="6715839"/>
            <a:ext cx="13042821"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64646"/>
              </a:buClr>
              <a:buSzPts val="1750"/>
              <a:buFont typeface="Inter"/>
              <a:buNone/>
            </a:pPr>
            <a:r>
              <a:rPr lang="en-US" sz="1750" b="0" i="0" u="none" strike="noStrike" cap="none">
                <a:solidFill>
                  <a:srgbClr val="464646"/>
                </a:solidFill>
                <a:latin typeface="Inter"/>
                <a:ea typeface="Inter"/>
                <a:cs typeface="Inter"/>
                <a:sym typeface="Inter"/>
              </a:rPr>
              <a:t>User authentication is critical for securing the app. Firebase provides robust authentication mechanisms, and this slide details the setup process, the challenges faced, and the solutions implemented to ensure secure access.</a:t>
            </a:r>
            <a:endParaRPr sz="1750" b="0" i="0" u="none" strike="noStrike" cap="none"/>
          </a:p>
        </p:txBody>
      </p:sp>
      <p:sp>
        <p:nvSpPr>
          <p:cNvPr id="180" name="Google Shape;180;p18"/>
          <p:cNvSpPr/>
          <p:nvPr/>
        </p:nvSpPr>
        <p:spPr>
          <a:xfrm>
            <a:off x="12819400" y="7474000"/>
            <a:ext cx="1734900" cy="67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p:nvPr/>
        </p:nvSpPr>
        <p:spPr>
          <a:xfrm>
            <a:off x="193715" y="627698"/>
            <a:ext cx="6697500" cy="581400"/>
          </a:xfrm>
          <a:prstGeom prst="rect">
            <a:avLst/>
          </a:prstGeom>
          <a:noFill/>
          <a:ln>
            <a:noFill/>
          </a:ln>
        </p:spPr>
        <p:txBody>
          <a:bodyPr spcFirstLastPara="1" wrap="square" lIns="0" tIns="0" rIns="0" bIns="0" anchor="t" anchorCtr="0">
            <a:noAutofit/>
          </a:bodyPr>
          <a:lstStyle/>
          <a:p>
            <a:pPr marL="0" marR="0" lvl="0" indent="0" algn="l" rtl="0">
              <a:lnSpc>
                <a:spcPct val="124657"/>
              </a:lnSpc>
              <a:spcBef>
                <a:spcPts val="0"/>
              </a:spcBef>
              <a:spcAft>
                <a:spcPts val="0"/>
              </a:spcAft>
              <a:buClr>
                <a:srgbClr val="030303"/>
              </a:buClr>
              <a:buSzPts val="3650"/>
              <a:buFont typeface="DM Sans"/>
              <a:buNone/>
            </a:pPr>
            <a:r>
              <a:rPr lang="en-US" sz="3650" b="0" i="0" u="none" strike="noStrike" cap="none">
                <a:solidFill>
                  <a:srgbClr val="030303"/>
                </a:solidFill>
                <a:latin typeface="DM Sans"/>
                <a:ea typeface="DM Sans"/>
                <a:cs typeface="DM Sans"/>
                <a:sym typeface="DM Sans"/>
              </a:rPr>
              <a:t>Multimedia &amp; Device Features</a:t>
            </a:r>
            <a:endParaRPr sz="3650" b="0" i="0" u="none" strike="noStrike" cap="none"/>
          </a:p>
        </p:txBody>
      </p:sp>
      <p:pic>
        <p:nvPicPr>
          <p:cNvPr id="187" name="Google Shape;187;p19" descr="preencoded.png"/>
          <p:cNvPicPr preferRelativeResize="0"/>
          <p:nvPr/>
        </p:nvPicPr>
        <p:blipFill rotWithShape="1">
          <a:blip r:embed="rId3">
            <a:alphaModFix/>
          </a:blip>
          <a:srcRect/>
          <a:stretch/>
        </p:blipFill>
        <p:spPr>
          <a:xfrm>
            <a:off x="193715" y="1520428"/>
            <a:ext cx="464939" cy="464939"/>
          </a:xfrm>
          <a:prstGeom prst="rect">
            <a:avLst/>
          </a:prstGeom>
          <a:noFill/>
          <a:ln>
            <a:noFill/>
          </a:ln>
        </p:spPr>
      </p:pic>
      <p:sp>
        <p:nvSpPr>
          <p:cNvPr id="188" name="Google Shape;188;p19"/>
          <p:cNvSpPr/>
          <p:nvPr/>
        </p:nvSpPr>
        <p:spPr>
          <a:xfrm>
            <a:off x="844629" y="1487924"/>
            <a:ext cx="2325000" cy="2907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64646"/>
              </a:buClr>
              <a:buSzPts val="1800"/>
              <a:buFont typeface="DM Sans"/>
              <a:buNone/>
            </a:pPr>
            <a:r>
              <a:rPr lang="en-US" sz="1800" b="0" i="0" u="none" strike="noStrike" cap="none">
                <a:solidFill>
                  <a:srgbClr val="464646"/>
                </a:solidFill>
                <a:latin typeface="DM Sans"/>
                <a:ea typeface="DM Sans"/>
                <a:cs typeface="DM Sans"/>
                <a:sym typeface="DM Sans"/>
              </a:rPr>
              <a:t>Multimedia</a:t>
            </a:r>
            <a:endParaRPr sz="1800" b="0" i="0" u="none" strike="noStrike" cap="none"/>
          </a:p>
        </p:txBody>
      </p:sp>
      <p:sp>
        <p:nvSpPr>
          <p:cNvPr id="189" name="Google Shape;189;p19"/>
          <p:cNvSpPr/>
          <p:nvPr/>
        </p:nvSpPr>
        <p:spPr>
          <a:xfrm>
            <a:off x="844629" y="1890117"/>
            <a:ext cx="12677700" cy="297600"/>
          </a:xfrm>
          <a:prstGeom prst="rect">
            <a:avLst/>
          </a:prstGeom>
          <a:noFill/>
          <a:ln>
            <a:noFill/>
          </a:ln>
        </p:spPr>
        <p:txBody>
          <a:bodyPr spcFirstLastPara="1" wrap="square" lIns="0" tIns="0" rIns="0" bIns="0" anchor="t" anchorCtr="0">
            <a:noAutofit/>
          </a:bodyPr>
          <a:lstStyle/>
          <a:p>
            <a:pPr marL="0" marR="0" lvl="0" indent="0" algn="l" rtl="0">
              <a:lnSpc>
                <a:spcPct val="158620"/>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Integrated image loading in splash screen and dashboard for an enhanced visual experience.</a:t>
            </a:r>
            <a:endParaRPr sz="1450" b="0" i="0" u="none" strike="noStrike" cap="none"/>
          </a:p>
        </p:txBody>
      </p:sp>
      <p:pic>
        <p:nvPicPr>
          <p:cNvPr id="190" name="Google Shape;190;p19" descr="preencoded.png"/>
          <p:cNvPicPr preferRelativeResize="0"/>
          <p:nvPr/>
        </p:nvPicPr>
        <p:blipFill rotWithShape="1">
          <a:blip r:embed="rId4">
            <a:alphaModFix/>
          </a:blip>
          <a:srcRect/>
          <a:stretch/>
        </p:blipFill>
        <p:spPr>
          <a:xfrm>
            <a:off x="193715" y="2778085"/>
            <a:ext cx="464939" cy="464939"/>
          </a:xfrm>
          <a:prstGeom prst="rect">
            <a:avLst/>
          </a:prstGeom>
          <a:noFill/>
          <a:ln>
            <a:noFill/>
          </a:ln>
        </p:spPr>
      </p:pic>
      <p:sp>
        <p:nvSpPr>
          <p:cNvPr id="191" name="Google Shape;191;p19"/>
          <p:cNvSpPr/>
          <p:nvPr/>
        </p:nvSpPr>
        <p:spPr>
          <a:xfrm>
            <a:off x="844629" y="2745581"/>
            <a:ext cx="2325000" cy="2907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64646"/>
              </a:buClr>
              <a:buSzPts val="1800"/>
              <a:buFont typeface="DM Sans"/>
              <a:buNone/>
            </a:pPr>
            <a:r>
              <a:rPr lang="en-US" sz="1800" b="0" i="0" u="none" strike="noStrike" cap="none">
                <a:solidFill>
                  <a:srgbClr val="464646"/>
                </a:solidFill>
                <a:latin typeface="DM Sans"/>
                <a:ea typeface="DM Sans"/>
                <a:cs typeface="DM Sans"/>
                <a:sym typeface="DM Sans"/>
              </a:rPr>
              <a:t>Device Integration</a:t>
            </a:r>
            <a:endParaRPr sz="1800" b="0" i="0" u="none" strike="noStrike" cap="none"/>
          </a:p>
        </p:txBody>
      </p:sp>
      <p:sp>
        <p:nvSpPr>
          <p:cNvPr id="192" name="Google Shape;192;p19"/>
          <p:cNvSpPr/>
          <p:nvPr/>
        </p:nvSpPr>
        <p:spPr>
          <a:xfrm>
            <a:off x="844629" y="3147774"/>
            <a:ext cx="12677700" cy="297600"/>
          </a:xfrm>
          <a:prstGeom prst="rect">
            <a:avLst/>
          </a:prstGeom>
          <a:noFill/>
          <a:ln>
            <a:noFill/>
          </a:ln>
        </p:spPr>
        <p:txBody>
          <a:bodyPr spcFirstLastPara="1" wrap="square" lIns="0" tIns="0" rIns="0" bIns="0" anchor="t" anchorCtr="0">
            <a:noAutofit/>
          </a:bodyPr>
          <a:lstStyle/>
          <a:p>
            <a:pPr marL="0" marR="0" lvl="0" indent="0" algn="l" rtl="0">
              <a:lnSpc>
                <a:spcPct val="158620"/>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Utilized Async Storage, SMS fallback, and search with filters to leverage device capabilities.</a:t>
            </a:r>
            <a:endParaRPr sz="1450" b="0" i="0" u="none" strike="noStrike" cap="none"/>
          </a:p>
        </p:txBody>
      </p:sp>
      <p:pic>
        <p:nvPicPr>
          <p:cNvPr id="193" name="Google Shape;193;p19" descr="preencoded.png"/>
          <p:cNvPicPr preferRelativeResize="0"/>
          <p:nvPr/>
        </p:nvPicPr>
        <p:blipFill rotWithShape="1">
          <a:blip r:embed="rId5">
            <a:alphaModFix/>
          </a:blip>
          <a:srcRect/>
          <a:stretch/>
        </p:blipFill>
        <p:spPr>
          <a:xfrm>
            <a:off x="193715" y="4035743"/>
            <a:ext cx="464939" cy="464939"/>
          </a:xfrm>
          <a:prstGeom prst="rect">
            <a:avLst/>
          </a:prstGeom>
          <a:noFill/>
          <a:ln>
            <a:noFill/>
          </a:ln>
        </p:spPr>
      </p:pic>
      <p:sp>
        <p:nvSpPr>
          <p:cNvPr id="194" name="Google Shape;194;p19"/>
          <p:cNvSpPr/>
          <p:nvPr/>
        </p:nvSpPr>
        <p:spPr>
          <a:xfrm>
            <a:off x="844629" y="4003238"/>
            <a:ext cx="2325000" cy="29070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64646"/>
              </a:buClr>
              <a:buSzPts val="1800"/>
              <a:buFont typeface="DM Sans"/>
              <a:buNone/>
            </a:pPr>
            <a:r>
              <a:rPr lang="en-US" sz="1800" b="0" i="0" u="none" strike="noStrike" cap="none">
                <a:solidFill>
                  <a:srgbClr val="464646"/>
                </a:solidFill>
                <a:latin typeface="DM Sans"/>
                <a:ea typeface="DM Sans"/>
                <a:cs typeface="DM Sans"/>
                <a:sym typeface="DM Sans"/>
              </a:rPr>
              <a:t>Performance</a:t>
            </a:r>
            <a:endParaRPr sz="1800" b="0" i="0" u="none" strike="noStrike" cap="none"/>
          </a:p>
        </p:txBody>
      </p:sp>
      <p:sp>
        <p:nvSpPr>
          <p:cNvPr id="195" name="Google Shape;195;p19"/>
          <p:cNvSpPr/>
          <p:nvPr/>
        </p:nvSpPr>
        <p:spPr>
          <a:xfrm>
            <a:off x="844629" y="4405432"/>
            <a:ext cx="12677700" cy="297600"/>
          </a:xfrm>
          <a:prstGeom prst="rect">
            <a:avLst/>
          </a:prstGeom>
          <a:noFill/>
          <a:ln>
            <a:noFill/>
          </a:ln>
        </p:spPr>
        <p:txBody>
          <a:bodyPr spcFirstLastPara="1" wrap="square" lIns="0" tIns="0" rIns="0" bIns="0" anchor="t" anchorCtr="0">
            <a:noAutofit/>
          </a:bodyPr>
          <a:lstStyle/>
          <a:p>
            <a:pPr marL="0" marR="0" lvl="0" indent="0" algn="l" rtl="0">
              <a:lnSpc>
                <a:spcPct val="158620"/>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Optimized for Android responsiveness to ensure a smooth user experience.</a:t>
            </a:r>
            <a:endParaRPr sz="1450" b="0" i="0" u="none" strike="noStrike" cap="none"/>
          </a:p>
        </p:txBody>
      </p:sp>
      <p:sp>
        <p:nvSpPr>
          <p:cNvPr id="196" name="Google Shape;196;p19"/>
          <p:cNvSpPr/>
          <p:nvPr/>
        </p:nvSpPr>
        <p:spPr>
          <a:xfrm>
            <a:off x="193715" y="4912162"/>
            <a:ext cx="13328700" cy="595200"/>
          </a:xfrm>
          <a:prstGeom prst="rect">
            <a:avLst/>
          </a:prstGeom>
          <a:noFill/>
          <a:ln>
            <a:noFill/>
          </a:ln>
        </p:spPr>
        <p:txBody>
          <a:bodyPr spcFirstLastPara="1" wrap="square" lIns="0" tIns="0" rIns="0" bIns="0" anchor="t" anchorCtr="0">
            <a:noAutofit/>
          </a:bodyPr>
          <a:lstStyle/>
          <a:p>
            <a:pPr marL="0" marR="0" lvl="0" indent="0" algn="l" rtl="0">
              <a:lnSpc>
                <a:spcPct val="158620"/>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Enriching the app with multimedia elements and device feature integrations enhances user </a:t>
            </a:r>
            <a:endParaRPr sz="1450" b="0" i="0" u="none" strike="noStrike" cap="none">
              <a:solidFill>
                <a:srgbClr val="464646"/>
              </a:solidFill>
              <a:latin typeface="Inter"/>
              <a:ea typeface="Inter"/>
              <a:cs typeface="Inter"/>
              <a:sym typeface="Inter"/>
            </a:endParaRPr>
          </a:p>
          <a:p>
            <a:pPr marL="0" marR="0" lvl="0" indent="0" algn="l" rtl="0">
              <a:lnSpc>
                <a:spcPct val="158620"/>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engagement and utility.</a:t>
            </a:r>
            <a:endParaRPr sz="1450">
              <a:solidFill>
                <a:srgbClr val="464646"/>
              </a:solidFill>
              <a:latin typeface="Inter"/>
              <a:ea typeface="Inter"/>
              <a:cs typeface="Inter"/>
              <a:sym typeface="Inter"/>
            </a:endParaRPr>
          </a:p>
          <a:p>
            <a:pPr marL="0" marR="0" lvl="0" indent="0" algn="l" rtl="0">
              <a:lnSpc>
                <a:spcPct val="158620"/>
              </a:lnSpc>
              <a:spcBef>
                <a:spcPts val="0"/>
              </a:spcBef>
              <a:spcAft>
                <a:spcPts val="0"/>
              </a:spcAft>
              <a:buClr>
                <a:srgbClr val="464646"/>
              </a:buClr>
              <a:buSzPts val="1450"/>
              <a:buFont typeface="Inter"/>
              <a:buNone/>
            </a:pPr>
            <a:r>
              <a:rPr lang="en-US" sz="1450" b="0" i="0" u="none" strike="noStrike" cap="none">
                <a:solidFill>
                  <a:srgbClr val="464646"/>
                </a:solidFill>
                <a:latin typeface="Inter"/>
                <a:ea typeface="Inter"/>
                <a:cs typeface="Inter"/>
                <a:sym typeface="Inter"/>
              </a:rPr>
              <a:t>This slide details how ClickPay integrates these features while maintaining optimal performance.</a:t>
            </a:r>
            <a:endParaRPr sz="1450" b="0" i="0" u="none" strike="noStrike" cap="none"/>
          </a:p>
        </p:txBody>
      </p:sp>
      <p:sp>
        <p:nvSpPr>
          <p:cNvPr id="197" name="Google Shape;197;p19"/>
          <p:cNvSpPr/>
          <p:nvPr/>
        </p:nvSpPr>
        <p:spPr>
          <a:xfrm>
            <a:off x="12362200" y="5264200"/>
            <a:ext cx="1734900" cy="679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8" name="Google Shape;198;p19"/>
          <p:cNvPicPr preferRelativeResize="0"/>
          <p:nvPr/>
        </p:nvPicPr>
        <p:blipFill>
          <a:blip r:embed="rId6">
            <a:alphaModFix/>
          </a:blip>
          <a:stretch>
            <a:fillRect/>
          </a:stretch>
        </p:blipFill>
        <p:spPr>
          <a:xfrm>
            <a:off x="10485700" y="-64100"/>
            <a:ext cx="4100125" cy="832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p:nvPr/>
        </p:nvSpPr>
        <p:spPr>
          <a:xfrm>
            <a:off x="757357" y="595789"/>
            <a:ext cx="6590228" cy="676275"/>
          </a:xfrm>
          <a:prstGeom prst="rect">
            <a:avLst/>
          </a:prstGeom>
          <a:noFill/>
          <a:ln>
            <a:noFill/>
          </a:ln>
        </p:spPr>
        <p:txBody>
          <a:bodyPr spcFirstLastPara="1" wrap="square" lIns="0" tIns="0" rIns="0" bIns="0" anchor="t" anchorCtr="0">
            <a:noAutofit/>
          </a:bodyPr>
          <a:lstStyle/>
          <a:p>
            <a:pPr marL="0" marR="0" lvl="0" indent="0" algn="l" rtl="0">
              <a:lnSpc>
                <a:spcPct val="124705"/>
              </a:lnSpc>
              <a:spcBef>
                <a:spcPts val="0"/>
              </a:spcBef>
              <a:spcAft>
                <a:spcPts val="0"/>
              </a:spcAft>
              <a:buClr>
                <a:srgbClr val="030303"/>
              </a:buClr>
              <a:buSzPts val="4250"/>
              <a:buFont typeface="DM Sans"/>
              <a:buNone/>
            </a:pPr>
            <a:r>
              <a:rPr lang="en-US" sz="4250" b="0" i="0" u="none" strike="noStrike" cap="none">
                <a:solidFill>
                  <a:srgbClr val="030303"/>
                </a:solidFill>
                <a:latin typeface="DM Sans"/>
                <a:ea typeface="DM Sans"/>
                <a:cs typeface="DM Sans"/>
                <a:sym typeface="DM Sans"/>
              </a:rPr>
              <a:t>UI Testing &amp; Final Insights</a:t>
            </a:r>
            <a:endParaRPr sz="4250" b="0" i="0" u="none" strike="noStrike" cap="none"/>
          </a:p>
        </p:txBody>
      </p:sp>
      <p:sp>
        <p:nvSpPr>
          <p:cNvPr id="205" name="Google Shape;205;p20"/>
          <p:cNvSpPr/>
          <p:nvPr/>
        </p:nvSpPr>
        <p:spPr>
          <a:xfrm>
            <a:off x="757357" y="1839992"/>
            <a:ext cx="486847" cy="486847"/>
          </a:xfrm>
          <a:prstGeom prst="roundRect">
            <a:avLst>
              <a:gd name="adj" fmla="val 6668"/>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1460540" y="1839992"/>
            <a:ext cx="2705100" cy="338138"/>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Testing</a:t>
            </a:r>
            <a:endParaRPr sz="2100" b="0" i="0" u="none" strike="noStrike" cap="none"/>
          </a:p>
        </p:txBody>
      </p:sp>
      <p:sp>
        <p:nvSpPr>
          <p:cNvPr id="207" name="Google Shape;207;p20"/>
          <p:cNvSpPr/>
          <p:nvPr/>
        </p:nvSpPr>
        <p:spPr>
          <a:xfrm>
            <a:off x="1460540" y="2307908"/>
            <a:ext cx="3003352" cy="1731169"/>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64646"/>
              </a:buClr>
              <a:buSzPts val="1700"/>
              <a:buFont typeface="Inter"/>
              <a:buNone/>
            </a:pPr>
            <a:r>
              <a:rPr lang="en-US" sz="1700" b="0" i="0" u="none" strike="noStrike" cap="none">
                <a:solidFill>
                  <a:srgbClr val="464646"/>
                </a:solidFill>
                <a:latin typeface="Inter"/>
                <a:ea typeface="Inter"/>
                <a:cs typeface="Inter"/>
                <a:sym typeface="Inter"/>
              </a:rPr>
              <a:t>Manual testing was conducted across various devices to ensure compatibility and responsiveness.</a:t>
            </a:r>
            <a:endParaRPr sz="1700" b="0" i="0" u="none" strike="noStrike" cap="none"/>
          </a:p>
        </p:txBody>
      </p:sp>
      <p:sp>
        <p:nvSpPr>
          <p:cNvPr id="208" name="Google Shape;208;p20"/>
          <p:cNvSpPr/>
          <p:nvPr/>
        </p:nvSpPr>
        <p:spPr>
          <a:xfrm>
            <a:off x="4680228" y="1839992"/>
            <a:ext cx="486847" cy="486847"/>
          </a:xfrm>
          <a:prstGeom prst="roundRect">
            <a:avLst>
              <a:gd name="adj" fmla="val 6668"/>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5383411" y="1839992"/>
            <a:ext cx="2705100" cy="338138"/>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Challenges</a:t>
            </a:r>
            <a:endParaRPr sz="2100" b="0" i="0" u="none" strike="noStrike" cap="none"/>
          </a:p>
        </p:txBody>
      </p:sp>
      <p:sp>
        <p:nvSpPr>
          <p:cNvPr id="210" name="Google Shape;210;p20"/>
          <p:cNvSpPr/>
          <p:nvPr/>
        </p:nvSpPr>
        <p:spPr>
          <a:xfrm>
            <a:off x="5383411" y="2307908"/>
            <a:ext cx="3003352" cy="2077403"/>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64646"/>
              </a:buClr>
              <a:buSzPts val="1700"/>
              <a:buFont typeface="Inter"/>
              <a:buNone/>
            </a:pPr>
            <a:r>
              <a:rPr lang="en-US" sz="1700" b="0" i="0" u="none" strike="noStrike" cap="none">
                <a:solidFill>
                  <a:srgbClr val="464646"/>
                </a:solidFill>
                <a:latin typeface="Inter"/>
                <a:ea typeface="Inter"/>
                <a:cs typeface="Inter"/>
                <a:sym typeface="Inter"/>
              </a:rPr>
              <a:t>Dependency conflicts, reCAPTCHA issues, and Firebase debugging presented significant challenges during development.</a:t>
            </a:r>
            <a:endParaRPr sz="1700" b="0" i="0" u="none" strike="noStrike" cap="none"/>
          </a:p>
        </p:txBody>
      </p:sp>
      <p:sp>
        <p:nvSpPr>
          <p:cNvPr id="211" name="Google Shape;211;p20"/>
          <p:cNvSpPr/>
          <p:nvPr/>
        </p:nvSpPr>
        <p:spPr>
          <a:xfrm>
            <a:off x="757357" y="4845010"/>
            <a:ext cx="486847" cy="486847"/>
          </a:xfrm>
          <a:prstGeom prst="roundRect">
            <a:avLst>
              <a:gd name="adj" fmla="val 6668"/>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1460540" y="4845010"/>
            <a:ext cx="2705100" cy="338138"/>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64646"/>
              </a:buClr>
              <a:buSzPts val="2100"/>
              <a:buFont typeface="DM Sans"/>
              <a:buNone/>
            </a:pPr>
            <a:r>
              <a:rPr lang="en-US" sz="2100" b="0" i="0" u="none" strike="noStrike" cap="none">
                <a:solidFill>
                  <a:srgbClr val="464646"/>
                </a:solidFill>
                <a:latin typeface="DM Sans"/>
                <a:ea typeface="DM Sans"/>
                <a:cs typeface="DM Sans"/>
                <a:sym typeface="DM Sans"/>
              </a:rPr>
              <a:t>Result</a:t>
            </a:r>
            <a:endParaRPr sz="2100" b="0" i="0" u="none" strike="noStrike" cap="none"/>
          </a:p>
        </p:txBody>
      </p:sp>
      <p:sp>
        <p:nvSpPr>
          <p:cNvPr id="213" name="Google Shape;213;p20"/>
          <p:cNvSpPr/>
          <p:nvPr/>
        </p:nvSpPr>
        <p:spPr>
          <a:xfrm>
            <a:off x="1460540" y="5312926"/>
            <a:ext cx="6926104" cy="692467"/>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64646"/>
              </a:buClr>
              <a:buSzPts val="1700"/>
              <a:buFont typeface="Inter"/>
              <a:buNone/>
            </a:pPr>
            <a:r>
              <a:rPr lang="en-US" sz="1700" b="0" i="0" u="none" strike="noStrike" cap="none">
                <a:solidFill>
                  <a:srgbClr val="464646"/>
                </a:solidFill>
                <a:latin typeface="Inter"/>
                <a:ea typeface="Inter"/>
                <a:cs typeface="Inter"/>
                <a:sym typeface="Inter"/>
              </a:rPr>
              <a:t>The outcome is a working multi-screen payment app with an intuitive design, ready for further enhancements.</a:t>
            </a:r>
            <a:endParaRPr sz="1700" b="0" i="0" u="none" strike="noStrike" cap="none"/>
          </a:p>
        </p:txBody>
      </p:sp>
      <p:sp>
        <p:nvSpPr>
          <p:cNvPr id="214" name="Google Shape;214;p20"/>
          <p:cNvSpPr/>
          <p:nvPr/>
        </p:nvSpPr>
        <p:spPr>
          <a:xfrm>
            <a:off x="757357" y="6248757"/>
            <a:ext cx="7629287" cy="1384935"/>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64646"/>
              </a:buClr>
              <a:buSzPts val="1700"/>
              <a:buFont typeface="Inter"/>
              <a:buNone/>
            </a:pPr>
            <a:r>
              <a:rPr lang="en-US" sz="1700" b="0" i="0" u="none" strike="noStrike" cap="none">
                <a:solidFill>
                  <a:srgbClr val="464646"/>
                </a:solidFill>
                <a:latin typeface="Inter"/>
                <a:ea typeface="Inter"/>
                <a:cs typeface="Inter"/>
                <a:sym typeface="Inter"/>
              </a:rPr>
              <a:t>Thorough testing is essential for delivering a stable and reliable app. This slide summarizes the testing process, the challenges encountered, and the future scope for enhancing ClickPay with additional features and integrations.</a:t>
            </a:r>
            <a:endParaRPr sz="1700" b="0" i="0" u="none" strike="noStrike" cap="none"/>
          </a:p>
        </p:txBody>
      </p:sp>
      <p:pic>
        <p:nvPicPr>
          <p:cNvPr id="215" name="Google Shape;215;p20"/>
          <p:cNvPicPr preferRelativeResize="0"/>
          <p:nvPr/>
        </p:nvPicPr>
        <p:blipFill>
          <a:blip r:embed="rId3">
            <a:alphaModFix/>
          </a:blip>
          <a:stretch>
            <a:fillRect/>
          </a:stretch>
        </p:blipFill>
        <p:spPr>
          <a:xfrm>
            <a:off x="10011400" y="0"/>
            <a:ext cx="4653075" cy="8229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Custom</PresentationFormat>
  <Paragraphs>96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DM Sans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dc:creator>
  <cp:lastModifiedBy>aaryan surve</cp:lastModifiedBy>
  <cp:revision>1</cp:revision>
  <dcterms:modified xsi:type="dcterms:W3CDTF">2025-04-21T10:36:29Z</dcterms:modified>
</cp:coreProperties>
</file>