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85" r:id="rId4"/>
    <p:sldId id="262" r:id="rId5"/>
    <p:sldId id="263" r:id="rId6"/>
    <p:sldId id="264" r:id="rId7"/>
    <p:sldId id="286" r:id="rId8"/>
    <p:sldId id="266" r:id="rId9"/>
    <p:sldId id="280" r:id="rId10"/>
    <p:sldId id="284" r:id="rId11"/>
    <p:sldId id="301" r:id="rId12"/>
    <p:sldId id="303" r:id="rId13"/>
    <p:sldId id="279" r:id="rId14"/>
    <p:sldId id="287" r:id="rId15"/>
    <p:sldId id="288" r:id="rId16"/>
    <p:sldId id="292" r:id="rId17"/>
    <p:sldId id="290" r:id="rId18"/>
    <p:sldId id="293" r:id="rId19"/>
    <p:sldId id="304" r:id="rId20"/>
    <p:sldId id="299" r:id="rId21"/>
    <p:sldId id="300" r:id="rId22"/>
    <p:sldId id="305" r:id="rId23"/>
    <p:sldId id="257" r:id="rId2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46" d="100"/>
          <a:sy n="146" d="100"/>
        </p:scale>
        <p:origin x="63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1"/>
        <c:ser>
          <c:idx val="0"/>
          <c:order val="0"/>
          <c:tx>
            <c:strRef>
              <c:f>Sheet3!$B$1</c:f>
              <c:strCache>
                <c:ptCount val="1"/>
                <c:pt idx="0">
                  <c:v>Original Data</c:v>
                </c:pt>
              </c:strCache>
            </c:strRef>
          </c:tx>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45A5-4655-8BF7-4A243F3C73D7}"/>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45A5-4655-8BF7-4A243F3C73D7}"/>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5-45A5-4655-8BF7-4A243F3C73D7}"/>
              </c:ext>
            </c:extLst>
          </c:dPt>
          <c:dPt>
            <c:idx val="3"/>
            <c:invertIfNegative val="0"/>
            <c:bubble3D val="0"/>
            <c:spPr>
              <a:solidFill>
                <a:schemeClr val="accent4"/>
              </a:solidFill>
              <a:ln>
                <a:noFill/>
              </a:ln>
              <a:effectLst/>
            </c:spPr>
            <c:extLst>
              <c:ext xmlns:c16="http://schemas.microsoft.com/office/drawing/2014/chart" uri="{C3380CC4-5D6E-409C-BE32-E72D297353CC}">
                <c16:uniqueId val="{00000007-45A5-4655-8BF7-4A243F3C73D7}"/>
              </c:ext>
            </c:extLst>
          </c:dPt>
          <c:dPt>
            <c:idx val="4"/>
            <c:invertIfNegative val="0"/>
            <c:bubble3D val="0"/>
            <c:spPr>
              <a:solidFill>
                <a:schemeClr val="accent5"/>
              </a:solidFill>
              <a:ln>
                <a:noFill/>
              </a:ln>
              <a:effectLst/>
            </c:spPr>
            <c:extLst>
              <c:ext xmlns:c16="http://schemas.microsoft.com/office/drawing/2014/chart" uri="{C3380CC4-5D6E-409C-BE32-E72D297353CC}">
                <c16:uniqueId val="{00000009-45A5-4655-8BF7-4A243F3C73D7}"/>
              </c:ext>
            </c:extLst>
          </c:dPt>
          <c:dPt>
            <c:idx val="5"/>
            <c:invertIfNegative val="0"/>
            <c:bubble3D val="0"/>
            <c:spPr>
              <a:solidFill>
                <a:schemeClr val="accent6"/>
              </a:solidFill>
              <a:ln>
                <a:noFill/>
              </a:ln>
              <a:effectLst/>
            </c:spPr>
            <c:extLst>
              <c:ext xmlns:c16="http://schemas.microsoft.com/office/drawing/2014/chart" uri="{C3380CC4-5D6E-409C-BE32-E72D297353CC}">
                <c16:uniqueId val="{0000000B-45A5-4655-8BF7-4A243F3C73D7}"/>
              </c:ext>
            </c:extLst>
          </c:dPt>
          <c:dPt>
            <c:idx val="6"/>
            <c:invertIfNegative val="0"/>
            <c:bubble3D val="0"/>
            <c:spPr>
              <a:solidFill>
                <a:schemeClr val="accent1">
                  <a:lumMod val="60000"/>
                </a:schemeClr>
              </a:solidFill>
              <a:ln>
                <a:noFill/>
              </a:ln>
              <a:effectLst/>
            </c:spPr>
            <c:extLst>
              <c:ext xmlns:c16="http://schemas.microsoft.com/office/drawing/2014/chart" uri="{C3380CC4-5D6E-409C-BE32-E72D297353CC}">
                <c16:uniqueId val="{0000000D-45A5-4655-8BF7-4A243F3C73D7}"/>
              </c:ext>
            </c:extLst>
          </c:dPt>
          <c:dPt>
            <c:idx val="7"/>
            <c:invertIfNegative val="0"/>
            <c:bubble3D val="0"/>
            <c:spPr>
              <a:solidFill>
                <a:srgbClr val="7030A0"/>
              </a:solidFill>
              <a:ln>
                <a:noFill/>
              </a:ln>
              <a:effectLst/>
            </c:spPr>
            <c:extLst>
              <c:ext xmlns:c16="http://schemas.microsoft.com/office/drawing/2014/chart" uri="{C3380CC4-5D6E-409C-BE32-E72D297353CC}">
                <c16:uniqueId val="{0000000F-45A5-4655-8BF7-4A243F3C73D7}"/>
              </c:ext>
            </c:extLst>
          </c:dPt>
          <c:dLbls>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Sheet3!$A$2:$A$9</c:f>
              <c:strCache>
                <c:ptCount val="8"/>
                <c:pt idx="0">
                  <c:v>Other</c:v>
                </c:pt>
                <c:pt idx="1">
                  <c:v>Crater</c:v>
                </c:pt>
                <c:pt idx="2">
                  <c:v>Swiss Cheese</c:v>
                </c:pt>
                <c:pt idx="3">
                  <c:v>Bright Dune</c:v>
                </c:pt>
                <c:pt idx="4">
                  <c:v>Slope Streak</c:v>
                </c:pt>
                <c:pt idx="5">
                  <c:v>Spider</c:v>
                </c:pt>
                <c:pt idx="6">
                  <c:v>Dark Dune</c:v>
                </c:pt>
                <c:pt idx="7">
                  <c:v>Impact Ejecta</c:v>
                </c:pt>
              </c:strCache>
            </c:strRef>
          </c:cat>
          <c:val>
            <c:numRef>
              <c:f>Sheet3!$B$2:$B$9</c:f>
              <c:numCache>
                <c:formatCode>General</c:formatCode>
                <c:ptCount val="8"/>
                <c:pt idx="0">
                  <c:v>52722</c:v>
                </c:pt>
                <c:pt idx="1">
                  <c:v>5024</c:v>
                </c:pt>
                <c:pt idx="2">
                  <c:v>1834</c:v>
                </c:pt>
                <c:pt idx="3">
                  <c:v>1654</c:v>
                </c:pt>
                <c:pt idx="4">
                  <c:v>1575</c:v>
                </c:pt>
                <c:pt idx="5">
                  <c:v>896</c:v>
                </c:pt>
                <c:pt idx="6">
                  <c:v>766</c:v>
                </c:pt>
                <c:pt idx="7">
                  <c:v>476</c:v>
                </c:pt>
              </c:numCache>
            </c:numRef>
          </c:val>
          <c:extLst>
            <c:ext xmlns:c16="http://schemas.microsoft.com/office/drawing/2014/chart" uri="{C3380CC4-5D6E-409C-BE32-E72D297353CC}">
              <c16:uniqueId val="{00000010-45A5-4655-8BF7-4A243F3C73D7}"/>
            </c:ext>
          </c:extLst>
        </c:ser>
        <c:dLbls>
          <c:dLblPos val="outEnd"/>
          <c:showLegendKey val="0"/>
          <c:showVal val="1"/>
          <c:showCatName val="0"/>
          <c:showSerName val="0"/>
          <c:showPercent val="0"/>
          <c:showBubbleSize val="0"/>
        </c:dLbls>
        <c:gapWidth val="219"/>
        <c:overlap val="-27"/>
        <c:axId val="701314200"/>
        <c:axId val="701313872"/>
      </c:barChart>
      <c:catAx>
        <c:axId val="701314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n-lt"/>
                <a:ea typeface="+mn-ea"/>
                <a:cs typeface="+mn-cs"/>
              </a:defRPr>
            </a:pPr>
            <a:endParaRPr lang="en-US"/>
          </a:p>
        </c:txPr>
        <c:crossAx val="701313872"/>
        <c:crosses val="autoZero"/>
        <c:auto val="1"/>
        <c:lblAlgn val="ctr"/>
        <c:lblOffset val="100"/>
        <c:noMultiLvlLbl val="0"/>
      </c:catAx>
      <c:valAx>
        <c:axId val="701313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mn-lt"/>
                <a:ea typeface="+mn-ea"/>
                <a:cs typeface="+mn-cs"/>
              </a:defRPr>
            </a:pPr>
            <a:endParaRPr lang="en-US"/>
          </a:p>
        </c:txPr>
        <c:crossAx val="7013142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solidFill>
            <a:schemeClr val="tx2"/>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Sheet1!$B$2</c:f>
              <c:strCache>
                <c:ptCount val="1"/>
                <c:pt idx="0">
                  <c:v>Original Data</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Sheet1!$A$3:$A$10</c:f>
              <c:strCache>
                <c:ptCount val="8"/>
                <c:pt idx="0">
                  <c:v>Other</c:v>
                </c:pt>
                <c:pt idx="1">
                  <c:v>Crater</c:v>
                </c:pt>
                <c:pt idx="2">
                  <c:v>Swiss Cheese</c:v>
                </c:pt>
                <c:pt idx="3">
                  <c:v>Bright Dune</c:v>
                </c:pt>
                <c:pt idx="4">
                  <c:v>Slope Streak</c:v>
                </c:pt>
                <c:pt idx="5">
                  <c:v>Spider</c:v>
                </c:pt>
                <c:pt idx="6">
                  <c:v>Dark Dune</c:v>
                </c:pt>
                <c:pt idx="7">
                  <c:v>Impact Ejecta</c:v>
                </c:pt>
              </c:strCache>
            </c:strRef>
          </c:cat>
          <c:val>
            <c:numRef>
              <c:f>Sheet1!$B$3:$B$10</c:f>
              <c:numCache>
                <c:formatCode>General</c:formatCode>
                <c:ptCount val="8"/>
                <c:pt idx="0">
                  <c:v>52722</c:v>
                </c:pt>
                <c:pt idx="1">
                  <c:v>5024</c:v>
                </c:pt>
                <c:pt idx="2">
                  <c:v>1834</c:v>
                </c:pt>
                <c:pt idx="3">
                  <c:v>1654</c:v>
                </c:pt>
                <c:pt idx="4">
                  <c:v>1575</c:v>
                </c:pt>
                <c:pt idx="5">
                  <c:v>896</c:v>
                </c:pt>
                <c:pt idx="6">
                  <c:v>766</c:v>
                </c:pt>
                <c:pt idx="7">
                  <c:v>476</c:v>
                </c:pt>
              </c:numCache>
            </c:numRef>
          </c:val>
          <c:extLst>
            <c:ext xmlns:c16="http://schemas.microsoft.com/office/drawing/2014/chart" uri="{C3380CC4-5D6E-409C-BE32-E72D297353CC}">
              <c16:uniqueId val="{00000000-1ADF-495A-8153-AB6CC5BEA654}"/>
            </c:ext>
          </c:extLst>
        </c:ser>
        <c:ser>
          <c:idx val="1"/>
          <c:order val="1"/>
          <c:tx>
            <c:strRef>
              <c:f>Sheet1!$D$2</c:f>
              <c:strCache>
                <c:ptCount val="1"/>
                <c:pt idx="0">
                  <c:v>Labels</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dLbls>
            <c:delete val="1"/>
          </c:dLbls>
          <c:cat>
            <c:strRef>
              <c:f>Sheet1!$A$3:$A$10</c:f>
              <c:strCache>
                <c:ptCount val="8"/>
                <c:pt idx="0">
                  <c:v>Other</c:v>
                </c:pt>
                <c:pt idx="1">
                  <c:v>Crater</c:v>
                </c:pt>
                <c:pt idx="2">
                  <c:v>Swiss Cheese</c:v>
                </c:pt>
                <c:pt idx="3">
                  <c:v>Bright Dune</c:v>
                </c:pt>
                <c:pt idx="4">
                  <c:v>Slope Streak</c:v>
                </c:pt>
                <c:pt idx="5">
                  <c:v>Spider</c:v>
                </c:pt>
                <c:pt idx="6">
                  <c:v>Dark Dune</c:v>
                </c:pt>
                <c:pt idx="7">
                  <c:v>Impact Ejecta</c:v>
                </c:pt>
              </c:strCache>
            </c:strRef>
          </c:cat>
          <c:val>
            <c:numRef>
              <c:f>Sheet1!$D$3:$D$10</c:f>
              <c:numCache>
                <c:formatCode>General</c:formatCode>
                <c:ptCount val="8"/>
                <c:pt idx="0">
                  <c:v>0</c:v>
                </c:pt>
                <c:pt idx="1">
                  <c:v>0</c:v>
                </c:pt>
                <c:pt idx="2">
                  <c:v>0</c:v>
                </c:pt>
                <c:pt idx="3">
                  <c:v>0</c:v>
                </c:pt>
                <c:pt idx="4">
                  <c:v>0</c:v>
                </c:pt>
                <c:pt idx="5">
                  <c:v>0</c:v>
                </c:pt>
                <c:pt idx="6">
                  <c:v>0</c:v>
                </c:pt>
                <c:pt idx="7">
                  <c:v>0</c:v>
                </c:pt>
              </c:numCache>
            </c:numRef>
          </c:val>
          <c:extLst>
            <c:ext xmlns:c16="http://schemas.microsoft.com/office/drawing/2014/chart" uri="{C3380CC4-5D6E-409C-BE32-E72D297353CC}">
              <c16:uniqueId val="{00000001-1ADF-495A-8153-AB6CC5BEA654}"/>
            </c:ext>
          </c:extLst>
        </c:ser>
        <c:ser>
          <c:idx val="2"/>
          <c:order val="2"/>
          <c:tx>
            <c:strRef>
              <c:f>Sheet1!$E$2</c:f>
              <c:strCache>
                <c:ptCount val="1"/>
                <c:pt idx="0">
                  <c:v>Upsampled Data</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Sheet1!$A$3:$A$10</c:f>
              <c:strCache>
                <c:ptCount val="8"/>
                <c:pt idx="0">
                  <c:v>Other</c:v>
                </c:pt>
                <c:pt idx="1">
                  <c:v>Crater</c:v>
                </c:pt>
                <c:pt idx="2">
                  <c:v>Swiss Cheese</c:v>
                </c:pt>
                <c:pt idx="3">
                  <c:v>Bright Dune</c:v>
                </c:pt>
                <c:pt idx="4">
                  <c:v>Slope Streak</c:v>
                </c:pt>
                <c:pt idx="5">
                  <c:v>Spider</c:v>
                </c:pt>
                <c:pt idx="6">
                  <c:v>Dark Dune</c:v>
                </c:pt>
                <c:pt idx="7">
                  <c:v>Impact Ejecta</c:v>
                </c:pt>
              </c:strCache>
            </c:strRef>
          </c:cat>
          <c:val>
            <c:numRef>
              <c:f>Sheet1!$E$3:$E$10</c:f>
              <c:numCache>
                <c:formatCode>General</c:formatCode>
                <c:ptCount val="8"/>
                <c:pt idx="0">
                  <c:v>52722</c:v>
                </c:pt>
                <c:pt idx="1">
                  <c:v>5857</c:v>
                </c:pt>
                <c:pt idx="2">
                  <c:v>2772</c:v>
                </c:pt>
                <c:pt idx="3">
                  <c:v>1654</c:v>
                </c:pt>
                <c:pt idx="4">
                  <c:v>1603</c:v>
                </c:pt>
                <c:pt idx="5">
                  <c:v>1568</c:v>
                </c:pt>
                <c:pt idx="6">
                  <c:v>857</c:v>
                </c:pt>
                <c:pt idx="7">
                  <c:v>777</c:v>
                </c:pt>
              </c:numCache>
            </c:numRef>
          </c:val>
          <c:extLst>
            <c:ext xmlns:c16="http://schemas.microsoft.com/office/drawing/2014/chart" uri="{C3380CC4-5D6E-409C-BE32-E72D297353CC}">
              <c16:uniqueId val="{00000002-1ADF-495A-8153-AB6CC5BEA654}"/>
            </c:ext>
          </c:extLst>
        </c:ser>
        <c:dLbls>
          <c:dLblPos val="outEnd"/>
          <c:showLegendKey val="0"/>
          <c:showVal val="1"/>
          <c:showCatName val="0"/>
          <c:showSerName val="0"/>
          <c:showPercent val="0"/>
          <c:showBubbleSize val="0"/>
        </c:dLbls>
        <c:gapWidth val="100"/>
        <c:overlap val="-24"/>
        <c:axId val="707167480"/>
        <c:axId val="707148784"/>
      </c:barChart>
      <c:catAx>
        <c:axId val="707167480"/>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n-lt"/>
                <a:ea typeface="+mn-ea"/>
                <a:cs typeface="+mn-cs"/>
              </a:defRPr>
            </a:pPr>
            <a:endParaRPr lang="en-US"/>
          </a:p>
        </c:txPr>
        <c:crossAx val="707148784"/>
        <c:crosses val="autoZero"/>
        <c:auto val="1"/>
        <c:lblAlgn val="ctr"/>
        <c:lblOffset val="100"/>
        <c:noMultiLvlLbl val="0"/>
      </c:catAx>
      <c:valAx>
        <c:axId val="707148784"/>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mn-lt"/>
                <a:ea typeface="+mn-ea"/>
                <a:cs typeface="+mn-cs"/>
              </a:defRPr>
            </a:pPr>
            <a:endParaRPr lang="en-US"/>
          </a:p>
        </c:txPr>
        <c:crossAx val="707167480"/>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800" b="0" i="0" u="none" strike="noStrike" kern="1200" baseline="0">
                <a:solidFill>
                  <a:schemeClr val="tx2"/>
                </a:solidFill>
                <a:latin typeface="+mn-lt"/>
                <a:ea typeface="+mn-ea"/>
                <a:cs typeface="+mn-cs"/>
              </a:defRPr>
            </a:pPr>
            <a:endParaRPr lang="en-US"/>
          </a:p>
        </c:txPr>
      </c:legendEntry>
      <c:legendEntry>
        <c:idx val="1"/>
        <c:delete val="1"/>
      </c:legendEntry>
      <c:legendEntry>
        <c:idx val="2"/>
        <c:txPr>
          <a:bodyPr rot="0" spcFirstLastPara="1" vertOverflow="ellipsis" vert="horz" wrap="square" anchor="ctr" anchorCtr="1"/>
          <a:lstStyle/>
          <a:p>
            <a:pPr>
              <a:defRPr sz="800" b="0" i="0" u="none" strike="noStrike" kern="1200" baseline="0">
                <a:solidFill>
                  <a:schemeClr val="tx2"/>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Pt>
            <c:idx val="3"/>
            <c:invertIfNegative val="0"/>
            <c:bubble3D val="0"/>
            <c:spPr>
              <a:gradFill rotWithShape="1">
                <a:gsLst>
                  <a:gs pos="0">
                    <a:schemeClr val="accent2"/>
                  </a:gs>
                  <a:gs pos="100000">
                    <a:schemeClr val="accent2">
                      <a:lumMod val="75000"/>
                    </a:schemeClr>
                  </a:gs>
                </a:gsLst>
                <a:lin ang="5400000" scaled="1"/>
              </a:gradFill>
              <a:ln>
                <a:noFill/>
              </a:ln>
              <a:effectLst/>
            </c:spPr>
            <c:extLst>
              <c:ext xmlns:c16="http://schemas.microsoft.com/office/drawing/2014/chart" uri="{C3380CC4-5D6E-409C-BE32-E72D297353CC}">
                <c16:uniqueId val="{00000000-19B0-4EEB-9545-27BA8F89FDE8}"/>
              </c:ext>
            </c:extLst>
          </c:dPt>
          <c:dPt>
            <c:idx val="4"/>
            <c:invertIfNegative val="0"/>
            <c:bubble3D val="0"/>
            <c:spPr>
              <a:gradFill rotWithShape="1">
                <a:gsLst>
                  <a:gs pos="0">
                    <a:schemeClr val="accent2"/>
                  </a:gs>
                  <a:gs pos="100000">
                    <a:schemeClr val="accent2">
                      <a:lumMod val="75000"/>
                    </a:schemeClr>
                  </a:gs>
                </a:gsLst>
                <a:lin ang="5400000" scaled="1"/>
              </a:gradFill>
              <a:ln>
                <a:noFill/>
              </a:ln>
              <a:effectLst/>
            </c:spPr>
            <c:extLst>
              <c:ext xmlns:c16="http://schemas.microsoft.com/office/drawing/2014/chart" uri="{C3380CC4-5D6E-409C-BE32-E72D297353CC}">
                <c16:uniqueId val="{00000001-19B0-4EEB-9545-27BA8F89FDE8}"/>
              </c:ext>
            </c:extLst>
          </c:dPt>
          <c:dPt>
            <c:idx val="6"/>
            <c:invertIfNegative val="0"/>
            <c:bubble3D val="0"/>
            <c:spPr>
              <a:gradFill rotWithShape="1">
                <a:gsLst>
                  <a:gs pos="0">
                    <a:schemeClr val="accent4"/>
                  </a:gs>
                  <a:gs pos="100000">
                    <a:schemeClr val="accent4">
                      <a:lumMod val="75000"/>
                    </a:schemeClr>
                  </a:gs>
                </a:gsLst>
                <a:lin ang="5400000" scaled="1"/>
              </a:gradFill>
              <a:ln>
                <a:noFill/>
              </a:ln>
              <a:effectLst/>
            </c:spPr>
            <c:extLst>
              <c:ext xmlns:c16="http://schemas.microsoft.com/office/drawing/2014/chart" uri="{C3380CC4-5D6E-409C-BE32-E72D297353CC}">
                <c16:uniqueId val="{00000002-19B0-4EEB-9545-27BA8F89FDE8}"/>
              </c:ext>
            </c:extLst>
          </c:dPt>
          <c:dPt>
            <c:idx val="7"/>
            <c:invertIfNegative val="0"/>
            <c:bubble3D val="0"/>
            <c:spPr>
              <a:gradFill rotWithShape="1">
                <a:gsLst>
                  <a:gs pos="0">
                    <a:schemeClr val="accent4"/>
                  </a:gs>
                  <a:gs pos="100000">
                    <a:schemeClr val="accent4">
                      <a:lumMod val="75000"/>
                    </a:schemeClr>
                  </a:gs>
                </a:gsLst>
                <a:lin ang="5400000" scaled="1"/>
              </a:gradFill>
              <a:ln>
                <a:noFill/>
              </a:ln>
              <a:effectLst/>
            </c:spPr>
            <c:extLst>
              <c:ext xmlns:c16="http://schemas.microsoft.com/office/drawing/2014/chart" uri="{C3380CC4-5D6E-409C-BE32-E72D297353CC}">
                <c16:uniqueId val="{00000003-19B0-4EEB-9545-27BA8F89FDE8}"/>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Sheet1!$A$2:$H$2</c:f>
              <c:strCache>
                <c:ptCount val="8"/>
                <c:pt idx="0">
                  <c:v>Training Accuracy</c:v>
                </c:pt>
                <c:pt idx="1">
                  <c:v>Training Loss</c:v>
                </c:pt>
                <c:pt idx="3">
                  <c:v>CV Accuracy</c:v>
                </c:pt>
                <c:pt idx="4">
                  <c:v>CV Loss</c:v>
                </c:pt>
                <c:pt idx="6">
                  <c:v>Test Accuracy</c:v>
                </c:pt>
                <c:pt idx="7">
                  <c:v>Test Loss</c:v>
                </c:pt>
              </c:strCache>
            </c:strRef>
          </c:cat>
          <c:val>
            <c:numRef>
              <c:f>Sheet1!$A$3:$H$3</c:f>
              <c:numCache>
                <c:formatCode>0.000</c:formatCode>
                <c:ptCount val="8"/>
                <c:pt idx="0">
                  <c:v>0.96928983926773005</c:v>
                </c:pt>
                <c:pt idx="1">
                  <c:v>8.3916254341602298E-2</c:v>
                </c:pt>
                <c:pt idx="3">
                  <c:v>0.88669025897979703</c:v>
                </c:pt>
                <c:pt idx="4">
                  <c:v>0.39603313803672702</c:v>
                </c:pt>
                <c:pt idx="6">
                  <c:v>0.92470717430114702</c:v>
                </c:pt>
                <c:pt idx="7">
                  <c:v>0.34448337554931602</c:v>
                </c:pt>
              </c:numCache>
            </c:numRef>
          </c:val>
          <c:extLst>
            <c:ext xmlns:c16="http://schemas.microsoft.com/office/drawing/2014/chart" uri="{C3380CC4-5D6E-409C-BE32-E72D297353CC}">
              <c16:uniqueId val="{00000000-D3DA-4676-A3F2-CE8430D5AAC4}"/>
            </c:ext>
          </c:extLst>
        </c:ser>
        <c:dLbls>
          <c:dLblPos val="outEnd"/>
          <c:showLegendKey val="0"/>
          <c:showVal val="1"/>
          <c:showCatName val="0"/>
          <c:showSerName val="0"/>
          <c:showPercent val="0"/>
          <c:showBubbleSize val="0"/>
        </c:dLbls>
        <c:gapWidth val="100"/>
        <c:overlap val="-24"/>
        <c:axId val="488320248"/>
        <c:axId val="488325824"/>
      </c:barChart>
      <c:catAx>
        <c:axId val="488320248"/>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n-lt"/>
                <a:ea typeface="+mn-ea"/>
                <a:cs typeface="+mn-cs"/>
              </a:defRPr>
            </a:pPr>
            <a:endParaRPr lang="en-US"/>
          </a:p>
        </c:txPr>
        <c:crossAx val="488325824"/>
        <c:crosses val="autoZero"/>
        <c:auto val="1"/>
        <c:lblAlgn val="ctr"/>
        <c:lblOffset val="100"/>
        <c:noMultiLvlLbl val="0"/>
      </c:catAx>
      <c:valAx>
        <c:axId val="488325824"/>
        <c:scaling>
          <c:orientation val="minMax"/>
        </c:scaling>
        <c:delete val="0"/>
        <c:axPos val="l"/>
        <c:majorGridlines>
          <c:spPr>
            <a:ln w="9525" cap="flat" cmpd="sng" algn="ctr">
              <a:solidFill>
                <a:schemeClr val="tx2">
                  <a:lumMod val="15000"/>
                  <a:lumOff val="85000"/>
                </a:schemeClr>
              </a:solidFill>
              <a:round/>
            </a:ln>
            <a:effectLst/>
          </c:spPr>
        </c:majorGridlines>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mn-lt"/>
                <a:ea typeface="+mn-ea"/>
                <a:cs typeface="+mn-cs"/>
              </a:defRPr>
            </a:pPr>
            <a:endParaRPr lang="en-US"/>
          </a:p>
        </c:txPr>
        <c:crossAx val="4883202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8CC67B-DA6A-4326-82F2-B0F39FD7820C}"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F1F611-7889-41DA-ACAB-916574CAB26C}" type="slidenum">
              <a:rPr lang="en-US" smtClean="0"/>
              <a:t>‹#›</a:t>
            </a:fld>
            <a:endParaRPr lang="en-US"/>
          </a:p>
        </p:txBody>
      </p:sp>
    </p:spTree>
    <p:extLst>
      <p:ext uri="{BB962C8B-B14F-4D97-AF65-F5344CB8AC3E}">
        <p14:creationId xmlns:p14="http://schemas.microsoft.com/office/powerpoint/2010/main" val="2439899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8CC67B-DA6A-4326-82F2-B0F39FD7820C}"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F1F611-7889-41DA-ACAB-916574CAB26C}" type="slidenum">
              <a:rPr lang="en-US" smtClean="0"/>
              <a:t>‹#›</a:t>
            </a:fld>
            <a:endParaRPr lang="en-US"/>
          </a:p>
        </p:txBody>
      </p:sp>
    </p:spTree>
    <p:extLst>
      <p:ext uri="{BB962C8B-B14F-4D97-AF65-F5344CB8AC3E}">
        <p14:creationId xmlns:p14="http://schemas.microsoft.com/office/powerpoint/2010/main" val="2657754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8CC67B-DA6A-4326-82F2-B0F39FD7820C}"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F1F611-7889-41DA-ACAB-916574CAB26C}" type="slidenum">
              <a:rPr lang="en-US" smtClean="0"/>
              <a:t>‹#›</a:t>
            </a:fld>
            <a:endParaRPr lang="en-US"/>
          </a:p>
        </p:txBody>
      </p:sp>
    </p:spTree>
    <p:extLst>
      <p:ext uri="{BB962C8B-B14F-4D97-AF65-F5344CB8AC3E}">
        <p14:creationId xmlns:p14="http://schemas.microsoft.com/office/powerpoint/2010/main" val="2246571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8CC67B-DA6A-4326-82F2-B0F39FD7820C}"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F1F611-7889-41DA-ACAB-916574CAB26C}" type="slidenum">
              <a:rPr lang="en-US" smtClean="0"/>
              <a:t>‹#›</a:t>
            </a:fld>
            <a:endParaRPr lang="en-US"/>
          </a:p>
        </p:txBody>
      </p:sp>
    </p:spTree>
    <p:extLst>
      <p:ext uri="{BB962C8B-B14F-4D97-AF65-F5344CB8AC3E}">
        <p14:creationId xmlns:p14="http://schemas.microsoft.com/office/powerpoint/2010/main" val="4102402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8CC67B-DA6A-4326-82F2-B0F39FD7820C}"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F1F611-7889-41DA-ACAB-916574CAB26C}" type="slidenum">
              <a:rPr lang="en-US" smtClean="0"/>
              <a:t>‹#›</a:t>
            </a:fld>
            <a:endParaRPr lang="en-US"/>
          </a:p>
        </p:txBody>
      </p:sp>
    </p:spTree>
    <p:extLst>
      <p:ext uri="{BB962C8B-B14F-4D97-AF65-F5344CB8AC3E}">
        <p14:creationId xmlns:p14="http://schemas.microsoft.com/office/powerpoint/2010/main" val="603488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8CC67B-DA6A-4326-82F2-B0F39FD7820C}" type="datetimeFigureOut">
              <a:rPr lang="en-US" smtClean="0"/>
              <a:t>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F1F611-7889-41DA-ACAB-916574CAB26C}" type="slidenum">
              <a:rPr lang="en-US" smtClean="0"/>
              <a:t>‹#›</a:t>
            </a:fld>
            <a:endParaRPr lang="en-US"/>
          </a:p>
        </p:txBody>
      </p:sp>
    </p:spTree>
    <p:extLst>
      <p:ext uri="{BB962C8B-B14F-4D97-AF65-F5344CB8AC3E}">
        <p14:creationId xmlns:p14="http://schemas.microsoft.com/office/powerpoint/2010/main" val="250757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8CC67B-DA6A-4326-82F2-B0F39FD7820C}" type="datetimeFigureOut">
              <a:rPr lang="en-US" smtClean="0"/>
              <a:t>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F1F611-7889-41DA-ACAB-916574CAB26C}" type="slidenum">
              <a:rPr lang="en-US" smtClean="0"/>
              <a:t>‹#›</a:t>
            </a:fld>
            <a:endParaRPr lang="en-US"/>
          </a:p>
        </p:txBody>
      </p:sp>
    </p:spTree>
    <p:extLst>
      <p:ext uri="{BB962C8B-B14F-4D97-AF65-F5344CB8AC3E}">
        <p14:creationId xmlns:p14="http://schemas.microsoft.com/office/powerpoint/2010/main" val="1946224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8CC67B-DA6A-4326-82F2-B0F39FD7820C}" type="datetimeFigureOut">
              <a:rPr lang="en-US" smtClean="0"/>
              <a:t>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F1F611-7889-41DA-ACAB-916574CAB26C}" type="slidenum">
              <a:rPr lang="en-US" smtClean="0"/>
              <a:t>‹#›</a:t>
            </a:fld>
            <a:endParaRPr lang="en-US"/>
          </a:p>
        </p:txBody>
      </p:sp>
    </p:spTree>
    <p:extLst>
      <p:ext uri="{BB962C8B-B14F-4D97-AF65-F5344CB8AC3E}">
        <p14:creationId xmlns:p14="http://schemas.microsoft.com/office/powerpoint/2010/main" val="870717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8CC67B-DA6A-4326-82F2-B0F39FD7820C}" type="datetimeFigureOut">
              <a:rPr lang="en-US" smtClean="0"/>
              <a:t>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F1F611-7889-41DA-ACAB-916574CAB26C}" type="slidenum">
              <a:rPr lang="en-US" smtClean="0"/>
              <a:t>‹#›</a:t>
            </a:fld>
            <a:endParaRPr lang="en-US"/>
          </a:p>
        </p:txBody>
      </p:sp>
    </p:spTree>
    <p:extLst>
      <p:ext uri="{BB962C8B-B14F-4D97-AF65-F5344CB8AC3E}">
        <p14:creationId xmlns:p14="http://schemas.microsoft.com/office/powerpoint/2010/main" val="2745787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48CC67B-DA6A-4326-82F2-B0F39FD7820C}" type="datetimeFigureOut">
              <a:rPr lang="en-US" smtClean="0"/>
              <a:t>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F1F611-7889-41DA-ACAB-916574CAB26C}" type="slidenum">
              <a:rPr lang="en-US" smtClean="0"/>
              <a:t>‹#›</a:t>
            </a:fld>
            <a:endParaRPr lang="en-US"/>
          </a:p>
        </p:txBody>
      </p:sp>
    </p:spTree>
    <p:extLst>
      <p:ext uri="{BB962C8B-B14F-4D97-AF65-F5344CB8AC3E}">
        <p14:creationId xmlns:p14="http://schemas.microsoft.com/office/powerpoint/2010/main" val="242856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48CC67B-DA6A-4326-82F2-B0F39FD7820C}" type="datetimeFigureOut">
              <a:rPr lang="en-US" smtClean="0"/>
              <a:t>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F1F611-7889-41DA-ACAB-916574CAB26C}" type="slidenum">
              <a:rPr lang="en-US" smtClean="0"/>
              <a:t>‹#›</a:t>
            </a:fld>
            <a:endParaRPr lang="en-US"/>
          </a:p>
        </p:txBody>
      </p:sp>
    </p:spTree>
    <p:extLst>
      <p:ext uri="{BB962C8B-B14F-4D97-AF65-F5344CB8AC3E}">
        <p14:creationId xmlns:p14="http://schemas.microsoft.com/office/powerpoint/2010/main" val="888490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48CC67B-DA6A-4326-82F2-B0F39FD7820C}" type="datetimeFigureOut">
              <a:rPr lang="en-US" smtClean="0"/>
              <a:t>2/4/2023</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EF1F611-7889-41DA-ACAB-916574CAB26C}" type="slidenum">
              <a:rPr lang="en-US" smtClean="0"/>
              <a:t>‹#›</a:t>
            </a:fld>
            <a:endParaRPr lang="en-US"/>
          </a:p>
        </p:txBody>
      </p:sp>
    </p:spTree>
    <p:extLst>
      <p:ext uri="{BB962C8B-B14F-4D97-AF65-F5344CB8AC3E}">
        <p14:creationId xmlns:p14="http://schemas.microsoft.com/office/powerpoint/2010/main" val="29541261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hyperlink" Target="http://www.linkedin.com/in/aryeh-rotberg" TargetMode="External"/><Relationship Id="rId4" Type="http://schemas.openxmlformats.org/officeDocument/2006/relationships/hyperlink" Target="mailto:aryeh.rotberg@gmail.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BDFCE-0DBC-E5EA-7B85-5594605C5AAD}"/>
              </a:ext>
            </a:extLst>
          </p:cNvPr>
          <p:cNvSpPr>
            <a:spLocks noGrp="1"/>
          </p:cNvSpPr>
          <p:nvPr>
            <p:ph type="ctrTitle"/>
          </p:nvPr>
        </p:nvSpPr>
        <p:spPr>
          <a:xfrm>
            <a:off x="769792" y="1270050"/>
            <a:ext cx="5608622" cy="2603400"/>
          </a:xfrm>
        </p:spPr>
        <p:txBody>
          <a:bodyPr>
            <a:noAutofit/>
          </a:bodyPr>
          <a:lstStyle/>
          <a:p>
            <a:pPr algn="l"/>
            <a:r>
              <a:rPr lang="en-US" sz="4400" dirty="0">
                <a:solidFill>
                  <a:schemeClr val="bg1"/>
                </a:solidFill>
                <a:latin typeface="Russo One" panose="02000503050000020004" pitchFamily="2" charset="0"/>
              </a:rPr>
              <a:t>MARS ORBITAL IMAGE CLASSIFICATION</a:t>
            </a:r>
            <a:br>
              <a:rPr lang="en-US" sz="4400" dirty="0">
                <a:solidFill>
                  <a:schemeClr val="bg1"/>
                </a:solidFill>
                <a:latin typeface="Russo One" panose="02000503050000020004" pitchFamily="2" charset="0"/>
              </a:rPr>
            </a:br>
            <a:r>
              <a:rPr lang="en-US" sz="4400" dirty="0">
                <a:solidFill>
                  <a:schemeClr val="bg1"/>
                </a:solidFill>
                <a:latin typeface="Russo One" panose="02000503050000020004" pitchFamily="2" charset="0"/>
              </a:rPr>
              <a:t>(HiRISE)</a:t>
            </a:r>
          </a:p>
        </p:txBody>
      </p:sp>
      <p:pic>
        <p:nvPicPr>
          <p:cNvPr id="4" name="Google Shape;130;p32">
            <a:extLst>
              <a:ext uri="{FF2B5EF4-FFF2-40B4-BE49-F238E27FC236}">
                <a16:creationId xmlns:a16="http://schemas.microsoft.com/office/drawing/2014/main" id="{DBF061C1-0364-31AF-5BA0-EC49B78D38BD}"/>
              </a:ext>
            </a:extLst>
          </p:cNvPr>
          <p:cNvPicPr preferRelativeResize="0"/>
          <p:nvPr/>
        </p:nvPicPr>
        <p:blipFill rotWithShape="1">
          <a:blip r:embed="rId3">
            <a:alphaModFix/>
          </a:blip>
          <a:srcRect b="29839"/>
          <a:stretch/>
        </p:blipFill>
        <p:spPr>
          <a:xfrm>
            <a:off x="6582740" y="997804"/>
            <a:ext cx="1791468" cy="2546174"/>
          </a:xfrm>
          <a:prstGeom prst="rect">
            <a:avLst/>
          </a:prstGeom>
          <a:noFill/>
          <a:ln>
            <a:noFill/>
          </a:ln>
        </p:spPr>
      </p:pic>
      <p:pic>
        <p:nvPicPr>
          <p:cNvPr id="5" name="Google Shape;132;p32">
            <a:extLst>
              <a:ext uri="{FF2B5EF4-FFF2-40B4-BE49-F238E27FC236}">
                <a16:creationId xmlns:a16="http://schemas.microsoft.com/office/drawing/2014/main" id="{F268B5DF-6FDF-C90B-6CDF-61C4602C403C}"/>
              </a:ext>
            </a:extLst>
          </p:cNvPr>
          <p:cNvPicPr preferRelativeResize="0"/>
          <p:nvPr/>
        </p:nvPicPr>
        <p:blipFill>
          <a:blip r:embed="rId4">
            <a:alphaModFix/>
          </a:blip>
          <a:stretch>
            <a:fillRect/>
          </a:stretch>
        </p:blipFill>
        <p:spPr>
          <a:xfrm>
            <a:off x="5453888" y="2216499"/>
            <a:ext cx="1283906" cy="2603401"/>
          </a:xfrm>
          <a:prstGeom prst="rect">
            <a:avLst/>
          </a:prstGeom>
          <a:noFill/>
          <a:ln>
            <a:noFill/>
          </a:ln>
        </p:spPr>
      </p:pic>
      <p:pic>
        <p:nvPicPr>
          <p:cNvPr id="6" name="Google Shape;133;p32">
            <a:extLst>
              <a:ext uri="{FF2B5EF4-FFF2-40B4-BE49-F238E27FC236}">
                <a16:creationId xmlns:a16="http://schemas.microsoft.com/office/drawing/2014/main" id="{39D4DA84-AEE7-37D5-DD9E-9BB1AD91DF50}"/>
              </a:ext>
            </a:extLst>
          </p:cNvPr>
          <p:cNvPicPr preferRelativeResize="0"/>
          <p:nvPr/>
        </p:nvPicPr>
        <p:blipFill rotWithShape="1">
          <a:blip r:embed="rId5">
            <a:alphaModFix/>
          </a:blip>
          <a:srcRect t="14781" b="12722"/>
          <a:stretch/>
        </p:blipFill>
        <p:spPr>
          <a:xfrm>
            <a:off x="6150018" y="2175849"/>
            <a:ext cx="1347581" cy="1980937"/>
          </a:xfrm>
          <a:prstGeom prst="rect">
            <a:avLst/>
          </a:prstGeom>
          <a:noFill/>
          <a:ln>
            <a:noFill/>
          </a:ln>
        </p:spPr>
      </p:pic>
    </p:spTree>
    <p:extLst>
      <p:ext uri="{BB962C8B-B14F-4D97-AF65-F5344CB8AC3E}">
        <p14:creationId xmlns:p14="http://schemas.microsoft.com/office/powerpoint/2010/main" val="3423834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86EAD33-C5DD-4FAE-B20B-2707A6A92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2F7C8AC-27FC-4265-A113-E7CDA1AAD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12" name="Group 11">
            <a:extLst>
              <a:ext uri="{FF2B5EF4-FFF2-40B4-BE49-F238E27FC236}">
                <a16:creationId xmlns:a16="http://schemas.microsoft.com/office/drawing/2014/main" id="{A574C829-AF08-4CA3-A132-7BA0448975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9356" y="-30144"/>
            <a:ext cx="2895599" cy="1768311"/>
            <a:chOff x="6867015" y="-1"/>
            <a:chExt cx="5324985" cy="3251912"/>
          </a:xfrm>
          <a:solidFill>
            <a:schemeClr val="accent5">
              <a:alpha val="5000"/>
            </a:schemeClr>
          </a:solidFill>
        </p:grpSpPr>
        <p:sp>
          <p:nvSpPr>
            <p:cNvPr id="13" name="Freeform: Shape 12">
              <a:extLst>
                <a:ext uri="{FF2B5EF4-FFF2-40B4-BE49-F238E27FC236}">
                  <a16:creationId xmlns:a16="http://schemas.microsoft.com/office/drawing/2014/main" id="{86657EC0-FDE0-46ED-B690-5D6F39E7C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469DA12-6B55-4610-981D-8D39001A3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C17A0838-B219-4FA5-9F2E-41DFEF168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40A62EB-A3D1-42CD-900F-B95A32AD4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1D3FC9CC-6461-481B-BB4C-19D576432F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257560" y="3512749"/>
            <a:ext cx="1886211" cy="1630750"/>
            <a:chOff x="-305" y="-4155"/>
            <a:chExt cx="2514948" cy="2174333"/>
          </a:xfrm>
        </p:grpSpPr>
        <p:sp>
          <p:nvSpPr>
            <p:cNvPr id="19" name="Freeform: Shape 18">
              <a:extLst>
                <a:ext uri="{FF2B5EF4-FFF2-40B4-BE49-F238E27FC236}">
                  <a16:creationId xmlns:a16="http://schemas.microsoft.com/office/drawing/2014/main" id="{3DC5B0F2-69AA-43F6-913D-55EE92A3A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C7B71A70-289A-4951-A90D-BB2EBEAE5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06B120A3-330F-4099-9B8D-9196387AF1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780CC992-5DC7-4E9B-9A16-9FC4C1BE2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2">
            <a:extLst>
              <a:ext uri="{FF2B5EF4-FFF2-40B4-BE49-F238E27FC236}">
                <a16:creationId xmlns:a16="http://schemas.microsoft.com/office/drawing/2014/main" id="{680B5660-B7EC-FB7B-9828-4248C02772AD}"/>
              </a:ext>
            </a:extLst>
          </p:cNvPr>
          <p:cNvSpPr>
            <a:spLocks noGrp="1"/>
          </p:cNvSpPr>
          <p:nvPr>
            <p:ph idx="1"/>
          </p:nvPr>
        </p:nvSpPr>
        <p:spPr>
          <a:xfrm>
            <a:off x="624078" y="455784"/>
            <a:ext cx="7886700" cy="858342"/>
          </a:xfrm>
        </p:spPr>
        <p:txBody>
          <a:bodyPr/>
          <a:lstStyle/>
          <a:p>
            <a:pPr marL="0" indent="0" algn="just">
              <a:buNone/>
            </a:pPr>
            <a:r>
              <a:rPr lang="en-US" sz="1200" dirty="0">
                <a:solidFill>
                  <a:schemeClr val="tx2"/>
                </a:solidFill>
                <a:latin typeface="Overpas"/>
              </a:rPr>
              <a:t>The project is provided with the following two files: “</a:t>
            </a:r>
            <a:r>
              <a:rPr lang="en-US" sz="1200" b="1" dirty="0">
                <a:solidFill>
                  <a:schemeClr val="tx2"/>
                </a:solidFill>
                <a:latin typeface="Overpas"/>
              </a:rPr>
              <a:t>labels-map-proj-v3_2.txt</a:t>
            </a:r>
            <a:r>
              <a:rPr lang="en-US" sz="1200" dirty="0">
                <a:solidFill>
                  <a:schemeClr val="tx2"/>
                </a:solidFill>
                <a:latin typeface="Overpas"/>
              </a:rPr>
              <a:t>”, which includes two columns separated by a space: filename, </a:t>
            </a:r>
            <a:r>
              <a:rPr lang="en-US" sz="1200" dirty="0" err="1">
                <a:solidFill>
                  <a:schemeClr val="tx2"/>
                </a:solidFill>
                <a:latin typeface="Overpas"/>
              </a:rPr>
              <a:t>class_id</a:t>
            </a:r>
            <a:r>
              <a:rPr lang="en-US" sz="1200" dirty="0">
                <a:solidFill>
                  <a:schemeClr val="tx2"/>
                </a:solidFill>
                <a:latin typeface="Overpas"/>
              </a:rPr>
              <a:t>. The second file “</a:t>
            </a:r>
            <a:r>
              <a:rPr lang="en-US" sz="1200" b="1" dirty="0">
                <a:solidFill>
                  <a:schemeClr val="tx2"/>
                </a:solidFill>
                <a:latin typeface="Overpas"/>
              </a:rPr>
              <a:t>labels-map-proj_v3_2_train_val_test.txt</a:t>
            </a:r>
            <a:r>
              <a:rPr lang="en-US" sz="1200" dirty="0">
                <a:solidFill>
                  <a:schemeClr val="tx2"/>
                </a:solidFill>
                <a:latin typeface="Overpas"/>
              </a:rPr>
              <a:t>” includes train/validation/test labels and upsampling used for the trained model. The file includes three columns separated by a space: filename, </a:t>
            </a:r>
            <a:r>
              <a:rPr lang="en-US" sz="1200" dirty="0" err="1">
                <a:solidFill>
                  <a:schemeClr val="tx2"/>
                </a:solidFill>
                <a:latin typeface="Overpas"/>
              </a:rPr>
              <a:t>class_id</a:t>
            </a:r>
            <a:r>
              <a:rPr lang="en-US" sz="1200" dirty="0">
                <a:solidFill>
                  <a:schemeClr val="tx2"/>
                </a:solidFill>
                <a:latin typeface="Overpas"/>
              </a:rPr>
              <a:t>, and set. The following chart represents the difference in the number of images for each label in the dataset.</a:t>
            </a:r>
          </a:p>
        </p:txBody>
      </p:sp>
      <p:graphicFrame>
        <p:nvGraphicFramePr>
          <p:cNvPr id="5" name="Chart 4">
            <a:extLst>
              <a:ext uri="{FF2B5EF4-FFF2-40B4-BE49-F238E27FC236}">
                <a16:creationId xmlns:a16="http://schemas.microsoft.com/office/drawing/2014/main" id="{B9A67A54-05B7-1597-E99D-F8E9160D0AA1}"/>
              </a:ext>
            </a:extLst>
          </p:cNvPr>
          <p:cNvGraphicFramePr>
            <a:graphicFrameLocks/>
          </p:cNvGraphicFramePr>
          <p:nvPr>
            <p:extLst>
              <p:ext uri="{D42A27DB-BD31-4B8C-83A1-F6EECF244321}">
                <p14:modId xmlns:p14="http://schemas.microsoft.com/office/powerpoint/2010/main" val="2969951866"/>
              </p:ext>
            </p:extLst>
          </p:nvPr>
        </p:nvGraphicFramePr>
        <p:xfrm>
          <a:off x="473202" y="1718202"/>
          <a:ext cx="8188452" cy="29695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95306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84" name="Group 83">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9356" y="0"/>
            <a:ext cx="3196506" cy="1952073"/>
            <a:chOff x="6867015" y="-1"/>
            <a:chExt cx="5324985" cy="3251912"/>
          </a:xfrm>
          <a:solidFill>
            <a:schemeClr val="accent5">
              <a:alpha val="5000"/>
            </a:schemeClr>
          </a:solidFill>
        </p:grpSpPr>
        <p:sp>
          <p:nvSpPr>
            <p:cNvPr id="85" name="Freeform: Shape 84">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Shape 85">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20746" y="46764"/>
            <a:ext cx="4521523" cy="5096736"/>
            <a:chOff x="6160995" y="62352"/>
            <a:chExt cx="6028697" cy="6795648"/>
          </a:xfrm>
        </p:grpSpPr>
        <p:sp>
          <p:nvSpPr>
            <p:cNvPr id="91" name="Freeform: Shape 90">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Shape 91">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Freeform: Shape 92">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A1A261E-2E0F-3A82-EDED-6693581C860E}"/>
              </a:ext>
            </a:extLst>
          </p:cNvPr>
          <p:cNvSpPr>
            <a:spLocks noGrp="1"/>
          </p:cNvSpPr>
          <p:nvPr>
            <p:ph type="title"/>
          </p:nvPr>
        </p:nvSpPr>
        <p:spPr>
          <a:xfrm>
            <a:off x="315907" y="2127710"/>
            <a:ext cx="4320539" cy="949303"/>
          </a:xfrm>
        </p:spPr>
        <p:txBody>
          <a:bodyPr vert="horz" lIns="91440" tIns="45720" rIns="91440" bIns="45720" rtlCol="0" anchor="ctr">
            <a:normAutofit/>
          </a:bodyPr>
          <a:lstStyle/>
          <a:p>
            <a:pPr defTabSz="914400"/>
            <a:r>
              <a:rPr lang="en-US" sz="3600" kern="1200" dirty="0">
                <a:solidFill>
                  <a:schemeClr val="tx2"/>
                </a:solidFill>
                <a:latin typeface="Russo One" panose="02000503050000020004" pitchFamily="2" charset="0"/>
              </a:rPr>
              <a:t>Model Training</a:t>
            </a:r>
          </a:p>
        </p:txBody>
      </p:sp>
    </p:spTree>
    <p:extLst>
      <p:ext uri="{BB962C8B-B14F-4D97-AF65-F5344CB8AC3E}">
        <p14:creationId xmlns:p14="http://schemas.microsoft.com/office/powerpoint/2010/main" val="1256342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686EAD33-C5DD-4FAE-B20B-2707A6A92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C2F7C8AC-27FC-4265-A113-E7CDA1AAD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47" name="Group 46">
            <a:extLst>
              <a:ext uri="{FF2B5EF4-FFF2-40B4-BE49-F238E27FC236}">
                <a16:creationId xmlns:a16="http://schemas.microsoft.com/office/drawing/2014/main" id="{A574C829-AF08-4CA3-A132-7BA0448975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9356" y="-30144"/>
            <a:ext cx="2895599" cy="1768311"/>
            <a:chOff x="6867015" y="-1"/>
            <a:chExt cx="5324985" cy="3251912"/>
          </a:xfrm>
          <a:solidFill>
            <a:schemeClr val="accent5">
              <a:alpha val="5000"/>
            </a:schemeClr>
          </a:solidFill>
        </p:grpSpPr>
        <p:sp>
          <p:nvSpPr>
            <p:cNvPr id="48" name="Freeform: Shape 47">
              <a:extLst>
                <a:ext uri="{FF2B5EF4-FFF2-40B4-BE49-F238E27FC236}">
                  <a16:creationId xmlns:a16="http://schemas.microsoft.com/office/drawing/2014/main" id="{86657EC0-FDE0-46ED-B690-5D6F39E7C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0469DA12-6B55-4610-981D-8D39001A3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C17A0838-B219-4FA5-9F2E-41DFEF168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C40A62EB-A3D1-42CD-900F-B95A32AD4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1D3FC9CC-6461-481B-BB4C-19D576432F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257560" y="3512749"/>
            <a:ext cx="1886211" cy="1630750"/>
            <a:chOff x="-305" y="-4155"/>
            <a:chExt cx="2514948" cy="2174333"/>
          </a:xfrm>
        </p:grpSpPr>
        <p:sp>
          <p:nvSpPr>
            <p:cNvPr id="54" name="Freeform: Shape 53">
              <a:extLst>
                <a:ext uri="{FF2B5EF4-FFF2-40B4-BE49-F238E27FC236}">
                  <a16:creationId xmlns:a16="http://schemas.microsoft.com/office/drawing/2014/main" id="{3DC5B0F2-69AA-43F6-913D-55EE92A3A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C7B71A70-289A-4951-A90D-BB2EBEAE5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06B120A3-330F-4099-9B8D-9196387AF1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7" name="Freeform: Shape 56">
              <a:extLst>
                <a:ext uri="{FF2B5EF4-FFF2-40B4-BE49-F238E27FC236}">
                  <a16:creationId xmlns:a16="http://schemas.microsoft.com/office/drawing/2014/main" id="{780CC992-5DC7-4E9B-9A16-9FC4C1BE2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itle 1">
            <a:extLst>
              <a:ext uri="{FF2B5EF4-FFF2-40B4-BE49-F238E27FC236}">
                <a16:creationId xmlns:a16="http://schemas.microsoft.com/office/drawing/2014/main" id="{CCB45505-56C1-2703-EC29-81DFE3473A6F}"/>
              </a:ext>
            </a:extLst>
          </p:cNvPr>
          <p:cNvSpPr>
            <a:spLocks noGrp="1"/>
          </p:cNvSpPr>
          <p:nvPr>
            <p:ph type="title"/>
          </p:nvPr>
        </p:nvSpPr>
        <p:spPr>
          <a:xfrm>
            <a:off x="628650" y="273844"/>
            <a:ext cx="7886700" cy="994172"/>
          </a:xfrm>
        </p:spPr>
        <p:txBody>
          <a:bodyPr>
            <a:normAutofit/>
          </a:bodyPr>
          <a:lstStyle/>
          <a:p>
            <a:r>
              <a:rPr lang="en-US" sz="3200" kern="1200" dirty="0">
                <a:solidFill>
                  <a:schemeClr val="tx2"/>
                </a:solidFill>
                <a:latin typeface="Russo One" panose="02000503050000020004" pitchFamily="2" charset="0"/>
              </a:rPr>
              <a:t>Model Training</a:t>
            </a:r>
            <a:endParaRPr lang="en-US" sz="3200" dirty="0">
              <a:solidFill>
                <a:schemeClr val="tx2"/>
              </a:solidFill>
              <a:latin typeface="Russo One" panose="02000503050000020004" pitchFamily="2" charset="0"/>
            </a:endParaRPr>
          </a:p>
        </p:txBody>
      </p:sp>
      <p:sp>
        <p:nvSpPr>
          <p:cNvPr id="6" name="Content Placeholder 2">
            <a:extLst>
              <a:ext uri="{FF2B5EF4-FFF2-40B4-BE49-F238E27FC236}">
                <a16:creationId xmlns:a16="http://schemas.microsoft.com/office/drawing/2014/main" id="{E79CF446-86A3-AAE1-2B3B-C57C41EFD309}"/>
              </a:ext>
            </a:extLst>
          </p:cNvPr>
          <p:cNvSpPr>
            <a:spLocks noGrp="1"/>
          </p:cNvSpPr>
          <p:nvPr>
            <p:ph idx="1"/>
          </p:nvPr>
        </p:nvSpPr>
        <p:spPr>
          <a:xfrm>
            <a:off x="628650" y="1268016"/>
            <a:ext cx="7886700" cy="3500437"/>
          </a:xfrm>
        </p:spPr>
        <p:txBody>
          <a:bodyPr>
            <a:normAutofit lnSpcReduction="10000"/>
          </a:bodyPr>
          <a:lstStyle/>
          <a:p>
            <a:pPr marL="0" indent="0" algn="just">
              <a:buNone/>
            </a:pPr>
            <a:r>
              <a:rPr lang="en-US" sz="1200" dirty="0">
                <a:solidFill>
                  <a:schemeClr val="tx2"/>
                </a:solidFill>
                <a:latin typeface="Overpas"/>
              </a:rPr>
              <a:t>For this project we will be using a </a:t>
            </a:r>
            <a:r>
              <a:rPr lang="en-US" sz="1200" dirty="0">
                <a:solidFill>
                  <a:schemeClr val="tx2"/>
                </a:solidFill>
              </a:rPr>
              <a:t>pre-trained model ResNet50V2 with "ImageNet" weights. The model includes</a:t>
            </a:r>
          </a:p>
          <a:p>
            <a:pPr marL="0" indent="0" algn="just">
              <a:buNone/>
            </a:pPr>
            <a:r>
              <a:rPr lang="en-US" sz="1200" dirty="0">
                <a:solidFill>
                  <a:schemeClr val="tx2"/>
                </a:solidFill>
              </a:rPr>
              <a:t>20,488 trainable parameters and 23,568,896 non-trainable (frozen) parameters.</a:t>
            </a:r>
          </a:p>
          <a:p>
            <a:pPr marL="0" indent="0" algn="just">
              <a:buNone/>
            </a:pPr>
            <a:r>
              <a:rPr lang="en-US" sz="1200" dirty="0">
                <a:solidFill>
                  <a:schemeClr val="tx2"/>
                </a:solidFill>
              </a:rPr>
              <a:t>We will replace the top layers with our own in order to classify landmark images instead of the original ImageNet classes.</a:t>
            </a:r>
          </a:p>
          <a:p>
            <a:pPr marL="0" indent="0" algn="just">
              <a:buNone/>
            </a:pPr>
            <a:endParaRPr lang="en-US" sz="1200" dirty="0">
              <a:solidFill>
                <a:schemeClr val="tx2"/>
              </a:solidFill>
              <a:latin typeface="Overpas"/>
            </a:endParaRPr>
          </a:p>
          <a:p>
            <a:pPr marL="0" indent="0" algn="just">
              <a:buNone/>
            </a:pPr>
            <a:r>
              <a:rPr lang="en-US" sz="1200" dirty="0">
                <a:solidFill>
                  <a:schemeClr val="tx2"/>
                </a:solidFill>
                <a:latin typeface="Overpas"/>
              </a:rPr>
              <a:t>Parameters for model compilation:</a:t>
            </a:r>
          </a:p>
          <a:p>
            <a:pPr algn="just"/>
            <a:r>
              <a:rPr lang="en-US" sz="1200" b="1" dirty="0">
                <a:solidFill>
                  <a:schemeClr val="tx2"/>
                </a:solidFill>
                <a:latin typeface="Overpas"/>
              </a:rPr>
              <a:t>Loss</a:t>
            </a:r>
            <a:r>
              <a:rPr lang="en-US" sz="1200" dirty="0">
                <a:solidFill>
                  <a:schemeClr val="tx2"/>
                </a:solidFill>
                <a:latin typeface="Overpas"/>
              </a:rPr>
              <a:t> – CategoricalCrossEntropy</a:t>
            </a:r>
          </a:p>
          <a:p>
            <a:pPr algn="just"/>
            <a:r>
              <a:rPr lang="en-US" sz="1200" b="1" dirty="0">
                <a:solidFill>
                  <a:schemeClr val="tx2"/>
                </a:solidFill>
                <a:latin typeface="Overpas"/>
              </a:rPr>
              <a:t>Optimizer</a:t>
            </a:r>
            <a:r>
              <a:rPr lang="en-US" sz="1200" dirty="0">
                <a:solidFill>
                  <a:schemeClr val="tx2"/>
                </a:solidFill>
                <a:latin typeface="Overpas"/>
              </a:rPr>
              <a:t> – Adam with learning rate of 0.0001</a:t>
            </a:r>
          </a:p>
          <a:p>
            <a:pPr algn="just"/>
            <a:r>
              <a:rPr lang="en-US" sz="1200" b="1" dirty="0">
                <a:solidFill>
                  <a:schemeClr val="tx2"/>
                </a:solidFill>
                <a:latin typeface="Overpas"/>
              </a:rPr>
              <a:t>Metrics</a:t>
            </a:r>
            <a:r>
              <a:rPr lang="en-US" sz="1200" dirty="0">
                <a:solidFill>
                  <a:schemeClr val="tx2"/>
                </a:solidFill>
                <a:latin typeface="Overpas"/>
              </a:rPr>
              <a:t> – Accuracy (precision / recall will be used separately)</a:t>
            </a:r>
          </a:p>
          <a:p>
            <a:pPr marL="0" indent="0" algn="just">
              <a:buNone/>
            </a:pPr>
            <a:endParaRPr lang="en-US" sz="1200" dirty="0">
              <a:solidFill>
                <a:schemeClr val="tx2"/>
              </a:solidFill>
              <a:latin typeface="Overpas"/>
            </a:endParaRPr>
          </a:p>
          <a:p>
            <a:pPr marL="0" indent="0" algn="just">
              <a:buNone/>
            </a:pPr>
            <a:r>
              <a:rPr lang="en-US" sz="1200" dirty="0">
                <a:solidFill>
                  <a:schemeClr val="tx2"/>
                </a:solidFill>
                <a:latin typeface="Overpas"/>
              </a:rPr>
              <a:t>Parameters for model fitting:</a:t>
            </a:r>
          </a:p>
          <a:p>
            <a:pPr algn="just"/>
            <a:r>
              <a:rPr lang="en-US" sz="1200" b="1" dirty="0">
                <a:solidFill>
                  <a:schemeClr val="tx2"/>
                </a:solidFill>
                <a:latin typeface="Overpas"/>
              </a:rPr>
              <a:t>Iterations</a:t>
            </a:r>
            <a:r>
              <a:rPr lang="en-US" sz="1200" dirty="0">
                <a:solidFill>
                  <a:schemeClr val="tx2"/>
                </a:solidFill>
                <a:latin typeface="Overpas"/>
              </a:rPr>
              <a:t> – 30 epochs</a:t>
            </a:r>
          </a:p>
          <a:p>
            <a:pPr algn="just"/>
            <a:r>
              <a:rPr lang="en-US" sz="1200" b="1" dirty="0">
                <a:solidFill>
                  <a:schemeClr val="tx2"/>
                </a:solidFill>
                <a:latin typeface="Overpas"/>
              </a:rPr>
              <a:t>Callback</a:t>
            </a:r>
            <a:r>
              <a:rPr lang="en-US" sz="1200" dirty="0">
                <a:solidFill>
                  <a:schemeClr val="tx2"/>
                </a:solidFill>
                <a:latin typeface="Overpas"/>
              </a:rPr>
              <a:t> – EarlyStopping with validation loss monitor and patience of 4. 4 is the number of epochs with no improvement after which training will be stopped</a:t>
            </a:r>
          </a:p>
          <a:p>
            <a:pPr algn="just"/>
            <a:r>
              <a:rPr lang="en-US" sz="1200" b="1" dirty="0">
                <a:solidFill>
                  <a:schemeClr val="tx2"/>
                </a:solidFill>
                <a:latin typeface="Overpas"/>
              </a:rPr>
              <a:t>Batch Size </a:t>
            </a:r>
            <a:r>
              <a:rPr lang="en-US" sz="1200" dirty="0">
                <a:solidFill>
                  <a:schemeClr val="tx2"/>
                </a:solidFill>
                <a:latin typeface="Overpas"/>
              </a:rPr>
              <a:t>- 32</a:t>
            </a:r>
          </a:p>
        </p:txBody>
      </p:sp>
    </p:spTree>
    <p:extLst>
      <p:ext uri="{BB962C8B-B14F-4D97-AF65-F5344CB8AC3E}">
        <p14:creationId xmlns:p14="http://schemas.microsoft.com/office/powerpoint/2010/main" val="1458522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F29218-3D9D-145C-7EDD-A67469000BDF}"/>
              </a:ext>
            </a:extLst>
          </p:cNvPr>
          <p:cNvSpPr>
            <a:spLocks noGrp="1"/>
          </p:cNvSpPr>
          <p:nvPr>
            <p:ph type="title"/>
          </p:nvPr>
        </p:nvSpPr>
        <p:spPr>
          <a:xfrm>
            <a:off x="639033" y="829977"/>
            <a:ext cx="3733482" cy="1090538"/>
          </a:xfrm>
        </p:spPr>
        <p:txBody>
          <a:bodyPr>
            <a:normAutofit/>
          </a:bodyPr>
          <a:lstStyle/>
          <a:p>
            <a:r>
              <a:rPr lang="en-US" sz="3200" kern="1200" dirty="0">
                <a:solidFill>
                  <a:schemeClr val="tx2"/>
                </a:solidFill>
                <a:latin typeface="Russo One" panose="02000503050000020004" pitchFamily="2" charset="0"/>
              </a:rPr>
              <a:t>Transfer</a:t>
            </a:r>
            <a:br>
              <a:rPr lang="en-US" sz="3200" kern="1200" dirty="0">
                <a:solidFill>
                  <a:schemeClr val="tx2"/>
                </a:solidFill>
                <a:latin typeface="Russo One" panose="02000503050000020004" pitchFamily="2" charset="0"/>
              </a:rPr>
            </a:br>
            <a:r>
              <a:rPr lang="en-US" sz="3200" kern="1200" dirty="0">
                <a:solidFill>
                  <a:schemeClr val="tx2"/>
                </a:solidFill>
                <a:latin typeface="Russo One" panose="02000503050000020004" pitchFamily="2" charset="0"/>
              </a:rPr>
              <a:t>Learning</a:t>
            </a:r>
            <a:endParaRPr lang="en-US" sz="3200" dirty="0">
              <a:solidFill>
                <a:schemeClr val="tx2"/>
              </a:solidFill>
            </a:endParaRPr>
          </a:p>
        </p:txBody>
      </p:sp>
      <p:sp>
        <p:nvSpPr>
          <p:cNvPr id="3" name="Content Placeholder 2">
            <a:extLst>
              <a:ext uri="{FF2B5EF4-FFF2-40B4-BE49-F238E27FC236}">
                <a16:creationId xmlns:a16="http://schemas.microsoft.com/office/drawing/2014/main" id="{A1BB8DB4-73B8-6F7C-163C-D2BBE97BE82B}"/>
              </a:ext>
            </a:extLst>
          </p:cNvPr>
          <p:cNvSpPr>
            <a:spLocks noGrp="1"/>
          </p:cNvSpPr>
          <p:nvPr>
            <p:ph idx="1"/>
          </p:nvPr>
        </p:nvSpPr>
        <p:spPr>
          <a:xfrm>
            <a:off x="603504" y="1816261"/>
            <a:ext cx="3733183" cy="2729467"/>
          </a:xfrm>
        </p:spPr>
        <p:txBody>
          <a:bodyPr anchor="ctr">
            <a:normAutofit/>
          </a:bodyPr>
          <a:lstStyle/>
          <a:p>
            <a:pPr marL="0" indent="0" algn="just">
              <a:buNone/>
            </a:pPr>
            <a:r>
              <a:rPr lang="en-US" sz="1400" b="0" i="0" dirty="0">
                <a:solidFill>
                  <a:schemeClr val="tx2"/>
                </a:solidFill>
                <a:effectLst/>
                <a:latin typeface="Overpas"/>
              </a:rPr>
              <a:t>Transfer learning is a machine learning technique where a model trained on one task is used as the starting point for a model on a second, related task. This can save time and resources as the model can use the learned features from the first task as a starting point, rather than having to learn them from scratch. It can also improve the performance of the second model, as the features learned on the first task may be more general and transferable than if the model had to learn them from scratch.</a:t>
            </a:r>
            <a:endParaRPr lang="en-US" sz="1400" dirty="0">
              <a:solidFill>
                <a:schemeClr val="tx2"/>
              </a:solidFill>
              <a:latin typeface="Overpas"/>
            </a:endParaRPr>
          </a:p>
        </p:txBody>
      </p:sp>
      <p:grpSp>
        <p:nvGrpSpPr>
          <p:cNvPr id="31" name="Group 30">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77422" y="0"/>
            <a:ext cx="4366578" cy="5013950"/>
            <a:chOff x="6357228" y="0"/>
            <a:chExt cx="5822103" cy="6685267"/>
          </a:xfrm>
        </p:grpSpPr>
        <p:sp>
          <p:nvSpPr>
            <p:cNvPr id="32" name="Freeform: Shape 31">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4" name="Graphic 23" descr="Artificial Intelligence with solid fill">
            <a:extLst>
              <a:ext uri="{FF2B5EF4-FFF2-40B4-BE49-F238E27FC236}">
                <a16:creationId xmlns:a16="http://schemas.microsoft.com/office/drawing/2014/main" id="{0E67CAB7-60CC-275B-5A89-8109CE8286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228809" y="1287130"/>
            <a:ext cx="2311687" cy="2311687"/>
          </a:xfrm>
          <a:prstGeom prst="rect">
            <a:avLst/>
          </a:prstGeom>
        </p:spPr>
      </p:pic>
    </p:spTree>
    <p:extLst>
      <p:ext uri="{BB962C8B-B14F-4D97-AF65-F5344CB8AC3E}">
        <p14:creationId xmlns:p14="http://schemas.microsoft.com/office/powerpoint/2010/main" val="2779211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phere of mesh and nodes">
            <a:extLst>
              <a:ext uri="{FF2B5EF4-FFF2-40B4-BE49-F238E27FC236}">
                <a16:creationId xmlns:a16="http://schemas.microsoft.com/office/drawing/2014/main" id="{B27F3A34-9496-924C-F465-521881EE7A58}"/>
              </a:ext>
            </a:extLst>
          </p:cNvPr>
          <p:cNvPicPr>
            <a:picLocks/>
          </p:cNvPicPr>
          <p:nvPr/>
        </p:nvPicPr>
        <p:blipFill rotWithShape="1">
          <a:blip r:embed="rId2"/>
          <a:srcRect l="40358" r="8946"/>
          <a:stretch/>
        </p:blipFill>
        <p:spPr>
          <a:xfrm>
            <a:off x="20" y="10"/>
            <a:ext cx="2926080" cy="5143490"/>
          </a:xfrm>
          <a:prstGeom prst="rect">
            <a:avLst/>
          </a:prstGeom>
          <a:effectLst/>
        </p:spPr>
      </p:pic>
      <p:sp>
        <p:nvSpPr>
          <p:cNvPr id="5" name="Title 1">
            <a:extLst>
              <a:ext uri="{FF2B5EF4-FFF2-40B4-BE49-F238E27FC236}">
                <a16:creationId xmlns:a16="http://schemas.microsoft.com/office/drawing/2014/main" id="{2C26A311-65FE-B045-8097-CCA68FA5B2E5}"/>
              </a:ext>
            </a:extLst>
          </p:cNvPr>
          <p:cNvSpPr>
            <a:spLocks noGrp="1"/>
          </p:cNvSpPr>
          <p:nvPr>
            <p:ph type="title"/>
          </p:nvPr>
        </p:nvSpPr>
        <p:spPr>
          <a:xfrm>
            <a:off x="3201540" y="862149"/>
            <a:ext cx="2898797" cy="561359"/>
          </a:xfrm>
        </p:spPr>
        <p:txBody>
          <a:bodyPr anchor="b">
            <a:normAutofit/>
          </a:bodyPr>
          <a:lstStyle/>
          <a:p>
            <a:r>
              <a:rPr lang="en-US" sz="3200" dirty="0">
                <a:solidFill>
                  <a:schemeClr val="tx2"/>
                </a:solidFill>
                <a:latin typeface="Russo One" panose="02000503050000020004" pitchFamily="2" charset="0"/>
              </a:rPr>
              <a:t>ResNet50v2</a:t>
            </a:r>
          </a:p>
        </p:txBody>
      </p:sp>
      <p:sp>
        <p:nvSpPr>
          <p:cNvPr id="6" name="Content Placeholder 2">
            <a:extLst>
              <a:ext uri="{FF2B5EF4-FFF2-40B4-BE49-F238E27FC236}">
                <a16:creationId xmlns:a16="http://schemas.microsoft.com/office/drawing/2014/main" id="{0750D083-3736-ACBE-F475-B15DDBE7E5FE}"/>
              </a:ext>
            </a:extLst>
          </p:cNvPr>
          <p:cNvSpPr>
            <a:spLocks noGrp="1"/>
          </p:cNvSpPr>
          <p:nvPr>
            <p:ph idx="1"/>
          </p:nvPr>
        </p:nvSpPr>
        <p:spPr>
          <a:xfrm>
            <a:off x="3201542" y="1815737"/>
            <a:ext cx="3746464" cy="3177967"/>
          </a:xfrm>
        </p:spPr>
        <p:txBody>
          <a:bodyPr>
            <a:normAutofit/>
          </a:bodyPr>
          <a:lstStyle/>
          <a:p>
            <a:pPr marL="0" indent="0" algn="just">
              <a:buNone/>
            </a:pPr>
            <a:r>
              <a:rPr lang="en-US" sz="1200" b="0" i="0" dirty="0">
                <a:solidFill>
                  <a:schemeClr val="tx2"/>
                </a:solidFill>
                <a:effectLst/>
                <a:latin typeface="Overpas"/>
              </a:rPr>
              <a:t>ResNet50v2 is a deep convolutional neural network (CNN) designed for image classification tasks. It is a variant of ResNet (Residual Network) which is a type of deep learning model that uses skip connections to make the optimization of deep networks easier.</a:t>
            </a:r>
          </a:p>
          <a:p>
            <a:pPr marL="0" indent="0" algn="just">
              <a:buNone/>
            </a:pPr>
            <a:r>
              <a:rPr lang="en-US" sz="1200" b="0" i="0" dirty="0">
                <a:solidFill>
                  <a:schemeClr val="tx2"/>
                </a:solidFill>
                <a:effectLst/>
                <a:latin typeface="Overpas"/>
              </a:rPr>
              <a:t>ResNet50v2 is known for its strong performance on image classification tasks, and it has been trained on a large dataset called ImageNet, which contains over 14 million images and more than 22,000 classes. ResNet50v2 is considered a powerful model with around 25 million parameters, which allows it to learn complex features from images. This model is widely used in computer vision, medical imaging, and other applications that require high accuracy in image classification.</a:t>
            </a:r>
          </a:p>
        </p:txBody>
      </p:sp>
      <p:cxnSp>
        <p:nvCxnSpPr>
          <p:cNvPr id="8" name="Straight Connector 7">
            <a:extLst>
              <a:ext uri="{FF2B5EF4-FFF2-40B4-BE49-F238E27FC236}">
                <a16:creationId xmlns:a16="http://schemas.microsoft.com/office/drawing/2014/main" id="{717F8457-7F4D-9493-3762-60D99672A86E}"/>
              </a:ext>
            </a:extLst>
          </p:cNvPr>
          <p:cNvCxnSpPr/>
          <p:nvPr/>
        </p:nvCxnSpPr>
        <p:spPr>
          <a:xfrm>
            <a:off x="3285291" y="1580601"/>
            <a:ext cx="3572691"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1" name="Picture 10" descr="Diagram&#10;&#10;Description automatically generated">
            <a:extLst>
              <a:ext uri="{FF2B5EF4-FFF2-40B4-BE49-F238E27FC236}">
                <a16:creationId xmlns:a16="http://schemas.microsoft.com/office/drawing/2014/main" id="{FD9B9243-7DE3-E1B9-CAFA-397204722043}"/>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7268005" y="134874"/>
            <a:ext cx="1609344" cy="4873752"/>
          </a:xfrm>
          <a:prstGeom prst="rect">
            <a:avLst/>
          </a:prstGeom>
        </p:spPr>
      </p:pic>
    </p:spTree>
    <p:extLst>
      <p:ext uri="{BB962C8B-B14F-4D97-AF65-F5344CB8AC3E}">
        <p14:creationId xmlns:p14="http://schemas.microsoft.com/office/powerpoint/2010/main" val="4231687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3790E1-C961-F931-92EC-B3F41548601B}"/>
              </a:ext>
            </a:extLst>
          </p:cNvPr>
          <p:cNvSpPr>
            <a:spLocks noGrp="1"/>
          </p:cNvSpPr>
          <p:nvPr>
            <p:ph idx="1"/>
          </p:nvPr>
        </p:nvSpPr>
        <p:spPr>
          <a:xfrm>
            <a:off x="3234199" y="1828800"/>
            <a:ext cx="5429742" cy="2839064"/>
          </a:xfrm>
        </p:spPr>
        <p:txBody>
          <a:bodyPr>
            <a:normAutofit/>
          </a:bodyPr>
          <a:lstStyle/>
          <a:p>
            <a:pPr marL="0" indent="0" algn="just">
              <a:buNone/>
            </a:pPr>
            <a:r>
              <a:rPr lang="en-US" sz="1400" b="0" dirty="0">
                <a:solidFill>
                  <a:schemeClr val="tx2"/>
                </a:solidFill>
                <a:effectLst/>
                <a:latin typeface="Overpas"/>
              </a:rPr>
              <a:t>The top layers include the following:</a:t>
            </a:r>
          </a:p>
          <a:p>
            <a:pPr algn="just"/>
            <a:r>
              <a:rPr lang="en-US" sz="1400" b="1" dirty="0">
                <a:solidFill>
                  <a:schemeClr val="tx2"/>
                </a:solidFill>
                <a:effectLst/>
                <a:latin typeface="Overpas"/>
              </a:rPr>
              <a:t>GlobalAveragePooling2D</a:t>
            </a:r>
            <a:r>
              <a:rPr lang="en-US" sz="1400" b="0" dirty="0">
                <a:solidFill>
                  <a:schemeClr val="tx2"/>
                </a:solidFill>
                <a:effectLst/>
                <a:latin typeface="Overpas"/>
              </a:rPr>
              <a:t> - performs downsampling by computing the mean of the height and width dimensions of the input.</a:t>
            </a:r>
          </a:p>
          <a:p>
            <a:pPr algn="just"/>
            <a:r>
              <a:rPr lang="en-US" sz="1400" b="1" dirty="0">
                <a:solidFill>
                  <a:schemeClr val="tx2"/>
                </a:solidFill>
                <a:effectLst/>
                <a:latin typeface="Overpas"/>
              </a:rPr>
              <a:t>BatchNormalization</a:t>
            </a:r>
            <a:r>
              <a:rPr lang="en-US" sz="1400" dirty="0">
                <a:solidFill>
                  <a:schemeClr val="tx2"/>
                </a:solidFill>
                <a:latin typeface="Overpas"/>
              </a:rPr>
              <a:t> </a:t>
            </a:r>
            <a:r>
              <a:rPr lang="en-US" sz="1400" b="0" dirty="0">
                <a:solidFill>
                  <a:schemeClr val="tx2"/>
                </a:solidFill>
                <a:effectLst/>
                <a:latin typeface="Overpas"/>
              </a:rPr>
              <a:t>- a technique used to improve the performance and stability of neural networks. It is a normalization method that is applied to the activations of hidden layers in a neural network.</a:t>
            </a:r>
          </a:p>
          <a:p>
            <a:pPr algn="just"/>
            <a:r>
              <a:rPr lang="en-US" sz="1400" b="1" dirty="0">
                <a:solidFill>
                  <a:schemeClr val="tx2"/>
                </a:solidFill>
                <a:effectLst/>
                <a:latin typeface="Overpas"/>
              </a:rPr>
              <a:t>Dropout</a:t>
            </a:r>
            <a:r>
              <a:rPr lang="en-US" sz="1400" b="0" dirty="0">
                <a:solidFill>
                  <a:schemeClr val="tx2"/>
                </a:solidFill>
                <a:effectLst/>
                <a:latin typeface="Overpas"/>
              </a:rPr>
              <a:t> - a regularization technique for reducing overfitting in neural networks (in this case the probability rate is set to 0.2).</a:t>
            </a:r>
          </a:p>
          <a:p>
            <a:pPr marL="0" indent="0" algn="just">
              <a:buNone/>
            </a:pPr>
            <a:endParaRPr lang="en-US" sz="1400" dirty="0">
              <a:solidFill>
                <a:schemeClr val="tx2"/>
              </a:solidFill>
              <a:latin typeface="Overpas"/>
            </a:endParaRPr>
          </a:p>
        </p:txBody>
      </p:sp>
      <p:cxnSp>
        <p:nvCxnSpPr>
          <p:cNvPr id="14"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1586337"/>
            <a:ext cx="4732020" cy="0"/>
          </a:xfrm>
          <a:prstGeom prst="line">
            <a:avLst/>
          </a:prstGeom>
          <a:ln w="19050">
            <a:solidFill>
              <a:srgbClr val="4C81B4"/>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E0DA4644-9A50-EEAD-8F34-782847A85B27}"/>
              </a:ext>
            </a:extLst>
          </p:cNvPr>
          <p:cNvSpPr txBox="1">
            <a:spLocks/>
          </p:cNvSpPr>
          <p:nvPr/>
        </p:nvSpPr>
        <p:spPr>
          <a:xfrm>
            <a:off x="3234198" y="865531"/>
            <a:ext cx="4939867" cy="561359"/>
          </a:xfrm>
          <a:prstGeom prst="rect">
            <a:avLst/>
          </a:prstGeom>
        </p:spPr>
        <p:txBody>
          <a:bodyPr vert="horz" lIns="91440" tIns="45720" rIns="91440" bIns="45720" rtlCol="0" anchor="b">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800" b="1" dirty="0">
                <a:solidFill>
                  <a:schemeClr val="tx2"/>
                </a:solidFill>
                <a:effectLst/>
                <a:latin typeface="Russo One" panose="02000503050000020004" pitchFamily="2" charset="0"/>
              </a:rPr>
              <a:t>Rebuilding the Top Layers</a:t>
            </a:r>
            <a:endParaRPr lang="en-US" sz="2800" dirty="0">
              <a:solidFill>
                <a:schemeClr val="tx2"/>
              </a:solidFill>
              <a:latin typeface="Russo One" panose="02000503050000020004" pitchFamily="2" charset="0"/>
            </a:endParaRPr>
          </a:p>
        </p:txBody>
      </p:sp>
      <p:cxnSp>
        <p:nvCxnSpPr>
          <p:cNvPr id="10" name="Straight Connector 9">
            <a:extLst>
              <a:ext uri="{FF2B5EF4-FFF2-40B4-BE49-F238E27FC236}">
                <a16:creationId xmlns:a16="http://schemas.microsoft.com/office/drawing/2014/main" id="{EA4E126B-D5BA-1B12-09C1-A510C9B43B38}"/>
              </a:ext>
            </a:extLst>
          </p:cNvPr>
          <p:cNvCxnSpPr>
            <a:cxnSpLocks/>
          </p:cNvCxnSpPr>
          <p:nvPr/>
        </p:nvCxnSpPr>
        <p:spPr>
          <a:xfrm>
            <a:off x="3350623" y="1586337"/>
            <a:ext cx="3456266"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5" name="Picture 4" descr="Graph on document with pen">
            <a:extLst>
              <a:ext uri="{FF2B5EF4-FFF2-40B4-BE49-F238E27FC236}">
                <a16:creationId xmlns:a16="http://schemas.microsoft.com/office/drawing/2014/main" id="{0DF217D4-FDC4-295B-599D-C3D72F6C0727}"/>
              </a:ext>
            </a:extLst>
          </p:cNvPr>
          <p:cNvPicPr>
            <a:picLocks/>
          </p:cNvPicPr>
          <p:nvPr/>
        </p:nvPicPr>
        <p:blipFill rotWithShape="1">
          <a:blip r:embed="rId2"/>
          <a:srcRect l="34301" r="20580"/>
          <a:stretch/>
        </p:blipFill>
        <p:spPr>
          <a:xfrm>
            <a:off x="0" y="10"/>
            <a:ext cx="2926080" cy="5143490"/>
          </a:xfrm>
          <a:prstGeom prst="rect">
            <a:avLst/>
          </a:prstGeom>
          <a:effectLst/>
        </p:spPr>
      </p:pic>
    </p:spTree>
    <p:extLst>
      <p:ext uri="{BB962C8B-B14F-4D97-AF65-F5344CB8AC3E}">
        <p14:creationId xmlns:p14="http://schemas.microsoft.com/office/powerpoint/2010/main" val="630386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84" name="Group 83">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9356" y="0"/>
            <a:ext cx="3196506" cy="1952073"/>
            <a:chOff x="6867015" y="-1"/>
            <a:chExt cx="5324985" cy="3251912"/>
          </a:xfrm>
          <a:solidFill>
            <a:schemeClr val="accent5">
              <a:alpha val="5000"/>
            </a:schemeClr>
          </a:solidFill>
        </p:grpSpPr>
        <p:sp>
          <p:nvSpPr>
            <p:cNvPr id="85" name="Freeform: Shape 84">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Shape 85">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20746" y="46764"/>
            <a:ext cx="4521523" cy="5096736"/>
            <a:chOff x="6160995" y="62352"/>
            <a:chExt cx="6028697" cy="6795648"/>
          </a:xfrm>
        </p:grpSpPr>
        <p:sp>
          <p:nvSpPr>
            <p:cNvPr id="91" name="Freeform: Shape 90">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Shape 91">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Freeform: Shape 92">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A1A261E-2E0F-3A82-EDED-6693581C860E}"/>
              </a:ext>
            </a:extLst>
          </p:cNvPr>
          <p:cNvSpPr>
            <a:spLocks noGrp="1"/>
          </p:cNvSpPr>
          <p:nvPr>
            <p:ph type="title"/>
          </p:nvPr>
        </p:nvSpPr>
        <p:spPr>
          <a:xfrm>
            <a:off x="315907" y="2127710"/>
            <a:ext cx="4320539" cy="949303"/>
          </a:xfrm>
        </p:spPr>
        <p:txBody>
          <a:bodyPr vert="horz" lIns="91440" tIns="45720" rIns="91440" bIns="45720" rtlCol="0" anchor="ctr">
            <a:normAutofit/>
          </a:bodyPr>
          <a:lstStyle/>
          <a:p>
            <a:pPr defTabSz="914400"/>
            <a:r>
              <a:rPr lang="en-US" sz="3600" kern="1200">
                <a:solidFill>
                  <a:schemeClr val="tx2"/>
                </a:solidFill>
                <a:latin typeface="Russo One" panose="02000503050000020004" pitchFamily="2" charset="0"/>
              </a:rPr>
              <a:t>Model Evaluation</a:t>
            </a:r>
            <a:endParaRPr lang="en-US" sz="3600" kern="1200" dirty="0">
              <a:solidFill>
                <a:schemeClr val="tx2"/>
              </a:solidFill>
              <a:latin typeface="Russo One" panose="02000503050000020004" pitchFamily="2" charset="0"/>
            </a:endParaRPr>
          </a:p>
        </p:txBody>
      </p:sp>
    </p:spTree>
    <p:extLst>
      <p:ext uri="{BB962C8B-B14F-4D97-AF65-F5344CB8AC3E}">
        <p14:creationId xmlns:p14="http://schemas.microsoft.com/office/powerpoint/2010/main" val="3663550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686EAD33-C5DD-4FAE-B20B-2707A6A92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C2F7C8AC-27FC-4265-A113-E7CDA1AAD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47" name="Group 46">
            <a:extLst>
              <a:ext uri="{FF2B5EF4-FFF2-40B4-BE49-F238E27FC236}">
                <a16:creationId xmlns:a16="http://schemas.microsoft.com/office/drawing/2014/main" id="{A574C829-AF08-4CA3-A132-7BA0448975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9356" y="-30144"/>
            <a:ext cx="2895599" cy="1768311"/>
            <a:chOff x="6867015" y="-1"/>
            <a:chExt cx="5324985" cy="3251912"/>
          </a:xfrm>
          <a:solidFill>
            <a:schemeClr val="accent5">
              <a:alpha val="5000"/>
            </a:schemeClr>
          </a:solidFill>
        </p:grpSpPr>
        <p:sp>
          <p:nvSpPr>
            <p:cNvPr id="48" name="Freeform: Shape 47">
              <a:extLst>
                <a:ext uri="{FF2B5EF4-FFF2-40B4-BE49-F238E27FC236}">
                  <a16:creationId xmlns:a16="http://schemas.microsoft.com/office/drawing/2014/main" id="{86657EC0-FDE0-46ED-B690-5D6F39E7C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0469DA12-6B55-4610-981D-8D39001A3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C17A0838-B219-4FA5-9F2E-41DFEF168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C40A62EB-A3D1-42CD-900F-B95A32AD4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1D3FC9CC-6461-481B-BB4C-19D576432F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257560" y="3512749"/>
            <a:ext cx="1886211" cy="1630750"/>
            <a:chOff x="-305" y="-4155"/>
            <a:chExt cx="2514948" cy="2174333"/>
          </a:xfrm>
        </p:grpSpPr>
        <p:sp>
          <p:nvSpPr>
            <p:cNvPr id="54" name="Freeform: Shape 53">
              <a:extLst>
                <a:ext uri="{FF2B5EF4-FFF2-40B4-BE49-F238E27FC236}">
                  <a16:creationId xmlns:a16="http://schemas.microsoft.com/office/drawing/2014/main" id="{3DC5B0F2-69AA-43F6-913D-55EE92A3A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C7B71A70-289A-4951-A90D-BB2EBEAE5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06B120A3-330F-4099-9B8D-9196387AF1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7" name="Freeform: Shape 56">
              <a:extLst>
                <a:ext uri="{FF2B5EF4-FFF2-40B4-BE49-F238E27FC236}">
                  <a16:creationId xmlns:a16="http://schemas.microsoft.com/office/drawing/2014/main" id="{780CC992-5DC7-4E9B-9A16-9FC4C1BE2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2" name="Chart 1">
            <a:extLst>
              <a:ext uri="{FF2B5EF4-FFF2-40B4-BE49-F238E27FC236}">
                <a16:creationId xmlns:a16="http://schemas.microsoft.com/office/drawing/2014/main" id="{9AEDAB82-A2C7-D878-AECD-46AD81C7437D}"/>
              </a:ext>
            </a:extLst>
          </p:cNvPr>
          <p:cNvGraphicFramePr>
            <a:graphicFrameLocks/>
          </p:cNvGraphicFramePr>
          <p:nvPr>
            <p:extLst>
              <p:ext uri="{D42A27DB-BD31-4B8C-83A1-F6EECF244321}">
                <p14:modId xmlns:p14="http://schemas.microsoft.com/office/powerpoint/2010/main" val="434940347"/>
              </p:ext>
            </p:extLst>
          </p:nvPr>
        </p:nvGraphicFramePr>
        <p:xfrm>
          <a:off x="470916" y="1591962"/>
          <a:ext cx="8193024" cy="2971800"/>
        </p:xfrm>
        <a:graphic>
          <a:graphicData uri="http://schemas.openxmlformats.org/drawingml/2006/chart">
            <c:chart xmlns:c="http://schemas.openxmlformats.org/drawingml/2006/chart" xmlns:r="http://schemas.openxmlformats.org/officeDocument/2006/relationships" r:id="rId2"/>
          </a:graphicData>
        </a:graphic>
      </p:graphicFrame>
      <p:sp>
        <p:nvSpPr>
          <p:cNvPr id="7" name="Content Placeholder 2">
            <a:extLst>
              <a:ext uri="{FF2B5EF4-FFF2-40B4-BE49-F238E27FC236}">
                <a16:creationId xmlns:a16="http://schemas.microsoft.com/office/drawing/2014/main" id="{7BF7E50F-F4DC-1B99-46C4-AD1FA6423E11}"/>
              </a:ext>
            </a:extLst>
          </p:cNvPr>
          <p:cNvSpPr>
            <a:spLocks noGrp="1"/>
          </p:cNvSpPr>
          <p:nvPr>
            <p:ph idx="1"/>
          </p:nvPr>
        </p:nvSpPr>
        <p:spPr>
          <a:xfrm>
            <a:off x="624078" y="455784"/>
            <a:ext cx="7886700" cy="858342"/>
          </a:xfrm>
        </p:spPr>
        <p:txBody>
          <a:bodyPr>
            <a:normAutofit/>
          </a:bodyPr>
          <a:lstStyle/>
          <a:p>
            <a:pPr marL="0" indent="0">
              <a:buNone/>
            </a:pPr>
            <a:r>
              <a:rPr lang="en-US" sz="1200" dirty="0">
                <a:solidFill>
                  <a:schemeClr val="tx2"/>
                </a:solidFill>
                <a:latin typeface="Overpas"/>
              </a:rPr>
              <a:t>The following chart represents the accuracy and loss of each segment – training, cross-validation and test. Although, in the next slide I will talk about a different set of metrics – precision / recall which are more accurate metrics when it comes to imbalanced dataset.</a:t>
            </a:r>
          </a:p>
        </p:txBody>
      </p:sp>
    </p:spTree>
    <p:extLst>
      <p:ext uri="{BB962C8B-B14F-4D97-AF65-F5344CB8AC3E}">
        <p14:creationId xmlns:p14="http://schemas.microsoft.com/office/powerpoint/2010/main" val="1318850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pattFill prst="dkHorz">
          <a:fgClr>
            <a:schemeClr val="accent1"/>
          </a:fgClr>
          <a:bgClr>
            <a:schemeClr val="bg1"/>
          </a:bgClr>
        </a:patt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686EAD33-C5DD-4FAE-B20B-2707A6A92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C2F7C8AC-27FC-4265-A113-E7CDA1AAD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47" name="Group 46">
            <a:extLst>
              <a:ext uri="{FF2B5EF4-FFF2-40B4-BE49-F238E27FC236}">
                <a16:creationId xmlns:a16="http://schemas.microsoft.com/office/drawing/2014/main" id="{A574C829-AF08-4CA3-A132-7BA0448975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9356" y="-30144"/>
            <a:ext cx="2895599" cy="1768311"/>
            <a:chOff x="6867015" y="-1"/>
            <a:chExt cx="5324985" cy="3251912"/>
          </a:xfrm>
          <a:solidFill>
            <a:schemeClr val="accent5">
              <a:alpha val="5000"/>
            </a:schemeClr>
          </a:solidFill>
        </p:grpSpPr>
        <p:sp>
          <p:nvSpPr>
            <p:cNvPr id="48" name="Freeform: Shape 47">
              <a:extLst>
                <a:ext uri="{FF2B5EF4-FFF2-40B4-BE49-F238E27FC236}">
                  <a16:creationId xmlns:a16="http://schemas.microsoft.com/office/drawing/2014/main" id="{86657EC0-FDE0-46ED-B690-5D6F39E7C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0469DA12-6B55-4610-981D-8D39001A3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C17A0838-B219-4FA5-9F2E-41DFEF168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C40A62EB-A3D1-42CD-900F-B95A32AD4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1D3FC9CC-6461-481B-BB4C-19D576432F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257560" y="3512749"/>
            <a:ext cx="1886211" cy="1630750"/>
            <a:chOff x="-305" y="-4155"/>
            <a:chExt cx="2514948" cy="2174333"/>
          </a:xfrm>
        </p:grpSpPr>
        <p:sp>
          <p:nvSpPr>
            <p:cNvPr id="54" name="Freeform: Shape 53">
              <a:extLst>
                <a:ext uri="{FF2B5EF4-FFF2-40B4-BE49-F238E27FC236}">
                  <a16:creationId xmlns:a16="http://schemas.microsoft.com/office/drawing/2014/main" id="{3DC5B0F2-69AA-43F6-913D-55EE92A3A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C7B71A70-289A-4951-A90D-BB2EBEAE5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06B120A3-330F-4099-9B8D-9196387AF1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7" name="Freeform: Shape 56">
              <a:extLst>
                <a:ext uri="{FF2B5EF4-FFF2-40B4-BE49-F238E27FC236}">
                  <a16:creationId xmlns:a16="http://schemas.microsoft.com/office/drawing/2014/main" id="{780CC992-5DC7-4E9B-9A16-9FC4C1BE2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itle 1">
            <a:extLst>
              <a:ext uri="{FF2B5EF4-FFF2-40B4-BE49-F238E27FC236}">
                <a16:creationId xmlns:a16="http://schemas.microsoft.com/office/drawing/2014/main" id="{CCB45505-56C1-2703-EC29-81DFE3473A6F}"/>
              </a:ext>
            </a:extLst>
          </p:cNvPr>
          <p:cNvSpPr>
            <a:spLocks noGrp="1"/>
          </p:cNvSpPr>
          <p:nvPr>
            <p:ph type="title"/>
          </p:nvPr>
        </p:nvSpPr>
        <p:spPr>
          <a:xfrm>
            <a:off x="628650" y="273844"/>
            <a:ext cx="7886700" cy="994172"/>
          </a:xfrm>
        </p:spPr>
        <p:txBody>
          <a:bodyPr>
            <a:normAutofit/>
          </a:bodyPr>
          <a:lstStyle/>
          <a:p>
            <a:r>
              <a:rPr lang="en-US" sz="3200" dirty="0">
                <a:solidFill>
                  <a:schemeClr val="tx2"/>
                </a:solidFill>
                <a:latin typeface="Russo One" panose="02000503050000020004" pitchFamily="2" charset="0"/>
              </a:rPr>
              <a:t>Precision / Recall and F1 Score</a:t>
            </a:r>
          </a:p>
        </p:txBody>
      </p:sp>
      <p:sp>
        <p:nvSpPr>
          <p:cNvPr id="6" name="Content Placeholder 2">
            <a:extLst>
              <a:ext uri="{FF2B5EF4-FFF2-40B4-BE49-F238E27FC236}">
                <a16:creationId xmlns:a16="http://schemas.microsoft.com/office/drawing/2014/main" id="{E79CF446-86A3-AAE1-2B3B-C57C41EFD309}"/>
              </a:ext>
            </a:extLst>
          </p:cNvPr>
          <p:cNvSpPr>
            <a:spLocks noGrp="1"/>
          </p:cNvSpPr>
          <p:nvPr>
            <p:ph idx="1"/>
          </p:nvPr>
        </p:nvSpPr>
        <p:spPr>
          <a:xfrm>
            <a:off x="628650" y="1268016"/>
            <a:ext cx="7886700" cy="3500437"/>
          </a:xfrm>
        </p:spPr>
        <p:txBody>
          <a:bodyPr>
            <a:normAutofit/>
          </a:bodyPr>
          <a:lstStyle/>
          <a:p>
            <a:pPr marL="0" indent="0" algn="just">
              <a:buNone/>
            </a:pPr>
            <a:r>
              <a:rPr lang="en-US" sz="1200" dirty="0">
                <a:solidFill>
                  <a:schemeClr val="tx2"/>
                </a:solidFill>
                <a:latin typeface="Overpas"/>
              </a:rPr>
              <a:t>Accuracy is not a good metric to use when it comes to imbalanced dataset. Therefore, we will use precision and recall scores.</a:t>
            </a:r>
          </a:p>
          <a:p>
            <a:pPr marL="0" indent="0" algn="just">
              <a:buNone/>
            </a:pPr>
            <a:r>
              <a:rPr lang="en-US" sz="1200" dirty="0">
                <a:solidFill>
                  <a:schemeClr val="tx2"/>
                </a:solidFill>
                <a:latin typeface="Overpas"/>
              </a:rPr>
              <a:t>Precision is the fraction of relevant instances among the retrieved instances, while recall is the fraction of relevant instances that were retrieved. Both precision and recall are therefore based on relevance.</a:t>
            </a:r>
          </a:p>
          <a:p>
            <a:pPr marL="0" indent="0" algn="just">
              <a:buNone/>
            </a:pPr>
            <a:endParaRPr lang="en-US" sz="1200" dirty="0">
              <a:solidFill>
                <a:schemeClr val="tx2"/>
              </a:solidFill>
              <a:latin typeface="Overpas"/>
            </a:endParaRPr>
          </a:p>
          <a:p>
            <a:pPr marL="0" indent="0" algn="just">
              <a:buNone/>
            </a:pPr>
            <a:endParaRPr lang="en-US" sz="1200" dirty="0">
              <a:solidFill>
                <a:schemeClr val="tx2"/>
              </a:solidFill>
              <a:latin typeface="Overpas"/>
            </a:endParaRPr>
          </a:p>
          <a:p>
            <a:pPr marL="0" indent="0" algn="just">
              <a:buNone/>
            </a:pPr>
            <a:endParaRPr lang="en-US" sz="1200" dirty="0">
              <a:solidFill>
                <a:schemeClr val="tx2"/>
              </a:solidFill>
              <a:latin typeface="Overpas"/>
            </a:endParaRPr>
          </a:p>
          <a:p>
            <a:pPr marL="0" indent="0" algn="just">
              <a:buNone/>
            </a:pPr>
            <a:r>
              <a:rPr lang="en-US" sz="1200" dirty="0">
                <a:solidFill>
                  <a:schemeClr val="tx2"/>
                </a:solidFill>
                <a:latin typeface="Overpas"/>
              </a:rPr>
              <a:t>The f1-score takes the “harmonic mean” of precision and recall and combines the two into one metric.</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4D603D5-4093-5293-F5EB-5B62BCB966E4}"/>
                  </a:ext>
                </a:extLst>
              </p:cNvPr>
              <p:cNvSpPr txBox="1"/>
              <p:nvPr/>
            </p:nvSpPr>
            <p:spPr>
              <a:xfrm>
                <a:off x="3743392" y="2276839"/>
                <a:ext cx="3494290" cy="37811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tx2"/>
                          </a:solidFill>
                          <a:latin typeface="Cambria Math" panose="02040503050406030204" pitchFamily="18" charset="0"/>
                        </a:rPr>
                        <m:t>𝑅𝑒𝑐𝑎𝑙𝑙</m:t>
                      </m:r>
                      <m:r>
                        <a:rPr lang="en-US" sz="1200" b="0" i="1" smtClean="0">
                          <a:solidFill>
                            <a:schemeClr val="tx2"/>
                          </a:solidFill>
                          <a:latin typeface="Cambria Math" panose="02040503050406030204" pitchFamily="18" charset="0"/>
                        </a:rPr>
                        <m:t>=</m:t>
                      </m:r>
                      <m:f>
                        <m:fPr>
                          <m:ctrlPr>
                            <a:rPr lang="en-US" sz="1200" b="0" i="1" smtClean="0">
                              <a:solidFill>
                                <a:schemeClr val="tx2"/>
                              </a:solidFill>
                              <a:latin typeface="Cambria Math" panose="02040503050406030204" pitchFamily="18" charset="0"/>
                            </a:rPr>
                          </m:ctrlPr>
                        </m:fPr>
                        <m:num>
                          <m:r>
                            <a:rPr lang="en-US" sz="1200" b="0" i="1" smtClean="0">
                              <a:solidFill>
                                <a:schemeClr val="tx2"/>
                              </a:solidFill>
                              <a:latin typeface="Cambria Math" panose="02040503050406030204" pitchFamily="18" charset="0"/>
                            </a:rPr>
                            <m:t>𝑇𝑟𝑢𝑒</m:t>
                          </m:r>
                          <m:r>
                            <a:rPr lang="en-US" sz="1200" b="0" i="1" smtClean="0">
                              <a:solidFill>
                                <a:schemeClr val="tx2"/>
                              </a:solidFill>
                              <a:latin typeface="Cambria Math" panose="02040503050406030204" pitchFamily="18" charset="0"/>
                            </a:rPr>
                            <m:t> </m:t>
                          </m:r>
                          <m:r>
                            <a:rPr lang="en-US" sz="1200" b="0" i="1" smtClean="0">
                              <a:solidFill>
                                <a:schemeClr val="tx2"/>
                              </a:solidFill>
                              <a:latin typeface="Cambria Math" panose="02040503050406030204" pitchFamily="18" charset="0"/>
                            </a:rPr>
                            <m:t>𝑃𝑜𝑠𝑖𝑡𝑖𝑣𝑒</m:t>
                          </m:r>
                        </m:num>
                        <m:den>
                          <m:r>
                            <a:rPr lang="en-US" sz="1200" b="0" i="1" smtClean="0">
                              <a:solidFill>
                                <a:schemeClr val="tx2"/>
                              </a:solidFill>
                              <a:latin typeface="Cambria Math" panose="02040503050406030204" pitchFamily="18" charset="0"/>
                            </a:rPr>
                            <m:t>𝑇𝑟𝑢𝑒</m:t>
                          </m:r>
                          <m:r>
                            <a:rPr lang="en-US" sz="1200" b="0" i="1" smtClean="0">
                              <a:solidFill>
                                <a:schemeClr val="tx2"/>
                              </a:solidFill>
                              <a:latin typeface="Cambria Math" panose="02040503050406030204" pitchFamily="18" charset="0"/>
                            </a:rPr>
                            <m:t> </m:t>
                          </m:r>
                          <m:r>
                            <a:rPr lang="en-US" sz="1200" b="0" i="1" smtClean="0">
                              <a:solidFill>
                                <a:schemeClr val="tx2"/>
                              </a:solidFill>
                              <a:latin typeface="Cambria Math" panose="02040503050406030204" pitchFamily="18" charset="0"/>
                            </a:rPr>
                            <m:t>𝑃𝑜𝑠𝑖𝑡𝑖𝑣𝑒</m:t>
                          </m:r>
                          <m:r>
                            <a:rPr lang="en-US" sz="1200" b="0" i="1" smtClean="0">
                              <a:solidFill>
                                <a:schemeClr val="tx2"/>
                              </a:solidFill>
                              <a:latin typeface="Cambria Math" panose="02040503050406030204" pitchFamily="18" charset="0"/>
                            </a:rPr>
                            <m:t>+</m:t>
                          </m:r>
                          <m:r>
                            <a:rPr lang="en-US" sz="1200" b="0" i="1" smtClean="0">
                              <a:solidFill>
                                <a:schemeClr val="tx2"/>
                              </a:solidFill>
                              <a:latin typeface="Cambria Math" panose="02040503050406030204" pitchFamily="18" charset="0"/>
                            </a:rPr>
                            <m:t>𝐹𝑎𝑙𝑠𝑒</m:t>
                          </m:r>
                          <m:r>
                            <a:rPr lang="en-US" sz="1200" b="0" i="1" smtClean="0">
                              <a:solidFill>
                                <a:schemeClr val="tx2"/>
                              </a:solidFill>
                              <a:latin typeface="Cambria Math" panose="02040503050406030204" pitchFamily="18" charset="0"/>
                            </a:rPr>
                            <m:t> </m:t>
                          </m:r>
                          <m:r>
                            <a:rPr lang="en-US" sz="1200" b="0" i="1" smtClean="0">
                              <a:solidFill>
                                <a:schemeClr val="tx2"/>
                              </a:solidFill>
                              <a:latin typeface="Cambria Math" panose="02040503050406030204" pitchFamily="18" charset="0"/>
                            </a:rPr>
                            <m:t>𝑁𝑒𝑔𝑎𝑡𝑖𝑣𝑒</m:t>
                          </m:r>
                        </m:den>
                      </m:f>
                    </m:oMath>
                  </m:oMathPara>
                </a14:m>
                <a:endParaRPr lang="en-US" sz="1200" b="0" dirty="0">
                  <a:solidFill>
                    <a:schemeClr val="tx2"/>
                  </a:solidFill>
                </a:endParaRPr>
              </a:p>
            </p:txBody>
          </p:sp>
        </mc:Choice>
        <mc:Fallback xmlns="">
          <p:sp>
            <p:nvSpPr>
              <p:cNvPr id="8" name="TextBox 7">
                <a:extLst>
                  <a:ext uri="{FF2B5EF4-FFF2-40B4-BE49-F238E27FC236}">
                    <a16:creationId xmlns:a16="http://schemas.microsoft.com/office/drawing/2014/main" id="{E4D603D5-4093-5293-F5EB-5B62BCB966E4}"/>
                  </a:ext>
                </a:extLst>
              </p:cNvPr>
              <p:cNvSpPr txBox="1">
                <a:spLocks noRot="1" noChangeAspect="1" noMove="1" noResize="1" noEditPoints="1" noAdjustHandles="1" noChangeArrowheads="1" noChangeShapeType="1" noTextEdit="1"/>
              </p:cNvSpPr>
              <p:nvPr/>
            </p:nvSpPr>
            <p:spPr>
              <a:xfrm>
                <a:off x="3743392" y="2276839"/>
                <a:ext cx="3494290" cy="378117"/>
              </a:xfrm>
              <a:prstGeom prst="rect">
                <a:avLst/>
              </a:prstGeom>
              <a:blipFill>
                <a:blip r:embed="rId2"/>
                <a:stretch>
                  <a:fillRect t="-1587" b="-158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7A2D556-CB90-1BB3-FCCC-2A0B659845D9}"/>
                  </a:ext>
                </a:extLst>
              </p:cNvPr>
              <p:cNvSpPr txBox="1"/>
              <p:nvPr/>
            </p:nvSpPr>
            <p:spPr>
              <a:xfrm>
                <a:off x="688720" y="2276839"/>
                <a:ext cx="2994602" cy="3488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tx2"/>
                          </a:solidFill>
                          <a:latin typeface="Cambria Math" panose="02040503050406030204" pitchFamily="18" charset="0"/>
                        </a:rPr>
                        <m:t>𝑃𝑟𝑒𝑐𝑖𝑠𝑖𝑜𝑛</m:t>
                      </m:r>
                      <m:r>
                        <a:rPr lang="en-US" sz="1200" b="0" i="1" smtClean="0">
                          <a:solidFill>
                            <a:schemeClr val="tx2"/>
                          </a:solidFill>
                          <a:latin typeface="Cambria Math" panose="02040503050406030204" pitchFamily="18" charset="0"/>
                        </a:rPr>
                        <m:t>=</m:t>
                      </m:r>
                      <m:f>
                        <m:fPr>
                          <m:ctrlPr>
                            <a:rPr lang="en-US" sz="1200" b="0" i="1" smtClean="0">
                              <a:solidFill>
                                <a:schemeClr val="tx2"/>
                              </a:solidFill>
                              <a:latin typeface="Cambria Math" panose="02040503050406030204" pitchFamily="18" charset="0"/>
                            </a:rPr>
                          </m:ctrlPr>
                        </m:fPr>
                        <m:num>
                          <m:r>
                            <a:rPr lang="en-US" sz="1200" b="0" i="1" smtClean="0">
                              <a:solidFill>
                                <a:schemeClr val="tx2"/>
                              </a:solidFill>
                              <a:latin typeface="Cambria Math" panose="02040503050406030204" pitchFamily="18" charset="0"/>
                            </a:rPr>
                            <m:t>𝑇𝑟𝑢𝑒</m:t>
                          </m:r>
                          <m:r>
                            <a:rPr lang="en-US" sz="1200" b="0" i="1" smtClean="0">
                              <a:solidFill>
                                <a:schemeClr val="tx2"/>
                              </a:solidFill>
                              <a:latin typeface="Cambria Math" panose="02040503050406030204" pitchFamily="18" charset="0"/>
                            </a:rPr>
                            <m:t> </m:t>
                          </m:r>
                          <m:r>
                            <a:rPr lang="en-US" sz="1200" b="0" i="1" smtClean="0">
                              <a:solidFill>
                                <a:schemeClr val="tx2"/>
                              </a:solidFill>
                              <a:latin typeface="Cambria Math" panose="02040503050406030204" pitchFamily="18" charset="0"/>
                            </a:rPr>
                            <m:t>𝑃𝑜𝑠𝑖𝑡𝑖𝑣𝑒</m:t>
                          </m:r>
                        </m:num>
                        <m:den>
                          <m:r>
                            <a:rPr lang="en-US" sz="1200" b="0" i="1" smtClean="0">
                              <a:solidFill>
                                <a:schemeClr val="tx2"/>
                              </a:solidFill>
                              <a:latin typeface="Cambria Math" panose="02040503050406030204" pitchFamily="18" charset="0"/>
                            </a:rPr>
                            <m:t>𝑇𝑟𝑢𝑒</m:t>
                          </m:r>
                          <m:r>
                            <a:rPr lang="en-US" sz="1200" b="0" i="1" smtClean="0">
                              <a:solidFill>
                                <a:schemeClr val="tx2"/>
                              </a:solidFill>
                              <a:latin typeface="Cambria Math" panose="02040503050406030204" pitchFamily="18" charset="0"/>
                            </a:rPr>
                            <m:t> </m:t>
                          </m:r>
                          <m:r>
                            <a:rPr lang="en-US" sz="1200" b="0" i="1" smtClean="0">
                              <a:solidFill>
                                <a:schemeClr val="tx2"/>
                              </a:solidFill>
                              <a:latin typeface="Cambria Math" panose="02040503050406030204" pitchFamily="18" charset="0"/>
                            </a:rPr>
                            <m:t>𝑃𝑜𝑠𝑖𝑡𝑖𝑣𝑒</m:t>
                          </m:r>
                          <m:r>
                            <a:rPr lang="en-US" sz="1200" b="0" i="1" smtClean="0">
                              <a:solidFill>
                                <a:schemeClr val="tx2"/>
                              </a:solidFill>
                              <a:latin typeface="Cambria Math" panose="02040503050406030204" pitchFamily="18" charset="0"/>
                            </a:rPr>
                            <m:t>+</m:t>
                          </m:r>
                          <m:r>
                            <a:rPr lang="en-US" sz="1200" b="0" i="1" smtClean="0">
                              <a:solidFill>
                                <a:schemeClr val="tx2"/>
                              </a:solidFill>
                              <a:latin typeface="Cambria Math" panose="02040503050406030204" pitchFamily="18" charset="0"/>
                            </a:rPr>
                            <m:t>𝐹𝑎𝑙𝑠𝑒</m:t>
                          </m:r>
                          <m:r>
                            <a:rPr lang="en-US" sz="1200" b="0" i="1" smtClean="0">
                              <a:solidFill>
                                <a:schemeClr val="tx2"/>
                              </a:solidFill>
                              <a:latin typeface="Cambria Math" panose="02040503050406030204" pitchFamily="18" charset="0"/>
                            </a:rPr>
                            <m:t> </m:t>
                          </m:r>
                          <m:r>
                            <a:rPr lang="en-US" sz="1200" b="0" i="1" smtClean="0">
                              <a:solidFill>
                                <a:schemeClr val="tx2"/>
                              </a:solidFill>
                              <a:latin typeface="Cambria Math" panose="02040503050406030204" pitchFamily="18" charset="0"/>
                            </a:rPr>
                            <m:t>𝑃𝑜𝑠𝑖𝑡𝑖𝑣𝑒</m:t>
                          </m:r>
                        </m:den>
                      </m:f>
                    </m:oMath>
                  </m:oMathPara>
                </a14:m>
                <a:endParaRPr lang="en-US" sz="1200" dirty="0">
                  <a:solidFill>
                    <a:schemeClr val="tx2"/>
                  </a:solidFill>
                </a:endParaRPr>
              </a:p>
            </p:txBody>
          </p:sp>
        </mc:Choice>
        <mc:Fallback xmlns="">
          <p:sp>
            <p:nvSpPr>
              <p:cNvPr id="9" name="TextBox 8">
                <a:extLst>
                  <a:ext uri="{FF2B5EF4-FFF2-40B4-BE49-F238E27FC236}">
                    <a16:creationId xmlns:a16="http://schemas.microsoft.com/office/drawing/2014/main" id="{17A2D556-CB90-1BB3-FCCC-2A0B659845D9}"/>
                  </a:ext>
                </a:extLst>
              </p:cNvPr>
              <p:cNvSpPr txBox="1">
                <a:spLocks noRot="1" noChangeAspect="1" noMove="1" noResize="1" noEditPoints="1" noAdjustHandles="1" noChangeArrowheads="1" noChangeShapeType="1" noTextEdit="1"/>
              </p:cNvSpPr>
              <p:nvPr/>
            </p:nvSpPr>
            <p:spPr>
              <a:xfrm>
                <a:off x="688720" y="2276839"/>
                <a:ext cx="2994602" cy="348813"/>
              </a:xfrm>
              <a:prstGeom prst="rect">
                <a:avLst/>
              </a:prstGeom>
              <a:blipFill>
                <a:blip r:embed="rId3"/>
                <a:stretch>
                  <a:fillRect l="-815" t="-1724" r="-815" b="-137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09C8D31-1432-0210-2687-A00C99C0F0B6}"/>
                  </a:ext>
                </a:extLst>
              </p:cNvPr>
              <p:cNvSpPr txBox="1"/>
              <p:nvPr/>
            </p:nvSpPr>
            <p:spPr>
              <a:xfrm>
                <a:off x="688720" y="3343365"/>
                <a:ext cx="2369943" cy="3536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tx2"/>
                          </a:solidFill>
                          <a:latin typeface="Cambria Math" panose="02040503050406030204" pitchFamily="18" charset="0"/>
                        </a:rPr>
                        <m:t>𝐹</m:t>
                      </m:r>
                      <m:r>
                        <a:rPr lang="en-US" sz="1200" b="0" i="1" smtClean="0">
                          <a:solidFill>
                            <a:schemeClr val="tx2"/>
                          </a:solidFill>
                          <a:latin typeface="Cambria Math" panose="02040503050406030204" pitchFamily="18" charset="0"/>
                        </a:rPr>
                        <m:t>1</m:t>
                      </m:r>
                      <m:r>
                        <a:rPr lang="en-US" sz="1200" b="0" i="1" smtClean="0">
                          <a:solidFill>
                            <a:schemeClr val="tx2"/>
                          </a:solidFill>
                          <a:latin typeface="Cambria Math" panose="02040503050406030204" pitchFamily="18" charset="0"/>
                        </a:rPr>
                        <m:t> </m:t>
                      </m:r>
                      <m:r>
                        <a:rPr lang="en-US" sz="1200" b="0" i="1" smtClean="0">
                          <a:solidFill>
                            <a:schemeClr val="tx2"/>
                          </a:solidFill>
                          <a:latin typeface="Cambria Math" panose="02040503050406030204" pitchFamily="18" charset="0"/>
                        </a:rPr>
                        <m:t>𝑆𝑐𝑜𝑟𝑒</m:t>
                      </m:r>
                      <m:r>
                        <a:rPr lang="en-US" sz="1200" b="0" i="1" smtClean="0">
                          <a:solidFill>
                            <a:schemeClr val="tx2"/>
                          </a:solidFill>
                          <a:latin typeface="Cambria Math" panose="02040503050406030204" pitchFamily="18" charset="0"/>
                        </a:rPr>
                        <m:t>=</m:t>
                      </m:r>
                      <m:r>
                        <a:rPr lang="en-US" sz="1200" b="0" i="1" smtClean="0">
                          <a:solidFill>
                            <a:schemeClr val="tx2"/>
                          </a:solidFill>
                          <a:latin typeface="Cambria Math" panose="02040503050406030204" pitchFamily="18" charset="0"/>
                        </a:rPr>
                        <m:t>2</m:t>
                      </m:r>
                      <m:r>
                        <a:rPr lang="en-US" sz="1200" b="0" i="1" smtClean="0">
                          <a:solidFill>
                            <a:schemeClr val="tx2"/>
                          </a:solidFill>
                          <a:latin typeface="Cambria Math" panose="02040503050406030204" pitchFamily="18" charset="0"/>
                        </a:rPr>
                        <m:t> ∗</m:t>
                      </m:r>
                      <m:f>
                        <m:fPr>
                          <m:ctrlPr>
                            <a:rPr lang="en-US" sz="1200" b="0" i="1" smtClean="0">
                              <a:solidFill>
                                <a:schemeClr val="tx2"/>
                              </a:solidFill>
                              <a:latin typeface="Cambria Math" panose="02040503050406030204" pitchFamily="18" charset="0"/>
                            </a:rPr>
                          </m:ctrlPr>
                        </m:fPr>
                        <m:num>
                          <m:r>
                            <a:rPr lang="en-US" sz="1200" b="0" i="1" smtClean="0">
                              <a:solidFill>
                                <a:schemeClr val="tx2"/>
                              </a:solidFill>
                              <a:latin typeface="Cambria Math" panose="02040503050406030204" pitchFamily="18" charset="0"/>
                            </a:rPr>
                            <m:t>𝑃𝑟𝑒𝑐𝑖𝑠𝑖𝑜𝑛</m:t>
                          </m:r>
                          <m:r>
                            <a:rPr lang="en-US" sz="1200" b="0" i="1" smtClean="0">
                              <a:solidFill>
                                <a:schemeClr val="tx2"/>
                              </a:solidFill>
                              <a:latin typeface="Cambria Math" panose="02040503050406030204" pitchFamily="18" charset="0"/>
                            </a:rPr>
                            <m:t> ∗</m:t>
                          </m:r>
                          <m:r>
                            <a:rPr lang="en-US" sz="1200" b="0" i="1" smtClean="0">
                              <a:solidFill>
                                <a:schemeClr val="tx2"/>
                              </a:solidFill>
                              <a:latin typeface="Cambria Math" panose="02040503050406030204" pitchFamily="18" charset="0"/>
                            </a:rPr>
                            <m:t>𝑅𝑒𝑐𝑎𝑙𝑙</m:t>
                          </m:r>
                        </m:num>
                        <m:den>
                          <m:r>
                            <a:rPr lang="en-US" sz="1200" b="0" i="1" smtClean="0">
                              <a:solidFill>
                                <a:schemeClr val="tx2"/>
                              </a:solidFill>
                              <a:latin typeface="Cambria Math" panose="02040503050406030204" pitchFamily="18" charset="0"/>
                            </a:rPr>
                            <m:t>𝑃𝑟𝑒𝑐𝑖𝑠𝑖𝑜𝑛</m:t>
                          </m:r>
                          <m:r>
                            <a:rPr lang="en-US" sz="1200" b="0" i="1" smtClean="0">
                              <a:solidFill>
                                <a:schemeClr val="tx2"/>
                              </a:solidFill>
                              <a:latin typeface="Cambria Math" panose="02040503050406030204" pitchFamily="18" charset="0"/>
                            </a:rPr>
                            <m:t>+</m:t>
                          </m:r>
                          <m:r>
                            <a:rPr lang="en-US" sz="1200" b="0" i="1" smtClean="0">
                              <a:solidFill>
                                <a:schemeClr val="tx2"/>
                              </a:solidFill>
                              <a:latin typeface="Cambria Math" panose="02040503050406030204" pitchFamily="18" charset="0"/>
                            </a:rPr>
                            <m:t>𝑅𝑒𝑐𝑎𝑙𝑙</m:t>
                          </m:r>
                        </m:den>
                      </m:f>
                    </m:oMath>
                  </m:oMathPara>
                </a14:m>
                <a:endParaRPr lang="en-US" sz="1200" dirty="0"/>
              </a:p>
            </p:txBody>
          </p:sp>
        </mc:Choice>
        <mc:Fallback xmlns="">
          <p:sp>
            <p:nvSpPr>
              <p:cNvPr id="10" name="TextBox 9">
                <a:extLst>
                  <a:ext uri="{FF2B5EF4-FFF2-40B4-BE49-F238E27FC236}">
                    <a16:creationId xmlns:a16="http://schemas.microsoft.com/office/drawing/2014/main" id="{E09C8D31-1432-0210-2687-A00C99C0F0B6}"/>
                  </a:ext>
                </a:extLst>
              </p:cNvPr>
              <p:cNvSpPr txBox="1">
                <a:spLocks noRot="1" noChangeAspect="1" noMove="1" noResize="1" noEditPoints="1" noAdjustHandles="1" noChangeArrowheads="1" noChangeShapeType="1" noTextEdit="1"/>
              </p:cNvSpPr>
              <p:nvPr/>
            </p:nvSpPr>
            <p:spPr>
              <a:xfrm>
                <a:off x="688720" y="3343365"/>
                <a:ext cx="2369943" cy="353687"/>
              </a:xfrm>
              <a:prstGeom prst="rect">
                <a:avLst/>
              </a:prstGeom>
              <a:blipFill>
                <a:blip r:embed="rId4"/>
                <a:stretch>
                  <a:fillRect l="-1028" t="-3448" r="-1028" b="-15517"/>
                </a:stretch>
              </a:blipFill>
            </p:spPr>
            <p:txBody>
              <a:bodyPr/>
              <a:lstStyle/>
              <a:p>
                <a:r>
                  <a:rPr lang="en-US">
                    <a:noFill/>
                  </a:rPr>
                  <a:t> </a:t>
                </a:r>
              </a:p>
            </p:txBody>
          </p:sp>
        </mc:Fallback>
      </mc:AlternateContent>
      <p:pic>
        <p:nvPicPr>
          <p:cNvPr id="13" name="Picture 2" descr="Understanding Confusion Matrix | by Sarang Narkhede | Towards Data Science">
            <a:extLst>
              <a:ext uri="{FF2B5EF4-FFF2-40B4-BE49-F238E27FC236}">
                <a16:creationId xmlns:a16="http://schemas.microsoft.com/office/drawing/2014/main" id="{5C594605-AF2A-0D9F-10BB-53D89A8C2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7914" y="3343365"/>
            <a:ext cx="1949768" cy="1462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1160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7257560" y="0"/>
            <a:ext cx="1886211" cy="1630749"/>
            <a:chOff x="-305" y="-4155"/>
            <a:chExt cx="2514948" cy="2174333"/>
          </a:xfrm>
        </p:grpSpPr>
        <p:sp>
          <p:nvSpPr>
            <p:cNvPr id="61" name="Freeform: Shape 60">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64" name="Freeform: Shape 63">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6" name="Group 65">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228" y="3242160"/>
            <a:ext cx="2533818" cy="1901340"/>
            <a:chOff x="-305" y="-1"/>
            <a:chExt cx="3832880" cy="2876136"/>
          </a:xfrm>
        </p:grpSpPr>
        <p:sp>
          <p:nvSpPr>
            <p:cNvPr id="67" name="Freeform: Shape 66">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Shape 67">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Shape 68">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Content Placeholder 2">
            <a:extLst>
              <a:ext uri="{FF2B5EF4-FFF2-40B4-BE49-F238E27FC236}">
                <a16:creationId xmlns:a16="http://schemas.microsoft.com/office/drawing/2014/main" id="{B7EF43A0-9A36-6D1F-4269-00A83B7B1103}"/>
              </a:ext>
            </a:extLst>
          </p:cNvPr>
          <p:cNvSpPr txBox="1">
            <a:spLocks/>
          </p:cNvSpPr>
          <p:nvPr/>
        </p:nvSpPr>
        <p:spPr>
          <a:xfrm>
            <a:off x="624078" y="455784"/>
            <a:ext cx="7886700" cy="46166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914400">
              <a:spcBef>
                <a:spcPct val="0"/>
              </a:spcBef>
              <a:spcAft>
                <a:spcPts val="600"/>
              </a:spcAft>
              <a:buNone/>
            </a:pPr>
            <a:r>
              <a:rPr lang="en-US" sz="1200" dirty="0">
                <a:solidFill>
                  <a:schemeClr val="tx2"/>
                </a:solidFill>
                <a:latin typeface="Overpas"/>
                <a:ea typeface="+mj-ea"/>
                <a:cs typeface="+mj-cs"/>
              </a:rPr>
              <a:t>The following table and chart represent the precision/recall and f1-score metrics of each landmark:</a:t>
            </a:r>
          </a:p>
        </p:txBody>
      </p:sp>
      <p:pic>
        <p:nvPicPr>
          <p:cNvPr id="6" name="Picture 5" descr="Chart">
            <a:extLst>
              <a:ext uri="{FF2B5EF4-FFF2-40B4-BE49-F238E27FC236}">
                <a16:creationId xmlns:a16="http://schemas.microsoft.com/office/drawing/2014/main" id="{67E87075-44A2-DDB9-6784-F33C67D112BC}"/>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4381890" y="1193500"/>
            <a:ext cx="4128888" cy="2105732"/>
          </a:xfrm>
          <a:prstGeom prst="rect">
            <a:avLst/>
          </a:prstGeom>
        </p:spPr>
      </p:pic>
      <p:sp>
        <p:nvSpPr>
          <p:cNvPr id="8" name="TextBox 7">
            <a:extLst>
              <a:ext uri="{FF2B5EF4-FFF2-40B4-BE49-F238E27FC236}">
                <a16:creationId xmlns:a16="http://schemas.microsoft.com/office/drawing/2014/main" id="{FD96B6E8-B77A-2BF5-853D-F8CE873CC6AA}"/>
              </a:ext>
            </a:extLst>
          </p:cNvPr>
          <p:cNvSpPr txBox="1"/>
          <p:nvPr/>
        </p:nvSpPr>
        <p:spPr>
          <a:xfrm>
            <a:off x="624078" y="3964608"/>
            <a:ext cx="7605522" cy="461665"/>
          </a:xfrm>
          <a:prstGeom prst="rect">
            <a:avLst/>
          </a:prstGeom>
          <a:noFill/>
        </p:spPr>
        <p:txBody>
          <a:bodyPr wrap="square" rtlCol="0">
            <a:spAutoFit/>
          </a:bodyPr>
          <a:lstStyle/>
          <a:p>
            <a:r>
              <a:rPr lang="en-US" sz="1200" dirty="0">
                <a:solidFill>
                  <a:schemeClr val="tx2"/>
                </a:solidFill>
                <a:latin typeface="Overpas"/>
              </a:rPr>
              <a:t>Because the label Other has the most images it receives the highest scores out of the 8 landmarks with precision of 0.823, recall 0.858 and f1-score 0.84.</a:t>
            </a:r>
          </a:p>
        </p:txBody>
      </p:sp>
      <p:graphicFrame>
        <p:nvGraphicFramePr>
          <p:cNvPr id="9" name="Table 8">
            <a:extLst>
              <a:ext uri="{FF2B5EF4-FFF2-40B4-BE49-F238E27FC236}">
                <a16:creationId xmlns:a16="http://schemas.microsoft.com/office/drawing/2014/main" id="{6A6B93ED-F997-B831-DBA2-F68B92CCD26E}"/>
              </a:ext>
            </a:extLst>
          </p:cNvPr>
          <p:cNvGraphicFramePr>
            <a:graphicFrameLocks noGrp="1"/>
          </p:cNvGraphicFramePr>
          <p:nvPr>
            <p:extLst>
              <p:ext uri="{D42A27DB-BD31-4B8C-83A1-F6EECF244321}">
                <p14:modId xmlns:p14="http://schemas.microsoft.com/office/powerpoint/2010/main" val="424103381"/>
              </p:ext>
            </p:extLst>
          </p:nvPr>
        </p:nvGraphicFramePr>
        <p:xfrm>
          <a:off x="633222" y="1124583"/>
          <a:ext cx="3612469" cy="2243565"/>
        </p:xfrm>
        <a:graphic>
          <a:graphicData uri="http://schemas.openxmlformats.org/drawingml/2006/table">
            <a:tbl>
              <a:tblPr firstRow="1" bandRow="1">
                <a:tableStyleId>{21E4AEA4-8DFA-4A89-87EB-49C32662AFE0}</a:tableStyleId>
              </a:tblPr>
              <a:tblGrid>
                <a:gridCol w="1063540">
                  <a:extLst>
                    <a:ext uri="{9D8B030D-6E8A-4147-A177-3AD203B41FA5}">
                      <a16:colId xmlns:a16="http://schemas.microsoft.com/office/drawing/2014/main" val="1207529463"/>
                    </a:ext>
                  </a:extLst>
                </a:gridCol>
                <a:gridCol w="871678">
                  <a:extLst>
                    <a:ext uri="{9D8B030D-6E8A-4147-A177-3AD203B41FA5}">
                      <a16:colId xmlns:a16="http://schemas.microsoft.com/office/drawing/2014/main" val="3282678779"/>
                    </a:ext>
                  </a:extLst>
                </a:gridCol>
                <a:gridCol w="805573">
                  <a:extLst>
                    <a:ext uri="{9D8B030D-6E8A-4147-A177-3AD203B41FA5}">
                      <a16:colId xmlns:a16="http://schemas.microsoft.com/office/drawing/2014/main" val="3399158647"/>
                    </a:ext>
                  </a:extLst>
                </a:gridCol>
                <a:gridCol w="871678">
                  <a:extLst>
                    <a:ext uri="{9D8B030D-6E8A-4147-A177-3AD203B41FA5}">
                      <a16:colId xmlns:a16="http://schemas.microsoft.com/office/drawing/2014/main" val="1659253917"/>
                    </a:ext>
                  </a:extLst>
                </a:gridCol>
              </a:tblGrid>
              <a:tr h="191253">
                <a:tc>
                  <a:txBody>
                    <a:bodyPr/>
                    <a:lstStyle/>
                    <a:p>
                      <a:pPr algn="ctr" fontAlgn="ctr"/>
                      <a:r>
                        <a:rPr lang="en-US" sz="1000" u="none" strike="noStrike" dirty="0">
                          <a:effectLst/>
                        </a:rPr>
                        <a:t>Landmarks</a:t>
                      </a:r>
                      <a:endParaRPr lang="en-US" sz="1000" b="1" i="0" u="none" strike="noStrike" dirty="0">
                        <a:solidFill>
                          <a:srgbClr val="FFFFFF"/>
                        </a:solidFill>
                        <a:effectLst/>
                        <a:latin typeface="Overpas"/>
                      </a:endParaRPr>
                    </a:p>
                  </a:txBody>
                  <a:tcPr marL="8262" marR="8262" marT="8262" marB="0" anchor="ctr"/>
                </a:tc>
                <a:tc>
                  <a:txBody>
                    <a:bodyPr/>
                    <a:lstStyle/>
                    <a:p>
                      <a:pPr algn="ctr" fontAlgn="ctr"/>
                      <a:r>
                        <a:rPr lang="en-US" sz="1000" u="none" strike="noStrike">
                          <a:effectLst/>
                        </a:rPr>
                        <a:t>Precision</a:t>
                      </a:r>
                      <a:endParaRPr lang="en-US" sz="1000" b="1" i="0" u="none" strike="noStrike" dirty="0">
                        <a:solidFill>
                          <a:srgbClr val="FFFFFF"/>
                        </a:solidFill>
                        <a:effectLst/>
                        <a:latin typeface="Overpas"/>
                      </a:endParaRPr>
                    </a:p>
                  </a:txBody>
                  <a:tcPr marL="8262" marR="8262" marT="8262" marB="0" anchor="ctr"/>
                </a:tc>
                <a:tc>
                  <a:txBody>
                    <a:bodyPr/>
                    <a:lstStyle/>
                    <a:p>
                      <a:pPr algn="ctr" fontAlgn="ctr"/>
                      <a:r>
                        <a:rPr lang="en-US" sz="1000" u="none" strike="noStrike" dirty="0">
                          <a:effectLst/>
                        </a:rPr>
                        <a:t>Recall</a:t>
                      </a:r>
                      <a:endParaRPr lang="en-US" sz="1000" b="1" i="0" u="none" strike="noStrike" dirty="0">
                        <a:solidFill>
                          <a:srgbClr val="FFFFFF"/>
                        </a:solidFill>
                        <a:effectLst/>
                        <a:latin typeface="Overpas"/>
                      </a:endParaRPr>
                    </a:p>
                  </a:txBody>
                  <a:tcPr marL="8262" marR="8262" marT="8262" marB="0" anchor="ctr"/>
                </a:tc>
                <a:tc>
                  <a:txBody>
                    <a:bodyPr/>
                    <a:lstStyle/>
                    <a:p>
                      <a:pPr algn="ctr" fontAlgn="ctr"/>
                      <a:r>
                        <a:rPr lang="en-US" sz="1000" u="none" strike="noStrike">
                          <a:effectLst/>
                        </a:rPr>
                        <a:t>F1-Score</a:t>
                      </a:r>
                      <a:endParaRPr lang="en-US" sz="1000" b="1" i="0" u="none" strike="noStrike" dirty="0">
                        <a:solidFill>
                          <a:srgbClr val="FFFFFF"/>
                        </a:solidFill>
                        <a:effectLst/>
                        <a:latin typeface="Overpas"/>
                      </a:endParaRPr>
                    </a:p>
                  </a:txBody>
                  <a:tcPr marL="8262" marR="8262" marT="8262" marB="0" anchor="ctr"/>
                </a:tc>
                <a:extLst>
                  <a:ext uri="{0D108BD9-81ED-4DB2-BD59-A6C34878D82A}">
                    <a16:rowId xmlns:a16="http://schemas.microsoft.com/office/drawing/2014/main" val="3083905890"/>
                  </a:ext>
                </a:extLst>
              </a:tr>
              <a:tr h="256539">
                <a:tc>
                  <a:txBody>
                    <a:bodyPr/>
                    <a:lstStyle/>
                    <a:p>
                      <a:pPr algn="ctr" fontAlgn="ctr"/>
                      <a:r>
                        <a:rPr lang="en-US" sz="1000" u="none" strike="noStrike">
                          <a:effectLst/>
                        </a:rPr>
                        <a:t>Other</a:t>
                      </a:r>
                      <a:endParaRPr lang="en-US" sz="1000" b="0" i="0" u="none" strike="noStrike" dirty="0">
                        <a:solidFill>
                          <a:srgbClr val="000000"/>
                        </a:solidFill>
                        <a:effectLst/>
                        <a:latin typeface="Overpas"/>
                      </a:endParaRPr>
                    </a:p>
                  </a:txBody>
                  <a:tcPr marL="8262" marR="8262" marT="33045" marB="33045" anchor="ctr"/>
                </a:tc>
                <a:tc>
                  <a:txBody>
                    <a:bodyPr/>
                    <a:lstStyle/>
                    <a:p>
                      <a:pPr algn="ctr" fontAlgn="ctr"/>
                      <a:r>
                        <a:rPr lang="en-US" sz="1000" u="none" strike="noStrike" dirty="0">
                          <a:effectLst/>
                        </a:rPr>
                        <a:t>0.823</a:t>
                      </a:r>
                      <a:endParaRPr lang="en-US" sz="1000" b="0" i="0" u="none" strike="noStrike" dirty="0">
                        <a:solidFill>
                          <a:srgbClr val="000000"/>
                        </a:solidFill>
                        <a:effectLst/>
                        <a:latin typeface="Overpas"/>
                      </a:endParaRPr>
                    </a:p>
                  </a:txBody>
                  <a:tcPr marL="8262" marR="8262" marT="33045" marB="33045" anchor="ctr"/>
                </a:tc>
                <a:tc>
                  <a:txBody>
                    <a:bodyPr/>
                    <a:lstStyle/>
                    <a:p>
                      <a:pPr algn="ctr" fontAlgn="ctr"/>
                      <a:r>
                        <a:rPr lang="en-US" sz="1000" u="none" strike="noStrike">
                          <a:effectLst/>
                        </a:rPr>
                        <a:t>0.858</a:t>
                      </a:r>
                      <a:endParaRPr lang="en-US" sz="1000" b="0" i="0" u="none" strike="noStrike" dirty="0">
                        <a:solidFill>
                          <a:srgbClr val="000000"/>
                        </a:solidFill>
                        <a:effectLst/>
                        <a:latin typeface="Overpas"/>
                      </a:endParaRPr>
                    </a:p>
                  </a:txBody>
                  <a:tcPr marL="8262" marR="8262" marT="33045" marB="33045" anchor="ctr"/>
                </a:tc>
                <a:tc>
                  <a:txBody>
                    <a:bodyPr/>
                    <a:lstStyle/>
                    <a:p>
                      <a:pPr algn="ctr" fontAlgn="ctr"/>
                      <a:r>
                        <a:rPr lang="en-US" sz="1000" u="none" strike="noStrike">
                          <a:effectLst/>
                        </a:rPr>
                        <a:t>0.840</a:t>
                      </a:r>
                      <a:endParaRPr lang="en-US" sz="1000" b="0" i="0" u="none" strike="noStrike" dirty="0">
                        <a:solidFill>
                          <a:srgbClr val="000000"/>
                        </a:solidFill>
                        <a:effectLst/>
                        <a:latin typeface="Overpas"/>
                      </a:endParaRPr>
                    </a:p>
                  </a:txBody>
                  <a:tcPr marL="8262" marR="8262" marT="33045" marB="33045" anchor="ctr"/>
                </a:tc>
                <a:extLst>
                  <a:ext uri="{0D108BD9-81ED-4DB2-BD59-A6C34878D82A}">
                    <a16:rowId xmlns:a16="http://schemas.microsoft.com/office/drawing/2014/main" val="2083675220"/>
                  </a:ext>
                </a:extLst>
              </a:tr>
              <a:tr h="256539">
                <a:tc>
                  <a:txBody>
                    <a:bodyPr/>
                    <a:lstStyle/>
                    <a:p>
                      <a:pPr algn="ctr" fontAlgn="ctr"/>
                      <a:r>
                        <a:rPr lang="en-US" sz="1000" u="none" strike="noStrike">
                          <a:effectLst/>
                        </a:rPr>
                        <a:t>Crater</a:t>
                      </a:r>
                      <a:endParaRPr lang="en-US" sz="1000" b="0" i="0" u="none" strike="noStrike">
                        <a:solidFill>
                          <a:srgbClr val="000000"/>
                        </a:solidFill>
                        <a:effectLst/>
                        <a:latin typeface="Overpas"/>
                      </a:endParaRPr>
                    </a:p>
                  </a:txBody>
                  <a:tcPr marL="8262" marR="8262" marT="33045" marB="33045" anchor="ctr"/>
                </a:tc>
                <a:tc>
                  <a:txBody>
                    <a:bodyPr/>
                    <a:lstStyle/>
                    <a:p>
                      <a:pPr algn="ctr" fontAlgn="ctr"/>
                      <a:r>
                        <a:rPr lang="en-US" sz="1000" u="none" strike="noStrike">
                          <a:effectLst/>
                        </a:rPr>
                        <a:t>0.014</a:t>
                      </a:r>
                      <a:endParaRPr lang="en-US" sz="1000" b="0" i="0" u="none" strike="noStrike" dirty="0">
                        <a:solidFill>
                          <a:srgbClr val="000000"/>
                        </a:solidFill>
                        <a:effectLst/>
                        <a:latin typeface="Overpas"/>
                      </a:endParaRPr>
                    </a:p>
                  </a:txBody>
                  <a:tcPr marL="8262" marR="8262" marT="33045" marB="33045" anchor="ctr"/>
                </a:tc>
                <a:tc>
                  <a:txBody>
                    <a:bodyPr/>
                    <a:lstStyle/>
                    <a:p>
                      <a:pPr algn="ctr" fontAlgn="ctr"/>
                      <a:r>
                        <a:rPr lang="en-US" sz="1000" u="none" strike="noStrike">
                          <a:effectLst/>
                        </a:rPr>
                        <a:t>0.011</a:t>
                      </a:r>
                      <a:endParaRPr lang="en-US" sz="1000" b="0" i="0" u="none" strike="noStrike" dirty="0">
                        <a:solidFill>
                          <a:srgbClr val="000000"/>
                        </a:solidFill>
                        <a:effectLst/>
                        <a:latin typeface="Overpas"/>
                      </a:endParaRPr>
                    </a:p>
                  </a:txBody>
                  <a:tcPr marL="8262" marR="8262" marT="33045" marB="33045" anchor="ctr"/>
                </a:tc>
                <a:tc>
                  <a:txBody>
                    <a:bodyPr/>
                    <a:lstStyle/>
                    <a:p>
                      <a:pPr algn="ctr" fontAlgn="ctr"/>
                      <a:r>
                        <a:rPr lang="en-US" sz="1000" u="none" strike="noStrike">
                          <a:effectLst/>
                        </a:rPr>
                        <a:t>0.012</a:t>
                      </a:r>
                      <a:endParaRPr lang="en-US" sz="1000" b="0" i="0" u="none" strike="noStrike">
                        <a:solidFill>
                          <a:srgbClr val="000000"/>
                        </a:solidFill>
                        <a:effectLst/>
                        <a:latin typeface="Overpas"/>
                      </a:endParaRPr>
                    </a:p>
                  </a:txBody>
                  <a:tcPr marL="8262" marR="8262" marT="33045" marB="33045" anchor="ctr"/>
                </a:tc>
                <a:extLst>
                  <a:ext uri="{0D108BD9-81ED-4DB2-BD59-A6C34878D82A}">
                    <a16:rowId xmlns:a16="http://schemas.microsoft.com/office/drawing/2014/main" val="2206987465"/>
                  </a:ext>
                </a:extLst>
              </a:tr>
              <a:tr h="256539">
                <a:tc>
                  <a:txBody>
                    <a:bodyPr/>
                    <a:lstStyle/>
                    <a:p>
                      <a:pPr algn="ctr" fontAlgn="ctr"/>
                      <a:r>
                        <a:rPr lang="en-US" sz="1000" u="none" strike="noStrike">
                          <a:effectLst/>
                        </a:rPr>
                        <a:t>Dark Dune</a:t>
                      </a:r>
                      <a:endParaRPr lang="en-US" sz="1000" b="0" i="0" u="none" strike="noStrike">
                        <a:solidFill>
                          <a:srgbClr val="000000"/>
                        </a:solidFill>
                        <a:effectLst/>
                        <a:latin typeface="Overpas"/>
                      </a:endParaRPr>
                    </a:p>
                  </a:txBody>
                  <a:tcPr marL="8262" marR="8262" marT="33045" marB="33045" anchor="ctr"/>
                </a:tc>
                <a:tc>
                  <a:txBody>
                    <a:bodyPr/>
                    <a:lstStyle/>
                    <a:p>
                      <a:pPr algn="ctr" fontAlgn="ctr"/>
                      <a:r>
                        <a:rPr lang="en-US" sz="1000" u="none" strike="noStrike" dirty="0">
                          <a:effectLst/>
                        </a:rPr>
                        <a:t>0.016</a:t>
                      </a:r>
                      <a:endParaRPr lang="en-US" sz="1000" b="0" i="0" u="none" strike="noStrike" dirty="0">
                        <a:solidFill>
                          <a:srgbClr val="000000"/>
                        </a:solidFill>
                        <a:effectLst/>
                        <a:latin typeface="Overpas"/>
                      </a:endParaRPr>
                    </a:p>
                  </a:txBody>
                  <a:tcPr marL="8262" marR="8262" marT="33045" marB="33045" anchor="ctr"/>
                </a:tc>
                <a:tc>
                  <a:txBody>
                    <a:bodyPr/>
                    <a:lstStyle/>
                    <a:p>
                      <a:pPr algn="ctr" fontAlgn="ctr"/>
                      <a:r>
                        <a:rPr lang="en-US" sz="1000" u="none" strike="noStrike">
                          <a:effectLst/>
                        </a:rPr>
                        <a:t>0.015</a:t>
                      </a:r>
                      <a:endParaRPr lang="en-US" sz="1000" b="0" i="0" u="none" strike="noStrike" dirty="0">
                        <a:solidFill>
                          <a:srgbClr val="000000"/>
                        </a:solidFill>
                        <a:effectLst/>
                        <a:latin typeface="Overpas"/>
                      </a:endParaRPr>
                    </a:p>
                  </a:txBody>
                  <a:tcPr marL="8262" marR="8262" marT="33045" marB="33045" anchor="ctr"/>
                </a:tc>
                <a:tc>
                  <a:txBody>
                    <a:bodyPr/>
                    <a:lstStyle/>
                    <a:p>
                      <a:pPr algn="ctr" fontAlgn="ctr"/>
                      <a:r>
                        <a:rPr lang="en-US" sz="1000" u="none" strike="noStrike">
                          <a:effectLst/>
                        </a:rPr>
                        <a:t>0.016</a:t>
                      </a:r>
                      <a:endParaRPr lang="en-US" sz="1000" b="0" i="0" u="none" strike="noStrike">
                        <a:solidFill>
                          <a:srgbClr val="000000"/>
                        </a:solidFill>
                        <a:effectLst/>
                        <a:latin typeface="Overpas"/>
                      </a:endParaRPr>
                    </a:p>
                  </a:txBody>
                  <a:tcPr marL="8262" marR="8262" marT="33045" marB="33045" anchor="ctr"/>
                </a:tc>
                <a:extLst>
                  <a:ext uri="{0D108BD9-81ED-4DB2-BD59-A6C34878D82A}">
                    <a16:rowId xmlns:a16="http://schemas.microsoft.com/office/drawing/2014/main" val="3245980852"/>
                  </a:ext>
                </a:extLst>
              </a:tr>
              <a:tr h="256539">
                <a:tc>
                  <a:txBody>
                    <a:bodyPr/>
                    <a:lstStyle/>
                    <a:p>
                      <a:pPr algn="ctr" fontAlgn="ctr"/>
                      <a:r>
                        <a:rPr lang="en-US" sz="1000" u="none" strike="noStrike">
                          <a:effectLst/>
                        </a:rPr>
                        <a:t>Slope Streak</a:t>
                      </a:r>
                      <a:endParaRPr lang="en-US" sz="1000" b="0" i="0" u="none" strike="noStrike">
                        <a:solidFill>
                          <a:srgbClr val="000000"/>
                        </a:solidFill>
                        <a:effectLst/>
                        <a:latin typeface="Overpas"/>
                      </a:endParaRPr>
                    </a:p>
                  </a:txBody>
                  <a:tcPr marL="8262" marR="8262" marT="33045" marB="33045" anchor="ctr"/>
                </a:tc>
                <a:tc>
                  <a:txBody>
                    <a:bodyPr/>
                    <a:lstStyle/>
                    <a:p>
                      <a:pPr algn="ctr" fontAlgn="ctr"/>
                      <a:r>
                        <a:rPr lang="en-US" sz="1000" u="none" strike="noStrike">
                          <a:effectLst/>
                        </a:rPr>
                        <a:t>0.057</a:t>
                      </a:r>
                      <a:endParaRPr lang="en-US" sz="1000" b="0" i="0" u="none" strike="noStrike">
                        <a:solidFill>
                          <a:srgbClr val="000000"/>
                        </a:solidFill>
                        <a:effectLst/>
                        <a:latin typeface="Overpas"/>
                      </a:endParaRPr>
                    </a:p>
                  </a:txBody>
                  <a:tcPr marL="8262" marR="8262" marT="33045" marB="33045" anchor="ctr"/>
                </a:tc>
                <a:tc>
                  <a:txBody>
                    <a:bodyPr/>
                    <a:lstStyle/>
                    <a:p>
                      <a:pPr algn="ctr" fontAlgn="ctr"/>
                      <a:r>
                        <a:rPr lang="en-US" sz="1000" u="none" strike="noStrike">
                          <a:effectLst/>
                        </a:rPr>
                        <a:t>0.041</a:t>
                      </a:r>
                      <a:endParaRPr lang="en-US" sz="1000" b="0" i="0" u="none" strike="noStrike">
                        <a:solidFill>
                          <a:srgbClr val="000000"/>
                        </a:solidFill>
                        <a:effectLst/>
                        <a:latin typeface="Overpas"/>
                      </a:endParaRPr>
                    </a:p>
                  </a:txBody>
                  <a:tcPr marL="8262" marR="8262" marT="33045" marB="33045" anchor="ctr"/>
                </a:tc>
                <a:tc>
                  <a:txBody>
                    <a:bodyPr/>
                    <a:lstStyle/>
                    <a:p>
                      <a:pPr algn="ctr" fontAlgn="ctr"/>
                      <a:r>
                        <a:rPr lang="en-US" sz="1000" u="none" strike="noStrike">
                          <a:effectLst/>
                        </a:rPr>
                        <a:t>0.048</a:t>
                      </a:r>
                      <a:endParaRPr lang="en-US" sz="1000" b="0" i="0" u="none" strike="noStrike">
                        <a:solidFill>
                          <a:srgbClr val="000000"/>
                        </a:solidFill>
                        <a:effectLst/>
                        <a:latin typeface="Overpas"/>
                      </a:endParaRPr>
                    </a:p>
                  </a:txBody>
                  <a:tcPr marL="8262" marR="8262" marT="33045" marB="33045" anchor="ctr"/>
                </a:tc>
                <a:extLst>
                  <a:ext uri="{0D108BD9-81ED-4DB2-BD59-A6C34878D82A}">
                    <a16:rowId xmlns:a16="http://schemas.microsoft.com/office/drawing/2014/main" val="864368268"/>
                  </a:ext>
                </a:extLst>
              </a:tr>
              <a:tr h="256539">
                <a:tc>
                  <a:txBody>
                    <a:bodyPr/>
                    <a:lstStyle/>
                    <a:p>
                      <a:pPr algn="ctr" fontAlgn="ctr"/>
                      <a:r>
                        <a:rPr lang="en-US" sz="1000" u="none" strike="noStrike">
                          <a:effectLst/>
                        </a:rPr>
                        <a:t>Bright Dune</a:t>
                      </a:r>
                      <a:endParaRPr lang="en-US" sz="1000" b="0" i="0" u="none" strike="noStrike">
                        <a:solidFill>
                          <a:srgbClr val="000000"/>
                        </a:solidFill>
                        <a:effectLst/>
                        <a:latin typeface="Overpas"/>
                      </a:endParaRPr>
                    </a:p>
                  </a:txBody>
                  <a:tcPr marL="8262" marR="8262" marT="33045" marB="33045" anchor="ctr"/>
                </a:tc>
                <a:tc>
                  <a:txBody>
                    <a:bodyPr/>
                    <a:lstStyle/>
                    <a:p>
                      <a:pPr algn="ctr" fontAlgn="ctr"/>
                      <a:r>
                        <a:rPr lang="en-US" sz="1000" u="none" strike="noStrike">
                          <a:effectLst/>
                        </a:rPr>
                        <a:t>0.000</a:t>
                      </a:r>
                      <a:endParaRPr lang="en-US" sz="1000" b="0" i="0" u="none" strike="noStrike">
                        <a:solidFill>
                          <a:srgbClr val="000000"/>
                        </a:solidFill>
                        <a:effectLst/>
                        <a:latin typeface="Overpas"/>
                      </a:endParaRPr>
                    </a:p>
                  </a:txBody>
                  <a:tcPr marL="8262" marR="8262" marT="33045" marB="33045" anchor="ctr"/>
                </a:tc>
                <a:tc>
                  <a:txBody>
                    <a:bodyPr/>
                    <a:lstStyle/>
                    <a:p>
                      <a:pPr algn="ctr" fontAlgn="ctr"/>
                      <a:r>
                        <a:rPr lang="en-US" sz="1000" u="none" strike="noStrike">
                          <a:effectLst/>
                        </a:rPr>
                        <a:t>0.000</a:t>
                      </a:r>
                      <a:endParaRPr lang="en-US" sz="1000" b="0" i="0" u="none" strike="noStrike">
                        <a:solidFill>
                          <a:srgbClr val="000000"/>
                        </a:solidFill>
                        <a:effectLst/>
                        <a:latin typeface="Overpas"/>
                      </a:endParaRPr>
                    </a:p>
                  </a:txBody>
                  <a:tcPr marL="8262" marR="8262" marT="33045" marB="33045" anchor="ctr"/>
                </a:tc>
                <a:tc>
                  <a:txBody>
                    <a:bodyPr/>
                    <a:lstStyle/>
                    <a:p>
                      <a:pPr algn="ctr" fontAlgn="ctr"/>
                      <a:r>
                        <a:rPr lang="en-US" sz="1000" u="none" strike="noStrike">
                          <a:effectLst/>
                        </a:rPr>
                        <a:t>0.000</a:t>
                      </a:r>
                      <a:endParaRPr lang="en-US" sz="1000" b="0" i="0" u="none" strike="noStrike">
                        <a:solidFill>
                          <a:srgbClr val="000000"/>
                        </a:solidFill>
                        <a:effectLst/>
                        <a:latin typeface="Overpas"/>
                      </a:endParaRPr>
                    </a:p>
                  </a:txBody>
                  <a:tcPr marL="8262" marR="8262" marT="33045" marB="33045" anchor="ctr"/>
                </a:tc>
                <a:extLst>
                  <a:ext uri="{0D108BD9-81ED-4DB2-BD59-A6C34878D82A}">
                    <a16:rowId xmlns:a16="http://schemas.microsoft.com/office/drawing/2014/main" val="3009655136"/>
                  </a:ext>
                </a:extLst>
              </a:tr>
              <a:tr h="256539">
                <a:tc>
                  <a:txBody>
                    <a:bodyPr/>
                    <a:lstStyle/>
                    <a:p>
                      <a:pPr algn="ctr" fontAlgn="ctr"/>
                      <a:r>
                        <a:rPr lang="en-US" sz="1000" u="none" strike="noStrike">
                          <a:effectLst/>
                        </a:rPr>
                        <a:t>Impact Ejecta</a:t>
                      </a:r>
                      <a:endParaRPr lang="en-US" sz="1000" b="0" i="0" u="none" strike="noStrike">
                        <a:solidFill>
                          <a:srgbClr val="000000"/>
                        </a:solidFill>
                        <a:effectLst/>
                        <a:latin typeface="Overpas"/>
                      </a:endParaRPr>
                    </a:p>
                  </a:txBody>
                  <a:tcPr marL="8262" marR="8262" marT="33045" marB="33045" anchor="ctr"/>
                </a:tc>
                <a:tc>
                  <a:txBody>
                    <a:bodyPr/>
                    <a:lstStyle/>
                    <a:p>
                      <a:pPr algn="ctr" fontAlgn="ctr"/>
                      <a:r>
                        <a:rPr lang="en-US" sz="1000" u="none" strike="noStrike">
                          <a:effectLst/>
                        </a:rPr>
                        <a:t>0.000</a:t>
                      </a:r>
                      <a:endParaRPr lang="en-US" sz="1000" b="0" i="0" u="none" strike="noStrike">
                        <a:solidFill>
                          <a:srgbClr val="000000"/>
                        </a:solidFill>
                        <a:effectLst/>
                        <a:latin typeface="Overpas"/>
                      </a:endParaRPr>
                    </a:p>
                  </a:txBody>
                  <a:tcPr marL="8262" marR="8262" marT="33045" marB="33045" anchor="ctr"/>
                </a:tc>
                <a:tc>
                  <a:txBody>
                    <a:bodyPr/>
                    <a:lstStyle/>
                    <a:p>
                      <a:pPr algn="ctr" fontAlgn="ctr"/>
                      <a:r>
                        <a:rPr lang="en-US" sz="1000" u="none" strike="noStrike">
                          <a:effectLst/>
                        </a:rPr>
                        <a:t>0.000</a:t>
                      </a:r>
                      <a:endParaRPr lang="en-US" sz="1000" b="0" i="0" u="none" strike="noStrike">
                        <a:solidFill>
                          <a:srgbClr val="000000"/>
                        </a:solidFill>
                        <a:effectLst/>
                        <a:latin typeface="Overpas"/>
                      </a:endParaRPr>
                    </a:p>
                  </a:txBody>
                  <a:tcPr marL="8262" marR="8262" marT="33045" marB="33045" anchor="ctr"/>
                </a:tc>
                <a:tc>
                  <a:txBody>
                    <a:bodyPr/>
                    <a:lstStyle/>
                    <a:p>
                      <a:pPr algn="ctr" fontAlgn="ctr"/>
                      <a:r>
                        <a:rPr lang="en-US" sz="1000" u="none" strike="noStrike">
                          <a:effectLst/>
                        </a:rPr>
                        <a:t>0.000</a:t>
                      </a:r>
                      <a:endParaRPr lang="en-US" sz="1000" b="0" i="0" u="none" strike="noStrike" dirty="0">
                        <a:solidFill>
                          <a:srgbClr val="000000"/>
                        </a:solidFill>
                        <a:effectLst/>
                        <a:latin typeface="Overpas"/>
                      </a:endParaRPr>
                    </a:p>
                  </a:txBody>
                  <a:tcPr marL="8262" marR="8262" marT="33045" marB="33045" anchor="ctr"/>
                </a:tc>
                <a:extLst>
                  <a:ext uri="{0D108BD9-81ED-4DB2-BD59-A6C34878D82A}">
                    <a16:rowId xmlns:a16="http://schemas.microsoft.com/office/drawing/2014/main" val="1989323397"/>
                  </a:ext>
                </a:extLst>
              </a:tr>
              <a:tr h="256539">
                <a:tc>
                  <a:txBody>
                    <a:bodyPr/>
                    <a:lstStyle/>
                    <a:p>
                      <a:pPr algn="ctr" fontAlgn="ctr"/>
                      <a:r>
                        <a:rPr lang="en-US" sz="1000" u="none" strike="noStrike">
                          <a:effectLst/>
                        </a:rPr>
                        <a:t>Swiss Cheese</a:t>
                      </a:r>
                      <a:endParaRPr lang="en-US" sz="1000" b="0" i="0" u="none" strike="noStrike">
                        <a:solidFill>
                          <a:srgbClr val="000000"/>
                        </a:solidFill>
                        <a:effectLst/>
                        <a:latin typeface="Overpas"/>
                      </a:endParaRPr>
                    </a:p>
                  </a:txBody>
                  <a:tcPr marL="8262" marR="8262" marT="33045" marB="33045" anchor="ctr"/>
                </a:tc>
                <a:tc>
                  <a:txBody>
                    <a:bodyPr/>
                    <a:lstStyle/>
                    <a:p>
                      <a:pPr algn="ctr" fontAlgn="ctr"/>
                      <a:r>
                        <a:rPr lang="en-US" sz="1000" u="none" strike="noStrike">
                          <a:effectLst/>
                        </a:rPr>
                        <a:t>0.023</a:t>
                      </a:r>
                      <a:endParaRPr lang="en-US" sz="1000" b="0" i="0" u="none" strike="noStrike">
                        <a:solidFill>
                          <a:srgbClr val="000000"/>
                        </a:solidFill>
                        <a:effectLst/>
                        <a:latin typeface="Overpas"/>
                      </a:endParaRPr>
                    </a:p>
                  </a:txBody>
                  <a:tcPr marL="8262" marR="8262" marT="33045" marB="33045" anchor="ctr"/>
                </a:tc>
                <a:tc>
                  <a:txBody>
                    <a:bodyPr/>
                    <a:lstStyle/>
                    <a:p>
                      <a:pPr algn="ctr" fontAlgn="ctr"/>
                      <a:r>
                        <a:rPr lang="en-US" sz="1000" u="none" strike="noStrike">
                          <a:effectLst/>
                        </a:rPr>
                        <a:t>0.024</a:t>
                      </a:r>
                      <a:endParaRPr lang="en-US" sz="1000" b="0" i="0" u="none" strike="noStrike">
                        <a:solidFill>
                          <a:srgbClr val="000000"/>
                        </a:solidFill>
                        <a:effectLst/>
                        <a:latin typeface="Overpas"/>
                      </a:endParaRPr>
                    </a:p>
                  </a:txBody>
                  <a:tcPr marL="8262" marR="8262" marT="33045" marB="33045" anchor="ctr"/>
                </a:tc>
                <a:tc>
                  <a:txBody>
                    <a:bodyPr/>
                    <a:lstStyle/>
                    <a:p>
                      <a:pPr algn="ctr" fontAlgn="ctr"/>
                      <a:r>
                        <a:rPr lang="en-US" sz="1000" u="none" strike="noStrike" dirty="0">
                          <a:effectLst/>
                        </a:rPr>
                        <a:t>0.024</a:t>
                      </a:r>
                      <a:endParaRPr lang="en-US" sz="1000" b="0" i="0" u="none" strike="noStrike" dirty="0">
                        <a:solidFill>
                          <a:srgbClr val="000000"/>
                        </a:solidFill>
                        <a:effectLst/>
                        <a:latin typeface="Overpas"/>
                      </a:endParaRPr>
                    </a:p>
                  </a:txBody>
                  <a:tcPr marL="8262" marR="8262" marT="33045" marB="33045" anchor="ctr"/>
                </a:tc>
                <a:extLst>
                  <a:ext uri="{0D108BD9-81ED-4DB2-BD59-A6C34878D82A}">
                    <a16:rowId xmlns:a16="http://schemas.microsoft.com/office/drawing/2014/main" val="3883102008"/>
                  </a:ext>
                </a:extLst>
              </a:tr>
              <a:tr h="256539">
                <a:tc>
                  <a:txBody>
                    <a:bodyPr/>
                    <a:lstStyle/>
                    <a:p>
                      <a:pPr algn="ctr" fontAlgn="ctr"/>
                      <a:r>
                        <a:rPr lang="en-US" sz="1000" u="none" strike="noStrike">
                          <a:effectLst/>
                        </a:rPr>
                        <a:t>Spider</a:t>
                      </a:r>
                      <a:endParaRPr lang="en-US" sz="1000" b="0" i="0" u="none" strike="noStrike">
                        <a:solidFill>
                          <a:srgbClr val="000000"/>
                        </a:solidFill>
                        <a:effectLst/>
                        <a:latin typeface="Overpas"/>
                      </a:endParaRPr>
                    </a:p>
                  </a:txBody>
                  <a:tcPr marL="8262" marR="8262" marT="33045" marB="33045" anchor="ctr"/>
                </a:tc>
                <a:tc>
                  <a:txBody>
                    <a:bodyPr/>
                    <a:lstStyle/>
                    <a:p>
                      <a:pPr algn="ctr" fontAlgn="ctr"/>
                      <a:r>
                        <a:rPr lang="en-US" sz="1000" u="none" strike="noStrike">
                          <a:effectLst/>
                        </a:rPr>
                        <a:t>0.000</a:t>
                      </a:r>
                      <a:endParaRPr lang="en-US" sz="1000" b="0" i="0" u="none" strike="noStrike" dirty="0">
                        <a:solidFill>
                          <a:srgbClr val="000000"/>
                        </a:solidFill>
                        <a:effectLst/>
                        <a:latin typeface="Overpas"/>
                      </a:endParaRPr>
                    </a:p>
                  </a:txBody>
                  <a:tcPr marL="8262" marR="8262" marT="33045" marB="33045" anchor="ctr"/>
                </a:tc>
                <a:tc>
                  <a:txBody>
                    <a:bodyPr/>
                    <a:lstStyle/>
                    <a:p>
                      <a:pPr algn="ctr" fontAlgn="ctr"/>
                      <a:r>
                        <a:rPr lang="en-US" sz="1000" u="none" strike="noStrike">
                          <a:effectLst/>
                        </a:rPr>
                        <a:t>0.000</a:t>
                      </a:r>
                      <a:endParaRPr lang="en-US" sz="1000" b="0" i="0" u="none" strike="noStrike" dirty="0">
                        <a:solidFill>
                          <a:srgbClr val="000000"/>
                        </a:solidFill>
                        <a:effectLst/>
                        <a:latin typeface="Overpas"/>
                      </a:endParaRPr>
                    </a:p>
                  </a:txBody>
                  <a:tcPr marL="8262" marR="8262" marT="33045" marB="33045" anchor="ctr"/>
                </a:tc>
                <a:tc>
                  <a:txBody>
                    <a:bodyPr/>
                    <a:lstStyle/>
                    <a:p>
                      <a:pPr algn="ctr" fontAlgn="ctr"/>
                      <a:r>
                        <a:rPr lang="en-US" sz="1000" u="none" strike="noStrike" dirty="0">
                          <a:effectLst/>
                        </a:rPr>
                        <a:t>0.000</a:t>
                      </a:r>
                      <a:endParaRPr lang="en-US" sz="1000" b="0" i="0" u="none" strike="noStrike" dirty="0">
                        <a:solidFill>
                          <a:srgbClr val="000000"/>
                        </a:solidFill>
                        <a:effectLst/>
                        <a:latin typeface="Overpas"/>
                      </a:endParaRPr>
                    </a:p>
                  </a:txBody>
                  <a:tcPr marL="8262" marR="8262" marT="33045" marB="33045" anchor="ctr"/>
                </a:tc>
                <a:extLst>
                  <a:ext uri="{0D108BD9-81ED-4DB2-BD59-A6C34878D82A}">
                    <a16:rowId xmlns:a16="http://schemas.microsoft.com/office/drawing/2014/main" val="3951871613"/>
                  </a:ext>
                </a:extLst>
              </a:tr>
            </a:tbl>
          </a:graphicData>
        </a:graphic>
      </p:graphicFrame>
    </p:spTree>
    <p:extLst>
      <p:ext uri="{BB962C8B-B14F-4D97-AF65-F5344CB8AC3E}">
        <p14:creationId xmlns:p14="http://schemas.microsoft.com/office/powerpoint/2010/main" val="2000312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26">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8">
            <a:extLst>
              <a:ext uri="{FF2B5EF4-FFF2-40B4-BE49-F238E27FC236}">
                <a16:creationId xmlns:a16="http://schemas.microsoft.com/office/drawing/2014/main" id="{1561AEE4-4E38-4BAC-976D-E0DE523F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1435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30">
            <a:extLst>
              <a:ext uri="{FF2B5EF4-FFF2-40B4-BE49-F238E27FC236}">
                <a16:creationId xmlns:a16="http://schemas.microsoft.com/office/drawing/2014/main" id="{F0BC676B-D19A-44DB-910A-0C0E6D4339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8323" y="2988"/>
            <a:ext cx="7329573" cy="5143500"/>
            <a:chOff x="1303402" y="3985"/>
            <a:chExt cx="9772765" cy="6858000"/>
          </a:xfrm>
        </p:grpSpPr>
        <p:sp>
          <p:nvSpPr>
            <p:cNvPr id="42" name="Freeform: Shape 31">
              <a:extLst>
                <a:ext uri="{FF2B5EF4-FFF2-40B4-BE49-F238E27FC236}">
                  <a16:creationId xmlns:a16="http://schemas.microsoft.com/office/drawing/2014/main" id="{999AA485-A13F-4455-814E-C116AD7E0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 name="Freeform: Shape 32">
              <a:extLst>
                <a:ext uri="{FF2B5EF4-FFF2-40B4-BE49-F238E27FC236}">
                  <a16:creationId xmlns:a16="http://schemas.microsoft.com/office/drawing/2014/main" id="{9C90D55F-0AFB-45E5-8815-A4701774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4" name="Freeform: Shape 33">
              <a:extLst>
                <a:ext uri="{FF2B5EF4-FFF2-40B4-BE49-F238E27FC236}">
                  <a16:creationId xmlns:a16="http://schemas.microsoft.com/office/drawing/2014/main" id="{D476B6C1-4A41-48E6-8540-FC48FCD76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5" name="Freeform: Shape 34">
              <a:extLst>
                <a:ext uri="{FF2B5EF4-FFF2-40B4-BE49-F238E27FC236}">
                  <a16:creationId xmlns:a16="http://schemas.microsoft.com/office/drawing/2014/main" id="{3347F445-D2CA-4FEB-AB8E-7A47AB57C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6" name="Freeform: Shape 35">
              <a:extLst>
                <a:ext uri="{FF2B5EF4-FFF2-40B4-BE49-F238E27FC236}">
                  <a16:creationId xmlns:a16="http://schemas.microsoft.com/office/drawing/2014/main" id="{12F1B3D8-301E-4A54-9284-EB14E9056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7" name="Freeform: Shape 36">
              <a:extLst>
                <a:ext uri="{FF2B5EF4-FFF2-40B4-BE49-F238E27FC236}">
                  <a16:creationId xmlns:a16="http://schemas.microsoft.com/office/drawing/2014/main" id="{CE4B9C67-860A-4569-AC84-3ADE433D1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Shape 37">
              <a:extLst>
                <a:ext uri="{FF2B5EF4-FFF2-40B4-BE49-F238E27FC236}">
                  <a16:creationId xmlns:a16="http://schemas.microsoft.com/office/drawing/2014/main" id="{1175B763-A6E6-4AD1-9138-9B1164A7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555FEB76-D222-E8EE-F8B8-26ACA77B226A}"/>
              </a:ext>
            </a:extLst>
          </p:cNvPr>
          <p:cNvSpPr>
            <a:spLocks noGrp="1"/>
          </p:cNvSpPr>
          <p:nvPr>
            <p:ph type="title"/>
          </p:nvPr>
        </p:nvSpPr>
        <p:spPr>
          <a:xfrm>
            <a:off x="3200611" y="843259"/>
            <a:ext cx="2505907" cy="543252"/>
          </a:xfrm>
        </p:spPr>
        <p:txBody>
          <a:bodyPr anchor="ctr">
            <a:normAutofit/>
          </a:bodyPr>
          <a:lstStyle/>
          <a:p>
            <a:pPr algn="ctr"/>
            <a:r>
              <a:rPr lang="en-US" sz="3200">
                <a:solidFill>
                  <a:schemeClr val="tx2"/>
                </a:solidFill>
                <a:latin typeface="Russo One" panose="02000503050000020004" pitchFamily="2" charset="0"/>
              </a:rPr>
              <a:t>Data</a:t>
            </a:r>
            <a:endParaRPr lang="en-US" sz="3200" dirty="0">
              <a:solidFill>
                <a:schemeClr val="tx2"/>
              </a:solidFill>
              <a:latin typeface="Russo One" panose="02000503050000020004" pitchFamily="2" charset="0"/>
            </a:endParaRPr>
          </a:p>
        </p:txBody>
      </p:sp>
      <p:sp>
        <p:nvSpPr>
          <p:cNvPr id="3" name="Content Placeholder 2">
            <a:extLst>
              <a:ext uri="{FF2B5EF4-FFF2-40B4-BE49-F238E27FC236}">
                <a16:creationId xmlns:a16="http://schemas.microsoft.com/office/drawing/2014/main" id="{2321D005-A5B9-F5F4-9C61-6F2DB36E2CED}"/>
              </a:ext>
            </a:extLst>
          </p:cNvPr>
          <p:cNvSpPr>
            <a:spLocks noGrp="1"/>
          </p:cNvSpPr>
          <p:nvPr>
            <p:ph idx="1"/>
          </p:nvPr>
        </p:nvSpPr>
        <p:spPr>
          <a:xfrm>
            <a:off x="912764" y="1496291"/>
            <a:ext cx="7318241" cy="3115677"/>
          </a:xfrm>
        </p:spPr>
        <p:txBody>
          <a:bodyPr anchor="t">
            <a:normAutofit lnSpcReduction="10000"/>
          </a:bodyPr>
          <a:lstStyle/>
          <a:p>
            <a:pPr marL="0" indent="0" algn="ctr">
              <a:buNone/>
            </a:pPr>
            <a:r>
              <a:rPr lang="en-US" sz="1200" b="0" i="0" dirty="0">
                <a:solidFill>
                  <a:schemeClr val="tx2"/>
                </a:solidFill>
                <a:effectLst/>
                <a:latin typeface="Overpas"/>
              </a:rPr>
              <a:t>This dataset contains a total of 64,947 landmark images that were detected and extracted from HiRISE browse images, spanning 232 separate source images.</a:t>
            </a:r>
          </a:p>
          <a:p>
            <a:pPr marL="0" indent="0" algn="ctr">
              <a:buNone/>
            </a:pPr>
            <a:r>
              <a:rPr lang="en-US" sz="1200" b="0" i="0" dirty="0">
                <a:solidFill>
                  <a:schemeClr val="tx2"/>
                </a:solidFill>
                <a:effectLst/>
                <a:latin typeface="Overpas"/>
              </a:rPr>
              <a:t>This set was formed from 10,815 original landmarks. Each original landmark was cropped to a square bounding box that included the full extent of the landmark plus a 30-pixel margin to the left, right, top, and bottom. Each landmark was then resized to 227x227 pixels. 9,022 of these images were then augmented to generate 6 additional landmarks using the following methods:</a:t>
            </a:r>
          </a:p>
          <a:p>
            <a:pPr algn="ctr"/>
            <a:r>
              <a:rPr lang="en-US" sz="1200" b="0" i="0" dirty="0">
                <a:solidFill>
                  <a:schemeClr val="tx2"/>
                </a:solidFill>
                <a:effectLst/>
                <a:latin typeface="Overpas"/>
              </a:rPr>
              <a:t>90 degrees clockwise rotation</a:t>
            </a:r>
          </a:p>
          <a:p>
            <a:pPr algn="ctr"/>
            <a:r>
              <a:rPr lang="en-US" sz="1200" b="0" i="0" dirty="0">
                <a:solidFill>
                  <a:schemeClr val="tx2"/>
                </a:solidFill>
                <a:effectLst/>
                <a:latin typeface="Overpas"/>
              </a:rPr>
              <a:t>180 degrees clockwise rotation</a:t>
            </a:r>
          </a:p>
          <a:p>
            <a:pPr algn="ctr"/>
            <a:r>
              <a:rPr lang="en-US" sz="1200" b="0" i="0" dirty="0">
                <a:solidFill>
                  <a:schemeClr val="tx2"/>
                </a:solidFill>
                <a:effectLst/>
                <a:latin typeface="Overpas"/>
              </a:rPr>
              <a:t>270 degrees clockwise rotation</a:t>
            </a:r>
          </a:p>
          <a:p>
            <a:pPr algn="ctr"/>
            <a:r>
              <a:rPr lang="en-US" sz="1200" b="0" i="0" dirty="0">
                <a:solidFill>
                  <a:schemeClr val="tx2"/>
                </a:solidFill>
                <a:effectLst/>
                <a:latin typeface="Overpas"/>
              </a:rPr>
              <a:t>Horizontal flip</a:t>
            </a:r>
          </a:p>
          <a:p>
            <a:pPr algn="ctr"/>
            <a:r>
              <a:rPr lang="en-US" sz="1200" b="0" i="0" dirty="0">
                <a:solidFill>
                  <a:schemeClr val="tx2"/>
                </a:solidFill>
                <a:effectLst/>
                <a:latin typeface="Overpas"/>
              </a:rPr>
              <a:t>Vertical flip</a:t>
            </a:r>
          </a:p>
          <a:p>
            <a:pPr algn="ctr"/>
            <a:r>
              <a:rPr lang="en-US" sz="1200" b="0" i="0" dirty="0">
                <a:solidFill>
                  <a:schemeClr val="tx2"/>
                </a:solidFill>
                <a:effectLst/>
                <a:latin typeface="Overpas"/>
              </a:rPr>
              <a:t>Random brightness adjustment</a:t>
            </a:r>
            <a:endParaRPr lang="en-US" sz="1200" dirty="0">
              <a:solidFill>
                <a:schemeClr val="tx2"/>
              </a:solidFill>
              <a:latin typeface="Overpas"/>
            </a:endParaRPr>
          </a:p>
          <a:p>
            <a:pPr marL="0" indent="0" algn="ctr">
              <a:buNone/>
            </a:pPr>
            <a:r>
              <a:rPr lang="en-US" sz="1200" b="0" i="0" dirty="0">
                <a:solidFill>
                  <a:schemeClr val="tx2"/>
                </a:solidFill>
                <a:effectLst/>
                <a:latin typeface="Overpas"/>
              </a:rPr>
              <a:t>The remaining 1,793 images were not augmented. Combining these with the 7*9,022 images, gives a total of 64,947 separate images.</a:t>
            </a:r>
          </a:p>
        </p:txBody>
      </p:sp>
    </p:spTree>
    <p:extLst>
      <p:ext uri="{BB962C8B-B14F-4D97-AF65-F5344CB8AC3E}">
        <p14:creationId xmlns:p14="http://schemas.microsoft.com/office/powerpoint/2010/main" val="3063866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A4CAB3-54F6-BE6A-0B11-2B5070DB58A2}"/>
              </a:ext>
            </a:extLst>
          </p:cNvPr>
          <p:cNvSpPr>
            <a:spLocks noGrp="1"/>
          </p:cNvSpPr>
          <p:nvPr>
            <p:ph type="title"/>
          </p:nvPr>
        </p:nvSpPr>
        <p:spPr>
          <a:xfrm>
            <a:off x="2697498" y="730460"/>
            <a:ext cx="3748765" cy="581884"/>
          </a:xfrm>
        </p:spPr>
        <p:txBody>
          <a:bodyPr vert="horz" lIns="91440" tIns="45720" rIns="91440" bIns="45720" rtlCol="0" anchor="b">
            <a:normAutofit/>
          </a:bodyPr>
          <a:lstStyle/>
          <a:p>
            <a:pPr algn="ctr" defTabSz="914400"/>
            <a:r>
              <a:rPr lang="en-US" sz="3200" kern="1200" dirty="0">
                <a:solidFill>
                  <a:schemeClr val="tx2"/>
                </a:solidFill>
                <a:latin typeface="Russo One" panose="02000503050000020004" pitchFamily="2" charset="0"/>
              </a:rPr>
              <a:t>Confusion Matrix</a:t>
            </a:r>
          </a:p>
        </p:txBody>
      </p:sp>
      <p:grpSp>
        <p:nvGrpSpPr>
          <p:cNvPr id="60" name="Group 59">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7257560" y="0"/>
            <a:ext cx="1886211" cy="1630749"/>
            <a:chOff x="-305" y="-4155"/>
            <a:chExt cx="2514948" cy="2174333"/>
          </a:xfrm>
        </p:grpSpPr>
        <p:sp>
          <p:nvSpPr>
            <p:cNvPr id="61" name="Freeform: Shape 60">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64" name="Freeform: Shape 63">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descr="Calendar">
            <a:extLst>
              <a:ext uri="{FF2B5EF4-FFF2-40B4-BE49-F238E27FC236}">
                <a16:creationId xmlns:a16="http://schemas.microsoft.com/office/drawing/2014/main" id="{EBA51D81-F014-D599-A962-1E20451AF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0599" y="1312344"/>
            <a:ext cx="4162561" cy="3298830"/>
          </a:xfrm>
          <a:prstGeom prst="rect">
            <a:avLst/>
          </a:prstGeom>
        </p:spPr>
      </p:pic>
      <p:grpSp>
        <p:nvGrpSpPr>
          <p:cNvPr id="66" name="Group 65">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228" y="3242160"/>
            <a:ext cx="2533818" cy="1901340"/>
            <a:chOff x="-305" y="-1"/>
            <a:chExt cx="3832880" cy="2876136"/>
          </a:xfrm>
        </p:grpSpPr>
        <p:sp>
          <p:nvSpPr>
            <p:cNvPr id="67" name="Freeform: Shape 66">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Shape 67">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Shape 68">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01723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3672" y="-6125"/>
            <a:ext cx="3625552" cy="1866112"/>
            <a:chOff x="6867015" y="-1"/>
            <a:chExt cx="5324985" cy="3251912"/>
          </a:xfrm>
          <a:solidFill>
            <a:schemeClr val="bg1">
              <a:alpha val="30000"/>
            </a:schemeClr>
          </a:solidFill>
        </p:grpSpPr>
        <p:sp>
          <p:nvSpPr>
            <p:cNvPr id="63" name="Freeform: Shape 6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Shape 6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C5BD47C-05AA-76F1-A9AD-5BB27BE9B4FE}"/>
              </a:ext>
            </a:extLst>
          </p:cNvPr>
          <p:cNvSpPr>
            <a:spLocks noGrp="1"/>
          </p:cNvSpPr>
          <p:nvPr>
            <p:ph type="title"/>
          </p:nvPr>
        </p:nvSpPr>
        <p:spPr>
          <a:xfrm>
            <a:off x="3303593" y="931992"/>
            <a:ext cx="2536584" cy="535112"/>
          </a:xfrm>
        </p:spPr>
        <p:txBody>
          <a:bodyPr>
            <a:normAutofit/>
          </a:bodyPr>
          <a:lstStyle/>
          <a:p>
            <a:pPr algn="ctr"/>
            <a:r>
              <a:rPr lang="en-US" sz="3200" dirty="0">
                <a:solidFill>
                  <a:schemeClr val="tx2"/>
                </a:solidFill>
                <a:latin typeface="Russo One" panose="02000503050000020004" pitchFamily="2" charset="0"/>
              </a:rPr>
              <a:t>Conclusion</a:t>
            </a:r>
          </a:p>
        </p:txBody>
      </p:sp>
      <p:grpSp>
        <p:nvGrpSpPr>
          <p:cNvPr id="68" name="Group 6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6793706" y="3109732"/>
            <a:ext cx="2356800" cy="2037604"/>
            <a:chOff x="-305" y="-4155"/>
            <a:chExt cx="2514948" cy="2174333"/>
          </a:xfrm>
          <a:solidFill>
            <a:schemeClr val="bg1">
              <a:alpha val="30000"/>
            </a:schemeClr>
          </a:solidFill>
        </p:grpSpPr>
        <p:sp>
          <p:nvSpPr>
            <p:cNvPr id="69" name="Freeform: Shape 6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Shape 6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Shape 7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72" name="Freeform: Shape 7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3" name="Content Placeholder 2">
            <a:extLst>
              <a:ext uri="{FF2B5EF4-FFF2-40B4-BE49-F238E27FC236}">
                <a16:creationId xmlns:a16="http://schemas.microsoft.com/office/drawing/2014/main" id="{5DD8292A-14A0-443D-0F7C-E8DB222F0737}"/>
              </a:ext>
            </a:extLst>
          </p:cNvPr>
          <p:cNvSpPr>
            <a:spLocks noGrp="1"/>
          </p:cNvSpPr>
          <p:nvPr>
            <p:ph idx="1"/>
          </p:nvPr>
        </p:nvSpPr>
        <p:spPr>
          <a:xfrm>
            <a:off x="952385" y="1750339"/>
            <a:ext cx="7239000" cy="3003403"/>
          </a:xfrm>
        </p:spPr>
        <p:txBody>
          <a:bodyPr anchor="t">
            <a:normAutofit/>
          </a:bodyPr>
          <a:lstStyle/>
          <a:p>
            <a:pPr marL="0" indent="0" algn="just">
              <a:buNone/>
            </a:pPr>
            <a:r>
              <a:rPr lang="en-US" sz="1200" dirty="0">
                <a:solidFill>
                  <a:schemeClr val="tx2"/>
                </a:solidFill>
              </a:rPr>
              <a:t>The classes in this dataset are highly imbalanced. Most of the images classified as "Other" including data augmentation has roughly 53 thousand images, while</a:t>
            </a:r>
          </a:p>
          <a:p>
            <a:pPr marL="0" indent="0" algn="just">
              <a:buNone/>
            </a:pPr>
            <a:r>
              <a:rPr lang="en-US" sz="1200" dirty="0">
                <a:solidFill>
                  <a:schemeClr val="tx2"/>
                </a:solidFill>
              </a:rPr>
              <a:t>other images from different classes have at most approximately 6 thousand. We applied transfer learning technique using a pre-trained model ResNet50V2 with "ImageNet" weights. The model includes</a:t>
            </a:r>
          </a:p>
          <a:p>
            <a:pPr marL="0" indent="0" algn="just">
              <a:buNone/>
            </a:pPr>
            <a:r>
              <a:rPr lang="en-US" sz="1200" dirty="0">
                <a:solidFill>
                  <a:schemeClr val="tx2"/>
                </a:solidFill>
              </a:rPr>
              <a:t>20,488 trainable parameters and 23,568,896 non-trainable (frozen) parameters. The model gives a fairly good performance on the class "Other" with an f1-score of 0.84.</a:t>
            </a:r>
          </a:p>
          <a:p>
            <a:pPr marL="0" indent="0" algn="just">
              <a:buNone/>
            </a:pPr>
            <a:r>
              <a:rPr lang="en-US" sz="1200" dirty="0">
                <a:solidFill>
                  <a:schemeClr val="tx2"/>
                </a:solidFill>
              </a:rPr>
              <a:t>However, on other categories such as Crater, Dark Dune, Slope Streak and Swiss Cheese the model gives a very poor performance: f1-score of at most 0.05 on class Slope Streak.</a:t>
            </a:r>
          </a:p>
          <a:p>
            <a:pPr marL="0" indent="0" algn="just">
              <a:buNone/>
            </a:pPr>
            <a:r>
              <a:rPr lang="en-US" sz="1200" dirty="0">
                <a:solidFill>
                  <a:schemeClr val="tx2"/>
                </a:solidFill>
              </a:rPr>
              <a:t>Classes such as "Bright Dune", "Impact Ejecta" and "Spider" were classified incorrectly 100% of the time (shown in the confusion matrix).</a:t>
            </a:r>
          </a:p>
          <a:p>
            <a:pPr marL="0" indent="0" algn="just">
              <a:buNone/>
            </a:pPr>
            <a:r>
              <a:rPr lang="en-US" sz="1200" dirty="0">
                <a:solidFill>
                  <a:schemeClr val="tx2"/>
                </a:solidFill>
              </a:rPr>
              <a:t>The best way to improve performance on the less common classes is to increase their representation in the entire dataset.</a:t>
            </a:r>
          </a:p>
        </p:txBody>
      </p:sp>
    </p:spTree>
    <p:extLst>
      <p:ext uri="{BB962C8B-B14F-4D97-AF65-F5344CB8AC3E}">
        <p14:creationId xmlns:p14="http://schemas.microsoft.com/office/powerpoint/2010/main" val="4059411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9F0FBE-39A4-C0CB-3681-4BD659A1109B}"/>
              </a:ext>
            </a:extLst>
          </p:cNvPr>
          <p:cNvSpPr>
            <a:spLocks noGrp="1"/>
          </p:cNvSpPr>
          <p:nvPr>
            <p:ph type="title"/>
          </p:nvPr>
        </p:nvSpPr>
        <p:spPr>
          <a:xfrm>
            <a:off x="4288381" y="2038566"/>
            <a:ext cx="3596185" cy="742596"/>
          </a:xfrm>
        </p:spPr>
        <p:txBody>
          <a:bodyPr anchor="b">
            <a:noAutofit/>
          </a:bodyPr>
          <a:lstStyle/>
          <a:p>
            <a:pPr algn="ctr"/>
            <a:r>
              <a:rPr lang="en-US" sz="4000" dirty="0">
                <a:latin typeface="Russo One" panose="02000503050000020004" pitchFamily="2" charset="0"/>
              </a:rPr>
              <a:t>THANK YOU</a:t>
            </a:r>
          </a:p>
        </p:txBody>
      </p:sp>
      <p:pic>
        <p:nvPicPr>
          <p:cNvPr id="7" name="Graphic 6" descr="Mail Reply">
            <a:extLst>
              <a:ext uri="{FF2B5EF4-FFF2-40B4-BE49-F238E27FC236}">
                <a16:creationId xmlns:a16="http://schemas.microsoft.com/office/drawing/2014/main" id="{C8D49EAB-C496-E3D0-8EDD-E1CA291E52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1097" y="956302"/>
            <a:ext cx="2907124" cy="2907124"/>
          </a:xfrm>
          <a:prstGeom prst="rect">
            <a:avLst/>
          </a:prstGeom>
        </p:spPr>
      </p:pic>
      <p:sp>
        <p:nvSpPr>
          <p:cNvPr id="3" name="Content Placeholder 2">
            <a:extLst>
              <a:ext uri="{FF2B5EF4-FFF2-40B4-BE49-F238E27FC236}">
                <a16:creationId xmlns:a16="http://schemas.microsoft.com/office/drawing/2014/main" id="{1C8D530E-1771-7B6F-C4FA-81A6D530C226}"/>
              </a:ext>
            </a:extLst>
          </p:cNvPr>
          <p:cNvSpPr>
            <a:spLocks noGrp="1"/>
          </p:cNvSpPr>
          <p:nvPr>
            <p:ph idx="1"/>
          </p:nvPr>
        </p:nvSpPr>
        <p:spPr>
          <a:xfrm>
            <a:off x="5927521" y="3557517"/>
            <a:ext cx="2907125" cy="916510"/>
          </a:xfrm>
        </p:spPr>
        <p:txBody>
          <a:bodyPr anchor="t">
            <a:normAutofit/>
          </a:bodyPr>
          <a:lstStyle/>
          <a:p>
            <a:pPr marL="0" indent="0" algn="r">
              <a:buNone/>
            </a:pPr>
            <a:r>
              <a:rPr lang="en-US" sz="1400" dirty="0">
                <a:latin typeface="Overpas"/>
              </a:rPr>
              <a:t>Do you have any questions?</a:t>
            </a:r>
          </a:p>
          <a:p>
            <a:pPr marL="0" indent="0" algn="r">
              <a:buNone/>
            </a:pPr>
            <a:r>
              <a:rPr lang="en-US" sz="1400" dirty="0">
                <a:latin typeface="Overpas"/>
                <a:hlinkClick r:id="rId4"/>
              </a:rPr>
              <a:t>aryeh.rotberg@gmail.com</a:t>
            </a:r>
            <a:endParaRPr lang="en-US" sz="1400" dirty="0">
              <a:latin typeface="Overpas"/>
            </a:endParaRPr>
          </a:p>
          <a:p>
            <a:pPr marL="0" indent="0" algn="r">
              <a:buNone/>
            </a:pPr>
            <a:r>
              <a:rPr lang="en-US" sz="1400" b="0" i="0" dirty="0">
                <a:effectLst/>
                <a:latin typeface="Overpas"/>
                <a:hlinkClick r:id="rId5"/>
              </a:rPr>
              <a:t>www.linkedin.com/in/aryeh-rotberg</a:t>
            </a:r>
            <a:endParaRPr lang="en-US" sz="1400" dirty="0">
              <a:latin typeface="Overpas"/>
            </a:endParaRPr>
          </a:p>
        </p:txBody>
      </p:sp>
      <p:sp>
        <p:nvSpPr>
          <p:cNvPr id="21" name="Rectangle 20">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800599"/>
            <a:ext cx="9144000" cy="342580"/>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4800599"/>
            <a:ext cx="6115048" cy="342579"/>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3975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EA9E04-36E1-7D60-A4A3-565A1C33559D}"/>
              </a:ext>
            </a:extLst>
          </p:cNvPr>
          <p:cNvSpPr>
            <a:spLocks noGrp="1"/>
          </p:cNvSpPr>
          <p:nvPr>
            <p:ph type="title"/>
          </p:nvPr>
        </p:nvSpPr>
        <p:spPr>
          <a:xfrm>
            <a:off x="628650" y="273843"/>
            <a:ext cx="7886700" cy="994173"/>
          </a:xfrm>
        </p:spPr>
        <p:txBody>
          <a:bodyPr>
            <a:normAutofit/>
          </a:bodyPr>
          <a:lstStyle/>
          <a:p>
            <a:r>
              <a:rPr lang="en-US" sz="3200" dirty="0">
                <a:solidFill>
                  <a:schemeClr val="tx2"/>
                </a:solidFill>
                <a:effectLst/>
                <a:latin typeface="Russo One" panose="02000503050000020004" pitchFamily="2" charset="0"/>
              </a:rPr>
              <a:t>BIBLIOGRAPHY</a:t>
            </a:r>
          </a:p>
        </p:txBody>
      </p:sp>
      <p:sp>
        <p:nvSpPr>
          <p:cNvPr id="6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5D16CE7-B51D-F512-C4CB-89AADE2AF820}"/>
              </a:ext>
            </a:extLst>
          </p:cNvPr>
          <p:cNvSpPr>
            <a:spLocks noGrp="1"/>
          </p:cNvSpPr>
          <p:nvPr>
            <p:ph idx="1"/>
          </p:nvPr>
        </p:nvSpPr>
        <p:spPr>
          <a:xfrm>
            <a:off x="628650" y="1447038"/>
            <a:ext cx="7886700" cy="3188970"/>
          </a:xfrm>
        </p:spPr>
        <p:txBody>
          <a:bodyPr>
            <a:normAutofit/>
          </a:bodyPr>
          <a:lstStyle/>
          <a:p>
            <a:pPr marL="0" indent="0" algn="just">
              <a:buNone/>
            </a:pPr>
            <a:r>
              <a:rPr lang="en-US" sz="1400" b="0" dirty="0">
                <a:solidFill>
                  <a:schemeClr val="tx2"/>
                </a:solidFill>
                <a:effectLst/>
                <a:latin typeface="Overpas"/>
              </a:rPr>
              <a:t>The data used in this project comes from the DOI:</a:t>
            </a:r>
          </a:p>
          <a:p>
            <a:pPr marL="0" indent="0" algn="just">
              <a:buNone/>
            </a:pPr>
            <a:r>
              <a:rPr lang="en-US" sz="1400" b="0" dirty="0">
                <a:solidFill>
                  <a:schemeClr val="tx2"/>
                </a:solidFill>
                <a:effectLst/>
                <a:latin typeface="Overpas"/>
              </a:rPr>
              <a:t>10.5281/zenodo.2538135</a:t>
            </a:r>
          </a:p>
          <a:p>
            <a:pPr marL="0" indent="0" algn="just">
              <a:buNone/>
            </a:pPr>
            <a:endParaRPr lang="en-US" sz="1400" dirty="0">
              <a:solidFill>
                <a:schemeClr val="tx2"/>
              </a:solidFill>
              <a:latin typeface="Overpas"/>
            </a:endParaRPr>
          </a:p>
          <a:p>
            <a:pPr marL="0" indent="0" algn="just">
              <a:buNone/>
            </a:pPr>
            <a:r>
              <a:rPr lang="en-US" sz="1400" b="0" dirty="0">
                <a:solidFill>
                  <a:schemeClr val="tx2"/>
                </a:solidFill>
                <a:effectLst/>
                <a:latin typeface="Overpas"/>
              </a:rPr>
              <a:t>Gary Doran, Emily Dunkel, Steven Lu, &amp; Kiri Wagstaff. (2020). Mars orbital image (HiRISE) labeled data set version 3.2 (3.2.0) [Data set]. Zenodo. https://doi.org/10.5281/zenodo.4002935</a:t>
            </a:r>
          </a:p>
          <a:p>
            <a:pPr marL="0" indent="0" algn="just">
              <a:buNone/>
            </a:pPr>
            <a:br>
              <a:rPr lang="en-US" sz="1400" b="0" dirty="0">
                <a:solidFill>
                  <a:schemeClr val="tx2"/>
                </a:solidFill>
                <a:effectLst/>
                <a:latin typeface="Overpas"/>
              </a:rPr>
            </a:br>
            <a:r>
              <a:rPr lang="en-US" sz="1400" b="0" dirty="0">
                <a:solidFill>
                  <a:schemeClr val="tx2"/>
                </a:solidFill>
                <a:effectLst/>
                <a:latin typeface="Overpas"/>
              </a:rPr>
              <a:t>Idea for this project and the data originates from the following paper: </a:t>
            </a:r>
            <a:endParaRPr lang="en-US" sz="1400" dirty="0">
              <a:solidFill>
                <a:schemeClr val="tx2"/>
              </a:solidFill>
              <a:latin typeface="Overpas"/>
            </a:endParaRPr>
          </a:p>
          <a:p>
            <a:pPr marL="0" indent="0" algn="just">
              <a:buNone/>
            </a:pPr>
            <a:endParaRPr lang="en-US" sz="1400" b="0" dirty="0">
              <a:solidFill>
                <a:schemeClr val="tx2"/>
              </a:solidFill>
              <a:effectLst/>
              <a:latin typeface="Overpas"/>
            </a:endParaRPr>
          </a:p>
          <a:p>
            <a:pPr marL="0" indent="0" algn="just">
              <a:buNone/>
            </a:pPr>
            <a:r>
              <a:rPr lang="en-US" sz="1400" b="0" dirty="0">
                <a:solidFill>
                  <a:schemeClr val="tx2"/>
                </a:solidFill>
                <a:effectLst/>
                <a:latin typeface="Overpas"/>
              </a:rPr>
              <a:t>Kiri Wagstaff, Steven Lu, Emily Dunkel, Kevin Grimes, Brandon Zhao, Jesse Cai,</a:t>
            </a:r>
          </a:p>
          <a:p>
            <a:pPr marL="0" indent="0" algn="just">
              <a:buNone/>
            </a:pPr>
            <a:r>
              <a:rPr lang="en-US" sz="1400" b="0" dirty="0">
                <a:solidFill>
                  <a:schemeClr val="tx2"/>
                </a:solidFill>
                <a:effectLst/>
                <a:latin typeface="Overpas"/>
              </a:rPr>
              <a:t>Shoshanna B. Cole, Gary Doran, Raymond Francis, Jake Lee, and Lukas Mandrake "Mars Image Content Classification: Three Years of NASA Deployment and Recent Advances" The Thirty-Fifth AAAI Conference on Artificial Intelligence (AAAI-21)</a:t>
            </a:r>
          </a:p>
        </p:txBody>
      </p:sp>
    </p:spTree>
    <p:extLst>
      <p:ext uri="{BB962C8B-B14F-4D97-AF65-F5344CB8AC3E}">
        <p14:creationId xmlns:p14="http://schemas.microsoft.com/office/powerpoint/2010/main" val="2988801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04F99093-FB6D-43E0-AA45-FA744653E0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E8B83EF-4FB2-4C16-B94A-73A8FBCD1E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9" name="Group 38">
            <a:extLst>
              <a:ext uri="{FF2B5EF4-FFF2-40B4-BE49-F238E27FC236}">
                <a16:creationId xmlns:a16="http://schemas.microsoft.com/office/drawing/2014/main" id="{65CE4779-ABAB-448C-B806-A60E8F835D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8" y="-3116"/>
            <a:ext cx="1886210" cy="1630749"/>
            <a:chOff x="-305" y="-4155"/>
            <a:chExt cx="2514948" cy="2174333"/>
          </a:xfrm>
        </p:grpSpPr>
        <p:sp>
          <p:nvSpPr>
            <p:cNvPr id="40" name="Freeform: Shape 39">
              <a:extLst>
                <a:ext uri="{FF2B5EF4-FFF2-40B4-BE49-F238E27FC236}">
                  <a16:creationId xmlns:a16="http://schemas.microsoft.com/office/drawing/2014/main" id="{284E8940-EE47-4A50-B7D3-F4BF68524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9BA40340-BD4D-49C0-8BC6-61AF7391F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79A4281-F939-4206-9B6F-8DDD2FDAA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3" name="Freeform: Shape 42">
              <a:extLst>
                <a:ext uri="{FF2B5EF4-FFF2-40B4-BE49-F238E27FC236}">
                  <a16:creationId xmlns:a16="http://schemas.microsoft.com/office/drawing/2014/main" id="{38774401-76BE-487C-8645-DC90C833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30906C57-B778-46A4-291A-13DB20FD3B4F}"/>
              </a:ext>
            </a:extLst>
          </p:cNvPr>
          <p:cNvSpPr>
            <a:spLocks noGrp="1"/>
          </p:cNvSpPr>
          <p:nvPr>
            <p:ph type="title"/>
          </p:nvPr>
        </p:nvSpPr>
        <p:spPr>
          <a:xfrm>
            <a:off x="603504" y="602216"/>
            <a:ext cx="3100267" cy="1090538"/>
          </a:xfrm>
        </p:spPr>
        <p:txBody>
          <a:bodyPr vert="horz" lIns="91440" tIns="45720" rIns="91440" bIns="45720" rtlCol="0" anchor="ctr">
            <a:normAutofit/>
          </a:bodyPr>
          <a:lstStyle/>
          <a:p>
            <a:pPr defTabSz="914400"/>
            <a:r>
              <a:rPr lang="en-US" sz="2700" dirty="0">
                <a:solidFill>
                  <a:schemeClr val="tx2"/>
                </a:solidFill>
                <a:latin typeface="Russo One" panose="02000503050000020004" pitchFamily="2" charset="0"/>
              </a:rPr>
              <a:t>Bright and</a:t>
            </a:r>
            <a:br>
              <a:rPr lang="en-US" sz="2700" dirty="0">
                <a:solidFill>
                  <a:schemeClr val="tx2"/>
                </a:solidFill>
                <a:latin typeface="Russo One" panose="02000503050000020004" pitchFamily="2" charset="0"/>
              </a:rPr>
            </a:br>
            <a:r>
              <a:rPr lang="en-US" sz="2700" dirty="0">
                <a:solidFill>
                  <a:schemeClr val="tx2"/>
                </a:solidFill>
                <a:latin typeface="Russo One" panose="02000503050000020004" pitchFamily="2" charset="0"/>
              </a:rPr>
              <a:t>Dark Dune</a:t>
            </a:r>
          </a:p>
        </p:txBody>
      </p:sp>
      <p:sp>
        <p:nvSpPr>
          <p:cNvPr id="5" name="TextBox 4">
            <a:extLst>
              <a:ext uri="{FF2B5EF4-FFF2-40B4-BE49-F238E27FC236}">
                <a16:creationId xmlns:a16="http://schemas.microsoft.com/office/drawing/2014/main" id="{5522DFD2-A6AB-3966-1AFC-6DEFAD98D92B}"/>
              </a:ext>
            </a:extLst>
          </p:cNvPr>
          <p:cNvSpPr txBox="1"/>
          <p:nvPr/>
        </p:nvSpPr>
        <p:spPr>
          <a:xfrm>
            <a:off x="603504" y="1983710"/>
            <a:ext cx="3700707" cy="1774666"/>
          </a:xfrm>
          <a:prstGeom prst="rect">
            <a:avLst/>
          </a:prstGeom>
        </p:spPr>
        <p:txBody>
          <a:bodyPr vert="horz" lIns="91440" tIns="45720" rIns="91440" bIns="45720" rtlCol="0" anchor="ctr">
            <a:normAutofit lnSpcReduction="10000"/>
          </a:bodyPr>
          <a:lstStyle/>
          <a:p>
            <a:pPr algn="just"/>
            <a:r>
              <a:rPr lang="en-US" sz="1600" b="0" i="0" dirty="0">
                <a:solidFill>
                  <a:schemeClr val="tx2"/>
                </a:solidFill>
                <a:effectLst/>
                <a:latin typeface="Overpas"/>
              </a:rPr>
              <a:t>Bright dune and dark dune are two sand dune classes found on Mars. Dark dunes are completely defrosted, whereas bright dunes are not. Bright dunes are generally bright due to overlying frost and can exhibit black spots where parts of the dune are defrosting.</a:t>
            </a:r>
            <a:endParaRPr lang="en-US" sz="1600" dirty="0">
              <a:solidFill>
                <a:schemeClr val="tx2"/>
              </a:solidFill>
              <a:latin typeface="Overpas"/>
            </a:endParaRPr>
          </a:p>
        </p:txBody>
      </p:sp>
      <p:pic>
        <p:nvPicPr>
          <p:cNvPr id="7" name="Picture 6" descr="Shape, circle">
            <a:extLst>
              <a:ext uri="{FF2B5EF4-FFF2-40B4-BE49-F238E27FC236}">
                <a16:creationId xmlns:a16="http://schemas.microsoft.com/office/drawing/2014/main" id="{4FB25B19-11EC-BDDE-86FC-9C24FEBE75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9240" y="2373252"/>
            <a:ext cx="1694740" cy="2770248"/>
          </a:xfrm>
          <a:prstGeom prst="rect">
            <a:avLst/>
          </a:prstGeom>
        </p:spPr>
      </p:pic>
      <p:pic>
        <p:nvPicPr>
          <p:cNvPr id="4" name="Picture 3">
            <a:extLst>
              <a:ext uri="{FF2B5EF4-FFF2-40B4-BE49-F238E27FC236}">
                <a16:creationId xmlns:a16="http://schemas.microsoft.com/office/drawing/2014/main" id="{4063CFF7-E2CB-9D1F-57F8-249D8D565B65}"/>
              </a:ext>
            </a:extLst>
          </p:cNvPr>
          <p:cNvPicPr>
            <a:picLocks/>
          </p:cNvPicPr>
          <p:nvPr/>
        </p:nvPicPr>
        <p:blipFill>
          <a:blip r:embed="rId3"/>
          <a:stretch>
            <a:fillRect/>
          </a:stretch>
        </p:blipFill>
        <p:spPr>
          <a:xfrm>
            <a:off x="4447221" y="2650803"/>
            <a:ext cx="2048587" cy="2048587"/>
          </a:xfrm>
          <a:prstGeom prst="rect">
            <a:avLst/>
          </a:prstGeom>
        </p:spPr>
      </p:pic>
      <p:pic>
        <p:nvPicPr>
          <p:cNvPr id="3" name="Picture 2">
            <a:extLst>
              <a:ext uri="{FF2B5EF4-FFF2-40B4-BE49-F238E27FC236}">
                <a16:creationId xmlns:a16="http://schemas.microsoft.com/office/drawing/2014/main" id="{92B1B28E-E5DA-BA4E-F04A-6685D52B4743}"/>
              </a:ext>
            </a:extLst>
          </p:cNvPr>
          <p:cNvPicPr>
            <a:picLocks/>
          </p:cNvPicPr>
          <p:nvPr/>
        </p:nvPicPr>
        <p:blipFill>
          <a:blip r:embed="rId4"/>
          <a:stretch>
            <a:fillRect/>
          </a:stretch>
        </p:blipFill>
        <p:spPr>
          <a:xfrm>
            <a:off x="6834608" y="602216"/>
            <a:ext cx="2048587" cy="2048587"/>
          </a:xfrm>
          <a:prstGeom prst="rect">
            <a:avLst/>
          </a:prstGeom>
        </p:spPr>
      </p:pic>
      <p:sp>
        <p:nvSpPr>
          <p:cNvPr id="8" name="TextBox 7">
            <a:extLst>
              <a:ext uri="{FF2B5EF4-FFF2-40B4-BE49-F238E27FC236}">
                <a16:creationId xmlns:a16="http://schemas.microsoft.com/office/drawing/2014/main" id="{CC393E74-7645-A8D4-43E4-4C1EEC8E8507}"/>
              </a:ext>
            </a:extLst>
          </p:cNvPr>
          <p:cNvSpPr txBox="1"/>
          <p:nvPr/>
        </p:nvSpPr>
        <p:spPr>
          <a:xfrm>
            <a:off x="7229562" y="2343026"/>
            <a:ext cx="1258678" cy="307777"/>
          </a:xfrm>
          <a:prstGeom prst="rect">
            <a:avLst/>
          </a:prstGeom>
          <a:noFill/>
        </p:spPr>
        <p:txBody>
          <a:bodyPr wrap="none" rtlCol="0">
            <a:spAutoFit/>
          </a:bodyPr>
          <a:lstStyle/>
          <a:p>
            <a:r>
              <a:rPr lang="en-US" sz="1400" dirty="0">
                <a:solidFill>
                  <a:schemeClr val="bg1"/>
                </a:solidFill>
                <a:latin typeface="Russo One" panose="02000503050000020004" pitchFamily="2" charset="0"/>
              </a:rPr>
              <a:t>DARK DUNE</a:t>
            </a:r>
          </a:p>
        </p:txBody>
      </p:sp>
      <p:sp>
        <p:nvSpPr>
          <p:cNvPr id="9" name="TextBox 8">
            <a:extLst>
              <a:ext uri="{FF2B5EF4-FFF2-40B4-BE49-F238E27FC236}">
                <a16:creationId xmlns:a16="http://schemas.microsoft.com/office/drawing/2014/main" id="{5293FD0E-618A-9A97-049A-4441E2771BE7}"/>
              </a:ext>
            </a:extLst>
          </p:cNvPr>
          <p:cNvSpPr txBox="1"/>
          <p:nvPr/>
        </p:nvSpPr>
        <p:spPr>
          <a:xfrm>
            <a:off x="4746796" y="4391467"/>
            <a:ext cx="1449436" cy="307777"/>
          </a:xfrm>
          <a:prstGeom prst="rect">
            <a:avLst/>
          </a:prstGeom>
          <a:noFill/>
        </p:spPr>
        <p:txBody>
          <a:bodyPr wrap="none" rtlCol="0">
            <a:spAutoFit/>
          </a:bodyPr>
          <a:lstStyle/>
          <a:p>
            <a:r>
              <a:rPr lang="en-US" sz="1400" dirty="0">
                <a:solidFill>
                  <a:schemeClr val="bg1"/>
                </a:solidFill>
                <a:latin typeface="Russo One" panose="02000503050000020004" pitchFamily="2" charset="0"/>
              </a:rPr>
              <a:t>BRIGHT DUNE</a:t>
            </a:r>
          </a:p>
        </p:txBody>
      </p:sp>
      <p:cxnSp>
        <p:nvCxnSpPr>
          <p:cNvPr id="13" name="Straight Connector 12">
            <a:extLst>
              <a:ext uri="{FF2B5EF4-FFF2-40B4-BE49-F238E27FC236}">
                <a16:creationId xmlns:a16="http://schemas.microsoft.com/office/drawing/2014/main" id="{88D7847E-A97A-69EA-A3D8-C2D7D31389D5}"/>
              </a:ext>
            </a:extLst>
          </p:cNvPr>
          <p:cNvCxnSpPr>
            <a:cxnSpLocks/>
          </p:cNvCxnSpPr>
          <p:nvPr/>
        </p:nvCxnSpPr>
        <p:spPr>
          <a:xfrm>
            <a:off x="698864" y="1627633"/>
            <a:ext cx="3487782"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2193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 name="Picture 29" descr="Shape, circle">
            <a:extLst>
              <a:ext uri="{FF2B5EF4-FFF2-40B4-BE49-F238E27FC236}">
                <a16:creationId xmlns:a16="http://schemas.microsoft.com/office/drawing/2014/main" id="{D758FF44-96BA-0471-2700-5691C2D126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9240" y="2373252"/>
            <a:ext cx="1694740" cy="2770248"/>
          </a:xfrm>
          <a:prstGeom prst="rect">
            <a:avLst/>
          </a:prstGeom>
        </p:spPr>
      </p:pic>
      <p:pic>
        <p:nvPicPr>
          <p:cNvPr id="6" name="Picture 5" descr="A picture containing shape">
            <a:extLst>
              <a:ext uri="{FF2B5EF4-FFF2-40B4-BE49-F238E27FC236}">
                <a16:creationId xmlns:a16="http://schemas.microsoft.com/office/drawing/2014/main" id="{0EB8C965-3CDE-B397-99D4-6E680B0A1F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8961" y="0"/>
            <a:ext cx="2204483" cy="1603790"/>
          </a:xfrm>
          <a:prstGeom prst="rect">
            <a:avLst/>
          </a:prstGeom>
        </p:spPr>
      </p:pic>
      <p:sp>
        <p:nvSpPr>
          <p:cNvPr id="2" name="Title 1">
            <a:extLst>
              <a:ext uri="{FF2B5EF4-FFF2-40B4-BE49-F238E27FC236}">
                <a16:creationId xmlns:a16="http://schemas.microsoft.com/office/drawing/2014/main" id="{30906C57-B778-46A4-291A-13DB20FD3B4F}"/>
              </a:ext>
            </a:extLst>
          </p:cNvPr>
          <p:cNvSpPr>
            <a:spLocks noGrp="1"/>
          </p:cNvSpPr>
          <p:nvPr>
            <p:ph type="title"/>
          </p:nvPr>
        </p:nvSpPr>
        <p:spPr>
          <a:xfrm>
            <a:off x="3724072" y="862149"/>
            <a:ext cx="1943237" cy="574421"/>
          </a:xfrm>
        </p:spPr>
        <p:txBody>
          <a:bodyPr vert="horz" lIns="91440" tIns="45720" rIns="91440" bIns="45720" rtlCol="0" anchor="b">
            <a:normAutofit/>
          </a:bodyPr>
          <a:lstStyle/>
          <a:p>
            <a:pPr defTabSz="914400"/>
            <a:r>
              <a:rPr lang="en-US" sz="3200" dirty="0">
                <a:solidFill>
                  <a:schemeClr val="tx2"/>
                </a:solidFill>
                <a:latin typeface="Russo One" panose="02000503050000020004" pitchFamily="2" charset="0"/>
              </a:rPr>
              <a:t>Crater</a:t>
            </a:r>
            <a:endParaRPr lang="en-US" sz="3400" dirty="0">
              <a:solidFill>
                <a:schemeClr val="tx2"/>
              </a:solidFill>
              <a:latin typeface="Russo One" panose="02000503050000020004" pitchFamily="2" charset="0"/>
            </a:endParaRPr>
          </a:p>
        </p:txBody>
      </p:sp>
      <p:sp>
        <p:nvSpPr>
          <p:cNvPr id="5" name="TextBox 4">
            <a:extLst>
              <a:ext uri="{FF2B5EF4-FFF2-40B4-BE49-F238E27FC236}">
                <a16:creationId xmlns:a16="http://schemas.microsoft.com/office/drawing/2014/main" id="{5522DFD2-A6AB-3966-1AFC-6DEFAD98D92B}"/>
              </a:ext>
            </a:extLst>
          </p:cNvPr>
          <p:cNvSpPr txBox="1"/>
          <p:nvPr/>
        </p:nvSpPr>
        <p:spPr>
          <a:xfrm>
            <a:off x="3724073" y="1828800"/>
            <a:ext cx="4939867" cy="1156854"/>
          </a:xfrm>
          <a:prstGeom prst="rect">
            <a:avLst/>
          </a:prstGeom>
        </p:spPr>
        <p:txBody>
          <a:bodyPr vert="horz" lIns="91440" tIns="45720" rIns="91440" bIns="45720" rtlCol="0">
            <a:normAutofit/>
          </a:bodyPr>
          <a:lstStyle/>
          <a:p>
            <a:pPr algn="just" defTabSz="914400">
              <a:lnSpc>
                <a:spcPct val="90000"/>
              </a:lnSpc>
              <a:spcAft>
                <a:spcPts val="600"/>
              </a:spcAft>
            </a:pPr>
            <a:r>
              <a:rPr lang="en-US" sz="1600" b="0" i="0" dirty="0">
                <a:solidFill>
                  <a:schemeClr val="tx2"/>
                </a:solidFill>
                <a:effectLst/>
                <a:latin typeface="Overpas"/>
              </a:rPr>
              <a:t>The crater class consists of crater images in which the diameter of the crater is greater than or equal to 1/5 the width of the image and the circular rim is visible for at least half the crater's circumference.</a:t>
            </a:r>
            <a:endParaRPr lang="en-US" sz="1600" dirty="0">
              <a:solidFill>
                <a:schemeClr val="tx2"/>
              </a:solidFill>
              <a:latin typeface="Overpas"/>
            </a:endParaRPr>
          </a:p>
        </p:txBody>
      </p:sp>
      <p:pic>
        <p:nvPicPr>
          <p:cNvPr id="11" name="Picture 10">
            <a:extLst>
              <a:ext uri="{FF2B5EF4-FFF2-40B4-BE49-F238E27FC236}">
                <a16:creationId xmlns:a16="http://schemas.microsoft.com/office/drawing/2014/main" id="{69AE18D4-E3D9-A5EC-42CE-DC7A1C474BC0}"/>
              </a:ext>
            </a:extLst>
          </p:cNvPr>
          <p:cNvPicPr>
            <a:picLocks noChangeAspect="1"/>
          </p:cNvPicPr>
          <p:nvPr/>
        </p:nvPicPr>
        <p:blipFill rotWithShape="1">
          <a:blip r:embed="rId4"/>
          <a:srcRect l="31488" r="919" b="2"/>
          <a:stretch/>
        </p:blipFill>
        <p:spPr>
          <a:xfrm>
            <a:off x="23" y="10"/>
            <a:ext cx="3108938" cy="5148072"/>
          </a:xfrm>
          <a:prstGeom prst="rect">
            <a:avLst/>
          </a:prstGeom>
          <a:effectLst/>
        </p:spPr>
      </p:pic>
      <p:cxnSp>
        <p:nvCxnSpPr>
          <p:cNvPr id="16" name="Straight Connector 15">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1586337"/>
            <a:ext cx="47320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0859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Shape, circle">
            <a:extLst>
              <a:ext uri="{FF2B5EF4-FFF2-40B4-BE49-F238E27FC236}">
                <a16:creationId xmlns:a16="http://schemas.microsoft.com/office/drawing/2014/main" id="{D084C5D4-0AD4-31D3-843D-D5C53B0E59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9240" y="2373252"/>
            <a:ext cx="1694740" cy="2770248"/>
          </a:xfrm>
          <a:prstGeom prst="rect">
            <a:avLst/>
          </a:prstGeom>
        </p:spPr>
      </p:pic>
      <p:pic>
        <p:nvPicPr>
          <p:cNvPr id="5" name="Picture 4" descr="A picture containing shape">
            <a:extLst>
              <a:ext uri="{FF2B5EF4-FFF2-40B4-BE49-F238E27FC236}">
                <a16:creationId xmlns:a16="http://schemas.microsoft.com/office/drawing/2014/main" id="{C00624A0-FC14-F849-284B-548FD4D196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8960" y="0"/>
            <a:ext cx="2204483" cy="1603790"/>
          </a:xfrm>
          <a:prstGeom prst="rect">
            <a:avLst/>
          </a:prstGeom>
        </p:spPr>
      </p:pic>
      <p:sp>
        <p:nvSpPr>
          <p:cNvPr id="2" name="Title 1">
            <a:extLst>
              <a:ext uri="{FF2B5EF4-FFF2-40B4-BE49-F238E27FC236}">
                <a16:creationId xmlns:a16="http://schemas.microsoft.com/office/drawing/2014/main" id="{E32A33AE-A6A5-FFCF-5F14-63E0C24C05BB}"/>
              </a:ext>
            </a:extLst>
          </p:cNvPr>
          <p:cNvSpPr>
            <a:spLocks noGrp="1"/>
          </p:cNvSpPr>
          <p:nvPr>
            <p:ph type="title"/>
          </p:nvPr>
        </p:nvSpPr>
        <p:spPr>
          <a:xfrm>
            <a:off x="3724072" y="831273"/>
            <a:ext cx="3563419" cy="605298"/>
          </a:xfrm>
        </p:spPr>
        <p:txBody>
          <a:bodyPr vert="horz" lIns="91440" tIns="45720" rIns="91440" bIns="45720" rtlCol="0" anchor="b">
            <a:normAutofit/>
          </a:bodyPr>
          <a:lstStyle/>
          <a:p>
            <a:pPr defTabSz="914400"/>
            <a:r>
              <a:rPr lang="en-US" sz="3200" dirty="0">
                <a:solidFill>
                  <a:schemeClr val="tx2"/>
                </a:solidFill>
                <a:latin typeface="Russo One" panose="02000503050000020004" pitchFamily="2" charset="0"/>
              </a:rPr>
              <a:t>Slope Streak</a:t>
            </a:r>
          </a:p>
        </p:txBody>
      </p:sp>
      <p:sp>
        <p:nvSpPr>
          <p:cNvPr id="10" name="TextBox 9">
            <a:extLst>
              <a:ext uri="{FF2B5EF4-FFF2-40B4-BE49-F238E27FC236}">
                <a16:creationId xmlns:a16="http://schemas.microsoft.com/office/drawing/2014/main" id="{AB53DB6F-FC1C-97FA-C5D0-D93BAC553FA4}"/>
              </a:ext>
            </a:extLst>
          </p:cNvPr>
          <p:cNvSpPr txBox="1"/>
          <p:nvPr/>
        </p:nvSpPr>
        <p:spPr>
          <a:xfrm>
            <a:off x="3724073" y="1828800"/>
            <a:ext cx="4939867" cy="2839064"/>
          </a:xfrm>
          <a:prstGeom prst="rect">
            <a:avLst/>
          </a:prstGeom>
        </p:spPr>
        <p:txBody>
          <a:bodyPr vert="horz" lIns="91440" tIns="45720" rIns="91440" bIns="45720" rtlCol="0">
            <a:normAutofit/>
          </a:bodyPr>
          <a:lstStyle/>
          <a:p>
            <a:pPr algn="just" defTabSz="914400">
              <a:lnSpc>
                <a:spcPct val="90000"/>
              </a:lnSpc>
              <a:spcAft>
                <a:spcPts val="600"/>
              </a:spcAft>
            </a:pPr>
            <a:r>
              <a:rPr lang="en-US" sz="1600" b="0" i="0" dirty="0">
                <a:solidFill>
                  <a:schemeClr val="tx2"/>
                </a:solidFill>
                <a:effectLst/>
                <a:latin typeface="Overpas"/>
              </a:rPr>
              <a:t>The crater class consists of crater images in which the diameter of the crater is greater than or equal to 1/5 the width of the image and the circular rim is visible for at least half the crater's circumference.</a:t>
            </a:r>
            <a:endParaRPr lang="en-US" sz="1600" dirty="0">
              <a:solidFill>
                <a:schemeClr val="tx2"/>
              </a:solidFill>
              <a:latin typeface="Overpas"/>
            </a:endParaRPr>
          </a:p>
        </p:txBody>
      </p:sp>
      <p:pic>
        <p:nvPicPr>
          <p:cNvPr id="8" name="Picture 7">
            <a:extLst>
              <a:ext uri="{FF2B5EF4-FFF2-40B4-BE49-F238E27FC236}">
                <a16:creationId xmlns:a16="http://schemas.microsoft.com/office/drawing/2014/main" id="{C6FD8A5D-1202-CAE9-631A-B5A45465A639}"/>
              </a:ext>
            </a:extLst>
          </p:cNvPr>
          <p:cNvPicPr>
            <a:picLocks noChangeAspect="1"/>
          </p:cNvPicPr>
          <p:nvPr/>
        </p:nvPicPr>
        <p:blipFill rotWithShape="1">
          <a:blip r:embed="rId4"/>
          <a:srcRect l="23230" r="9178" b="2"/>
          <a:stretch/>
        </p:blipFill>
        <p:spPr>
          <a:xfrm>
            <a:off x="20" y="10"/>
            <a:ext cx="3108940" cy="5143490"/>
          </a:xfrm>
          <a:prstGeom prst="rect">
            <a:avLst/>
          </a:prstGeom>
          <a:effectLst/>
        </p:spPr>
      </p:pic>
      <p:cxnSp>
        <p:nvCxnSpPr>
          <p:cNvPr id="15" name="Straight Connector 14">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1586337"/>
            <a:ext cx="47320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582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shape">
            <a:extLst>
              <a:ext uri="{FF2B5EF4-FFF2-40B4-BE49-F238E27FC236}">
                <a16:creationId xmlns:a16="http://schemas.microsoft.com/office/drawing/2014/main" id="{89C183EE-42FE-2DE5-0430-79E1D5D810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0" y="0"/>
            <a:ext cx="2204483" cy="1603790"/>
          </a:xfrm>
          <a:prstGeom prst="rect">
            <a:avLst/>
          </a:prstGeom>
        </p:spPr>
      </p:pic>
      <p:pic>
        <p:nvPicPr>
          <p:cNvPr id="3" name="Picture 2" descr="Shape, circle">
            <a:extLst>
              <a:ext uri="{FF2B5EF4-FFF2-40B4-BE49-F238E27FC236}">
                <a16:creationId xmlns:a16="http://schemas.microsoft.com/office/drawing/2014/main" id="{A1ACB526-BF93-9083-3FA4-68D086DF26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9240" y="2373252"/>
            <a:ext cx="1694740" cy="2770248"/>
          </a:xfrm>
          <a:prstGeom prst="rect">
            <a:avLst/>
          </a:prstGeom>
        </p:spPr>
      </p:pic>
      <p:sp>
        <p:nvSpPr>
          <p:cNvPr id="2" name="Title 1">
            <a:extLst>
              <a:ext uri="{FF2B5EF4-FFF2-40B4-BE49-F238E27FC236}">
                <a16:creationId xmlns:a16="http://schemas.microsoft.com/office/drawing/2014/main" id="{750FAD63-C7FE-2E11-7424-5D7AD60E3EF3}"/>
              </a:ext>
            </a:extLst>
          </p:cNvPr>
          <p:cNvSpPr>
            <a:spLocks noGrp="1"/>
          </p:cNvSpPr>
          <p:nvPr>
            <p:ph type="title"/>
          </p:nvPr>
        </p:nvSpPr>
        <p:spPr>
          <a:xfrm>
            <a:off x="3724072" y="868681"/>
            <a:ext cx="3669505" cy="567889"/>
          </a:xfrm>
        </p:spPr>
        <p:txBody>
          <a:bodyPr vert="horz" lIns="91440" tIns="45720" rIns="91440" bIns="45720" rtlCol="0" anchor="b">
            <a:normAutofit/>
          </a:bodyPr>
          <a:lstStyle/>
          <a:p>
            <a:pPr defTabSz="914400"/>
            <a:r>
              <a:rPr lang="en-US" sz="3200" dirty="0">
                <a:solidFill>
                  <a:schemeClr val="tx2"/>
                </a:solidFill>
                <a:latin typeface="Russo One" panose="02000503050000020004" pitchFamily="2" charset="0"/>
              </a:rPr>
              <a:t>Impact Ejecta</a:t>
            </a:r>
          </a:p>
        </p:txBody>
      </p:sp>
      <p:sp>
        <p:nvSpPr>
          <p:cNvPr id="6" name="TextBox 5">
            <a:extLst>
              <a:ext uri="{FF2B5EF4-FFF2-40B4-BE49-F238E27FC236}">
                <a16:creationId xmlns:a16="http://schemas.microsoft.com/office/drawing/2014/main" id="{79480AA5-CD7B-2BFF-8E89-30BAE24B6A38}"/>
              </a:ext>
            </a:extLst>
          </p:cNvPr>
          <p:cNvSpPr txBox="1"/>
          <p:nvPr/>
        </p:nvSpPr>
        <p:spPr>
          <a:xfrm>
            <a:off x="3724073" y="1828800"/>
            <a:ext cx="4939867" cy="2839064"/>
          </a:xfrm>
          <a:prstGeom prst="rect">
            <a:avLst/>
          </a:prstGeom>
        </p:spPr>
        <p:txBody>
          <a:bodyPr vert="horz" lIns="91440" tIns="45720" rIns="91440" bIns="45720" rtlCol="0">
            <a:normAutofit/>
          </a:bodyPr>
          <a:lstStyle/>
          <a:p>
            <a:pPr algn="just" defTabSz="914400">
              <a:lnSpc>
                <a:spcPct val="90000"/>
              </a:lnSpc>
              <a:spcAft>
                <a:spcPts val="600"/>
              </a:spcAft>
            </a:pPr>
            <a:r>
              <a:rPr lang="en-US" sz="1600" b="0" i="0" dirty="0">
                <a:solidFill>
                  <a:schemeClr val="tx2"/>
                </a:solidFill>
                <a:effectLst/>
                <a:latin typeface="Overpas"/>
              </a:rPr>
              <a:t>Impact ejecta refers to material that is blasted out from the impact of a meteorite or the eruption of a volcano. We also include cases in which the impact cleared away overlying dust, exposing the underlying surface. In some cases, the associated crater may be too small to see. Impact ejecta can also include lava that spilled out from the impact (blobby ("lobate") instead of blast-like), more like an eruption (triggered by the impact). Impact ejecta can be isolated, or they can form in clusters when the impactor breaks up into multiple fragments.</a:t>
            </a:r>
            <a:endParaRPr lang="en-US" sz="1600" dirty="0">
              <a:solidFill>
                <a:schemeClr val="tx2"/>
              </a:solidFill>
              <a:latin typeface="Overpas"/>
            </a:endParaRPr>
          </a:p>
        </p:txBody>
      </p:sp>
      <p:pic>
        <p:nvPicPr>
          <p:cNvPr id="8" name="Picture 7">
            <a:extLst>
              <a:ext uri="{FF2B5EF4-FFF2-40B4-BE49-F238E27FC236}">
                <a16:creationId xmlns:a16="http://schemas.microsoft.com/office/drawing/2014/main" id="{B39C84EC-0824-B0EA-E357-B237E9A6DD41}"/>
              </a:ext>
            </a:extLst>
          </p:cNvPr>
          <p:cNvPicPr>
            <a:picLocks noChangeAspect="1"/>
          </p:cNvPicPr>
          <p:nvPr/>
        </p:nvPicPr>
        <p:blipFill rotWithShape="1">
          <a:blip r:embed="rId4"/>
          <a:srcRect l="7612" r="24796" b="2"/>
          <a:stretch/>
        </p:blipFill>
        <p:spPr>
          <a:xfrm>
            <a:off x="20" y="10"/>
            <a:ext cx="3108940" cy="5143490"/>
          </a:xfrm>
          <a:prstGeom prst="rect">
            <a:avLst/>
          </a:prstGeom>
          <a:effectLst/>
        </p:spPr>
      </p:pic>
      <p:cxnSp>
        <p:nvCxnSpPr>
          <p:cNvPr id="13" name="Straight Connector 12">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1586337"/>
            <a:ext cx="47320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7126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04F99093-FB6D-43E0-AA45-FA744653E0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E8B83EF-4FB2-4C16-B94A-73A8FBCD1E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9" name="Group 38">
            <a:extLst>
              <a:ext uri="{FF2B5EF4-FFF2-40B4-BE49-F238E27FC236}">
                <a16:creationId xmlns:a16="http://schemas.microsoft.com/office/drawing/2014/main" id="{65CE4779-ABAB-448C-B806-A60E8F835D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8" y="-3116"/>
            <a:ext cx="1886210" cy="1630749"/>
            <a:chOff x="-305" y="-4155"/>
            <a:chExt cx="2514948" cy="2174333"/>
          </a:xfrm>
        </p:grpSpPr>
        <p:sp>
          <p:nvSpPr>
            <p:cNvPr id="40" name="Freeform: Shape 39">
              <a:extLst>
                <a:ext uri="{FF2B5EF4-FFF2-40B4-BE49-F238E27FC236}">
                  <a16:creationId xmlns:a16="http://schemas.microsoft.com/office/drawing/2014/main" id="{284E8940-EE47-4A50-B7D3-F4BF68524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9BA40340-BD4D-49C0-8BC6-61AF7391F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79A4281-F939-4206-9B6F-8DDD2FDAA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3" name="Freeform: Shape 42">
              <a:extLst>
                <a:ext uri="{FF2B5EF4-FFF2-40B4-BE49-F238E27FC236}">
                  <a16:creationId xmlns:a16="http://schemas.microsoft.com/office/drawing/2014/main" id="{38774401-76BE-487C-8645-DC90C833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30906C57-B778-46A4-291A-13DB20FD3B4F}"/>
              </a:ext>
            </a:extLst>
          </p:cNvPr>
          <p:cNvSpPr>
            <a:spLocks noGrp="1"/>
          </p:cNvSpPr>
          <p:nvPr>
            <p:ph type="title"/>
          </p:nvPr>
        </p:nvSpPr>
        <p:spPr>
          <a:xfrm>
            <a:off x="603504" y="602216"/>
            <a:ext cx="3100267" cy="1090538"/>
          </a:xfrm>
        </p:spPr>
        <p:txBody>
          <a:bodyPr vert="horz" lIns="91440" tIns="45720" rIns="91440" bIns="45720" rtlCol="0" anchor="ctr">
            <a:normAutofit/>
          </a:bodyPr>
          <a:lstStyle/>
          <a:p>
            <a:pPr defTabSz="914400"/>
            <a:r>
              <a:rPr lang="en-US" sz="2700" dirty="0">
                <a:solidFill>
                  <a:schemeClr val="tx2"/>
                </a:solidFill>
                <a:latin typeface="Russo One" panose="02000503050000020004" pitchFamily="2" charset="0"/>
              </a:rPr>
              <a:t>Spider and</a:t>
            </a:r>
            <a:br>
              <a:rPr lang="en-US" sz="2700" dirty="0">
                <a:solidFill>
                  <a:schemeClr val="tx2"/>
                </a:solidFill>
                <a:latin typeface="Russo One" panose="02000503050000020004" pitchFamily="2" charset="0"/>
              </a:rPr>
            </a:br>
            <a:r>
              <a:rPr lang="en-US" sz="2700" dirty="0">
                <a:solidFill>
                  <a:schemeClr val="tx2"/>
                </a:solidFill>
                <a:latin typeface="Russo One" panose="02000503050000020004" pitchFamily="2" charset="0"/>
              </a:rPr>
              <a:t>Swiss Cheese</a:t>
            </a:r>
          </a:p>
        </p:txBody>
      </p:sp>
      <p:sp>
        <p:nvSpPr>
          <p:cNvPr id="5" name="TextBox 4">
            <a:extLst>
              <a:ext uri="{FF2B5EF4-FFF2-40B4-BE49-F238E27FC236}">
                <a16:creationId xmlns:a16="http://schemas.microsoft.com/office/drawing/2014/main" id="{5522DFD2-A6AB-3966-1AFC-6DEFAD98D92B}"/>
              </a:ext>
            </a:extLst>
          </p:cNvPr>
          <p:cNvSpPr txBox="1"/>
          <p:nvPr/>
        </p:nvSpPr>
        <p:spPr>
          <a:xfrm>
            <a:off x="603504" y="1983709"/>
            <a:ext cx="3700707" cy="2285779"/>
          </a:xfrm>
          <a:prstGeom prst="rect">
            <a:avLst/>
          </a:prstGeom>
        </p:spPr>
        <p:txBody>
          <a:bodyPr vert="horz" lIns="91440" tIns="45720" rIns="91440" bIns="45720" rtlCol="0" anchor="ctr">
            <a:normAutofit/>
          </a:bodyPr>
          <a:lstStyle/>
          <a:p>
            <a:pPr algn="just"/>
            <a:r>
              <a:rPr lang="en-US" sz="1000" b="0" i="0" dirty="0">
                <a:solidFill>
                  <a:schemeClr val="tx2"/>
                </a:solidFill>
                <a:effectLst/>
                <a:latin typeface="Overpas"/>
              </a:rPr>
              <a:t>Spiders and Swiss cheese are phenomena that occur in the south polar region of Mars. Spiders have a central pit with radial troughs, and they are believed to form as a result of sublimation of carbon dioxide ice. This process can produce mineral deposits on top, which look like dark or light dust that highlights cracks in the CO2 ice.  Spiders can resemble impact ejecta due to their radial troughs, but impact ejecta tends to have straight radial jets that fade as they get farther from the center.  The spider class also includes fan-like features that form when a geyser erupts through the CO2 layer and the material is blown by the wind away from the cracks. Fans are typically unidirectional (following the wind direction), whereas impact ejecta often extends in multiple directions. Swiss cheese is a terrain type that consists of pits that are formed when the sun heats the ice making it sublimate (change solid to gas).</a:t>
            </a:r>
            <a:endParaRPr lang="en-US" sz="1000" dirty="0">
              <a:solidFill>
                <a:schemeClr val="tx2"/>
              </a:solidFill>
              <a:latin typeface="Overpas"/>
            </a:endParaRPr>
          </a:p>
        </p:txBody>
      </p:sp>
      <p:pic>
        <p:nvPicPr>
          <p:cNvPr id="7" name="Picture 6" descr="Shape, circle">
            <a:extLst>
              <a:ext uri="{FF2B5EF4-FFF2-40B4-BE49-F238E27FC236}">
                <a16:creationId xmlns:a16="http://schemas.microsoft.com/office/drawing/2014/main" id="{4FB25B19-11EC-BDDE-86FC-9C24FEBE75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9240" y="2373252"/>
            <a:ext cx="1694740" cy="2770248"/>
          </a:xfrm>
          <a:prstGeom prst="rect">
            <a:avLst/>
          </a:prstGeom>
        </p:spPr>
      </p:pic>
      <p:cxnSp>
        <p:nvCxnSpPr>
          <p:cNvPr id="13" name="Straight Connector 12">
            <a:extLst>
              <a:ext uri="{FF2B5EF4-FFF2-40B4-BE49-F238E27FC236}">
                <a16:creationId xmlns:a16="http://schemas.microsoft.com/office/drawing/2014/main" id="{88D7847E-A97A-69EA-A3D8-C2D7D31389D5}"/>
              </a:ext>
            </a:extLst>
          </p:cNvPr>
          <p:cNvCxnSpPr>
            <a:cxnSpLocks/>
          </p:cNvCxnSpPr>
          <p:nvPr/>
        </p:nvCxnSpPr>
        <p:spPr>
          <a:xfrm>
            <a:off x="698864" y="1627633"/>
            <a:ext cx="3487782"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B89146DD-EB35-2948-E1CB-64931508F994}"/>
              </a:ext>
            </a:extLst>
          </p:cNvPr>
          <p:cNvPicPr>
            <a:picLocks noChangeAspect="1"/>
          </p:cNvPicPr>
          <p:nvPr/>
        </p:nvPicPr>
        <p:blipFill>
          <a:blip r:embed="rId3"/>
          <a:stretch>
            <a:fillRect/>
          </a:stretch>
        </p:blipFill>
        <p:spPr>
          <a:xfrm>
            <a:off x="4447386" y="2650988"/>
            <a:ext cx="2048256" cy="2048256"/>
          </a:xfrm>
          <a:prstGeom prst="rect">
            <a:avLst/>
          </a:prstGeom>
        </p:spPr>
      </p:pic>
      <p:sp>
        <p:nvSpPr>
          <p:cNvPr id="9" name="TextBox 8">
            <a:extLst>
              <a:ext uri="{FF2B5EF4-FFF2-40B4-BE49-F238E27FC236}">
                <a16:creationId xmlns:a16="http://schemas.microsoft.com/office/drawing/2014/main" id="{5293FD0E-618A-9A97-049A-4441E2771BE7}"/>
              </a:ext>
            </a:extLst>
          </p:cNvPr>
          <p:cNvSpPr txBox="1"/>
          <p:nvPr/>
        </p:nvSpPr>
        <p:spPr>
          <a:xfrm>
            <a:off x="5030527" y="4391467"/>
            <a:ext cx="881973" cy="307777"/>
          </a:xfrm>
          <a:prstGeom prst="rect">
            <a:avLst/>
          </a:prstGeom>
          <a:noFill/>
        </p:spPr>
        <p:txBody>
          <a:bodyPr wrap="none" rtlCol="0">
            <a:spAutoFit/>
          </a:bodyPr>
          <a:lstStyle/>
          <a:p>
            <a:r>
              <a:rPr lang="en-US" sz="1400" dirty="0">
                <a:solidFill>
                  <a:schemeClr val="bg1"/>
                </a:solidFill>
                <a:latin typeface="Russo One" panose="02000503050000020004" pitchFamily="2" charset="0"/>
              </a:rPr>
              <a:t>SPIDER</a:t>
            </a:r>
          </a:p>
        </p:txBody>
      </p:sp>
      <p:pic>
        <p:nvPicPr>
          <p:cNvPr id="10" name="Picture 9">
            <a:extLst>
              <a:ext uri="{FF2B5EF4-FFF2-40B4-BE49-F238E27FC236}">
                <a16:creationId xmlns:a16="http://schemas.microsoft.com/office/drawing/2014/main" id="{C8A0A67E-1EEF-F7E2-E3D7-4352B2050444}"/>
              </a:ext>
            </a:extLst>
          </p:cNvPr>
          <p:cNvPicPr>
            <a:picLocks noChangeAspect="1"/>
          </p:cNvPicPr>
          <p:nvPr/>
        </p:nvPicPr>
        <p:blipFill>
          <a:blip r:embed="rId4"/>
          <a:stretch>
            <a:fillRect/>
          </a:stretch>
        </p:blipFill>
        <p:spPr>
          <a:xfrm>
            <a:off x="6834773" y="603505"/>
            <a:ext cx="2048256" cy="2048256"/>
          </a:xfrm>
          <a:prstGeom prst="rect">
            <a:avLst/>
          </a:prstGeom>
        </p:spPr>
      </p:pic>
      <p:sp>
        <p:nvSpPr>
          <p:cNvPr id="8" name="TextBox 7">
            <a:extLst>
              <a:ext uri="{FF2B5EF4-FFF2-40B4-BE49-F238E27FC236}">
                <a16:creationId xmlns:a16="http://schemas.microsoft.com/office/drawing/2014/main" id="{CC393E74-7645-A8D4-43E4-4C1EEC8E8507}"/>
              </a:ext>
            </a:extLst>
          </p:cNvPr>
          <p:cNvSpPr txBox="1"/>
          <p:nvPr/>
        </p:nvSpPr>
        <p:spPr>
          <a:xfrm>
            <a:off x="7081284" y="2343026"/>
            <a:ext cx="1555234" cy="307777"/>
          </a:xfrm>
          <a:prstGeom prst="rect">
            <a:avLst/>
          </a:prstGeom>
          <a:noFill/>
        </p:spPr>
        <p:txBody>
          <a:bodyPr wrap="none" rtlCol="0">
            <a:spAutoFit/>
          </a:bodyPr>
          <a:lstStyle/>
          <a:p>
            <a:r>
              <a:rPr lang="en-US" sz="1400" dirty="0">
                <a:solidFill>
                  <a:schemeClr val="bg1"/>
                </a:solidFill>
                <a:latin typeface="Russo One" panose="02000503050000020004" pitchFamily="2" charset="0"/>
              </a:rPr>
              <a:t>SWISS CHEESE</a:t>
            </a:r>
          </a:p>
        </p:txBody>
      </p:sp>
    </p:spTree>
    <p:extLst>
      <p:ext uri="{BB962C8B-B14F-4D97-AF65-F5344CB8AC3E}">
        <p14:creationId xmlns:p14="http://schemas.microsoft.com/office/powerpoint/2010/main" val="624407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Shape, circle">
            <a:extLst>
              <a:ext uri="{FF2B5EF4-FFF2-40B4-BE49-F238E27FC236}">
                <a16:creationId xmlns:a16="http://schemas.microsoft.com/office/drawing/2014/main" id="{3E1B22DB-7F3F-9E27-B503-7B14D1662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9240" y="2373252"/>
            <a:ext cx="1694740" cy="2770248"/>
          </a:xfrm>
          <a:prstGeom prst="rect">
            <a:avLst/>
          </a:prstGeom>
        </p:spPr>
      </p:pic>
      <p:pic>
        <p:nvPicPr>
          <p:cNvPr id="3" name="Picture 2" descr="A picture containing shape">
            <a:extLst>
              <a:ext uri="{FF2B5EF4-FFF2-40B4-BE49-F238E27FC236}">
                <a16:creationId xmlns:a16="http://schemas.microsoft.com/office/drawing/2014/main" id="{96D5FDCC-B6CE-B4F8-793D-F289BFCEA4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8960" y="0"/>
            <a:ext cx="2204483" cy="1603790"/>
          </a:xfrm>
          <a:prstGeom prst="rect">
            <a:avLst/>
          </a:prstGeom>
        </p:spPr>
      </p:pic>
      <p:sp>
        <p:nvSpPr>
          <p:cNvPr id="2" name="Title 1">
            <a:extLst>
              <a:ext uri="{FF2B5EF4-FFF2-40B4-BE49-F238E27FC236}">
                <a16:creationId xmlns:a16="http://schemas.microsoft.com/office/drawing/2014/main" id="{818AB64F-91FC-F62D-BA99-FA6FB9675029}"/>
              </a:ext>
            </a:extLst>
          </p:cNvPr>
          <p:cNvSpPr>
            <a:spLocks noGrp="1"/>
          </p:cNvSpPr>
          <p:nvPr>
            <p:ph type="title"/>
          </p:nvPr>
        </p:nvSpPr>
        <p:spPr>
          <a:xfrm>
            <a:off x="3724072" y="901337"/>
            <a:ext cx="1625168" cy="535233"/>
          </a:xfrm>
        </p:spPr>
        <p:txBody>
          <a:bodyPr vert="horz" lIns="91440" tIns="45720" rIns="91440" bIns="45720" rtlCol="0" anchor="b">
            <a:normAutofit/>
          </a:bodyPr>
          <a:lstStyle/>
          <a:p>
            <a:pPr defTabSz="914400"/>
            <a:r>
              <a:rPr lang="en-US" sz="3200" dirty="0">
                <a:solidFill>
                  <a:schemeClr val="tx2"/>
                </a:solidFill>
                <a:latin typeface="Russo One" panose="02000503050000020004" pitchFamily="2" charset="0"/>
              </a:rPr>
              <a:t>Other</a:t>
            </a:r>
          </a:p>
        </p:txBody>
      </p:sp>
      <p:sp>
        <p:nvSpPr>
          <p:cNvPr id="6" name="TextBox 5">
            <a:extLst>
              <a:ext uri="{FF2B5EF4-FFF2-40B4-BE49-F238E27FC236}">
                <a16:creationId xmlns:a16="http://schemas.microsoft.com/office/drawing/2014/main" id="{671F210F-B6A5-40F2-043E-4ACCBF4D3CC7}"/>
              </a:ext>
            </a:extLst>
          </p:cNvPr>
          <p:cNvSpPr txBox="1"/>
          <p:nvPr/>
        </p:nvSpPr>
        <p:spPr>
          <a:xfrm>
            <a:off x="3724073" y="1828800"/>
            <a:ext cx="4939867" cy="2839064"/>
          </a:xfrm>
          <a:prstGeom prst="rect">
            <a:avLst/>
          </a:prstGeom>
        </p:spPr>
        <p:txBody>
          <a:bodyPr vert="horz" lIns="91440" tIns="45720" rIns="91440" bIns="45720" rtlCol="0">
            <a:normAutofit/>
          </a:bodyPr>
          <a:lstStyle/>
          <a:p>
            <a:pPr algn="just" defTabSz="914400">
              <a:lnSpc>
                <a:spcPct val="90000"/>
              </a:lnSpc>
              <a:spcAft>
                <a:spcPts val="600"/>
              </a:spcAft>
            </a:pPr>
            <a:r>
              <a:rPr lang="en-US" sz="1600" b="0" i="0" dirty="0">
                <a:solidFill>
                  <a:schemeClr val="tx2"/>
                </a:solidFill>
                <a:effectLst/>
              </a:rPr>
              <a:t>Other is a catch-all class that contains images that fit none of the defined classes of interest. This class makes up most of our data set.</a:t>
            </a:r>
            <a:endParaRPr lang="en-US" sz="1600" dirty="0">
              <a:solidFill>
                <a:schemeClr val="tx2"/>
              </a:solidFill>
            </a:endParaRPr>
          </a:p>
        </p:txBody>
      </p:sp>
      <p:pic>
        <p:nvPicPr>
          <p:cNvPr id="16" name="Picture 15">
            <a:extLst>
              <a:ext uri="{FF2B5EF4-FFF2-40B4-BE49-F238E27FC236}">
                <a16:creationId xmlns:a16="http://schemas.microsoft.com/office/drawing/2014/main" id="{42B79CE6-48C5-7735-F692-E5DE3307E26C}"/>
              </a:ext>
            </a:extLst>
          </p:cNvPr>
          <p:cNvPicPr>
            <a:picLocks/>
          </p:cNvPicPr>
          <p:nvPr/>
        </p:nvPicPr>
        <p:blipFill rotWithShape="1">
          <a:blip r:embed="rId4"/>
          <a:srcRect l="13577" r="18831" b="2"/>
          <a:stretch/>
        </p:blipFill>
        <p:spPr>
          <a:xfrm>
            <a:off x="20" y="10"/>
            <a:ext cx="3108960" cy="5143490"/>
          </a:xfrm>
          <a:prstGeom prst="rect">
            <a:avLst/>
          </a:prstGeom>
          <a:effectLst/>
        </p:spPr>
      </p:pic>
      <p:cxnSp>
        <p:nvCxnSpPr>
          <p:cNvPr id="21" name="Straight Connector 2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1586337"/>
            <a:ext cx="47320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6154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686EAD33-C5DD-4FAE-B20B-2707A6A92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C2F7C8AC-27FC-4265-A113-E7CDA1AAD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47" name="Group 46">
            <a:extLst>
              <a:ext uri="{FF2B5EF4-FFF2-40B4-BE49-F238E27FC236}">
                <a16:creationId xmlns:a16="http://schemas.microsoft.com/office/drawing/2014/main" id="{A574C829-AF08-4CA3-A132-7BA0448975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9356" y="-30144"/>
            <a:ext cx="2895599" cy="1768311"/>
            <a:chOff x="6867015" y="-1"/>
            <a:chExt cx="5324985" cy="3251912"/>
          </a:xfrm>
          <a:solidFill>
            <a:schemeClr val="accent5">
              <a:alpha val="5000"/>
            </a:schemeClr>
          </a:solidFill>
        </p:grpSpPr>
        <p:sp>
          <p:nvSpPr>
            <p:cNvPr id="48" name="Freeform: Shape 47">
              <a:extLst>
                <a:ext uri="{FF2B5EF4-FFF2-40B4-BE49-F238E27FC236}">
                  <a16:creationId xmlns:a16="http://schemas.microsoft.com/office/drawing/2014/main" id="{86657EC0-FDE0-46ED-B690-5D6F39E7C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0469DA12-6B55-4610-981D-8D39001A3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C17A0838-B219-4FA5-9F2E-41DFEF168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C40A62EB-A3D1-42CD-900F-B95A32AD4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1D3FC9CC-6461-481B-BB4C-19D576432F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257560" y="3512749"/>
            <a:ext cx="1886211" cy="1630750"/>
            <a:chOff x="-305" y="-4155"/>
            <a:chExt cx="2514948" cy="2174333"/>
          </a:xfrm>
        </p:grpSpPr>
        <p:sp>
          <p:nvSpPr>
            <p:cNvPr id="54" name="Freeform: Shape 53">
              <a:extLst>
                <a:ext uri="{FF2B5EF4-FFF2-40B4-BE49-F238E27FC236}">
                  <a16:creationId xmlns:a16="http://schemas.microsoft.com/office/drawing/2014/main" id="{3DC5B0F2-69AA-43F6-913D-55EE92A3A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C7B71A70-289A-4951-A90D-BB2EBEAE5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06B120A3-330F-4099-9B8D-9196387AF1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7" name="Freeform: Shape 56">
              <a:extLst>
                <a:ext uri="{FF2B5EF4-FFF2-40B4-BE49-F238E27FC236}">
                  <a16:creationId xmlns:a16="http://schemas.microsoft.com/office/drawing/2014/main" id="{780CC992-5DC7-4E9B-9A16-9FC4C1BE2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9" name="Chart 8">
            <a:extLst>
              <a:ext uri="{FF2B5EF4-FFF2-40B4-BE49-F238E27FC236}">
                <a16:creationId xmlns:a16="http://schemas.microsoft.com/office/drawing/2014/main" id="{04C7FFAF-2754-F034-C65D-425FF94C723D}"/>
              </a:ext>
            </a:extLst>
          </p:cNvPr>
          <p:cNvGraphicFramePr>
            <a:graphicFrameLocks/>
          </p:cNvGraphicFramePr>
          <p:nvPr>
            <p:extLst>
              <p:ext uri="{D42A27DB-BD31-4B8C-83A1-F6EECF244321}">
                <p14:modId xmlns:p14="http://schemas.microsoft.com/office/powerpoint/2010/main" val="889355640"/>
              </p:ext>
            </p:extLst>
          </p:nvPr>
        </p:nvGraphicFramePr>
        <p:xfrm>
          <a:off x="473202" y="1718202"/>
          <a:ext cx="8188452" cy="2969514"/>
        </p:xfrm>
        <a:graphic>
          <a:graphicData uri="http://schemas.openxmlformats.org/drawingml/2006/chart">
            <c:chart xmlns:c="http://schemas.openxmlformats.org/drawingml/2006/chart" xmlns:r="http://schemas.openxmlformats.org/officeDocument/2006/relationships" r:id="rId2"/>
          </a:graphicData>
        </a:graphic>
      </p:graphicFrame>
      <p:sp>
        <p:nvSpPr>
          <p:cNvPr id="11" name="Content Placeholder 2">
            <a:extLst>
              <a:ext uri="{FF2B5EF4-FFF2-40B4-BE49-F238E27FC236}">
                <a16:creationId xmlns:a16="http://schemas.microsoft.com/office/drawing/2014/main" id="{D415CFDF-CC8A-D600-4C53-D5851A691560}"/>
              </a:ext>
            </a:extLst>
          </p:cNvPr>
          <p:cNvSpPr>
            <a:spLocks noGrp="1"/>
          </p:cNvSpPr>
          <p:nvPr>
            <p:ph idx="1"/>
          </p:nvPr>
        </p:nvSpPr>
        <p:spPr>
          <a:xfrm>
            <a:off x="624078" y="455784"/>
            <a:ext cx="7886700" cy="858342"/>
          </a:xfrm>
        </p:spPr>
        <p:txBody>
          <a:bodyPr>
            <a:normAutofit/>
          </a:bodyPr>
          <a:lstStyle/>
          <a:p>
            <a:pPr marL="0" indent="0" algn="just">
              <a:buNone/>
            </a:pPr>
            <a:r>
              <a:rPr lang="en-US" sz="1300" dirty="0">
                <a:solidFill>
                  <a:schemeClr val="tx2"/>
                </a:solidFill>
                <a:latin typeface="Overpas"/>
              </a:rPr>
              <a:t>The classes in this dataset are highly imbalanced (shown in the training dataset distribution count plot graph). Most of the images classified as "Other" including data augmentation has roughly 53 thousand images, while other images from different classes have at most approximately 6 thousand.</a:t>
            </a:r>
          </a:p>
        </p:txBody>
      </p:sp>
    </p:spTree>
    <p:extLst>
      <p:ext uri="{BB962C8B-B14F-4D97-AF65-F5344CB8AC3E}">
        <p14:creationId xmlns:p14="http://schemas.microsoft.com/office/powerpoint/2010/main" val="30453536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1535</TotalTime>
  <Words>1766</Words>
  <Application>Microsoft Office PowerPoint</Application>
  <PresentationFormat>On-screen Show (16:9)</PresentationFormat>
  <Paragraphs>125</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Cambria Math</vt:lpstr>
      <vt:lpstr>Overpas</vt:lpstr>
      <vt:lpstr>Russo One</vt:lpstr>
      <vt:lpstr>Office Theme</vt:lpstr>
      <vt:lpstr>MARS ORBITAL IMAGE CLASSIFICATION (HiRISE)</vt:lpstr>
      <vt:lpstr>Data</vt:lpstr>
      <vt:lpstr>Bright and Dark Dune</vt:lpstr>
      <vt:lpstr>Crater</vt:lpstr>
      <vt:lpstr>Slope Streak</vt:lpstr>
      <vt:lpstr>Impact Ejecta</vt:lpstr>
      <vt:lpstr>Spider and Swiss Cheese</vt:lpstr>
      <vt:lpstr>Other</vt:lpstr>
      <vt:lpstr>PowerPoint Presentation</vt:lpstr>
      <vt:lpstr>PowerPoint Presentation</vt:lpstr>
      <vt:lpstr>Model Training</vt:lpstr>
      <vt:lpstr>Model Training</vt:lpstr>
      <vt:lpstr>Transfer Learning</vt:lpstr>
      <vt:lpstr>ResNet50v2</vt:lpstr>
      <vt:lpstr>PowerPoint Presentation</vt:lpstr>
      <vt:lpstr>Model Evaluation</vt:lpstr>
      <vt:lpstr>PowerPoint Presentation</vt:lpstr>
      <vt:lpstr>Precision / Recall and F1 Score</vt:lpstr>
      <vt:lpstr>PowerPoint Presentation</vt:lpstr>
      <vt:lpstr>Confusion Matrix</vt:lpstr>
      <vt:lpstr>Conclusion</vt:lpstr>
      <vt:lpstr>THANK YOU</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MARS ORBITAL IMAGE CLASSIFICATION (HiRISE)</dc:title>
  <dc:creator>Aryeh Rotberg</dc:creator>
  <cp:lastModifiedBy>Aryeh Rotberg</cp:lastModifiedBy>
  <cp:revision>41</cp:revision>
  <dcterms:created xsi:type="dcterms:W3CDTF">2023-01-08T17:20:32Z</dcterms:created>
  <dcterms:modified xsi:type="dcterms:W3CDTF">2023-02-04T20:16:19Z</dcterms:modified>
</cp:coreProperties>
</file>