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7" r:id="rId5"/>
    <p:sldId id="268" r:id="rId6"/>
    <p:sldId id="259" r:id="rId7"/>
    <p:sldId id="261" r:id="rId8"/>
    <p:sldId id="262" r:id="rId9"/>
    <p:sldId id="263" r:id="rId10"/>
    <p:sldId id="269" r:id="rId11"/>
    <p:sldId id="265"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3" d="100"/>
          <a:sy n="73" d="100"/>
        </p:scale>
        <p:origin x="404" y="3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1/28/2023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1/28/2023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1/28/2023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1/28/2023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1/28/2023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1/28/2023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1/28/2023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Sentiment Analysis in Stock Price Prediction: A Comparative Study of Algorithms</a:t>
            </a:r>
          </a:p>
        </p:txBody>
      </p:sp>
      <p:sp>
        <p:nvSpPr>
          <p:cNvPr id="5" name="Subtitle 4"/>
          <p:cNvSpPr>
            <a:spLocks noGrp="1"/>
          </p:cNvSpPr>
          <p:nvPr>
            <p:ph type="subTitle" idx="1"/>
          </p:nvPr>
        </p:nvSpPr>
        <p:spPr>
          <a:xfrm>
            <a:off x="0" y="5517232"/>
            <a:ext cx="8735325" cy="1752600"/>
          </a:xfrm>
        </p:spPr>
        <p:txBody>
          <a:bodyPr>
            <a:normAutofit/>
          </a:bodyPr>
          <a:lstStyle/>
          <a:p>
            <a:r>
              <a:rPr lang="en-US" sz="2400" dirty="0"/>
              <a:t>SUBMITTED BY :- Aryan Agarwal</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8" y="476672"/>
            <a:ext cx="10360501" cy="1223963"/>
          </a:xfrm>
        </p:spPr>
        <p:txBody>
          <a:bodyPr/>
          <a:lstStyle/>
          <a:p>
            <a:r>
              <a:rPr lang="en-US" sz="4000" dirty="0"/>
              <a:t>Introduction</a:t>
            </a:r>
            <a:r>
              <a:rPr lang="en-US" dirty="0"/>
              <a:t> to Stock Price Prediction</a:t>
            </a:r>
          </a:p>
        </p:txBody>
      </p:sp>
      <p:sp>
        <p:nvSpPr>
          <p:cNvPr id="14" name="Content Placeholder 13"/>
          <p:cNvSpPr>
            <a:spLocks noGrp="1"/>
          </p:cNvSpPr>
          <p:nvPr>
            <p:ph idx="1"/>
          </p:nvPr>
        </p:nvSpPr>
        <p:spPr>
          <a:xfrm>
            <a:off x="1053852" y="1844824"/>
            <a:ext cx="10360501" cy="4462272"/>
          </a:xfrm>
        </p:spPr>
        <p:txBody>
          <a:bodyPr>
            <a:normAutofit/>
          </a:bodyPr>
          <a:lstStyle/>
          <a:p>
            <a:r>
              <a:rPr lang="en-US" sz="2000" dirty="0">
                <a:solidFill>
                  <a:schemeClr val="accent1"/>
                </a:solidFill>
              </a:rPr>
              <a:t>Stock prices are influenced by a wide range of factors, including economic indicators, company performance, and investor sentiment.</a:t>
            </a:r>
          </a:p>
          <a:p>
            <a:r>
              <a:rPr lang="en-US" sz="2000" dirty="0">
                <a:solidFill>
                  <a:schemeClr val="accent1"/>
                </a:solidFill>
              </a:rPr>
              <a:t>Understanding investor sentiment in particular, as it can provide insight into how investors perceive a company and its future prospects</a:t>
            </a:r>
          </a:p>
          <a:p>
            <a:r>
              <a:rPr lang="en-US" sz="2000" dirty="0">
                <a:solidFill>
                  <a:schemeClr val="accent1"/>
                </a:solidFill>
              </a:rPr>
              <a:t>Sentiment analysis is a method of using natural language processing and machine learning techniques to analyze text data, such as news articles and social media posts, in order to determine the overall sentiment or opinion of the text.</a:t>
            </a:r>
          </a:p>
          <a:p>
            <a:endParaRPr lang="en-US" sz="2000" dirty="0">
              <a:solidFill>
                <a:schemeClr val="accent1"/>
              </a:solidFill>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3892" y="908720"/>
            <a:ext cx="8938472" cy="2764335"/>
          </a:xfrm>
        </p:spPr>
        <p:txBody>
          <a:bodyPr/>
          <a:lstStyle/>
          <a:p>
            <a:r>
              <a:rPr lang="en-US" dirty="0"/>
              <a:t>The main objective of the project</a:t>
            </a:r>
          </a:p>
        </p:txBody>
      </p:sp>
      <p:sp>
        <p:nvSpPr>
          <p:cNvPr id="5" name="Text Placeholder 4"/>
          <p:cNvSpPr>
            <a:spLocks noGrp="1"/>
          </p:cNvSpPr>
          <p:nvPr>
            <p:ph type="body" idx="1"/>
          </p:nvPr>
        </p:nvSpPr>
        <p:spPr>
          <a:xfrm>
            <a:off x="1197869" y="3933056"/>
            <a:ext cx="7277712" cy="1652981"/>
          </a:xfrm>
        </p:spPr>
        <p:txBody>
          <a:bodyPr>
            <a:normAutofit fontScale="92500" lnSpcReduction="10000"/>
          </a:bodyPr>
          <a:lstStyle/>
          <a:p>
            <a:r>
              <a:rPr lang="en-US" sz="1800" dirty="0"/>
              <a:t>The main objective of this project is to predict stock prices using sentiment analysis and to compare the performance of multiple algorithms in order to determine which one is the most effective.</a:t>
            </a:r>
          </a:p>
          <a:p>
            <a:endParaRPr lang="en-US" sz="1800" dirty="0"/>
          </a:p>
          <a:p>
            <a:br>
              <a:rPr lang="en-US" sz="1800" dirty="0"/>
            </a:br>
            <a:endParaRPr lang="en-US" sz="1800" dirty="0"/>
          </a:p>
          <a:p>
            <a:endParaRPr lang="en-US" sz="1200"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13892" y="1772816"/>
            <a:ext cx="10360501" cy="1223963"/>
          </a:xfrm>
        </p:spPr>
        <p:txBody>
          <a:bodyPr>
            <a:normAutofit/>
          </a:bodyPr>
          <a:lstStyle/>
          <a:p>
            <a:r>
              <a:rPr lang="en-US" sz="4000" dirty="0"/>
              <a:t>Problem Statement</a:t>
            </a:r>
          </a:p>
        </p:txBody>
      </p:sp>
      <p:sp>
        <p:nvSpPr>
          <p:cNvPr id="9" name="Text Placeholder 8"/>
          <p:cNvSpPr>
            <a:spLocks noGrp="1"/>
          </p:cNvSpPr>
          <p:nvPr>
            <p:ph type="body" sz="quarter" idx="3"/>
          </p:nvPr>
        </p:nvSpPr>
        <p:spPr>
          <a:xfrm>
            <a:off x="981844" y="764704"/>
            <a:ext cx="10466651" cy="4810547"/>
          </a:xfrm>
        </p:spPr>
        <p:txBody>
          <a:bodyPr>
            <a:normAutofit/>
          </a:bodyPr>
          <a:lstStyle/>
          <a:p>
            <a:pPr marL="457200" indent="-457200">
              <a:buFont typeface="Arial" panose="020B0604020202020204" pitchFamily="34" charset="0"/>
              <a:buChar char="•"/>
            </a:pPr>
            <a:r>
              <a:rPr lang="en-US" sz="1600" b="0" i="0" dirty="0">
                <a:effectLst/>
                <a:latin typeface="Söhne"/>
              </a:rPr>
              <a:t>to predict stock prices using sentiment analysis. The main objective is to analyze the sentiments expressed in news articles, social media posts and other sources of unstructured data to predict the performance of stocks.</a:t>
            </a:r>
          </a:p>
          <a:p>
            <a:pPr marL="457200" indent="-457200">
              <a:buFont typeface="Arial" panose="020B0604020202020204" pitchFamily="34" charset="0"/>
              <a:buChar char="•"/>
            </a:pPr>
            <a:r>
              <a:rPr lang="en-US" sz="1600" b="0" i="0" dirty="0">
                <a:effectLst/>
                <a:latin typeface="Söhne"/>
              </a:rPr>
              <a:t>This is important as it can provide valuable information to investors and traders to make more informed decisions, and help companies to make strategic decisions based on public perception.</a:t>
            </a:r>
          </a:p>
          <a:p>
            <a:endParaRPr lang="en-US" sz="2400" dirty="0">
              <a:latin typeface="Söhne"/>
            </a:endParaRPr>
          </a:p>
          <a:p>
            <a:endParaRPr lang="en-US" sz="2400" b="0" i="0" dirty="0">
              <a:effectLst/>
              <a:latin typeface="Söhne"/>
            </a:endParaRP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The Algorithms used in the Project are: </a:t>
            </a:r>
          </a:p>
        </p:txBody>
      </p:sp>
      <p:sp>
        <p:nvSpPr>
          <p:cNvPr id="4" name="TextBox 3">
            <a:extLst>
              <a:ext uri="{FF2B5EF4-FFF2-40B4-BE49-F238E27FC236}">
                <a16:creationId xmlns:a16="http://schemas.microsoft.com/office/drawing/2014/main" id="{08AFF518-B6D4-1244-9206-9A7C753F0818}"/>
              </a:ext>
            </a:extLst>
          </p:cNvPr>
          <p:cNvSpPr txBox="1"/>
          <p:nvPr/>
        </p:nvSpPr>
        <p:spPr>
          <a:xfrm>
            <a:off x="1413892" y="1772816"/>
            <a:ext cx="6109062" cy="830997"/>
          </a:xfrm>
          <a:prstGeom prst="rect">
            <a:avLst/>
          </a:prstGeom>
          <a:noFill/>
        </p:spPr>
        <p:txBody>
          <a:bodyPr wrap="square">
            <a:spAutoFit/>
          </a:bodyPr>
          <a:lstStyle/>
          <a:p>
            <a:br>
              <a:rPr lang="en-US" dirty="0"/>
            </a:br>
            <a:r>
              <a:rPr lang="en-US" dirty="0"/>
              <a:t>  Random Forest with Count Vector</a:t>
            </a:r>
          </a:p>
        </p:txBody>
      </p:sp>
      <p:sp>
        <p:nvSpPr>
          <p:cNvPr id="6" name="TextBox 5">
            <a:extLst>
              <a:ext uri="{FF2B5EF4-FFF2-40B4-BE49-F238E27FC236}">
                <a16:creationId xmlns:a16="http://schemas.microsoft.com/office/drawing/2014/main" id="{46999F10-8814-DEE8-538F-219C18448C07}"/>
              </a:ext>
            </a:extLst>
          </p:cNvPr>
          <p:cNvSpPr txBox="1"/>
          <p:nvPr/>
        </p:nvSpPr>
        <p:spPr>
          <a:xfrm>
            <a:off x="1485900" y="2853107"/>
            <a:ext cx="6109062" cy="2308324"/>
          </a:xfrm>
          <a:prstGeom prst="rect">
            <a:avLst/>
          </a:prstGeom>
          <a:noFill/>
        </p:spPr>
        <p:txBody>
          <a:bodyPr wrap="square">
            <a:spAutoFit/>
          </a:bodyPr>
          <a:lstStyle/>
          <a:p>
            <a:pPr marL="342900" indent="-342900">
              <a:buFont typeface="Arial" panose="020B0604020202020204" pitchFamily="34" charset="0"/>
              <a:buChar char="•"/>
            </a:pPr>
            <a:r>
              <a:rPr lang="en-US" sz="1800" b="0" i="0" dirty="0">
                <a:solidFill>
                  <a:schemeClr val="accent1"/>
                </a:solidFill>
                <a:effectLst/>
                <a:latin typeface="Söhne"/>
              </a:rPr>
              <a:t>Random Forest is an ensemble learning method for classification and regression.</a:t>
            </a:r>
          </a:p>
          <a:p>
            <a:pPr marL="342900" indent="-342900">
              <a:buFont typeface="Arial" panose="020B0604020202020204" pitchFamily="34" charset="0"/>
              <a:buChar char="•"/>
            </a:pPr>
            <a:r>
              <a:rPr lang="en-US" sz="1800" b="0" i="0" dirty="0">
                <a:solidFill>
                  <a:schemeClr val="accent1"/>
                </a:solidFill>
                <a:effectLst/>
                <a:latin typeface="Söhne"/>
              </a:rPr>
              <a:t>Count Vector is a feature extraction technique that converts a collection of text documents to a matrix of token counts. In this algorithm, we first used Count Vector to convert the text data into numerical feature vectors, and then trained a Random Forest model on these feature vectors to predict the stock prices.</a:t>
            </a:r>
            <a:endParaRPr lang="en-IN" sz="1800" dirty="0">
              <a:solidFill>
                <a:schemeClr val="accent1"/>
              </a:solidFill>
            </a:endParaRP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8B74A4-CC36-BAB7-E61F-8B6F9A5F09DF}"/>
              </a:ext>
            </a:extLst>
          </p:cNvPr>
          <p:cNvSpPr txBox="1"/>
          <p:nvPr/>
        </p:nvSpPr>
        <p:spPr>
          <a:xfrm>
            <a:off x="909836" y="260648"/>
            <a:ext cx="6109062" cy="830997"/>
          </a:xfrm>
          <a:prstGeom prst="rect">
            <a:avLst/>
          </a:prstGeom>
          <a:noFill/>
        </p:spPr>
        <p:txBody>
          <a:bodyPr wrap="square">
            <a:spAutoFit/>
          </a:bodyPr>
          <a:lstStyle/>
          <a:p>
            <a:br>
              <a:rPr lang="en-US" dirty="0"/>
            </a:br>
            <a:r>
              <a:rPr lang="en-US" dirty="0"/>
              <a:t>    Random Forest with TF-IDF Vector</a:t>
            </a:r>
            <a:endParaRPr lang="en-IN" dirty="0"/>
          </a:p>
        </p:txBody>
      </p:sp>
      <p:sp>
        <p:nvSpPr>
          <p:cNvPr id="9" name="TextBox 8">
            <a:extLst>
              <a:ext uri="{FF2B5EF4-FFF2-40B4-BE49-F238E27FC236}">
                <a16:creationId xmlns:a16="http://schemas.microsoft.com/office/drawing/2014/main" id="{5A8A073A-A00B-6064-B719-3A8C16CDCBD8}"/>
              </a:ext>
            </a:extLst>
          </p:cNvPr>
          <p:cNvSpPr txBox="1"/>
          <p:nvPr/>
        </p:nvSpPr>
        <p:spPr>
          <a:xfrm>
            <a:off x="1209802" y="3429000"/>
            <a:ext cx="6109062" cy="461665"/>
          </a:xfrm>
          <a:prstGeom prst="rect">
            <a:avLst/>
          </a:prstGeom>
          <a:noFill/>
        </p:spPr>
        <p:txBody>
          <a:bodyPr wrap="square">
            <a:spAutoFit/>
          </a:bodyPr>
          <a:lstStyle/>
          <a:p>
            <a:r>
              <a:rPr lang="en-IN" dirty="0"/>
              <a:t>Naïve Bayes Algorithm</a:t>
            </a:r>
          </a:p>
        </p:txBody>
      </p:sp>
      <p:sp>
        <p:nvSpPr>
          <p:cNvPr id="11" name="TextBox 10">
            <a:extLst>
              <a:ext uri="{FF2B5EF4-FFF2-40B4-BE49-F238E27FC236}">
                <a16:creationId xmlns:a16="http://schemas.microsoft.com/office/drawing/2014/main" id="{515CC63E-7920-E7A8-8643-EB540F13341F}"/>
              </a:ext>
            </a:extLst>
          </p:cNvPr>
          <p:cNvSpPr txBox="1"/>
          <p:nvPr/>
        </p:nvSpPr>
        <p:spPr>
          <a:xfrm>
            <a:off x="1209802" y="1196752"/>
            <a:ext cx="6109062" cy="2031325"/>
          </a:xfrm>
          <a:prstGeom prst="rect">
            <a:avLst/>
          </a:prstGeom>
          <a:noFill/>
        </p:spPr>
        <p:txBody>
          <a:bodyPr wrap="square">
            <a:spAutoFit/>
          </a:bodyPr>
          <a:lstStyle/>
          <a:p>
            <a:pPr marL="342900" indent="-342900">
              <a:buFont typeface="Arial" panose="020B0604020202020204" pitchFamily="34" charset="0"/>
              <a:buChar char="•"/>
            </a:pPr>
            <a:r>
              <a:rPr lang="en-US" sz="1800" b="0" i="0" dirty="0">
                <a:solidFill>
                  <a:schemeClr val="accent1"/>
                </a:solidFill>
                <a:effectLst/>
                <a:latin typeface="Söhne"/>
              </a:rPr>
              <a:t>TF-IDF (term frequency-inverse document frequency) is a numerical statistic that is intended to reflect how important a word is to a document in a collection or corpus. In this algorithm, we used TF-IDF Vector to convert the text data into numerical feature vectors, and then trained a Random Forest model on these feature vectors to predict the stock prices.</a:t>
            </a:r>
            <a:endParaRPr lang="en-IN" sz="1800" dirty="0">
              <a:solidFill>
                <a:schemeClr val="accent1"/>
              </a:solidFill>
            </a:endParaRPr>
          </a:p>
        </p:txBody>
      </p:sp>
      <p:sp>
        <p:nvSpPr>
          <p:cNvPr id="13" name="TextBox 12">
            <a:extLst>
              <a:ext uri="{FF2B5EF4-FFF2-40B4-BE49-F238E27FC236}">
                <a16:creationId xmlns:a16="http://schemas.microsoft.com/office/drawing/2014/main" id="{F118E033-78C0-0146-CC6B-52BA58DC3ED9}"/>
              </a:ext>
            </a:extLst>
          </p:cNvPr>
          <p:cNvSpPr txBox="1"/>
          <p:nvPr/>
        </p:nvSpPr>
        <p:spPr>
          <a:xfrm>
            <a:off x="1159633" y="4005064"/>
            <a:ext cx="6109062" cy="2308324"/>
          </a:xfrm>
          <a:prstGeom prst="rect">
            <a:avLst/>
          </a:prstGeom>
          <a:noFill/>
        </p:spPr>
        <p:txBody>
          <a:bodyPr wrap="square">
            <a:spAutoFit/>
          </a:bodyPr>
          <a:lstStyle/>
          <a:p>
            <a:pPr marL="342900" indent="-342900">
              <a:buFont typeface="Arial" panose="020B0604020202020204" pitchFamily="34" charset="0"/>
              <a:buChar char="•"/>
            </a:pPr>
            <a:r>
              <a:rPr lang="en-US" sz="1800" b="0" i="0" dirty="0">
                <a:solidFill>
                  <a:schemeClr val="accent1"/>
                </a:solidFill>
                <a:effectLst/>
                <a:latin typeface="Söhne"/>
              </a:rPr>
              <a:t>Naive Bayes is a simple probabilistic classifier based on Bayes' theorem with an assumption of independence between every pair of features. </a:t>
            </a:r>
          </a:p>
          <a:p>
            <a:pPr marL="342900" indent="-342900">
              <a:buFont typeface="Arial" panose="020B0604020202020204" pitchFamily="34" charset="0"/>
              <a:buChar char="•"/>
            </a:pPr>
            <a:r>
              <a:rPr lang="en-US" sz="1800" b="0" i="0" dirty="0">
                <a:solidFill>
                  <a:schemeClr val="accent1"/>
                </a:solidFill>
                <a:effectLst/>
                <a:latin typeface="Söhne"/>
              </a:rPr>
              <a:t>It is a fast algorithm that requires less training data compared to other algorithms. </a:t>
            </a:r>
          </a:p>
          <a:p>
            <a:pPr marL="342900" indent="-342900">
              <a:buFont typeface="Arial" panose="020B0604020202020204" pitchFamily="34" charset="0"/>
              <a:buChar char="•"/>
            </a:pPr>
            <a:r>
              <a:rPr lang="en-US" sz="1800" b="0" i="0" dirty="0">
                <a:solidFill>
                  <a:schemeClr val="accent1"/>
                </a:solidFill>
                <a:effectLst/>
                <a:latin typeface="Söhne"/>
              </a:rPr>
              <a:t>In this algorithm, we used the Naive Bayes algorithm to classify the text data into positive or negative sentiments, and then used these sentiments to predict the stock prices.</a:t>
            </a:r>
            <a:endParaRPr lang="en-IN" sz="1800" dirty="0">
              <a:solidFill>
                <a:schemeClr val="accent1"/>
              </a:solidFill>
            </a:endParaRP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Finding of the Project</a:t>
            </a:r>
          </a:p>
        </p:txBody>
      </p:sp>
      <p:sp>
        <p:nvSpPr>
          <p:cNvPr id="3" name="Content Placeholder 2"/>
          <p:cNvSpPr>
            <a:spLocks noGrp="1"/>
          </p:cNvSpPr>
          <p:nvPr>
            <p:ph sz="half" idx="1"/>
          </p:nvPr>
        </p:nvSpPr>
        <p:spPr/>
        <p:txBody>
          <a:bodyPr>
            <a:normAutofit/>
          </a:bodyPr>
          <a:lstStyle/>
          <a:p>
            <a:r>
              <a:rPr lang="en-US" sz="2000" dirty="0">
                <a:solidFill>
                  <a:schemeClr val="accent1"/>
                </a:solidFill>
              </a:rPr>
              <a:t>The results from the model comparison showed that the Random Forest algorithm using the Count Vector feature extraction technique had the highest accuracy of around 86%. </a:t>
            </a:r>
          </a:p>
          <a:p>
            <a:r>
              <a:rPr lang="en-US" sz="2000" dirty="0">
                <a:solidFill>
                  <a:schemeClr val="accent1"/>
                </a:solidFill>
              </a:rPr>
              <a:t>The precision, recall, and F1-score for this algorithm were also found to be higher than the other two algorithms. </a:t>
            </a:r>
          </a:p>
          <a:p>
            <a:r>
              <a:rPr lang="en-US" sz="2000" dirty="0">
                <a:solidFill>
                  <a:schemeClr val="accent1"/>
                </a:solidFill>
              </a:rPr>
              <a:t>The dataset used in this project may be limited in size and scope, which might affect the generalizability of the results.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11395666"/>
              </p:ext>
            </p:extLst>
          </p:nvPr>
        </p:nvGraphicFramePr>
        <p:xfrm>
          <a:off x="6400399" y="2325526"/>
          <a:ext cx="5400597" cy="220694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gridCol w="1141811">
                  <a:extLst>
                    <a:ext uri="{9D8B030D-6E8A-4147-A177-3AD203B41FA5}">
                      <a16:colId xmlns:a16="http://schemas.microsoft.com/office/drawing/2014/main" val="20001"/>
                    </a:ext>
                  </a:extLst>
                </a:gridCol>
                <a:gridCol w="1059102">
                  <a:extLst>
                    <a:ext uri="{9D8B030D-6E8A-4147-A177-3AD203B41FA5}">
                      <a16:colId xmlns:a16="http://schemas.microsoft.com/office/drawing/2014/main" val="2624296438"/>
                    </a:ext>
                  </a:extLst>
                </a:gridCol>
                <a:gridCol w="775396">
                  <a:extLst>
                    <a:ext uri="{9D8B030D-6E8A-4147-A177-3AD203B41FA5}">
                      <a16:colId xmlns:a16="http://schemas.microsoft.com/office/drawing/2014/main" val="1234420758"/>
                    </a:ext>
                  </a:extLst>
                </a:gridCol>
                <a:gridCol w="912120">
                  <a:extLst>
                    <a:ext uri="{9D8B030D-6E8A-4147-A177-3AD203B41FA5}">
                      <a16:colId xmlns:a16="http://schemas.microsoft.com/office/drawing/2014/main" val="20002"/>
                    </a:ext>
                  </a:extLst>
                </a:gridCol>
              </a:tblGrid>
              <a:tr h="619565">
                <a:tc>
                  <a:txBody>
                    <a:bodyPr/>
                    <a:lstStyle/>
                    <a:p>
                      <a:r>
                        <a:rPr lang="en-US" sz="1800" dirty="0"/>
                        <a:t>Algorithms</a:t>
                      </a:r>
                    </a:p>
                  </a:txBody>
                  <a:tcPr anchor="ctr">
                    <a:solidFill>
                      <a:srgbClr val="008282"/>
                    </a:solidFill>
                  </a:tcPr>
                </a:tc>
                <a:tc>
                  <a:txBody>
                    <a:bodyPr/>
                    <a:lstStyle/>
                    <a:p>
                      <a:pPr algn="ctr"/>
                      <a:r>
                        <a:rPr lang="en-US" sz="1800" dirty="0"/>
                        <a:t>Accuracy</a:t>
                      </a:r>
                    </a:p>
                  </a:txBody>
                  <a:tcPr anchor="ctr">
                    <a:solidFill>
                      <a:srgbClr val="008282"/>
                    </a:solidFill>
                  </a:tcPr>
                </a:tc>
                <a:tc>
                  <a:txBody>
                    <a:bodyPr/>
                    <a:lstStyle/>
                    <a:p>
                      <a:pPr algn="ctr"/>
                      <a:r>
                        <a:rPr lang="en-US" sz="1800" dirty="0"/>
                        <a:t>Precision</a:t>
                      </a:r>
                    </a:p>
                  </a:txBody>
                  <a:tcPr anchor="ctr">
                    <a:solidFill>
                      <a:srgbClr val="008282"/>
                    </a:solidFill>
                  </a:tcPr>
                </a:tc>
                <a:tc>
                  <a:txBody>
                    <a:bodyPr/>
                    <a:lstStyle/>
                    <a:p>
                      <a:pPr algn="ctr"/>
                      <a:r>
                        <a:rPr lang="en-US" sz="1800" dirty="0"/>
                        <a:t>Recall</a:t>
                      </a:r>
                    </a:p>
                  </a:txBody>
                  <a:tcPr anchor="ctr">
                    <a:solidFill>
                      <a:srgbClr val="008282"/>
                    </a:solidFill>
                  </a:tcPr>
                </a:tc>
                <a:tc>
                  <a:txBody>
                    <a:bodyPr/>
                    <a:lstStyle/>
                    <a:p>
                      <a:pPr algn="ctr"/>
                      <a:r>
                        <a:rPr lang="en-US" sz="1800" dirty="0"/>
                        <a:t>F1-Score</a:t>
                      </a:r>
                    </a:p>
                  </a:txBody>
                  <a:tcPr anchor="ctr">
                    <a:solidFill>
                      <a:srgbClr val="008282"/>
                    </a:solidFill>
                  </a:tcPr>
                </a:tc>
                <a:extLst>
                  <a:ext uri="{0D108BD9-81ED-4DB2-BD59-A6C34878D82A}">
                    <a16:rowId xmlns:a16="http://schemas.microsoft.com/office/drawing/2014/main" val="10000"/>
                  </a:ext>
                </a:extLst>
              </a:tr>
              <a:tr h="600554">
                <a:tc>
                  <a:txBody>
                    <a:bodyPr/>
                    <a:lstStyle/>
                    <a:p>
                      <a:r>
                        <a:rPr lang="en-US" sz="1800" dirty="0"/>
                        <a:t>Count Vector</a:t>
                      </a:r>
                    </a:p>
                  </a:txBody>
                  <a:tcPr anchor="ctr"/>
                </a:tc>
                <a:tc>
                  <a:txBody>
                    <a:bodyPr/>
                    <a:lstStyle/>
                    <a:p>
                      <a:pPr algn="ctr"/>
                      <a:r>
                        <a:rPr lang="en-US" sz="1800" dirty="0"/>
                        <a:t>0.86</a:t>
                      </a:r>
                    </a:p>
                  </a:txBody>
                  <a:tcPr anchor="ctr"/>
                </a:tc>
                <a:tc>
                  <a:txBody>
                    <a:bodyPr/>
                    <a:lstStyle/>
                    <a:p>
                      <a:pPr algn="ctr"/>
                      <a:r>
                        <a:rPr lang="en-US" sz="1800" dirty="0"/>
                        <a:t>0.87</a:t>
                      </a:r>
                    </a:p>
                  </a:txBody>
                  <a:tcPr anchor="ctr"/>
                </a:tc>
                <a:tc>
                  <a:txBody>
                    <a:bodyPr/>
                    <a:lstStyle/>
                    <a:p>
                      <a:pPr algn="ctr"/>
                      <a:r>
                        <a:rPr lang="en-US" sz="1800" dirty="0"/>
                        <a:t>0.86</a:t>
                      </a:r>
                    </a:p>
                  </a:txBody>
                  <a:tcPr anchor="ctr"/>
                </a:tc>
                <a:tc>
                  <a:txBody>
                    <a:bodyPr/>
                    <a:lstStyle/>
                    <a:p>
                      <a:pPr algn="ctr"/>
                      <a:r>
                        <a:rPr lang="en-US" sz="1800" dirty="0"/>
                        <a:t>0.86</a:t>
                      </a:r>
                    </a:p>
                  </a:txBody>
                  <a:tcPr anchor="ctr"/>
                </a:tc>
                <a:extLst>
                  <a:ext uri="{0D108BD9-81ED-4DB2-BD59-A6C34878D82A}">
                    <a16:rowId xmlns:a16="http://schemas.microsoft.com/office/drawing/2014/main" val="10001"/>
                  </a:ext>
                </a:extLst>
              </a:tr>
              <a:tr h="600554">
                <a:tc>
                  <a:txBody>
                    <a:bodyPr/>
                    <a:lstStyle/>
                    <a:p>
                      <a:r>
                        <a:rPr lang="en-US" sz="1800" dirty="0"/>
                        <a:t>TF-IDF Vector</a:t>
                      </a:r>
                    </a:p>
                  </a:txBody>
                  <a:tcPr anchor="ctr"/>
                </a:tc>
                <a:tc>
                  <a:txBody>
                    <a:bodyPr/>
                    <a:lstStyle/>
                    <a:p>
                      <a:pPr algn="ctr"/>
                      <a:r>
                        <a:rPr lang="en-US" sz="1800" dirty="0"/>
                        <a:t>0.84</a:t>
                      </a:r>
                    </a:p>
                  </a:txBody>
                  <a:tcPr anchor="ctr"/>
                </a:tc>
                <a:tc>
                  <a:txBody>
                    <a:bodyPr/>
                    <a:lstStyle/>
                    <a:p>
                      <a:pPr algn="ctr"/>
                      <a:r>
                        <a:rPr lang="en-US" sz="1800" dirty="0"/>
                        <a:t>0.85</a:t>
                      </a:r>
                    </a:p>
                  </a:txBody>
                  <a:tcPr anchor="ctr"/>
                </a:tc>
                <a:tc>
                  <a:txBody>
                    <a:bodyPr/>
                    <a:lstStyle/>
                    <a:p>
                      <a:pPr algn="ctr"/>
                      <a:r>
                        <a:rPr lang="en-US" sz="1800" dirty="0"/>
                        <a:t>0.84</a:t>
                      </a:r>
                    </a:p>
                  </a:txBody>
                  <a:tcPr anchor="ctr"/>
                </a:tc>
                <a:tc>
                  <a:txBody>
                    <a:bodyPr/>
                    <a:lstStyle/>
                    <a:p>
                      <a:pPr algn="ctr"/>
                      <a:r>
                        <a:rPr lang="en-US" sz="1800" dirty="0"/>
                        <a:t>0.84</a:t>
                      </a:r>
                    </a:p>
                  </a:txBody>
                  <a:tcPr anchor="ctr"/>
                </a:tc>
                <a:extLst>
                  <a:ext uri="{0D108BD9-81ED-4DB2-BD59-A6C34878D82A}">
                    <a16:rowId xmlns:a16="http://schemas.microsoft.com/office/drawing/2014/main" val="10002"/>
                  </a:ext>
                </a:extLst>
              </a:tr>
              <a:tr h="354037">
                <a:tc>
                  <a:txBody>
                    <a:bodyPr/>
                    <a:lstStyle/>
                    <a:p>
                      <a:r>
                        <a:rPr lang="en-US" sz="1800" dirty="0"/>
                        <a:t>Naïve Bayes</a:t>
                      </a:r>
                    </a:p>
                  </a:txBody>
                  <a:tcPr anchor="ctr"/>
                </a:tc>
                <a:tc>
                  <a:txBody>
                    <a:bodyPr/>
                    <a:lstStyle/>
                    <a:p>
                      <a:pPr algn="ctr"/>
                      <a:r>
                        <a:rPr lang="en-US" sz="1800" dirty="0"/>
                        <a:t>0.85</a:t>
                      </a:r>
                    </a:p>
                  </a:txBody>
                  <a:tcPr anchor="ctr"/>
                </a:tc>
                <a:tc>
                  <a:txBody>
                    <a:bodyPr/>
                    <a:lstStyle/>
                    <a:p>
                      <a:pPr algn="ctr"/>
                      <a:r>
                        <a:rPr lang="en-US" sz="1800" dirty="0"/>
                        <a:t>0.89</a:t>
                      </a:r>
                    </a:p>
                  </a:txBody>
                  <a:tcPr anchor="ctr"/>
                </a:tc>
                <a:tc>
                  <a:txBody>
                    <a:bodyPr/>
                    <a:lstStyle/>
                    <a:p>
                      <a:pPr algn="ctr"/>
                      <a:r>
                        <a:rPr lang="en-US" sz="1800" dirty="0"/>
                        <a:t>0.85</a:t>
                      </a:r>
                    </a:p>
                  </a:txBody>
                  <a:tcPr anchor="ctr"/>
                </a:tc>
                <a:tc>
                  <a:txBody>
                    <a:bodyPr/>
                    <a:lstStyle/>
                    <a:p>
                      <a:pPr algn="ctr"/>
                      <a:r>
                        <a:rPr lang="en-US" sz="1800" dirty="0"/>
                        <a:t>0.85</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C0151C-C095-FD01-4EDC-ACF27C6382CB}"/>
              </a:ext>
            </a:extLst>
          </p:cNvPr>
          <p:cNvSpPr txBox="1"/>
          <p:nvPr/>
        </p:nvSpPr>
        <p:spPr>
          <a:xfrm>
            <a:off x="2277988" y="2924944"/>
            <a:ext cx="6109062" cy="830997"/>
          </a:xfrm>
          <a:prstGeom prst="rect">
            <a:avLst/>
          </a:prstGeom>
          <a:noFill/>
        </p:spPr>
        <p:txBody>
          <a:bodyPr wrap="square">
            <a:spAutoFit/>
          </a:bodyPr>
          <a:lstStyle/>
          <a:p>
            <a:r>
              <a:rPr lang="en-IN" sz="4800" dirty="0"/>
              <a:t>THANKYOU</a:t>
            </a: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382</TotalTime>
  <Words>547</Words>
  <Application>Microsoft Office PowerPoint</Application>
  <PresentationFormat>Custom</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Söhne</vt:lpstr>
      <vt:lpstr>Tech 16x9</vt:lpstr>
      <vt:lpstr>Sentiment Analysis in Stock Price Prediction: A Comparative Study of Algorithms</vt:lpstr>
      <vt:lpstr>Introduction to Stock Price Prediction</vt:lpstr>
      <vt:lpstr>The main objective of the project</vt:lpstr>
      <vt:lpstr>Problem Statement</vt:lpstr>
      <vt:lpstr> The Algorithms used in the Project are: </vt:lpstr>
      <vt:lpstr>PowerPoint Presentation</vt:lpstr>
      <vt:lpstr>Main Finding of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in Stock Price Prediction: A Comparative Study of Algorithms</dc:title>
  <dc:creator>Aryan Agarwal</dc:creator>
  <cp:lastModifiedBy>Aryan Agarwal</cp:lastModifiedBy>
  <cp:revision>2</cp:revision>
  <dcterms:created xsi:type="dcterms:W3CDTF">2023-01-27T23:50:29Z</dcterms:created>
  <dcterms:modified xsi:type="dcterms:W3CDTF">2023-01-28T06:13:12Z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