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40"/>
  </p:notesMasterIdLst>
  <p:sldIdLst>
    <p:sldId id="256" r:id="rId2"/>
    <p:sldId id="293" r:id="rId3"/>
    <p:sldId id="257" r:id="rId4"/>
    <p:sldId id="261" r:id="rId5"/>
    <p:sldId id="263" r:id="rId6"/>
    <p:sldId id="264" r:id="rId7"/>
    <p:sldId id="290" r:id="rId8"/>
    <p:sldId id="291" r:id="rId9"/>
    <p:sldId id="260" r:id="rId10"/>
    <p:sldId id="258" r:id="rId11"/>
    <p:sldId id="262" r:id="rId12"/>
    <p:sldId id="259" r:id="rId13"/>
    <p:sldId id="265" r:id="rId14"/>
    <p:sldId id="266" r:id="rId15"/>
    <p:sldId id="269" r:id="rId16"/>
    <p:sldId id="26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94" r:id="rId32"/>
    <p:sldId id="284" r:id="rId33"/>
    <p:sldId id="285" r:id="rId34"/>
    <p:sldId id="286" r:id="rId35"/>
    <p:sldId id="287" r:id="rId36"/>
    <p:sldId id="288" r:id="rId37"/>
    <p:sldId id="289" r:id="rId38"/>
    <p:sldId id="29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098C8-A033-4FF9-BFC2-10DC5F22AF9F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D26466-E6EF-4124-A722-7A3DEF476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64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4E316F53-911B-453A-921D-A0DF72B616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64CE755C-B447-497A-9671-A8956BF170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D64D21C-99FA-4990-A345-CDA1B556E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6C9FF66-1E3C-4B48-B452-A880DBE21EEE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75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766656D7-4670-4564-A873-3CC43CE971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C1BE8A15-BEF6-4EBA-8857-BCE1D047EE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318F7B5D-7120-49B5-BE4E-6E0BE54CF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AF22BCC8-7301-44B8-A122-C480F57C9F2B}" type="slidenum">
              <a:rPr lang="en-US" altLang="en-US">
                <a:latin typeface="Calibri" panose="020F0502020204030204" pitchFamily="34" charset="0"/>
              </a:rPr>
              <a:pPr/>
              <a:t>14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49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859F1C40-0672-429F-9070-6CCD2AAD33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77BD90D0-0E68-4441-A88A-5F4C6A409F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BDBA811-6730-400D-975D-9216A2D76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A54B9F98-2499-429B-94F8-0AE13A41432A}" type="slidenum">
              <a:rPr lang="en-US" altLang="en-US">
                <a:latin typeface="Calibri" panose="020F0502020204030204" pitchFamily="34" charset="0"/>
              </a:rPr>
              <a:pPr/>
              <a:t>15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5051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9B4365D-6429-4E17-BA01-D9911A189E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57D7761A-507E-4D3A-BC73-0A83637C85ED}" type="slidenum">
              <a:rPr lang="en-US" altLang="en-US">
                <a:latin typeface="Calibri" panose="020F0502020204030204" pitchFamily="34" charset="0"/>
              </a:rPr>
              <a:pPr/>
              <a:t>20</a:t>
            </a:fld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1CC809A8-7A5C-4CAA-9ACB-9F5C893D3A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7A3351A-EBEE-463B-928C-812546813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Content Layouts</a:t>
            </a:r>
          </a:p>
        </p:txBody>
      </p:sp>
    </p:spTree>
    <p:extLst>
      <p:ext uri="{BB962C8B-B14F-4D97-AF65-F5344CB8AC3E}">
        <p14:creationId xmlns:p14="http://schemas.microsoft.com/office/powerpoint/2010/main" val="1325496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2FC06F10-9A81-495E-BE02-DD0BA1D242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8893F81F-BF1A-4F5D-AFA7-5156E00AA2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7829C1CE-93FB-471C-9703-9B71A3A4E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58322597-DF17-430D-9244-BF7DA865D201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78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903AEF01-2F1F-429D-8307-6BCBC8D444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FB3D5472-9860-4199-8EDC-53198BFEA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C99DBF2-DC0C-485A-9085-B0741E478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6FC68A3-4300-4DCA-B492-80F6E7629518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36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C39111E-294C-4135-8569-31E932A34C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4D698F1E-3027-42D9-9A51-491003E81CF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4759AB87-E566-4BBE-A17A-0CFA1CE4E9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CF7EACD-AAC5-4F64-B88A-D38BCCE3C612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14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048D95B3-D1FF-4FB0-B703-3A0A7B6401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8A8E69BE-157D-4249-B525-C8F4A5A42F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0F58FCE4-1674-4434-B888-1E376F772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6827A49A-D4F6-4511-B592-61EADF268B2F}" type="slidenum">
              <a:rPr lang="en-US" altLang="en-US">
                <a:latin typeface="Calibri" panose="020F0502020204030204" pitchFamily="34" charset="0"/>
              </a:rPr>
              <a:pPr/>
              <a:t>9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71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CD494AB-893C-4B3F-93EB-DD9C126A4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D1A32A83-23A1-47CF-A6B9-D0D1E36CFFC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D7AED856-78F5-4622-AB98-807D94A7E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24FC4594-8F90-4C01-8660-473355C14D42}" type="slidenum">
              <a:rPr lang="en-US" altLang="en-US">
                <a:latin typeface="Calibri" panose="020F0502020204030204" pitchFamily="34" charset="0"/>
              </a:rPr>
              <a:pPr/>
              <a:t>10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97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F6F49378-7EED-43BD-91FE-6CB3CED172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253034F-8280-4DAB-93B6-5432F9AABB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ED77FFE-5335-498E-B773-9D9B0729E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163916B7-BAB4-4C02-B174-A5A3DB2F263A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24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CD4C2C7-58DC-4DE3-93EF-10A67D30DF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AFD747F7-FE12-405E-8F45-58082452D2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206933A7-3BA7-43BC-AAB3-A0588B975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2D56811A-E890-454A-8B07-F31907B8E500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70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5391A400-CF9C-4215-883B-6B7C30F917E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3530157-5593-4996-8999-AC5526AAED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E9FD43D-61FD-45B7-BDDA-42AA4A144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fld id="{F4436218-3B40-489D-9D74-DD251F834270}" type="slidenum">
              <a:rPr lang="en-US" altLang="en-US">
                <a:latin typeface="Calibri" panose="020F0502020204030204" pitchFamily="34" charset="0"/>
              </a:rPr>
              <a:pPr/>
              <a:t>13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018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07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38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0611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499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6821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02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7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6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233" y="304801"/>
            <a:ext cx="10668000" cy="1216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1251" y="1752600"/>
            <a:ext cx="5232400" cy="2057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1251" y="3962400"/>
            <a:ext cx="5232400" cy="2057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630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25438"/>
            <a:ext cx="10972800" cy="9271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EFE56-90AF-4818-95FE-6614CF5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58740-CEA7-4A10-A284-0A4D54AC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F6BB-A934-479F-A673-DBABF8E9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A88E3B-BB9E-45F0-BA28-EF21FFD20D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83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19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00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8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82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68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46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7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8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5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1XKqYlDVfA" TargetMode="External"/><Relationship Id="rId2" Type="http://schemas.openxmlformats.org/officeDocument/2006/relationships/hyperlink" Target="https://www.youtube.com/watch?v=gUKvPH2iF0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bN9Savg08g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EuiduezRk" TargetMode="External"/><Relationship Id="rId2" Type="http://schemas.openxmlformats.org/officeDocument/2006/relationships/hyperlink" Target="https://www.youtube.com/watch?v=0ZyG374OdY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0190-591C-40E0-BC70-F368CA319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Pengantar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– </a:t>
            </a:r>
            <a:r>
              <a:rPr lang="en-US" dirty="0" err="1"/>
              <a:t>Minggu</a:t>
            </a:r>
            <a:r>
              <a:rPr lang="en-US" dirty="0"/>
              <a:t> 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9EC7F-115C-4D2D-BCE8-DF64D4C08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7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1">
            <a:extLst>
              <a:ext uri="{FF2B5EF4-FFF2-40B4-BE49-F238E27FC236}">
                <a16:creationId xmlns:a16="http://schemas.microsoft.com/office/drawing/2014/main" id="{7DC414BE-42E0-49D9-8ECC-68F46CA7D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457" y="1709057"/>
            <a:ext cx="10700657" cy="4767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Kriteria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alt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pengiriman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</a:p>
          <a:p>
            <a:pPr marL="581025" lvl="2" indent="0" algn="just"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kemampuan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membawa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tertentu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kata lain,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berbeda-beda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</a:p>
          <a:p>
            <a:pPr marL="581025" lvl="2" indent="0" algn="just"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bandwidth yang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oleh media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81025" lvl="2" indent="0" algn="just">
              <a:buNone/>
            </a:pP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Jarak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adanya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atenuasi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pelemahan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sinyal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n-NO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dalam proses komunikasi data. Semakin tinggi atenuasi maka jarak transmisi akan semakin pendek </a:t>
            </a:r>
          </a:p>
        </p:txBody>
      </p:sp>
      <p:sp>
        <p:nvSpPr>
          <p:cNvPr id="22531" name="Title 2">
            <a:extLst>
              <a:ext uri="{FF2B5EF4-FFF2-40B4-BE49-F238E27FC236}">
                <a16:creationId xmlns:a16="http://schemas.microsoft.com/office/drawing/2014/main" id="{A00467B6-B7F5-4333-B903-CFE0D27D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TRANSMISI</a:t>
            </a:r>
          </a:p>
        </p:txBody>
      </p:sp>
    </p:spTree>
    <p:extLst>
      <p:ext uri="{BB962C8B-B14F-4D97-AF65-F5344CB8AC3E}">
        <p14:creationId xmlns:p14="http://schemas.microsoft.com/office/powerpoint/2010/main" val="393288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E2FBB1-612F-4143-A071-43EC0D78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92086"/>
            <a:ext cx="10123714" cy="449580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Pertimbangan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memilih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Harga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ketersediaan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dikehendaki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Kemampuan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menghadapi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gangguan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Bandwith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jangkauan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hendak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dicapai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Kecepatan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3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dibutuhkan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Title 2">
            <a:extLst>
              <a:ext uri="{FF2B5EF4-FFF2-40B4-BE49-F238E27FC236}">
                <a16:creationId xmlns:a16="http://schemas.microsoft.com/office/drawing/2014/main" id="{AF13A52E-52A9-48F5-A8FC-FA8F34A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TRANSMISI</a:t>
            </a:r>
          </a:p>
        </p:txBody>
      </p:sp>
    </p:spTree>
    <p:extLst>
      <p:ext uri="{BB962C8B-B14F-4D97-AF65-F5344CB8AC3E}">
        <p14:creationId xmlns:p14="http://schemas.microsoft.com/office/powerpoint/2010/main" val="1401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647D3A-37DD-4B08-B93E-357D1A2F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KLASIFIKASI </a:t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MEDIA TRANSMISI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0BFAB942-0F65-4834-BDB5-C35461881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209800"/>
            <a:ext cx="7610475" cy="184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3">
            <a:extLst>
              <a:ext uri="{FF2B5EF4-FFF2-40B4-BE49-F238E27FC236}">
                <a16:creationId xmlns:a16="http://schemas.microsoft.com/office/drawing/2014/main" id="{E622077D-7F71-45D4-A002-CDF57CFF9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6" y="4114801"/>
            <a:ext cx="7686675" cy="199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516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C37B27-EF76-44F1-B364-2A8442228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KLASIFIKASI </a:t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MEDIA TRANSMISI</a:t>
            </a:r>
          </a:p>
        </p:txBody>
      </p:sp>
      <p:sp>
        <p:nvSpPr>
          <p:cNvPr id="28675" name="Rectangle 1">
            <a:extLst>
              <a:ext uri="{FF2B5EF4-FFF2-40B4-BE49-F238E27FC236}">
                <a16:creationId xmlns:a16="http://schemas.microsoft.com/office/drawing/2014/main" id="{09A4B0DC-3E16-4D56-8345-9F2C278FB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799" y="2690812"/>
            <a:ext cx="985157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ketahanan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transmisi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dibandingkan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unguided media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18922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5A603D-B70D-4610-993F-5BC149FF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23864"/>
            <a:ext cx="8686800" cy="1252537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MEDIA TRANSMISI </a:t>
            </a:r>
            <a:r>
              <a:rPr lang="en-US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BANDWITH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13DB0825-D994-40DC-85F2-11FD0B46C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45" y="1676401"/>
            <a:ext cx="10425541" cy="4778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006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2">
            <a:extLst>
              <a:ext uri="{FF2B5EF4-FFF2-40B4-BE49-F238E27FC236}">
                <a16:creationId xmlns:a16="http://schemas.microsoft.com/office/drawing/2014/main" id="{AA2B3DE9-8BA9-494A-B012-2EB2F42D0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600" y="423864"/>
            <a:ext cx="8686800" cy="1252537"/>
          </a:xfrm>
        </p:spPr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PERALATAN JARINGAN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25A0F93-B1CC-483F-AB63-5FAC5FBA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169" y="1716089"/>
            <a:ext cx="4843462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Kabel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Tembaga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Coaxial, Twisted Pair (UTP, STP)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Fiber Optic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NIC Wireless</a:t>
            </a:r>
          </a:p>
        </p:txBody>
      </p:sp>
      <p:pic>
        <p:nvPicPr>
          <p:cNvPr id="32772" name="Picture 15">
            <a:extLst>
              <a:ext uri="{FF2B5EF4-FFF2-40B4-BE49-F238E27FC236}">
                <a16:creationId xmlns:a16="http://schemas.microsoft.com/office/drawing/2014/main" id="{BF648DC7-C9B6-4EA1-A0D6-6F5EFC5F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8FF"/>
              </a:clrFrom>
              <a:clrTo>
                <a:srgbClr val="FFF8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8436" r="46875" b="26280"/>
          <a:stretch>
            <a:fillRect/>
          </a:stretch>
        </p:blipFill>
        <p:spPr bwMode="auto">
          <a:xfrm>
            <a:off x="4114800" y="5254625"/>
            <a:ext cx="2667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5">
            <a:extLst>
              <a:ext uri="{FF2B5EF4-FFF2-40B4-BE49-F238E27FC236}">
                <a16:creationId xmlns:a16="http://schemas.microsoft.com/office/drawing/2014/main" id="{7635023F-06C3-4FDE-82DD-7ED5BE6F7861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5486401"/>
            <a:ext cx="1689100" cy="1063625"/>
          </a:xfrm>
        </p:spPr>
      </p:pic>
      <p:pic>
        <p:nvPicPr>
          <p:cNvPr id="32774" name="Picture 13" descr="crossover">
            <a:extLst>
              <a:ext uri="{FF2B5EF4-FFF2-40B4-BE49-F238E27FC236}">
                <a16:creationId xmlns:a16="http://schemas.microsoft.com/office/drawing/2014/main" id="{1AB1E039-C864-4D87-AB69-6AD4D91CF6C5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077200" y="3576638"/>
            <a:ext cx="2108200" cy="1187450"/>
          </a:xfrm>
        </p:spPr>
      </p:pic>
      <p:pic>
        <p:nvPicPr>
          <p:cNvPr id="32775" name="Picture 16">
            <a:extLst>
              <a:ext uri="{FF2B5EF4-FFF2-40B4-BE49-F238E27FC236}">
                <a16:creationId xmlns:a16="http://schemas.microsoft.com/office/drawing/2014/main" id="{E1CDCE36-ACB3-44D0-BB3D-CB72B556D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5257801"/>
            <a:ext cx="3429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7">
            <a:extLst>
              <a:ext uri="{FF2B5EF4-FFF2-40B4-BE49-F238E27FC236}">
                <a16:creationId xmlns:a16="http://schemas.microsoft.com/office/drawing/2014/main" id="{18659634-F778-4471-BE90-586F07BC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EFEFF"/>
              </a:clrFrom>
              <a:clrTo>
                <a:srgbClr val="FE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124200"/>
            <a:ext cx="2133600" cy="163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94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A8EFD43-803D-474D-9A78-FD2CCC0C35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PERALATAN JARINGAN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FEA0CF83-0C5F-4921-887C-6CE51278CE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97000" y="1600200"/>
            <a:ext cx="5232400" cy="4267200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Repeater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Bridge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</a:p>
        </p:txBody>
      </p:sp>
      <p:pic>
        <p:nvPicPr>
          <p:cNvPr id="34820" name="Picture 4" descr="repeater">
            <a:extLst>
              <a:ext uri="{FF2B5EF4-FFF2-40B4-BE49-F238E27FC236}">
                <a16:creationId xmlns:a16="http://schemas.microsoft.com/office/drawing/2014/main" id="{13E719DE-24F1-4110-90C8-E99BDC62E0DF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1752601"/>
            <a:ext cx="2286000" cy="1452563"/>
          </a:xfrm>
        </p:spPr>
      </p:pic>
      <p:pic>
        <p:nvPicPr>
          <p:cNvPr id="34821" name="Picture 6">
            <a:extLst>
              <a:ext uri="{FF2B5EF4-FFF2-40B4-BE49-F238E27FC236}">
                <a16:creationId xmlns:a16="http://schemas.microsoft.com/office/drawing/2014/main" id="{4529717B-C42A-43B0-815F-87C892C8330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37062" r="41406" b="31671"/>
          <a:stretch>
            <a:fillRect/>
          </a:stretch>
        </p:blipFill>
        <p:spPr>
          <a:xfrm>
            <a:off x="4648201" y="3276601"/>
            <a:ext cx="2309813" cy="1674813"/>
          </a:xfrm>
        </p:spPr>
      </p:pic>
      <p:pic>
        <p:nvPicPr>
          <p:cNvPr id="34822" name="Picture 8" descr="cisco2">
            <a:extLst>
              <a:ext uri="{FF2B5EF4-FFF2-40B4-BE49-F238E27FC236}">
                <a16:creationId xmlns:a16="http://schemas.microsoft.com/office/drawing/2014/main" id="{B4834B57-7C8D-45F9-8529-2405B414F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495800"/>
            <a:ext cx="1828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9" descr="minibridge">
            <a:extLst>
              <a:ext uri="{FF2B5EF4-FFF2-40B4-BE49-F238E27FC236}">
                <a16:creationId xmlns:a16="http://schemas.microsoft.com/office/drawing/2014/main" id="{88EC827E-E732-4E48-B399-BC8EB9FF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981200"/>
            <a:ext cx="21336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isco2514">
            <a:extLst>
              <a:ext uri="{FF2B5EF4-FFF2-40B4-BE49-F238E27FC236}">
                <a16:creationId xmlns:a16="http://schemas.microsoft.com/office/drawing/2014/main" id="{861BF48B-E45F-4591-AB51-CCDF4058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876801"/>
            <a:ext cx="3200400" cy="1179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17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9805A173-F0F6-4E18-9A82-D8DDBA4DC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41313"/>
            <a:ext cx="8229600" cy="927100"/>
          </a:xfrm>
        </p:spPr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Transmisi</a:t>
            </a:r>
          </a:p>
        </p:txBody>
      </p:sp>
      <p:pic>
        <p:nvPicPr>
          <p:cNvPr id="35843" name="Picture 3" descr="light_shadow_m">
            <a:extLst>
              <a:ext uri="{FF2B5EF4-FFF2-40B4-BE49-F238E27FC236}">
                <a16:creationId xmlns:a16="http://schemas.microsoft.com/office/drawing/2014/main" id="{A43F01A1-9DE8-43E5-9331-F22B1D8E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-48000" contras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481136">
            <a:off x="2869407" y="3810795"/>
            <a:ext cx="3255963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Freeform 4">
            <a:extLst>
              <a:ext uri="{FF2B5EF4-FFF2-40B4-BE49-F238E27FC236}">
                <a16:creationId xmlns:a16="http://schemas.microsoft.com/office/drawing/2014/main" id="{C3328957-8CC2-4558-9D80-49CFBD1A6522}"/>
              </a:ext>
            </a:extLst>
          </p:cNvPr>
          <p:cNvSpPr>
            <a:spLocks/>
          </p:cNvSpPr>
          <p:nvPr/>
        </p:nvSpPr>
        <p:spPr bwMode="gray">
          <a:xfrm>
            <a:off x="3411539" y="3041651"/>
            <a:ext cx="2097087" cy="2016125"/>
          </a:xfrm>
          <a:custGeom>
            <a:avLst/>
            <a:gdLst>
              <a:gd name="T0" fmla="*/ 1198560 w 1335"/>
              <a:gd name="T1" fmla="*/ 139043 h 1479"/>
              <a:gd name="T2" fmla="*/ 1899160 w 1335"/>
              <a:gd name="T3" fmla="*/ 332613 h 1479"/>
              <a:gd name="T4" fmla="*/ 2081378 w 1335"/>
              <a:gd name="T5" fmla="*/ 428035 h 1479"/>
              <a:gd name="T6" fmla="*/ 1324228 w 1335"/>
              <a:gd name="T7" fmla="*/ 363966 h 1479"/>
              <a:gd name="T8" fmla="*/ 479110 w 1335"/>
              <a:gd name="T9" fmla="*/ 2016125 h 1479"/>
              <a:gd name="T10" fmla="*/ 0 w 1335"/>
              <a:gd name="T11" fmla="*/ 1776207 h 1479"/>
              <a:gd name="T12" fmla="*/ 1198560 w 1335"/>
              <a:gd name="T13" fmla="*/ 139043 h 1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5" h="1479">
                <a:moveTo>
                  <a:pt x="763" y="102"/>
                </a:moveTo>
                <a:cubicBezTo>
                  <a:pt x="920" y="0"/>
                  <a:pt x="1137" y="178"/>
                  <a:pt x="1209" y="244"/>
                </a:cubicBezTo>
                <a:cubicBezTo>
                  <a:pt x="1281" y="310"/>
                  <a:pt x="1335" y="312"/>
                  <a:pt x="1325" y="314"/>
                </a:cubicBezTo>
                <a:cubicBezTo>
                  <a:pt x="1262" y="339"/>
                  <a:pt x="1010" y="74"/>
                  <a:pt x="843" y="267"/>
                </a:cubicBezTo>
                <a:cubicBezTo>
                  <a:pt x="554" y="534"/>
                  <a:pt x="389" y="1337"/>
                  <a:pt x="305" y="1479"/>
                </a:cubicBezTo>
                <a:lnTo>
                  <a:pt x="0" y="1303"/>
                </a:lnTo>
                <a:cubicBezTo>
                  <a:pt x="76" y="1074"/>
                  <a:pt x="398" y="270"/>
                  <a:pt x="763" y="10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Freeform 5">
            <a:extLst>
              <a:ext uri="{FF2B5EF4-FFF2-40B4-BE49-F238E27FC236}">
                <a16:creationId xmlns:a16="http://schemas.microsoft.com/office/drawing/2014/main" id="{4C696B59-3FC8-41A3-9CF6-00A921DF2445}"/>
              </a:ext>
            </a:extLst>
          </p:cNvPr>
          <p:cNvSpPr>
            <a:spLocks/>
          </p:cNvSpPr>
          <p:nvPr/>
        </p:nvSpPr>
        <p:spPr bwMode="gray">
          <a:xfrm flipH="1">
            <a:off x="6503989" y="3087689"/>
            <a:ext cx="2097087" cy="2016125"/>
          </a:xfrm>
          <a:custGeom>
            <a:avLst/>
            <a:gdLst>
              <a:gd name="T0" fmla="*/ 1198560 w 1335"/>
              <a:gd name="T1" fmla="*/ 139043 h 1479"/>
              <a:gd name="T2" fmla="*/ 1899160 w 1335"/>
              <a:gd name="T3" fmla="*/ 332613 h 1479"/>
              <a:gd name="T4" fmla="*/ 2081378 w 1335"/>
              <a:gd name="T5" fmla="*/ 428035 h 1479"/>
              <a:gd name="T6" fmla="*/ 1324228 w 1335"/>
              <a:gd name="T7" fmla="*/ 363966 h 1479"/>
              <a:gd name="T8" fmla="*/ 479110 w 1335"/>
              <a:gd name="T9" fmla="*/ 2016125 h 1479"/>
              <a:gd name="T10" fmla="*/ 0 w 1335"/>
              <a:gd name="T11" fmla="*/ 1776207 h 1479"/>
              <a:gd name="T12" fmla="*/ 1198560 w 1335"/>
              <a:gd name="T13" fmla="*/ 139043 h 14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5" h="1479">
                <a:moveTo>
                  <a:pt x="763" y="102"/>
                </a:moveTo>
                <a:cubicBezTo>
                  <a:pt x="920" y="0"/>
                  <a:pt x="1137" y="178"/>
                  <a:pt x="1209" y="244"/>
                </a:cubicBezTo>
                <a:cubicBezTo>
                  <a:pt x="1281" y="310"/>
                  <a:pt x="1335" y="312"/>
                  <a:pt x="1325" y="314"/>
                </a:cubicBezTo>
                <a:cubicBezTo>
                  <a:pt x="1262" y="339"/>
                  <a:pt x="1010" y="74"/>
                  <a:pt x="843" y="267"/>
                </a:cubicBezTo>
                <a:cubicBezTo>
                  <a:pt x="554" y="534"/>
                  <a:pt x="389" y="1337"/>
                  <a:pt x="305" y="1479"/>
                </a:cubicBezTo>
                <a:lnTo>
                  <a:pt x="0" y="1303"/>
                </a:lnTo>
                <a:cubicBezTo>
                  <a:pt x="76" y="1074"/>
                  <a:pt x="398" y="270"/>
                  <a:pt x="763" y="102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Freeform 7">
            <a:extLst>
              <a:ext uri="{FF2B5EF4-FFF2-40B4-BE49-F238E27FC236}">
                <a16:creationId xmlns:a16="http://schemas.microsoft.com/office/drawing/2014/main" id="{19F57B63-A7EE-4067-8AF9-DB0C5DD392C2}"/>
              </a:ext>
            </a:extLst>
          </p:cNvPr>
          <p:cNvSpPr>
            <a:spLocks/>
          </p:cNvSpPr>
          <p:nvPr/>
        </p:nvSpPr>
        <p:spPr bwMode="gray">
          <a:xfrm>
            <a:off x="5726114" y="3036889"/>
            <a:ext cx="625475" cy="2103437"/>
          </a:xfrm>
          <a:custGeom>
            <a:avLst/>
            <a:gdLst>
              <a:gd name="T0" fmla="*/ 359884 w 398"/>
              <a:gd name="T1" fmla="*/ 433783 h 1542"/>
              <a:gd name="T2" fmla="*/ 125724 w 398"/>
              <a:gd name="T3" fmla="*/ 327383 h 1542"/>
              <a:gd name="T4" fmla="*/ 15715 w 398"/>
              <a:gd name="T5" fmla="*/ 2103437 h 1542"/>
              <a:gd name="T6" fmla="*/ 568899 w 398"/>
              <a:gd name="T7" fmla="*/ 2080247 h 1542"/>
              <a:gd name="T8" fmla="*/ 359884 w 398"/>
              <a:gd name="T9" fmla="*/ 433783 h 15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98" h="1542">
                <a:moveTo>
                  <a:pt x="229" y="318"/>
                </a:moveTo>
                <a:cubicBezTo>
                  <a:pt x="169" y="114"/>
                  <a:pt x="110" y="0"/>
                  <a:pt x="80" y="240"/>
                </a:cubicBezTo>
                <a:cubicBezTo>
                  <a:pt x="50" y="480"/>
                  <a:pt x="0" y="1379"/>
                  <a:pt x="10" y="1542"/>
                </a:cubicBezTo>
                <a:lnTo>
                  <a:pt x="362" y="1525"/>
                </a:lnTo>
                <a:cubicBezTo>
                  <a:pt x="398" y="1321"/>
                  <a:pt x="289" y="522"/>
                  <a:pt x="229" y="318"/>
                </a:cubicBez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00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Oval 32">
            <a:extLst>
              <a:ext uri="{FF2B5EF4-FFF2-40B4-BE49-F238E27FC236}">
                <a16:creationId xmlns:a16="http://schemas.microsoft.com/office/drawing/2014/main" id="{4CD87906-5C5F-4455-870D-4BE2D9FAB76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5564" y="4438650"/>
            <a:ext cx="1747837" cy="1733550"/>
          </a:xfrm>
          <a:prstGeom prst="ellipse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5848" name="Group 53">
            <a:extLst>
              <a:ext uri="{FF2B5EF4-FFF2-40B4-BE49-F238E27FC236}">
                <a16:creationId xmlns:a16="http://schemas.microsoft.com/office/drawing/2014/main" id="{CC5E29F6-1930-4DF3-90BB-D51040092F79}"/>
              </a:ext>
            </a:extLst>
          </p:cNvPr>
          <p:cNvGrpSpPr>
            <a:grpSpLocks/>
          </p:cNvGrpSpPr>
          <p:nvPr/>
        </p:nvGrpSpPr>
        <p:grpSpPr bwMode="auto">
          <a:xfrm rot="20302575" flipH="1" flipV="1">
            <a:off x="2747963" y="5715001"/>
            <a:ext cx="1293812" cy="309563"/>
            <a:chOff x="2532" y="1051"/>
            <a:chExt cx="893" cy="246"/>
          </a:xfrm>
        </p:grpSpPr>
        <p:grpSp>
          <p:nvGrpSpPr>
            <p:cNvPr id="35896" name="Group 54">
              <a:extLst>
                <a:ext uri="{FF2B5EF4-FFF2-40B4-BE49-F238E27FC236}">
                  <a16:creationId xmlns:a16="http://schemas.microsoft.com/office/drawing/2014/main" id="{5B5CDA56-0CA8-46C4-9A93-412653A312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051"/>
              <a:ext cx="743" cy="185"/>
              <a:chOff x="1565" y="2568"/>
              <a:chExt cx="1118" cy="279"/>
            </a:xfrm>
          </p:grpSpPr>
          <p:sp>
            <p:nvSpPr>
              <p:cNvPr id="35902" name="AutoShape 55">
                <a:extLst>
                  <a:ext uri="{FF2B5EF4-FFF2-40B4-BE49-F238E27FC236}">
                    <a16:creationId xmlns:a16="http://schemas.microsoft.com/office/drawing/2014/main" id="{9503AA30-E6CA-46F4-BCAA-000A48F22D62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03" name="AutoShape 56">
                <a:extLst>
                  <a:ext uri="{FF2B5EF4-FFF2-40B4-BE49-F238E27FC236}">
                    <a16:creationId xmlns:a16="http://schemas.microsoft.com/office/drawing/2014/main" id="{198E0BF3-6795-40A4-B1C7-41D18FDE220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04" name="AutoShape 57">
                <a:extLst>
                  <a:ext uri="{FF2B5EF4-FFF2-40B4-BE49-F238E27FC236}">
                    <a16:creationId xmlns:a16="http://schemas.microsoft.com/office/drawing/2014/main" id="{7EA7BF55-F932-4A77-8EA7-1E77BE7A3EA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05" name="AutoShape 58">
                <a:extLst>
                  <a:ext uri="{FF2B5EF4-FFF2-40B4-BE49-F238E27FC236}">
                    <a16:creationId xmlns:a16="http://schemas.microsoft.com/office/drawing/2014/main" id="{E4D6FC4D-DE31-4AA6-834F-856B7EC2385D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35897" name="Group 59">
              <a:extLst>
                <a:ext uri="{FF2B5EF4-FFF2-40B4-BE49-F238E27FC236}">
                  <a16:creationId xmlns:a16="http://schemas.microsoft.com/office/drawing/2014/main" id="{C9CE65F2-8E09-4A6E-A489-86FC4999596F}"/>
                </a:ext>
              </a:extLst>
            </p:cNvPr>
            <p:cNvGrpSpPr>
              <a:grpSpLocks/>
            </p:cNvGrpSpPr>
            <p:nvPr/>
          </p:nvGrpSpPr>
          <p:grpSpPr bwMode="auto">
            <a:xfrm rot="1353540">
              <a:off x="2682" y="1111"/>
              <a:ext cx="743" cy="186"/>
              <a:chOff x="1565" y="2568"/>
              <a:chExt cx="1118" cy="279"/>
            </a:xfrm>
          </p:grpSpPr>
          <p:sp>
            <p:nvSpPr>
              <p:cNvPr id="35898" name="AutoShape 60">
                <a:extLst>
                  <a:ext uri="{FF2B5EF4-FFF2-40B4-BE49-F238E27FC236}">
                    <a16:creationId xmlns:a16="http://schemas.microsoft.com/office/drawing/2014/main" id="{37DB26D1-86B8-4AA1-80D0-B3009ACFCEF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5263130">
                <a:off x="1859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899" name="AutoShape 61">
                <a:extLst>
                  <a:ext uri="{FF2B5EF4-FFF2-40B4-BE49-F238E27FC236}">
                    <a16:creationId xmlns:a16="http://schemas.microsoft.com/office/drawing/2014/main" id="{78A6A28D-1A88-4CDC-BF16-7A726F65E1C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078281">
                <a:off x="1995" y="2274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00" name="AutoShape 62">
                <a:extLst>
                  <a:ext uri="{FF2B5EF4-FFF2-40B4-BE49-F238E27FC236}">
                    <a16:creationId xmlns:a16="http://schemas.microsoft.com/office/drawing/2014/main" id="{4996EC1D-1B01-419B-AA88-5E78E20D3B0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373927">
                <a:off x="2071" y="229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5901" name="AutoShape 63">
                <a:extLst>
                  <a:ext uri="{FF2B5EF4-FFF2-40B4-BE49-F238E27FC236}">
                    <a16:creationId xmlns:a16="http://schemas.microsoft.com/office/drawing/2014/main" id="{1EA0F1EA-7A62-40C3-B71B-F0DE65187F6B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 rot="6906312">
                <a:off x="2161" y="2326"/>
                <a:ext cx="227" cy="816"/>
              </a:xfrm>
              <a:prstGeom prst="moon">
                <a:avLst>
                  <a:gd name="adj" fmla="val 49773"/>
                </a:avLst>
              </a:prstGeom>
              <a:solidFill>
                <a:srgbClr val="FFFFFF">
                  <a:alpha val="392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5849" name="Group 64">
            <a:extLst>
              <a:ext uri="{FF2B5EF4-FFF2-40B4-BE49-F238E27FC236}">
                <a16:creationId xmlns:a16="http://schemas.microsoft.com/office/drawing/2014/main" id="{261DCC0C-F7A3-4813-88A3-21028E96D292}"/>
              </a:ext>
            </a:extLst>
          </p:cNvPr>
          <p:cNvGrpSpPr>
            <a:grpSpLocks/>
          </p:cNvGrpSpPr>
          <p:nvPr/>
        </p:nvGrpSpPr>
        <p:grpSpPr bwMode="auto">
          <a:xfrm>
            <a:off x="3935413" y="2492375"/>
            <a:ext cx="4267200" cy="617538"/>
            <a:chOff x="1440" y="924"/>
            <a:chExt cx="2688" cy="389"/>
          </a:xfrm>
        </p:grpSpPr>
        <p:grpSp>
          <p:nvGrpSpPr>
            <p:cNvPr id="35892" name="Group 65">
              <a:extLst>
                <a:ext uri="{FF2B5EF4-FFF2-40B4-BE49-F238E27FC236}">
                  <a16:creationId xmlns:a16="http://schemas.microsoft.com/office/drawing/2014/main" id="{C2D0FA38-F596-4CF5-B427-C8A09DFEF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924"/>
              <a:ext cx="2688" cy="389"/>
              <a:chOff x="1596" y="1167"/>
              <a:chExt cx="2448" cy="389"/>
            </a:xfrm>
          </p:grpSpPr>
          <p:sp>
            <p:nvSpPr>
              <p:cNvPr id="35894" name="AutoShape 66">
                <a:extLst>
                  <a:ext uri="{FF2B5EF4-FFF2-40B4-BE49-F238E27FC236}">
                    <a16:creationId xmlns:a16="http://schemas.microsoft.com/office/drawing/2014/main" id="{95AE8C54-D8EE-43DC-87A0-B52340843A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596" y="1167"/>
                <a:ext cx="2448" cy="389"/>
              </a:xfrm>
              <a:prstGeom prst="roundRect">
                <a:avLst>
                  <a:gd name="adj" fmla="val 50000"/>
                </a:avLst>
              </a:prstGeom>
              <a:solidFill>
                <a:srgbClr val="FCFCFC">
                  <a:alpha val="89803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939" name="AutoShape 67">
                <a:extLst>
                  <a:ext uri="{FF2B5EF4-FFF2-40B4-BE49-F238E27FC236}">
                    <a16:creationId xmlns:a16="http://schemas.microsoft.com/office/drawing/2014/main" id="{65DC4D9A-9DE7-4DDF-A787-C598453A46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632" y="1200"/>
                <a:ext cx="2371" cy="32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>
                      <a:gamma/>
                      <a:shade val="72549"/>
                      <a:invGamma/>
                    </a:schemeClr>
                  </a:gs>
                  <a:gs pos="50000">
                    <a:schemeClr val="tx2">
                      <a:alpha val="89999"/>
                    </a:schemeClr>
                  </a:gs>
                  <a:gs pos="100000">
                    <a:schemeClr val="tx2">
                      <a:gamma/>
                      <a:shade val="72549"/>
                      <a:invGamma/>
                    </a:schemeClr>
                  </a:gs>
                </a:gsLst>
                <a:lin ang="5400000" scaled="1"/>
              </a:gradFill>
              <a:ln w="9525" algn="ctr">
                <a:noFill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chemeClr val="bg1"/>
                  </a:solidFill>
                  <a:latin typeface="Symbol" pitchFamily="18" charset="2"/>
                </a:endParaRPr>
              </a:p>
            </p:txBody>
          </p:sp>
        </p:grpSp>
        <p:sp>
          <p:nvSpPr>
            <p:cNvPr id="35893" name="Rectangle 68">
              <a:extLst>
                <a:ext uri="{FF2B5EF4-FFF2-40B4-BE49-F238E27FC236}">
                  <a16:creationId xmlns:a16="http://schemas.microsoft.com/office/drawing/2014/main" id="{B16C8211-A43E-45F0-8942-7BA04559134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662" y="1047"/>
              <a:ext cx="2241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en-US" b="1">
                  <a:solidFill>
                    <a:srgbClr val="FFFFFF"/>
                  </a:solidFill>
                </a:rPr>
                <a:t>Media yang di Tuntun</a:t>
              </a:r>
            </a:p>
          </p:txBody>
        </p:sp>
      </p:grpSp>
      <p:grpSp>
        <p:nvGrpSpPr>
          <p:cNvPr id="35850" name="Group 63">
            <a:extLst>
              <a:ext uri="{FF2B5EF4-FFF2-40B4-BE49-F238E27FC236}">
                <a16:creationId xmlns:a16="http://schemas.microsoft.com/office/drawing/2014/main" id="{0977B362-FCC6-46B3-BC72-CF25DC24BD42}"/>
              </a:ext>
            </a:extLst>
          </p:cNvPr>
          <p:cNvGrpSpPr>
            <a:grpSpLocks/>
          </p:cNvGrpSpPr>
          <p:nvPr/>
        </p:nvGrpSpPr>
        <p:grpSpPr bwMode="auto">
          <a:xfrm>
            <a:off x="2457450" y="4438650"/>
            <a:ext cx="1860550" cy="1733550"/>
            <a:chOff x="933993" y="4438650"/>
            <a:chExt cx="1859466" cy="1733550"/>
          </a:xfrm>
        </p:grpSpPr>
        <p:sp>
          <p:nvSpPr>
            <p:cNvPr id="35886" name="Oval 11">
              <a:extLst>
                <a:ext uri="{FF2B5EF4-FFF2-40B4-BE49-F238E27FC236}">
                  <a16:creationId xmlns:a16="http://schemas.microsoft.com/office/drawing/2014/main" id="{AA0C487F-72A8-4147-BC06-D0564F1E92C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90600" y="4438650"/>
              <a:ext cx="1749425" cy="173355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87" name="Oval 12">
              <a:extLst>
                <a:ext uri="{FF2B5EF4-FFF2-40B4-BE49-F238E27FC236}">
                  <a16:creationId xmlns:a16="http://schemas.microsoft.com/office/drawing/2014/main" id="{3F1DB9F1-8AEF-416C-9C4D-51A7BBAFF34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065213" y="4518025"/>
              <a:ext cx="1595437" cy="1582738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F6F6F6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35888" name="Picture 13" descr="circuler_1">
              <a:extLst>
                <a:ext uri="{FF2B5EF4-FFF2-40B4-BE49-F238E27FC236}">
                  <a16:creationId xmlns:a16="http://schemas.microsoft.com/office/drawing/2014/main" id="{EB6BDE1B-083E-497C-9709-B79C97D550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122363" y="4575175"/>
              <a:ext cx="1492250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86" name="Oval 14">
              <a:hlinkClick r:id="rId4" action="ppaction://hlinksldjump"/>
              <a:extLst>
                <a:ext uri="{FF2B5EF4-FFF2-40B4-BE49-F238E27FC236}">
                  <a16:creationId xmlns:a16="http://schemas.microsoft.com/office/drawing/2014/main" id="{DD59609C-8099-4511-BA6E-46095109B4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933993" y="4518025"/>
              <a:ext cx="1859466" cy="1574800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accent1">
                    <a:alpha val="45000"/>
                  </a:schemeClr>
                </a:gs>
                <a:gs pos="100000">
                  <a:schemeClr val="accent1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890" name="Rectangle 50">
              <a:extLst>
                <a:ext uri="{FF2B5EF4-FFF2-40B4-BE49-F238E27FC236}">
                  <a16:creationId xmlns:a16="http://schemas.microsoft.com/office/drawing/2014/main" id="{40F741D7-08A4-4D37-96E7-1DFF9091C7E0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1105884" y="5127625"/>
              <a:ext cx="15363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Twisted Pair</a:t>
              </a:r>
              <a:endParaRPr lang="en-US" altLang="en-US" sz="2000" b="1">
                <a:solidFill>
                  <a:srgbClr val="1C1C1C"/>
                </a:solidFill>
              </a:endParaRPr>
            </a:p>
          </p:txBody>
        </p:sp>
        <p:pic>
          <p:nvPicPr>
            <p:cNvPr id="35891" name="Picture 69" descr="1">
              <a:extLst>
                <a:ext uri="{FF2B5EF4-FFF2-40B4-BE49-F238E27FC236}">
                  <a16:creationId xmlns:a16="http://schemas.microsoft.com/office/drawing/2014/main" id="{948189A9-2C56-4CD8-B7AD-04E280BA7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4591050"/>
              <a:ext cx="1169988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51" name="Group 64">
            <a:extLst>
              <a:ext uri="{FF2B5EF4-FFF2-40B4-BE49-F238E27FC236}">
                <a16:creationId xmlns:a16="http://schemas.microsoft.com/office/drawing/2014/main" id="{B38F91B3-6612-42A7-BAB6-E6E9DC0B5767}"/>
              </a:ext>
            </a:extLst>
          </p:cNvPr>
          <p:cNvGrpSpPr>
            <a:grpSpLocks/>
          </p:cNvGrpSpPr>
          <p:nvPr/>
        </p:nvGrpSpPr>
        <p:grpSpPr bwMode="auto">
          <a:xfrm>
            <a:off x="5078413" y="4518025"/>
            <a:ext cx="1857375" cy="1582738"/>
            <a:chOff x="3555157" y="4517554"/>
            <a:chExt cx="1857091" cy="1583209"/>
          </a:xfrm>
        </p:grpSpPr>
        <p:sp>
          <p:nvSpPr>
            <p:cNvPr id="35870" name="Oval 33">
              <a:extLst>
                <a:ext uri="{FF2B5EF4-FFF2-40B4-BE49-F238E27FC236}">
                  <a16:creationId xmlns:a16="http://schemas.microsoft.com/office/drawing/2014/main" id="{D0EE70DE-D8B3-472A-A3E1-0C871165CFA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684588" y="4518025"/>
              <a:ext cx="1597025" cy="1582738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F6F6F6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35871" name="Picture 34" descr="circuler_1">
              <a:extLst>
                <a:ext uri="{FF2B5EF4-FFF2-40B4-BE49-F238E27FC236}">
                  <a16:creationId xmlns:a16="http://schemas.microsoft.com/office/drawing/2014/main" id="{2441EE34-4EDF-4631-8E0E-BE366BB42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743325" y="4575175"/>
              <a:ext cx="1490663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907" name="Oval 35">
              <a:extLst>
                <a:ext uri="{FF2B5EF4-FFF2-40B4-BE49-F238E27FC236}">
                  <a16:creationId xmlns:a16="http://schemas.microsoft.com/office/drawing/2014/main" id="{BD07ACBC-F605-4243-89D7-919B34110F9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555157" y="4517554"/>
              <a:ext cx="1857091" cy="157526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hlink">
                    <a:alpha val="45000"/>
                  </a:schemeClr>
                </a:gs>
                <a:gs pos="100000">
                  <a:schemeClr val="hlink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5873" name="Group 37">
              <a:extLst>
                <a:ext uri="{FF2B5EF4-FFF2-40B4-BE49-F238E27FC236}">
                  <a16:creationId xmlns:a16="http://schemas.microsoft.com/office/drawing/2014/main" id="{8CFE0291-3D7F-4C43-A58A-6B4F6593EAF4}"/>
                </a:ext>
              </a:extLst>
            </p:cNvPr>
            <p:cNvGrpSpPr>
              <a:grpSpLocks/>
            </p:cNvGrpSpPr>
            <p:nvPr/>
          </p:nvGrpSpPr>
          <p:grpSpPr bwMode="auto">
            <a:xfrm rot="-1297425" flipH="1" flipV="1">
              <a:off x="3856038" y="5715000"/>
              <a:ext cx="1293812" cy="309563"/>
              <a:chOff x="2532" y="1051"/>
              <a:chExt cx="893" cy="246"/>
            </a:xfrm>
          </p:grpSpPr>
          <p:grpSp>
            <p:nvGrpSpPr>
              <p:cNvPr id="35876" name="Group 38">
                <a:extLst>
                  <a:ext uri="{FF2B5EF4-FFF2-40B4-BE49-F238E27FC236}">
                    <a16:creationId xmlns:a16="http://schemas.microsoft.com/office/drawing/2014/main" id="{81388F2A-8A38-4B52-8743-FFF1770E3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5882" name="AutoShape 39">
                  <a:extLst>
                    <a:ext uri="{FF2B5EF4-FFF2-40B4-BE49-F238E27FC236}">
                      <a16:creationId xmlns:a16="http://schemas.microsoft.com/office/drawing/2014/main" id="{84DB3750-0FC7-4DD0-8D06-0E5F9BF466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83" name="AutoShape 40">
                  <a:extLst>
                    <a:ext uri="{FF2B5EF4-FFF2-40B4-BE49-F238E27FC236}">
                      <a16:creationId xmlns:a16="http://schemas.microsoft.com/office/drawing/2014/main" id="{033D0DE8-2546-475D-A497-9FF43DB034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84" name="AutoShape 41">
                  <a:extLst>
                    <a:ext uri="{FF2B5EF4-FFF2-40B4-BE49-F238E27FC236}">
                      <a16:creationId xmlns:a16="http://schemas.microsoft.com/office/drawing/2014/main" id="{CEA0BE34-3BEE-47A9-AE5A-5EF9C2754F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85" name="AutoShape 42">
                  <a:extLst>
                    <a:ext uri="{FF2B5EF4-FFF2-40B4-BE49-F238E27FC236}">
                      <a16:creationId xmlns:a16="http://schemas.microsoft.com/office/drawing/2014/main" id="{6DEE91F2-48BD-4C50-88F8-98EBAA6CCC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5877" name="Group 43">
                <a:extLst>
                  <a:ext uri="{FF2B5EF4-FFF2-40B4-BE49-F238E27FC236}">
                    <a16:creationId xmlns:a16="http://schemas.microsoft.com/office/drawing/2014/main" id="{D1BE07B4-02D5-4A2D-8B92-FD96CDF441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5878" name="AutoShape 44">
                  <a:extLst>
                    <a:ext uri="{FF2B5EF4-FFF2-40B4-BE49-F238E27FC236}">
                      <a16:creationId xmlns:a16="http://schemas.microsoft.com/office/drawing/2014/main" id="{83CC09FC-EBD4-4C9E-BDEA-A747C6A51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79" name="AutoShape 45">
                  <a:extLst>
                    <a:ext uri="{FF2B5EF4-FFF2-40B4-BE49-F238E27FC236}">
                      <a16:creationId xmlns:a16="http://schemas.microsoft.com/office/drawing/2014/main" id="{59428E60-EFDF-4D8F-8302-CB12331616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80" name="AutoShape 46">
                  <a:extLst>
                    <a:ext uri="{FF2B5EF4-FFF2-40B4-BE49-F238E27FC236}">
                      <a16:creationId xmlns:a16="http://schemas.microsoft.com/office/drawing/2014/main" id="{1AAB3037-8CFB-429B-82E4-708A89136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81" name="AutoShape 47">
                  <a:extLst>
                    <a:ext uri="{FF2B5EF4-FFF2-40B4-BE49-F238E27FC236}">
                      <a16:creationId xmlns:a16="http://schemas.microsoft.com/office/drawing/2014/main" id="{73C334DB-2C2E-4F2C-B916-D8C815DC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5874" name="Rectangle 49">
              <a:extLst>
                <a:ext uri="{FF2B5EF4-FFF2-40B4-BE49-F238E27FC236}">
                  <a16:creationId xmlns:a16="http://schemas.microsoft.com/office/drawing/2014/main" id="{8FD9F4F9-6746-40C6-A833-CFB4517D68C8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3694010" y="5127625"/>
              <a:ext cx="1655969" cy="400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Kabel Coaxial</a:t>
              </a:r>
              <a:endParaRPr lang="en-US" altLang="en-US" sz="2000" b="1">
                <a:solidFill>
                  <a:srgbClr val="1C1C1C"/>
                </a:solidFill>
              </a:endParaRPr>
            </a:p>
          </p:txBody>
        </p:sp>
        <p:pic>
          <p:nvPicPr>
            <p:cNvPr id="35875" name="Picture 70" descr="1">
              <a:extLst>
                <a:ext uri="{FF2B5EF4-FFF2-40B4-BE49-F238E27FC236}">
                  <a16:creationId xmlns:a16="http://schemas.microsoft.com/office/drawing/2014/main" id="{51D177EE-5BDA-4E69-AC83-52043859C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5725" y="4591050"/>
              <a:ext cx="1169988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852" name="Group 65">
            <a:extLst>
              <a:ext uri="{FF2B5EF4-FFF2-40B4-BE49-F238E27FC236}">
                <a16:creationId xmlns:a16="http://schemas.microsoft.com/office/drawing/2014/main" id="{8D813815-EC68-4508-9EC5-2EAB5386AD0F}"/>
              </a:ext>
            </a:extLst>
          </p:cNvPr>
          <p:cNvGrpSpPr>
            <a:grpSpLocks/>
          </p:cNvGrpSpPr>
          <p:nvPr/>
        </p:nvGrpSpPr>
        <p:grpSpPr bwMode="auto">
          <a:xfrm>
            <a:off x="7550151" y="4438650"/>
            <a:ext cx="1858963" cy="1733550"/>
            <a:chOff x="6026895" y="4438650"/>
            <a:chExt cx="1857474" cy="1733550"/>
          </a:xfrm>
        </p:grpSpPr>
        <p:sp>
          <p:nvSpPr>
            <p:cNvPr id="35853" name="Oval 16">
              <a:extLst>
                <a:ext uri="{FF2B5EF4-FFF2-40B4-BE49-F238E27FC236}">
                  <a16:creationId xmlns:a16="http://schemas.microsoft.com/office/drawing/2014/main" id="{D7B10339-661A-450B-9C3F-097948CA9D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083300" y="4438650"/>
              <a:ext cx="1747838" cy="1733550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5854" name="Oval 17">
              <a:extLst>
                <a:ext uri="{FF2B5EF4-FFF2-40B4-BE49-F238E27FC236}">
                  <a16:creationId xmlns:a16="http://schemas.microsoft.com/office/drawing/2014/main" id="{B3A3BC1C-161E-4B58-B247-64E23D4200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156325" y="4518025"/>
              <a:ext cx="1597025" cy="1582738"/>
            </a:xfrm>
            <a:prstGeom prst="ellipse">
              <a:avLst/>
            </a:prstGeom>
            <a:gradFill rotWithShape="1">
              <a:gsLst>
                <a:gs pos="0">
                  <a:srgbClr val="DDDDDD"/>
                </a:gs>
                <a:gs pos="50000">
                  <a:srgbClr val="F6F6F6"/>
                </a:gs>
                <a:gs pos="100000">
                  <a:srgbClr val="DDDDDD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35855" name="Picture 18" descr="circuler_1">
              <a:extLst>
                <a:ext uri="{FF2B5EF4-FFF2-40B4-BE49-F238E27FC236}">
                  <a16:creationId xmlns:a16="http://schemas.microsoft.com/office/drawing/2014/main" id="{CD109BD6-6EDA-40ED-9D98-B8E72FC04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6215063" y="4575175"/>
              <a:ext cx="1490662" cy="1457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891" name="Oval 19">
              <a:extLst>
                <a:ext uri="{FF2B5EF4-FFF2-40B4-BE49-F238E27FC236}">
                  <a16:creationId xmlns:a16="http://schemas.microsoft.com/office/drawing/2014/main" id="{EE2B76FD-249D-4228-8A28-E7A7F14E4B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026895" y="4518025"/>
              <a:ext cx="1857474" cy="1574800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26275"/>
                    <a:invGamma/>
                    <a:alpha val="89999"/>
                  </a:schemeClr>
                </a:gs>
                <a:gs pos="50000">
                  <a:schemeClr val="folHlink">
                    <a:alpha val="45000"/>
                  </a:schemeClr>
                </a:gs>
                <a:gs pos="100000">
                  <a:schemeClr val="folHlink">
                    <a:gamma/>
                    <a:shade val="26275"/>
                    <a:invGamma/>
                    <a:alpha val="89999"/>
                  </a:schemeClr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5857" name="Group 21">
              <a:extLst>
                <a:ext uri="{FF2B5EF4-FFF2-40B4-BE49-F238E27FC236}">
                  <a16:creationId xmlns:a16="http://schemas.microsoft.com/office/drawing/2014/main" id="{3765E468-6917-4992-8433-6ACF9F53CB4E}"/>
                </a:ext>
              </a:extLst>
            </p:cNvPr>
            <p:cNvGrpSpPr>
              <a:grpSpLocks/>
            </p:cNvGrpSpPr>
            <p:nvPr/>
          </p:nvGrpSpPr>
          <p:grpSpPr bwMode="auto">
            <a:xfrm rot="-1297425" flipH="1" flipV="1">
              <a:off x="6327775" y="5715000"/>
              <a:ext cx="1293813" cy="309563"/>
              <a:chOff x="2532" y="1051"/>
              <a:chExt cx="893" cy="246"/>
            </a:xfrm>
          </p:grpSpPr>
          <p:grpSp>
            <p:nvGrpSpPr>
              <p:cNvPr id="35860" name="Group 22">
                <a:extLst>
                  <a:ext uri="{FF2B5EF4-FFF2-40B4-BE49-F238E27FC236}">
                    <a16:creationId xmlns:a16="http://schemas.microsoft.com/office/drawing/2014/main" id="{C596665F-E858-4D8B-976A-6BF216FEA9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35866" name="AutoShape 23">
                  <a:extLst>
                    <a:ext uri="{FF2B5EF4-FFF2-40B4-BE49-F238E27FC236}">
                      <a16:creationId xmlns:a16="http://schemas.microsoft.com/office/drawing/2014/main" id="{C89754F9-2E35-42BE-BC7B-420591F73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67" name="AutoShape 24">
                  <a:extLst>
                    <a:ext uri="{FF2B5EF4-FFF2-40B4-BE49-F238E27FC236}">
                      <a16:creationId xmlns:a16="http://schemas.microsoft.com/office/drawing/2014/main" id="{C6AFC0E1-92E2-498D-8437-2169959864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68" name="AutoShape 25">
                  <a:extLst>
                    <a:ext uri="{FF2B5EF4-FFF2-40B4-BE49-F238E27FC236}">
                      <a16:creationId xmlns:a16="http://schemas.microsoft.com/office/drawing/2014/main" id="{6BDFD4D3-5AA9-4DEC-9733-8F2683280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69" name="AutoShape 26">
                  <a:extLst>
                    <a:ext uri="{FF2B5EF4-FFF2-40B4-BE49-F238E27FC236}">
                      <a16:creationId xmlns:a16="http://schemas.microsoft.com/office/drawing/2014/main" id="{B773A2A7-D7BD-4780-A415-E497955F9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35861" name="Group 27">
                <a:extLst>
                  <a:ext uri="{FF2B5EF4-FFF2-40B4-BE49-F238E27FC236}">
                    <a16:creationId xmlns:a16="http://schemas.microsoft.com/office/drawing/2014/main" id="{D5A5B099-0749-4474-811A-1890352DC6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35862" name="AutoShape 28">
                  <a:extLst>
                    <a:ext uri="{FF2B5EF4-FFF2-40B4-BE49-F238E27FC236}">
                      <a16:creationId xmlns:a16="http://schemas.microsoft.com/office/drawing/2014/main" id="{4FFBCC1B-CFC9-4EA9-A13C-4BAA19B246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63" name="AutoShape 29">
                  <a:extLst>
                    <a:ext uri="{FF2B5EF4-FFF2-40B4-BE49-F238E27FC236}">
                      <a16:creationId xmlns:a16="http://schemas.microsoft.com/office/drawing/2014/main" id="{970F0E7B-D18B-4789-9CA2-4DEB4C13CD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64" name="AutoShape 30">
                  <a:extLst>
                    <a:ext uri="{FF2B5EF4-FFF2-40B4-BE49-F238E27FC236}">
                      <a16:creationId xmlns:a16="http://schemas.microsoft.com/office/drawing/2014/main" id="{3A05D7D6-60C4-4330-AA41-FFE130A74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35865" name="AutoShape 31">
                  <a:extLst>
                    <a:ext uri="{FF2B5EF4-FFF2-40B4-BE49-F238E27FC236}">
                      <a16:creationId xmlns:a16="http://schemas.microsoft.com/office/drawing/2014/main" id="{ABF81250-DFC1-4BDA-B077-890750B13E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white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ndara" panose="020E0502030303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</p:grpSp>
        <p:sp>
          <p:nvSpPr>
            <p:cNvPr id="35858" name="Rectangle 51">
              <a:extLst>
                <a:ext uri="{FF2B5EF4-FFF2-40B4-BE49-F238E27FC236}">
                  <a16:creationId xmlns:a16="http://schemas.microsoft.com/office/drawing/2014/main" id="{83D855D4-50B6-4EC5-A867-19805648F6A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6299986" y="5127625"/>
              <a:ext cx="13970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/>
                <a:t>Fiber Optic</a:t>
              </a:r>
            </a:p>
          </p:txBody>
        </p:sp>
        <p:pic>
          <p:nvPicPr>
            <p:cNvPr id="35859" name="Picture 71" descr="1">
              <a:extLst>
                <a:ext uri="{FF2B5EF4-FFF2-40B4-BE49-F238E27FC236}">
                  <a16:creationId xmlns:a16="http://schemas.microsoft.com/office/drawing/2014/main" id="{3835303E-A6BD-49C4-8411-F123EF708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288" y="4591050"/>
              <a:ext cx="1169987" cy="512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7895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AutoShape 2">
            <a:extLst>
              <a:ext uri="{FF2B5EF4-FFF2-40B4-BE49-F238E27FC236}">
                <a16:creationId xmlns:a16="http://schemas.microsoft.com/office/drawing/2014/main" id="{AD06E999-C06E-4BCA-BAA0-73CA3E342B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38550" y="4767263"/>
            <a:ext cx="5556250" cy="14478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8611" name="Text Box 3">
            <a:extLst>
              <a:ext uri="{FF2B5EF4-FFF2-40B4-BE49-F238E27FC236}">
                <a16:creationId xmlns:a16="http://schemas.microsoft.com/office/drawing/2014/main" id="{0523E25C-4E19-4F8E-9537-B8919E7E37E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5016500" y="4868864"/>
            <a:ext cx="5327650" cy="13239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  <a:defRPr/>
            </a:pPr>
            <a:r>
              <a:rPr lang="en-US" sz="2000" b="1" dirty="0"/>
              <a:t> </a:t>
            </a:r>
            <a:r>
              <a:rPr lang="en-US" sz="2000" b="1" dirty="0" err="1"/>
              <a:t>Dipakai</a:t>
            </a:r>
            <a:r>
              <a:rPr lang="en-US" sz="2000" b="1" dirty="0"/>
              <a:t> </a:t>
            </a:r>
            <a:r>
              <a:rPr lang="en-US" sz="2000" b="1" dirty="0" err="1"/>
              <a:t>pada</a:t>
            </a:r>
            <a:r>
              <a:rPr lang="en-US" sz="2000" b="1" dirty="0"/>
              <a:t> </a:t>
            </a:r>
            <a:r>
              <a:rPr lang="en-US" sz="2000" b="1" dirty="0" err="1"/>
              <a:t>sistim</a:t>
            </a:r>
            <a:r>
              <a:rPr lang="en-US" sz="2000" b="1" dirty="0"/>
              <a:t> telephone.</a:t>
            </a:r>
          </a:p>
          <a:p>
            <a:pPr marL="182563" indent="-182563">
              <a:buFont typeface="Wingdings" pitchFamily="2" charset="2"/>
              <a:buChar char="ü"/>
              <a:defRPr/>
            </a:pPr>
            <a:r>
              <a:rPr lang="en-US" sz="2000" b="1" dirty="0"/>
              <a:t> </a:t>
            </a:r>
            <a:r>
              <a:rPr lang="en-US" sz="2000" b="1" dirty="0" err="1"/>
              <a:t>Dipakai</a:t>
            </a:r>
            <a:r>
              <a:rPr lang="en-US" sz="2000" b="1" dirty="0"/>
              <a:t>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jarak</a:t>
            </a:r>
            <a:r>
              <a:rPr lang="en-US" sz="2000" b="1" dirty="0"/>
              <a:t> yang </a:t>
            </a:r>
            <a:r>
              <a:rPr lang="en-US" sz="2000" b="1" dirty="0" err="1"/>
              <a:t>jauh</a:t>
            </a:r>
            <a:r>
              <a:rPr lang="en-US" sz="2000" b="1" dirty="0"/>
              <a:t> </a:t>
            </a:r>
            <a:r>
              <a:rPr lang="en-US" sz="2000" b="1" dirty="0" err="1"/>
              <a:t>dengan</a:t>
            </a:r>
            <a:r>
              <a:rPr lang="en-US" sz="2000" b="1" dirty="0"/>
              <a:t> data rate 4 Mbps </a:t>
            </a:r>
            <a:r>
              <a:rPr lang="en-US" sz="2000" b="1" dirty="0" err="1"/>
              <a:t>atau</a:t>
            </a:r>
            <a:r>
              <a:rPr lang="en-US" sz="2000" b="1" dirty="0"/>
              <a:t> </a:t>
            </a:r>
            <a:r>
              <a:rPr lang="en-US" sz="2000" b="1" dirty="0" err="1"/>
              <a:t>lebih</a:t>
            </a:r>
            <a:r>
              <a:rPr lang="en-US" sz="2000" b="1" dirty="0"/>
              <a:t>.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en-US" sz="2000" b="1" dirty="0" err="1"/>
              <a:t>Biaya</a:t>
            </a:r>
            <a:r>
              <a:rPr lang="en-US" sz="2000" b="1" dirty="0"/>
              <a:t> </a:t>
            </a:r>
            <a:r>
              <a:rPr lang="en-US" sz="2000" b="1" dirty="0" err="1"/>
              <a:t>murah</a:t>
            </a:r>
            <a:r>
              <a:rPr lang="en-US" sz="2000" b="1" dirty="0"/>
              <a:t>.</a:t>
            </a:r>
          </a:p>
        </p:txBody>
      </p:sp>
      <p:sp>
        <p:nvSpPr>
          <p:cNvPr id="36868" name="AutoShape 4">
            <a:extLst>
              <a:ext uri="{FF2B5EF4-FFF2-40B4-BE49-F238E27FC236}">
                <a16:creationId xmlns:a16="http://schemas.microsoft.com/office/drawing/2014/main" id="{F7B19334-A14B-4664-BC93-3E2021BC3D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51350" y="5272088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6869" name="Picture 5" descr="DO_circle001">
            <a:extLst>
              <a:ext uri="{FF2B5EF4-FFF2-40B4-BE49-F238E27FC236}">
                <a16:creationId xmlns:a16="http://schemas.microsoft.com/office/drawing/2014/main" id="{11E6C27C-C022-4B33-8D68-E9A88CC55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1" y="4508500"/>
            <a:ext cx="2519363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Rectangle 6">
            <a:extLst>
              <a:ext uri="{FF2B5EF4-FFF2-40B4-BE49-F238E27FC236}">
                <a16:creationId xmlns:a16="http://schemas.microsoft.com/office/drawing/2014/main" id="{F15B11D8-7C79-4BB3-B8E0-BD7AC669F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3552" y="260648"/>
            <a:ext cx="8229600" cy="9271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TWISTED PAIR</a:t>
            </a:r>
            <a:endParaRPr lang="en-US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glow rad="101600">
                  <a:srgbClr val="FFFF00">
                    <a:alpha val="60000"/>
                  </a:srgbClr>
                </a:glow>
                <a:outerShdw blurRad="38100" dist="38100" dir="2700000" algn="tl">
                  <a:srgbClr val="000000">
                    <a:alpha val="43137"/>
                  </a:srgbClr>
                </a:outerShdw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8615" name="Text Box 7">
            <a:extLst>
              <a:ext uri="{FF2B5EF4-FFF2-40B4-BE49-F238E27FC236}">
                <a16:creationId xmlns:a16="http://schemas.microsoft.com/office/drawing/2014/main" id="{D9FE7121-1C81-4A19-A656-2B7E75369C96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279576" y="5301208"/>
            <a:ext cx="208823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0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PENGGUNAAN</a:t>
            </a:r>
          </a:p>
        </p:txBody>
      </p:sp>
      <p:sp>
        <p:nvSpPr>
          <p:cNvPr id="68616" name="AutoShape 8">
            <a:extLst>
              <a:ext uri="{FF2B5EF4-FFF2-40B4-BE49-F238E27FC236}">
                <a16:creationId xmlns:a16="http://schemas.microsoft.com/office/drawing/2014/main" id="{83DB86D3-96C7-4B62-9179-593DAE7161A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36913" y="2171700"/>
            <a:ext cx="5556250" cy="1905000"/>
          </a:xfrm>
          <a:prstGeom prst="roundRect">
            <a:avLst>
              <a:gd name="adj" fmla="val 11505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6350" algn="ctr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1C3CB6A0-629C-4077-B804-66845A00732A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4727575" y="2133600"/>
            <a:ext cx="55451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000" b="1"/>
              <a:t>Terdiri dari dua isolasi kawat tembaga yang diatur dalam suatu spiral yang terlindungi. Gulungan ini meminimkan interferensi antar kabel.</a:t>
            </a:r>
          </a:p>
        </p:txBody>
      </p:sp>
      <p:sp>
        <p:nvSpPr>
          <p:cNvPr id="36874" name="AutoShape 10">
            <a:extLst>
              <a:ext uri="{FF2B5EF4-FFF2-40B4-BE49-F238E27FC236}">
                <a16:creationId xmlns:a16="http://schemas.microsoft.com/office/drawing/2014/main" id="{D2C25F1C-932B-44A3-A7BB-0B0E312E170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224338" y="2832100"/>
            <a:ext cx="533400" cy="3810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36875" name="Picture 11" descr="DP_circle001">
            <a:extLst>
              <a:ext uri="{FF2B5EF4-FFF2-40B4-BE49-F238E27FC236}">
                <a16:creationId xmlns:a16="http://schemas.microsoft.com/office/drawing/2014/main" id="{9ED600D5-26E4-49DB-928B-7FB121A2D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968501"/>
            <a:ext cx="2449513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20" name="Text Box 12">
            <a:extLst>
              <a:ext uri="{FF2B5EF4-FFF2-40B4-BE49-F238E27FC236}">
                <a16:creationId xmlns:a16="http://schemas.microsoft.com/office/drawing/2014/main" id="{22A7E9F2-0377-429F-A9F8-449411ECA95B}"/>
              </a:ext>
            </a:extLst>
          </p:cNvPr>
          <p:cNvSpPr txBox="1">
            <a:spLocks noChangeArrowheads="1"/>
          </p:cNvSpPr>
          <p:nvPr/>
        </p:nvSpPr>
        <p:spPr bwMode="black">
          <a:xfrm>
            <a:off x="2135560" y="2852936"/>
            <a:ext cx="167005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FISIK</a:t>
            </a:r>
          </a:p>
        </p:txBody>
      </p:sp>
    </p:spTree>
    <p:extLst>
      <p:ext uri="{BB962C8B-B14F-4D97-AF65-F5344CB8AC3E}">
        <p14:creationId xmlns:p14="http://schemas.microsoft.com/office/powerpoint/2010/main" val="1795125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/>
      <p:bldP spid="36868" grpId="0" animBg="1"/>
      <p:bldP spid="68615" grpId="0"/>
      <p:bldP spid="36873" grpId="0"/>
      <p:bldP spid="36874" grpId="0" animBg="1"/>
      <p:bldP spid="686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27051D0-A61B-4DEB-B14A-C2885434D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850" y="549275"/>
            <a:ext cx="8229600" cy="927100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 Kabel Twisted Pair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927779D-AED5-428B-8E55-3AA1E2FBF2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251857" y="1773239"/>
            <a:ext cx="10678886" cy="4751387"/>
          </a:xfrm>
        </p:spPr>
        <p:txBody>
          <a:bodyPr>
            <a:noAutofit/>
          </a:bodyPr>
          <a:lstStyle/>
          <a:p>
            <a:pPr algn="just"/>
            <a:r>
              <a:rPr lang="en-US" altLang="en-US" sz="2400" dirty="0">
                <a:solidFill>
                  <a:schemeClr val="tx1"/>
                </a:solidFill>
              </a:rPr>
              <a:t>Kabel twisted pair </a:t>
            </a:r>
            <a:r>
              <a:rPr lang="en-US" altLang="en-US" sz="2400" dirty="0" err="1">
                <a:solidFill>
                  <a:schemeClr val="tx1"/>
                </a:solidFill>
              </a:rPr>
              <a:t>terdiri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sepasang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atau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lebih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dua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kawat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tembaga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dipilin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mentransmisi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sinyal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Beberapa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kawat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tembaga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dilalui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sinyal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diletakkan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sejajar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dalam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fi-FI" altLang="en-US" sz="2400" dirty="0">
                <a:solidFill>
                  <a:schemeClr val="tx1"/>
                </a:solidFill>
              </a:rPr>
              <a:t>jarak yang dekat akan saling menginterferensi satu sama lain, </a:t>
            </a:r>
            <a:r>
              <a:rPr lang="en-US" altLang="en-US" sz="2400" dirty="0" err="1">
                <a:solidFill>
                  <a:schemeClr val="tx1"/>
                </a:solidFill>
              </a:rPr>
              <a:t>Peristiwa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semacam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disebut</a:t>
            </a:r>
            <a:r>
              <a:rPr lang="en-US" altLang="en-US" sz="2400" dirty="0">
                <a:solidFill>
                  <a:schemeClr val="tx1"/>
                </a:solidFill>
              </a:rPr>
              <a:t> crosstalk.</a:t>
            </a: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mengurangi</a:t>
            </a:r>
            <a:r>
              <a:rPr lang="en-US" altLang="en-US" sz="2400" dirty="0">
                <a:solidFill>
                  <a:schemeClr val="tx1"/>
                </a:solidFill>
              </a:rPr>
              <a:t> crosstalk dan </a:t>
            </a:r>
            <a:r>
              <a:rPr lang="en-US" altLang="en-US" sz="2400" dirty="0" err="1">
                <a:solidFill>
                  <a:schemeClr val="tx1"/>
                </a:solidFill>
              </a:rPr>
              <a:t>interferensi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berasal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luar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maka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kawat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tersebut</a:t>
            </a:r>
            <a:r>
              <a:rPr lang="en-US" altLang="en-US" sz="2400" dirty="0">
                <a:solidFill>
                  <a:schemeClr val="tx1"/>
                </a:solidFill>
              </a:rPr>
              <a:t> di twist </a:t>
            </a:r>
            <a:r>
              <a:rPr lang="en-US" altLang="en-US" sz="2400" dirty="0" err="1">
                <a:solidFill>
                  <a:schemeClr val="tx1"/>
                </a:solidFill>
              </a:rPr>
              <a:t>yaitu</a:t>
            </a:r>
            <a:r>
              <a:rPr lang="en-US" altLang="en-US" sz="2400" dirty="0">
                <a:solidFill>
                  <a:schemeClr val="tx1"/>
                </a:solidFill>
              </a:rPr>
              <a:t> di pilin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membentuk</a:t>
            </a:r>
            <a:r>
              <a:rPr lang="en-US" altLang="en-US" sz="2400" dirty="0">
                <a:solidFill>
                  <a:schemeClr val="tx1"/>
                </a:solidFill>
              </a:rPr>
              <a:t> helix.</a:t>
            </a: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Pemilinan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kabel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menghilangkan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interferesi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terjadi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sekaligus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da-DK" altLang="en-US" sz="2400" dirty="0">
                <a:solidFill>
                  <a:schemeClr val="tx1"/>
                </a:solidFill>
              </a:rPr>
              <a:t>melindungi kabel dari noise yang berasal dari luar.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927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9B09-3A39-43A5-817E-855CBE8C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695B-6F79-40B9-9673-6DE25FEA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Transmisi</a:t>
            </a:r>
            <a:r>
              <a:rPr lang="en-US" sz="3600" dirty="0"/>
              <a:t> Data</a:t>
            </a:r>
          </a:p>
          <a:p>
            <a:r>
              <a:rPr lang="en-US" sz="3600" dirty="0" err="1"/>
              <a:t>Konsep</a:t>
            </a:r>
            <a:r>
              <a:rPr lang="en-US" sz="3600" dirty="0"/>
              <a:t> Dasar </a:t>
            </a: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Transmisi</a:t>
            </a:r>
            <a:endParaRPr lang="en-US" sz="3600" dirty="0"/>
          </a:p>
          <a:p>
            <a:r>
              <a:rPr lang="en-US" sz="3600" dirty="0" err="1"/>
              <a:t>Jenis-Jenis</a:t>
            </a:r>
            <a:r>
              <a:rPr lang="en-US" sz="3600" dirty="0"/>
              <a:t> </a:t>
            </a:r>
            <a:r>
              <a:rPr lang="en-US" sz="3600" dirty="0" err="1"/>
              <a:t>Transmisi</a:t>
            </a:r>
            <a:endParaRPr lang="en-US" sz="3600" dirty="0"/>
          </a:p>
          <a:p>
            <a:r>
              <a:rPr lang="en-US" sz="3600" dirty="0"/>
              <a:t>Media </a:t>
            </a:r>
            <a:r>
              <a:rPr lang="en-US" sz="3600" dirty="0" err="1"/>
              <a:t>Transmisi</a:t>
            </a:r>
            <a:endParaRPr lang="en-US" sz="3600" dirty="0"/>
          </a:p>
          <a:p>
            <a:r>
              <a:rPr lang="en-US" sz="3600" dirty="0"/>
              <a:t>Guided Media </a:t>
            </a:r>
            <a:r>
              <a:rPr lang="en-US" sz="3600" dirty="0" err="1"/>
              <a:t>Transmisi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674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58AABFC-91CB-4514-BF7D-F94318FD3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 Twisted Pair</a:t>
            </a:r>
          </a:p>
        </p:txBody>
      </p:sp>
      <p:pic>
        <p:nvPicPr>
          <p:cNvPr id="38915" name="Picture 4" descr="LB_circle001">
            <a:hlinkClick r:id="rId3" action="ppaction://hlinksldjump"/>
            <a:extLst>
              <a:ext uri="{FF2B5EF4-FFF2-40B4-BE49-F238E27FC236}">
                <a16:creationId xmlns:a16="http://schemas.microsoft.com/office/drawing/2014/main" id="{D850F678-298D-45F5-AC0B-E7C07E4F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844675"/>
            <a:ext cx="2668587" cy="2668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7" descr="YG_circle001">
            <a:hlinkClick r:id="rId5" action="ppaction://hlinksldjump"/>
            <a:extLst>
              <a:ext uri="{FF2B5EF4-FFF2-40B4-BE49-F238E27FC236}">
                <a16:creationId xmlns:a16="http://schemas.microsoft.com/office/drawing/2014/main" id="{534C8928-6451-4DBF-B3CF-407E04B27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026" y="1866901"/>
            <a:ext cx="27146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Text Box 8">
            <a:extLst>
              <a:ext uri="{FF2B5EF4-FFF2-40B4-BE49-F238E27FC236}">
                <a16:creationId xmlns:a16="http://schemas.microsoft.com/office/drawing/2014/main" id="{C0CECAD9-DE2F-4A4F-8DE3-9A6C2793115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225800" y="2403475"/>
            <a:ext cx="1887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UTP</a:t>
            </a:r>
          </a:p>
          <a:p>
            <a:pPr algn="ctr"/>
            <a:r>
              <a:rPr lang="en-US" altLang="en-US" sz="2400" b="1" dirty="0"/>
              <a:t>(Unshielded Twisted Pair)</a:t>
            </a:r>
          </a:p>
        </p:txBody>
      </p:sp>
      <p:sp>
        <p:nvSpPr>
          <p:cNvPr id="38918" name="Text Box 9">
            <a:extLst>
              <a:ext uri="{FF2B5EF4-FFF2-40B4-BE49-F238E27FC236}">
                <a16:creationId xmlns:a16="http://schemas.microsoft.com/office/drawing/2014/main" id="{E4EF1BA5-EC7C-4727-8A4F-99335ABE949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959601" y="2492376"/>
            <a:ext cx="19018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400" b="1" dirty="0"/>
              <a:t>Kabel STP (Shielded Twisted Pair)</a:t>
            </a:r>
          </a:p>
        </p:txBody>
      </p:sp>
    </p:spTree>
    <p:extLst>
      <p:ext uri="{BB962C8B-B14F-4D97-AF65-F5344CB8AC3E}">
        <p14:creationId xmlns:p14="http://schemas.microsoft.com/office/powerpoint/2010/main" val="499523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3B6C-F240-4788-AC9A-3596704A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Kabel</a:t>
            </a: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UTP </a:t>
            </a:r>
            <a:b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(Unshielded Twisted Pair)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2208F-4F17-43CC-9628-93EFE079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287" y="1773239"/>
            <a:ext cx="11266714" cy="2232025"/>
          </a:xfrm>
        </p:spPr>
        <p:txBody>
          <a:bodyPr rtlCol="0">
            <a:noAutofit/>
          </a:bodyPr>
          <a:lstStyle/>
          <a:p>
            <a:pPr marL="274320" indent="-274320" algn="just">
              <a:lnSpc>
                <a:spcPct val="150000"/>
              </a:lnSpc>
              <a:defRPr/>
            </a:pPr>
            <a:r>
              <a:rPr lang="en-US" sz="2800" dirty="0" err="1">
                <a:solidFill>
                  <a:schemeClr val="tx1"/>
                </a:solidFill>
              </a:rPr>
              <a:t>Merupakan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kabel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dua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kawat</a:t>
            </a:r>
            <a:r>
              <a:rPr lang="en-US" sz="2800" dirty="0">
                <a:solidFill>
                  <a:schemeClr val="tx1"/>
                </a:solidFill>
              </a:rPr>
              <a:t> yang </a:t>
            </a:r>
            <a:r>
              <a:rPr lang="en-US" sz="2800" dirty="0" err="1">
                <a:solidFill>
                  <a:schemeClr val="tx1"/>
                </a:solidFill>
              </a:rPr>
              <a:t>tidak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terlindung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seperti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halnya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kabel</a:t>
            </a:r>
            <a:r>
              <a:rPr lang="en-US" sz="2800" dirty="0">
                <a:solidFill>
                  <a:schemeClr val="tx1"/>
                </a:solidFill>
              </a:rPr>
              <a:t> telephone </a:t>
            </a:r>
            <a:r>
              <a:rPr lang="en-US" sz="2800" dirty="0" err="1">
                <a:solidFill>
                  <a:schemeClr val="tx1"/>
                </a:solidFill>
              </a:rPr>
              <a:t>biasa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Kabel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jenis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banyak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dipergunakan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perkantoran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kelemahan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kabel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adalah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adanya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interferensi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dari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kabel</a:t>
            </a:r>
            <a:r>
              <a:rPr lang="en-US" sz="2800" dirty="0">
                <a:solidFill>
                  <a:schemeClr val="tx1"/>
                </a:solidFill>
              </a:rPr>
              <a:t> twisted pair yang </a:t>
            </a:r>
            <a:r>
              <a:rPr lang="en-US" sz="2800" dirty="0" err="1">
                <a:solidFill>
                  <a:schemeClr val="tx1"/>
                </a:solidFill>
              </a:rPr>
              <a:t>berdekatan</a:t>
            </a:r>
            <a:r>
              <a:rPr lang="en-US" sz="2800" dirty="0">
                <a:solidFill>
                  <a:schemeClr val="tx1"/>
                </a:solidFill>
              </a:rPr>
              <a:t>.</a:t>
            </a:r>
            <a:endParaRPr lang="en-US" sz="2800" dirty="0"/>
          </a:p>
        </p:txBody>
      </p:sp>
      <p:pic>
        <p:nvPicPr>
          <p:cNvPr id="94210" name="Picture 2">
            <a:extLst>
              <a:ext uri="{FF2B5EF4-FFF2-40B4-BE49-F238E27FC236}">
                <a16:creationId xmlns:a16="http://schemas.microsoft.com/office/drawing/2014/main" id="{45821E6D-44F6-4959-8EFC-A9DA9BA7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34142" y="4427765"/>
            <a:ext cx="7239000" cy="2343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1949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EAE796D-550A-4CE4-ACB8-6FE7B19D6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Kategori  Kabel UTP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F0EF4-2629-40FC-9715-0E8623DC2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5151B85-7BDD-43B8-B7AA-E8316634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07" y="18679"/>
            <a:ext cx="11574236" cy="683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86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25C57A9-CD00-4DF7-A46B-1E30A96E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Konektor 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30BE3B27-6629-4FC1-95F4-33ADC23C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975" y="1600200"/>
            <a:ext cx="10763249" cy="211331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Kabel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terhubung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perangkat</a:t>
            </a:r>
            <a:r>
              <a:rPr lang="en-US" altLang="en-US" sz="2800" dirty="0">
                <a:solidFill>
                  <a:schemeClr val="tx1"/>
                </a:solidFill>
              </a:rPr>
              <a:t> terminal </a:t>
            </a:r>
            <a:r>
              <a:rPr lang="en-US" altLang="en-US" sz="2800" dirty="0" err="1">
                <a:solidFill>
                  <a:schemeClr val="tx1"/>
                </a:solidFill>
              </a:rPr>
              <a:t>menggunakan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standar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konektor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tersebut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adalah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konektor</a:t>
            </a:r>
            <a:r>
              <a:rPr lang="en-US" altLang="en-US" sz="2800" dirty="0">
                <a:solidFill>
                  <a:schemeClr val="tx1"/>
                </a:solidFill>
              </a:rPr>
              <a:t> RJ-45</a:t>
            </a:r>
          </a:p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RJ (Registered Jack) – Standard </a:t>
            </a:r>
            <a:r>
              <a:rPr lang="en-US" altLang="en-US" sz="2800" dirty="0" err="1">
                <a:solidFill>
                  <a:schemeClr val="tx1"/>
                </a:solidFill>
              </a:rPr>
              <a:t>perangkat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jaringan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Internasional</a:t>
            </a:r>
            <a:r>
              <a:rPr lang="en-US" altLang="en-US" sz="2800" dirty="0">
                <a:solidFill>
                  <a:schemeClr val="tx1"/>
                </a:solidFill>
              </a:rPr>
              <a:t>, yang </a:t>
            </a:r>
            <a:r>
              <a:rPr lang="en-US" altLang="en-US" sz="2800" dirty="0" err="1">
                <a:solidFill>
                  <a:schemeClr val="tx1"/>
                </a:solidFill>
              </a:rPr>
              <a:t>memungkinkan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koneksi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antar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perangkat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manufaktur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berbeda</a:t>
            </a:r>
            <a:endParaRPr lang="en-US" altLang="en-US" sz="2800" dirty="0"/>
          </a:p>
        </p:txBody>
      </p:sp>
      <p:pic>
        <p:nvPicPr>
          <p:cNvPr id="95235" name="Picture 3">
            <a:extLst>
              <a:ext uri="{FF2B5EF4-FFF2-40B4-BE49-F238E27FC236}">
                <a16:creationId xmlns:a16="http://schemas.microsoft.com/office/drawing/2014/main" id="{7317A9BC-0230-4C36-98E7-9A673084B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77980" y="3814540"/>
            <a:ext cx="3238500" cy="24193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5236" name="Picture 4">
            <a:extLst>
              <a:ext uri="{FF2B5EF4-FFF2-40B4-BE49-F238E27FC236}">
                <a16:creationId xmlns:a16="http://schemas.microsoft.com/office/drawing/2014/main" id="{92626D5A-8216-485A-A618-279784A44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890" y="3814540"/>
            <a:ext cx="3276600" cy="24669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3014" name="TextBox 6">
            <a:extLst>
              <a:ext uri="{FF2B5EF4-FFF2-40B4-BE49-F238E27FC236}">
                <a16:creationId xmlns:a16="http://schemas.microsoft.com/office/drawing/2014/main" id="{A5251319-7DD3-4DC5-BD84-6AB42B666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226" y="6263482"/>
            <a:ext cx="12859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RJ 45 Jack</a:t>
            </a:r>
          </a:p>
        </p:txBody>
      </p:sp>
      <p:sp>
        <p:nvSpPr>
          <p:cNvPr id="43015" name="TextBox 7">
            <a:extLst>
              <a:ext uri="{FF2B5EF4-FFF2-40B4-BE49-F238E27FC236}">
                <a16:creationId xmlns:a16="http://schemas.microsoft.com/office/drawing/2014/main" id="{370CB580-1C23-41BE-9844-0D1006D17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6334920"/>
            <a:ext cx="2305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Konektor RJ 45</a:t>
            </a:r>
          </a:p>
        </p:txBody>
      </p:sp>
    </p:spTree>
    <p:extLst>
      <p:ext uri="{BB962C8B-B14F-4D97-AF65-F5344CB8AC3E}">
        <p14:creationId xmlns:p14="http://schemas.microsoft.com/office/powerpoint/2010/main" val="68522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46C2F60-EC9C-48F8-81DC-91551E0C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25438"/>
            <a:ext cx="8229600" cy="1016000"/>
          </a:xfrm>
        </p:spPr>
        <p:txBody>
          <a:bodyPr>
            <a:normAutofit fontScale="90000"/>
          </a:bodyPr>
          <a:lstStyle/>
          <a:p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 STP </a:t>
            </a:r>
            <a:b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(Shielded Twisted Pair)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974323D5-4B39-4EF5-95EA-F91A9AC8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4" y="1700213"/>
            <a:ext cx="11103429" cy="4983616"/>
          </a:xfrm>
        </p:spPr>
        <p:txBody>
          <a:bodyPr>
            <a:normAutofit lnSpcReduction="10000"/>
          </a:bodyPr>
          <a:lstStyle/>
          <a:p>
            <a:pPr algn="just"/>
            <a:r>
              <a:rPr lang="sv-SE" altLang="en-US" sz="2400" dirty="0">
                <a:solidFill>
                  <a:schemeClr val="tx1"/>
                </a:solidFill>
              </a:rPr>
              <a:t>Kabel ini merupakan kabel yang dibuat untuk meningkatkan kinerja dua kawat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memberi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lapisan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pelindung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mekanik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bias </a:t>
            </a:r>
            <a:r>
              <a:rPr lang="en-US" altLang="en-US" sz="2400" dirty="0" err="1">
                <a:solidFill>
                  <a:schemeClr val="tx1"/>
                </a:solidFill>
              </a:rPr>
              <a:t>mengurangi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interfrensi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</a:rPr>
              <a:t>Kabel </a:t>
            </a:r>
            <a:r>
              <a:rPr lang="en-US" altLang="en-US" sz="2400" dirty="0" err="1">
                <a:solidFill>
                  <a:schemeClr val="tx1"/>
                </a:solidFill>
              </a:rPr>
              <a:t>ini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akan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bekerja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lebih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baik</a:t>
            </a:r>
            <a:r>
              <a:rPr lang="en-US" altLang="en-US" sz="2400" dirty="0">
                <a:solidFill>
                  <a:schemeClr val="tx1"/>
                </a:solidFill>
              </a:rPr>
              <a:t> pada rate data yang </a:t>
            </a:r>
            <a:r>
              <a:rPr lang="en-US" altLang="en-US" sz="2400" dirty="0" err="1">
                <a:solidFill>
                  <a:schemeClr val="tx1"/>
                </a:solidFill>
              </a:rPr>
              <a:t>tinggi</a:t>
            </a:r>
            <a:r>
              <a:rPr lang="en-US" altLang="en-US" sz="2400" dirty="0">
                <a:solidFill>
                  <a:schemeClr val="tx1"/>
                </a:solidFill>
              </a:rPr>
              <a:t>, </a:t>
            </a:r>
            <a:r>
              <a:rPr lang="en-US" altLang="en-US" sz="2400" dirty="0" err="1">
                <a:solidFill>
                  <a:schemeClr val="tx1"/>
                </a:solidFill>
              </a:rPr>
              <a:t>tetapi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harganya</a:t>
            </a:r>
            <a:r>
              <a:rPr lang="en-US" altLang="en-US" sz="2400" dirty="0">
                <a:solidFill>
                  <a:schemeClr val="tx1"/>
                </a:solidFill>
              </a:rPr>
              <a:t> relative Mahal </a:t>
            </a:r>
            <a:r>
              <a:rPr lang="en-US" altLang="en-US" sz="2400" dirty="0" err="1">
                <a:solidFill>
                  <a:schemeClr val="tx1"/>
                </a:solidFill>
              </a:rPr>
              <a:t>dibandingkan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Kabel UTP. </a:t>
            </a:r>
          </a:p>
          <a:p>
            <a:pPr algn="just"/>
            <a:r>
              <a:rPr lang="en-US" altLang="en-US" sz="2400" dirty="0">
                <a:solidFill>
                  <a:schemeClr val="tx1"/>
                </a:solidFill>
              </a:rPr>
              <a:t>Kabel </a:t>
            </a:r>
            <a:r>
              <a:rPr lang="en-US" altLang="en-US" sz="2400" dirty="0" err="1">
                <a:solidFill>
                  <a:schemeClr val="tx1"/>
                </a:solidFill>
              </a:rPr>
              <a:t>dua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kawat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dapat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digunakan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mentransmisikan</a:t>
            </a:r>
            <a:r>
              <a:rPr lang="en-US" altLang="en-US" sz="2400" dirty="0">
                <a:solidFill>
                  <a:schemeClr val="tx1"/>
                </a:solidFill>
              </a:rPr>
              <a:t> data analog dan digital.</a:t>
            </a: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sinyal</a:t>
            </a:r>
            <a:r>
              <a:rPr lang="en-US" altLang="en-US" sz="2400" dirty="0">
                <a:solidFill>
                  <a:schemeClr val="tx1"/>
                </a:solidFill>
              </a:rPr>
              <a:t> analog, </a:t>
            </a:r>
            <a:r>
              <a:rPr lang="en-US" altLang="en-US" sz="2400" dirty="0" err="1">
                <a:solidFill>
                  <a:schemeClr val="tx1"/>
                </a:solidFill>
              </a:rPr>
              <a:t>Diperlukan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penguat</a:t>
            </a:r>
            <a:r>
              <a:rPr lang="en-US" altLang="en-US" sz="2400" dirty="0">
                <a:solidFill>
                  <a:schemeClr val="tx1"/>
                </a:solidFill>
              </a:rPr>
              <a:t> yang </a:t>
            </a:r>
            <a:r>
              <a:rPr lang="en-US" altLang="en-US" sz="2400" dirty="0" err="1">
                <a:solidFill>
                  <a:schemeClr val="tx1"/>
                </a:solidFill>
              </a:rPr>
              <a:t>berupa</a:t>
            </a:r>
            <a:r>
              <a:rPr lang="en-US" altLang="en-US" sz="2400" dirty="0">
                <a:solidFill>
                  <a:schemeClr val="tx1"/>
                </a:solidFill>
              </a:rPr>
              <a:t> amplifier </a:t>
            </a:r>
            <a:r>
              <a:rPr lang="en-US" altLang="en-US" sz="2400" dirty="0" err="1">
                <a:solidFill>
                  <a:schemeClr val="tx1"/>
                </a:solidFill>
              </a:rPr>
              <a:t>setiap</a:t>
            </a:r>
            <a:r>
              <a:rPr lang="en-US" altLang="en-US" sz="2400" dirty="0">
                <a:solidFill>
                  <a:schemeClr val="tx1"/>
                </a:solidFill>
              </a:rPr>
              <a:t> 5-6 km. </a:t>
            </a:r>
            <a:r>
              <a:rPr lang="en-US" altLang="en-US" sz="2400" dirty="0" err="1">
                <a:solidFill>
                  <a:schemeClr val="tx1"/>
                </a:solidFill>
              </a:rPr>
              <a:t>Sedangkan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sinyal</a:t>
            </a:r>
            <a:r>
              <a:rPr lang="en-US" altLang="en-US" sz="2400" dirty="0">
                <a:solidFill>
                  <a:schemeClr val="tx1"/>
                </a:solidFill>
              </a:rPr>
              <a:t> digital </a:t>
            </a:r>
            <a:r>
              <a:rPr lang="en-US" altLang="en-US" sz="2400" dirty="0" err="1">
                <a:solidFill>
                  <a:schemeClr val="tx1"/>
                </a:solidFill>
              </a:rPr>
              <a:t>diperllukan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penguat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berupa</a:t>
            </a:r>
            <a:r>
              <a:rPr lang="en-US" altLang="en-US" sz="2400" dirty="0">
                <a:solidFill>
                  <a:schemeClr val="tx1"/>
                </a:solidFill>
              </a:rPr>
              <a:t> repeater </a:t>
            </a:r>
            <a:r>
              <a:rPr lang="en-US" altLang="en-US" sz="2400" dirty="0" err="1">
                <a:solidFill>
                  <a:schemeClr val="tx1"/>
                </a:solidFill>
              </a:rPr>
              <a:t>setiap</a:t>
            </a:r>
            <a:r>
              <a:rPr lang="en-US" altLang="en-US" sz="2400" dirty="0">
                <a:solidFill>
                  <a:schemeClr val="tx1"/>
                </a:solidFill>
              </a:rPr>
              <a:t> 2-3 km.</a:t>
            </a:r>
          </a:p>
          <a:p>
            <a:pPr algn="just"/>
            <a:r>
              <a:rPr lang="en-US" altLang="en-US" sz="2400" dirty="0" err="1">
                <a:solidFill>
                  <a:schemeClr val="tx1"/>
                </a:solidFill>
              </a:rPr>
              <a:t>penerapan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transmisi</a:t>
            </a:r>
            <a:r>
              <a:rPr lang="en-US" altLang="en-US" sz="2400" dirty="0">
                <a:solidFill>
                  <a:schemeClr val="tx1"/>
                </a:solidFill>
              </a:rPr>
              <a:t> data analog </a:t>
            </a:r>
            <a:r>
              <a:rPr lang="en-US" altLang="en-US" sz="2400" dirty="0" err="1">
                <a:solidFill>
                  <a:schemeClr val="tx1"/>
                </a:solidFill>
              </a:rPr>
              <a:t>dengan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menggunakan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kabel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dua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kawat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ini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diantaranya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banyak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digunakan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untuk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</a:rPr>
              <a:t>jaringan</a:t>
            </a:r>
            <a:r>
              <a:rPr lang="en-US" altLang="en-US" sz="2400" dirty="0">
                <a:solidFill>
                  <a:schemeClr val="tx1"/>
                </a:solidFill>
              </a:rPr>
              <a:t> telephone , </a:t>
            </a:r>
            <a:r>
              <a:rPr lang="en-US" altLang="en-US" sz="2400" dirty="0" err="1">
                <a:solidFill>
                  <a:schemeClr val="tx1"/>
                </a:solidFill>
              </a:rPr>
              <a:t>jaringan</a:t>
            </a:r>
            <a:r>
              <a:rPr lang="en-US" altLang="en-US" sz="2400" dirty="0">
                <a:solidFill>
                  <a:schemeClr val="tx1"/>
                </a:solidFill>
              </a:rPr>
              <a:t> local, dan system </a:t>
            </a:r>
            <a:r>
              <a:rPr lang="en-US" altLang="en-US" sz="2400" dirty="0" err="1">
                <a:solidFill>
                  <a:schemeClr val="tx1"/>
                </a:solidFill>
              </a:rPr>
              <a:t>pensinyalan</a:t>
            </a:r>
            <a:r>
              <a:rPr lang="en-US" altLang="en-US" sz="2400" dirty="0">
                <a:solidFill>
                  <a:schemeClr val="tx1"/>
                </a:solidFill>
              </a:rPr>
              <a:t> digital.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706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F014AC70-84A4-444D-AC0C-DC54218DC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 Kabel STP</a:t>
            </a:r>
          </a:p>
        </p:txBody>
      </p:sp>
      <p:pic>
        <p:nvPicPr>
          <p:cNvPr id="96258" name="Picture 2">
            <a:extLst>
              <a:ext uri="{FF2B5EF4-FFF2-40B4-BE49-F238E27FC236}">
                <a16:creationId xmlns:a16="http://schemas.microsoft.com/office/drawing/2014/main" id="{D1BCAF58-7B65-4586-A8D7-CBD8CD16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8485" y="2477865"/>
            <a:ext cx="7272337" cy="375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290" name="Picture 2" descr="Image result for stp cable">
            <a:extLst>
              <a:ext uri="{FF2B5EF4-FFF2-40B4-BE49-F238E27FC236}">
                <a16:creationId xmlns:a16="http://schemas.microsoft.com/office/drawing/2014/main" id="{78475A94-9FFD-4C21-A187-C16133C4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185765"/>
            <a:ext cx="404812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067F30C0-F86E-470A-94D9-325C7FF3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 Koaksial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8DF-70FA-47FB-A321-90FEBD1E3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426029"/>
            <a:ext cx="8240486" cy="3777622"/>
          </a:xfrm>
        </p:spPr>
        <p:txBody>
          <a:bodyPr rtlCol="0">
            <a:noAutofit/>
          </a:bodyPr>
          <a:lstStyle/>
          <a:p>
            <a:pPr marL="274320" indent="-274320" algn="just"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chemeClr val="tx1"/>
                </a:solidFill>
              </a:rPr>
              <a:t>Fisik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Kabel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koaskisal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adalah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kabel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memiliki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satu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konduktor</a:t>
            </a:r>
            <a:r>
              <a:rPr lang="en-US" sz="2400" dirty="0">
                <a:solidFill>
                  <a:schemeClr val="tx1"/>
                </a:solidFill>
              </a:rPr>
              <a:t> copper </a:t>
            </a:r>
            <a:r>
              <a:rPr lang="en-US" sz="2400" dirty="0" err="1">
                <a:solidFill>
                  <a:schemeClr val="tx1"/>
                </a:solidFill>
              </a:rPr>
              <a:t>ditengahnya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sv-SE" sz="2400" dirty="0">
                <a:solidFill>
                  <a:schemeClr val="tx1"/>
                </a:solidFill>
              </a:rPr>
              <a:t>sebuah lapisan plastic menutupi diantaranya konduktor dan lapisan pengaman serat </a:t>
            </a:r>
            <a:r>
              <a:rPr lang="en-US" sz="2400" dirty="0" err="1">
                <a:solidFill>
                  <a:schemeClr val="tx1"/>
                </a:solidFill>
              </a:rPr>
              <a:t>besi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lapisan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tersebut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membantu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melindungi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kabel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interfrensi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</a:p>
          <a:p>
            <a:pPr marL="274320" indent="-274320" algn="just">
              <a:buFont typeface="Wingdings" pitchFamily="2" charset="2"/>
              <a:buChar char="q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274320" indent="-274320" algn="just">
              <a:buFont typeface="Wingdings" pitchFamily="2" charset="2"/>
              <a:buChar char="q"/>
              <a:defRPr/>
            </a:pPr>
            <a:r>
              <a:rPr lang="en-US" sz="2400" dirty="0" err="1">
                <a:solidFill>
                  <a:schemeClr val="tx1"/>
                </a:solidFill>
              </a:rPr>
              <a:t>Kabel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koaksial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terdapat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beberapa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jenis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yaitu</a:t>
            </a:r>
            <a:r>
              <a:rPr lang="en-US" sz="2400" dirty="0">
                <a:solidFill>
                  <a:schemeClr val="tx1"/>
                </a:solidFill>
              </a:rPr>
              <a:t> :</a:t>
            </a:r>
          </a:p>
          <a:p>
            <a:pPr marL="722313" indent="-27432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1. 50 ohm, RG 8 </a:t>
            </a:r>
            <a:r>
              <a:rPr lang="en-US" sz="2400" dirty="0" err="1">
                <a:solidFill>
                  <a:schemeClr val="tx1"/>
                </a:solidFill>
              </a:rPr>
              <a:t>dan</a:t>
            </a:r>
            <a:r>
              <a:rPr lang="en-US" sz="2400" dirty="0">
                <a:solidFill>
                  <a:schemeClr val="tx1"/>
                </a:solidFill>
              </a:rPr>
              <a:t> RG 11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ethernet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22313" indent="-274320" algn="just">
              <a:buNone/>
              <a:defRPr/>
            </a:pPr>
            <a:r>
              <a:rPr lang="de-DE" sz="2400" dirty="0">
                <a:solidFill>
                  <a:schemeClr val="tx1"/>
                </a:solidFill>
              </a:rPr>
              <a:t>2. 50 ohm, RG 58 digunakan untuk ethernet</a:t>
            </a:r>
          </a:p>
          <a:p>
            <a:pPr marL="722313" indent="-27432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3. 75 ohm , RG 59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TV</a:t>
            </a:r>
          </a:p>
          <a:p>
            <a:pPr marL="722313" indent="-274320" algn="just">
              <a:buNone/>
              <a:defRPr/>
            </a:pPr>
            <a:r>
              <a:rPr lang="en-US" sz="2400" dirty="0">
                <a:solidFill>
                  <a:schemeClr val="tx1"/>
                </a:solidFill>
              </a:rPr>
              <a:t>4. 93 ohm, RG 62 </a:t>
            </a:r>
            <a:r>
              <a:rPr lang="en-US" sz="2400" dirty="0" err="1">
                <a:solidFill>
                  <a:schemeClr val="tx1"/>
                </a:solidFill>
              </a:rPr>
              <a:t>digunakan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untuk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arcnet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/>
          </a:p>
        </p:txBody>
      </p:sp>
      <p:pic>
        <p:nvPicPr>
          <p:cNvPr id="11266" name="Picture 2" descr="Image result for coaxial cable">
            <a:extLst>
              <a:ext uri="{FF2B5EF4-FFF2-40B4-BE49-F238E27FC236}">
                <a16:creationId xmlns:a16="http://schemas.microsoft.com/office/drawing/2014/main" id="{5149FEE5-F0B3-4FEE-8387-1EC21E06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486" y="2656114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177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6BF017E-B9DD-44AD-A275-E409DFFA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 Kabel </a:t>
            </a:r>
            <a:r>
              <a:rPr lang="en-US" alt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Koaksial</a:t>
            </a:r>
            <a:endParaRPr lang="en-US" alt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Image result for coaxial cable">
            <a:extLst>
              <a:ext uri="{FF2B5EF4-FFF2-40B4-BE49-F238E27FC236}">
                <a16:creationId xmlns:a16="http://schemas.microsoft.com/office/drawing/2014/main" id="{8FBF1DA7-98B2-42D2-A1B5-4DEE2C36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21" y="1905000"/>
            <a:ext cx="7746902" cy="436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coaxial cable">
            <a:extLst>
              <a:ext uri="{FF2B5EF4-FFF2-40B4-BE49-F238E27FC236}">
                <a16:creationId xmlns:a16="http://schemas.microsoft.com/office/drawing/2014/main" id="{293674F4-AE90-4985-A928-BC0D0DD0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823" y="2471057"/>
            <a:ext cx="4036980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891A995E-8DC5-4543-B89D-31E50F2F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 Kabel Koaksial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3FA8AFFF-DD70-471F-9A9A-BDD84AD11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1844675"/>
            <a:ext cx="10711543" cy="4281488"/>
          </a:xfrm>
        </p:spPr>
        <p:txBody>
          <a:bodyPr/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Kabel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sulit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diinstalasi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r>
              <a:rPr lang="en-US" altLang="en-US" sz="2800" dirty="0">
                <a:solidFill>
                  <a:schemeClr val="tx1"/>
                </a:solidFill>
              </a:rPr>
              <a:t> juga </a:t>
            </a:r>
            <a:r>
              <a:rPr lang="en-US" altLang="en-US" sz="2800" dirty="0" err="1">
                <a:solidFill>
                  <a:schemeClr val="tx1"/>
                </a:solidFill>
              </a:rPr>
              <a:t>tidak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tahan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terhadap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serangan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sinyal</a:t>
            </a:r>
            <a:r>
              <a:rPr lang="en-US" altLang="en-US" sz="2800" dirty="0">
                <a:solidFill>
                  <a:schemeClr val="tx1"/>
                </a:solidFill>
              </a:rPr>
              <a:t> – </a:t>
            </a:r>
            <a:r>
              <a:rPr lang="en-US" altLang="en-US" sz="2800" dirty="0" err="1">
                <a:solidFill>
                  <a:schemeClr val="tx1"/>
                </a:solidFill>
              </a:rPr>
              <a:t>sinyal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tertentu</a:t>
            </a:r>
            <a:r>
              <a:rPr lang="en-US" altLang="en-US" sz="2800" dirty="0">
                <a:solidFill>
                  <a:schemeClr val="tx1"/>
                </a:solidFill>
              </a:rPr>
              <a:t>. </a:t>
            </a:r>
            <a:r>
              <a:rPr lang="en-US" altLang="en-US" sz="2800" dirty="0" err="1">
                <a:solidFill>
                  <a:schemeClr val="tx1"/>
                </a:solidFill>
              </a:rPr>
              <a:t>Tetapi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mempunyai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keuntukngan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karena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dapat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mendukung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penggunaan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yang </a:t>
            </a:r>
            <a:r>
              <a:rPr lang="en-US" altLang="en-US" sz="2800" dirty="0" err="1">
                <a:solidFill>
                  <a:schemeClr val="tx1"/>
                </a:solidFill>
              </a:rPr>
              <a:t>panjang</a:t>
            </a:r>
            <a:r>
              <a:rPr lang="en-US" altLang="en-US" sz="2800" dirty="0">
                <a:solidFill>
                  <a:schemeClr val="tx1"/>
                </a:solidFill>
              </a:rPr>
              <a:t> di </a:t>
            </a:r>
            <a:r>
              <a:rPr lang="en-US" altLang="en-US" sz="2800" dirty="0" err="1">
                <a:solidFill>
                  <a:schemeClr val="tx1"/>
                </a:solidFill>
              </a:rPr>
              <a:t>antara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jaringan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dari</a:t>
            </a:r>
            <a:r>
              <a:rPr lang="en-US" altLang="en-US" sz="2800" dirty="0">
                <a:solidFill>
                  <a:schemeClr val="tx1"/>
                </a:solidFill>
              </a:rPr>
              <a:t> pada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twisted pair. </a:t>
            </a:r>
          </a:p>
          <a:p>
            <a:pPr algn="just"/>
            <a:endParaRPr lang="en-US" altLang="en-US" sz="28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Ada </a:t>
            </a:r>
            <a:r>
              <a:rPr lang="en-US" altLang="en-US" sz="2800" dirty="0" err="1">
                <a:solidFill>
                  <a:schemeClr val="tx1"/>
                </a:solidFill>
              </a:rPr>
              <a:t>dua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tipe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koaksial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yaitu</a:t>
            </a:r>
            <a:r>
              <a:rPr lang="en-US" altLang="en-US" sz="2800" dirty="0">
                <a:solidFill>
                  <a:schemeClr val="tx1"/>
                </a:solidFill>
              </a:rPr>
              <a:t> : </a:t>
            </a:r>
            <a:r>
              <a:rPr lang="en-US" altLang="en-US" sz="2800" b="1" dirty="0">
                <a:solidFill>
                  <a:schemeClr val="tx1"/>
                </a:solidFill>
              </a:rPr>
              <a:t>Kabel </a:t>
            </a:r>
            <a:r>
              <a:rPr lang="en-US" altLang="en-US" sz="2800" b="1" dirty="0" err="1">
                <a:solidFill>
                  <a:schemeClr val="tx1"/>
                </a:solidFill>
              </a:rPr>
              <a:t>koaksial</a:t>
            </a:r>
            <a:r>
              <a:rPr lang="en-US" altLang="en-US" sz="2800" b="1" dirty="0">
                <a:solidFill>
                  <a:schemeClr val="tx1"/>
                </a:solidFill>
              </a:rPr>
              <a:t> thick </a:t>
            </a:r>
            <a:r>
              <a:rPr lang="en-US" altLang="en-US" sz="2800" dirty="0">
                <a:solidFill>
                  <a:schemeClr val="tx1"/>
                </a:solidFill>
              </a:rPr>
              <a:t>dan </a:t>
            </a:r>
            <a:r>
              <a:rPr lang="en-US" altLang="en-US" sz="2800" b="1" dirty="0" err="1">
                <a:solidFill>
                  <a:schemeClr val="tx1"/>
                </a:solidFill>
              </a:rPr>
              <a:t>kabel</a:t>
            </a:r>
            <a:r>
              <a:rPr lang="en-US" altLang="en-US" sz="2800" b="1" dirty="0">
                <a:solidFill>
                  <a:schemeClr val="tx1"/>
                </a:solidFill>
              </a:rPr>
              <a:t> </a:t>
            </a:r>
            <a:r>
              <a:rPr lang="en-US" altLang="en-US" sz="2800" b="1" dirty="0" err="1">
                <a:solidFill>
                  <a:schemeClr val="tx1"/>
                </a:solidFill>
              </a:rPr>
              <a:t>koaksial</a:t>
            </a:r>
            <a:r>
              <a:rPr lang="en-US" altLang="en-US" sz="2800" b="1" dirty="0">
                <a:solidFill>
                  <a:schemeClr val="tx1"/>
                </a:solidFill>
              </a:rPr>
              <a:t> thin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26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D08F7F3E-86CA-4E3B-968F-0414AD0B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3" y="1600201"/>
            <a:ext cx="10570028" cy="4492625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Kabel </a:t>
            </a:r>
            <a:r>
              <a:rPr lang="en-US" altLang="en-US" sz="2800" dirty="0" err="1">
                <a:solidFill>
                  <a:schemeClr val="tx1"/>
                </a:solidFill>
              </a:rPr>
              <a:t>Koaksial</a:t>
            </a:r>
            <a:r>
              <a:rPr lang="en-US" altLang="en-US" sz="2800" dirty="0">
                <a:solidFill>
                  <a:schemeClr val="tx1"/>
                </a:solidFill>
              </a:rPr>
              <a:t> Thin </a:t>
            </a:r>
            <a:r>
              <a:rPr lang="en-US" altLang="en-US" sz="2800" dirty="0" err="1">
                <a:solidFill>
                  <a:schemeClr val="tx1"/>
                </a:solidFill>
              </a:rPr>
              <a:t>disebut</a:t>
            </a:r>
            <a:r>
              <a:rPr lang="en-US" altLang="en-US" sz="2800" dirty="0">
                <a:solidFill>
                  <a:schemeClr val="tx1"/>
                </a:solidFill>
              </a:rPr>
              <a:t> juga </a:t>
            </a:r>
            <a:r>
              <a:rPr lang="en-US" altLang="en-US" sz="2800" dirty="0" err="1">
                <a:solidFill>
                  <a:schemeClr val="tx1"/>
                </a:solidFill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</a:rPr>
              <a:t> 10base2 (</a:t>
            </a:r>
            <a:r>
              <a:rPr lang="en-US" altLang="en-US" sz="2800" dirty="0" err="1">
                <a:solidFill>
                  <a:schemeClr val="tx1"/>
                </a:solidFill>
              </a:rPr>
              <a:t>thinnet</a:t>
            </a:r>
            <a:r>
              <a:rPr lang="en-US" altLang="en-US" sz="2800" dirty="0">
                <a:solidFill>
                  <a:schemeClr val="tx1"/>
                </a:solidFill>
              </a:rPr>
              <a:t>), </a:t>
            </a:r>
            <a:r>
              <a:rPr lang="en-US" altLang="en-US" sz="2800" dirty="0" err="1">
                <a:solidFill>
                  <a:schemeClr val="tx1"/>
                </a:solidFill>
              </a:rPr>
              <a:t>dimana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angka</a:t>
            </a:r>
            <a:r>
              <a:rPr lang="en-US" altLang="en-US" sz="2800" dirty="0">
                <a:solidFill>
                  <a:schemeClr val="tx1"/>
                </a:solidFill>
              </a:rPr>
              <a:t> 2 </a:t>
            </a:r>
            <a:r>
              <a:rPr lang="en-US" altLang="en-US" sz="2800" dirty="0" err="1">
                <a:solidFill>
                  <a:schemeClr val="tx1"/>
                </a:solidFill>
              </a:rPr>
              <a:t>menunjukan</a:t>
            </a:r>
            <a:r>
              <a:rPr lang="en-US" altLang="en-US" sz="2800" dirty="0">
                <a:solidFill>
                  <a:schemeClr val="tx1"/>
                </a:solidFill>
              </a:rPr>
              <a:t> pada </a:t>
            </a:r>
            <a:r>
              <a:rPr lang="en-US" altLang="en-US" sz="2800" dirty="0" err="1">
                <a:solidFill>
                  <a:schemeClr val="tx1"/>
                </a:solidFill>
              </a:rPr>
              <a:t>panjang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maksimum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segmen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tersebut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adalah</a:t>
            </a:r>
            <a:r>
              <a:rPr lang="en-US" altLang="en-US" sz="2800" dirty="0">
                <a:solidFill>
                  <a:schemeClr val="tx1"/>
                </a:solidFill>
              </a:rPr>
              <a:t> 200 meter, </a:t>
            </a:r>
            <a:r>
              <a:rPr lang="en-US" altLang="en-US" sz="2800" dirty="0" err="1">
                <a:solidFill>
                  <a:schemeClr val="tx1"/>
                </a:solidFill>
              </a:rPr>
              <a:t>namun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kenyataanya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hanya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sampai</a:t>
            </a:r>
            <a:r>
              <a:rPr lang="en-US" altLang="en-US" sz="2800" dirty="0">
                <a:solidFill>
                  <a:schemeClr val="tx1"/>
                </a:solidFill>
              </a:rPr>
              <a:t> 185 meter. Kabel </a:t>
            </a:r>
            <a:r>
              <a:rPr lang="en-US" altLang="en-US" sz="2800" dirty="0" err="1">
                <a:solidFill>
                  <a:schemeClr val="tx1"/>
                </a:solidFill>
              </a:rPr>
              <a:t>ini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sangat</a:t>
            </a:r>
            <a:r>
              <a:rPr lang="en-US" altLang="en-US" sz="2800" dirty="0">
                <a:solidFill>
                  <a:schemeClr val="tx1"/>
                </a:solidFill>
              </a:rPr>
              <a:t> popular </a:t>
            </a:r>
            <a:r>
              <a:rPr lang="en-US" altLang="en-US" sz="2800" dirty="0" err="1">
                <a:solidFill>
                  <a:schemeClr val="tx1"/>
                </a:solidFill>
              </a:rPr>
              <a:t>terutama</a:t>
            </a:r>
            <a:r>
              <a:rPr lang="en-US" altLang="en-US" sz="2800" dirty="0">
                <a:solidFill>
                  <a:schemeClr val="tx1"/>
                </a:solidFill>
              </a:rPr>
              <a:t> pada </a:t>
            </a:r>
            <a:r>
              <a:rPr lang="en-US" altLang="en-US" sz="2800" dirty="0" err="1">
                <a:solidFill>
                  <a:schemeClr val="tx1"/>
                </a:solidFill>
              </a:rPr>
              <a:t>penggunaan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jaringan</a:t>
            </a:r>
            <a:r>
              <a:rPr lang="en-US" altLang="en-US" sz="2800" dirty="0">
                <a:solidFill>
                  <a:schemeClr val="tx1"/>
                </a:solidFill>
              </a:rPr>
              <a:t> linier</a:t>
            </a:r>
          </a:p>
          <a:p>
            <a:pPr algn="just"/>
            <a:endParaRPr lang="en-US" altLang="en-US" sz="2800" dirty="0"/>
          </a:p>
          <a:p>
            <a:pPr algn="just"/>
            <a:r>
              <a:rPr lang="en-US" altLang="en-US" sz="2800" dirty="0">
                <a:solidFill>
                  <a:schemeClr val="tx1"/>
                </a:solidFill>
              </a:rPr>
              <a:t>Kabel </a:t>
            </a:r>
            <a:r>
              <a:rPr lang="en-US" altLang="en-US" sz="2800" dirty="0" err="1">
                <a:solidFill>
                  <a:schemeClr val="tx1"/>
                </a:solidFill>
              </a:rPr>
              <a:t>Koaksial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Thic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disebut</a:t>
            </a:r>
            <a:r>
              <a:rPr lang="en-US" altLang="en-US" sz="2800" dirty="0">
                <a:solidFill>
                  <a:schemeClr val="tx1"/>
                </a:solidFill>
              </a:rPr>
              <a:t> juga </a:t>
            </a:r>
            <a:r>
              <a:rPr lang="en-US" altLang="en-US" sz="2800" dirty="0" err="1">
                <a:solidFill>
                  <a:schemeClr val="tx1"/>
                </a:solidFill>
              </a:rPr>
              <a:t>dengan</a:t>
            </a:r>
            <a:r>
              <a:rPr lang="en-US" altLang="en-US" sz="2800" dirty="0">
                <a:solidFill>
                  <a:schemeClr val="tx1"/>
                </a:solidFill>
              </a:rPr>
              <a:t> 10base5 (</a:t>
            </a:r>
            <a:r>
              <a:rPr lang="en-US" altLang="en-US" sz="2800" dirty="0" err="1">
                <a:solidFill>
                  <a:schemeClr val="tx1"/>
                </a:solidFill>
              </a:rPr>
              <a:t>thicknet</a:t>
            </a:r>
            <a:r>
              <a:rPr lang="en-US" altLang="en-US" sz="2800" dirty="0">
                <a:solidFill>
                  <a:schemeClr val="tx1"/>
                </a:solidFill>
              </a:rPr>
              <a:t>) </a:t>
            </a:r>
            <a:r>
              <a:rPr lang="en-US" altLang="en-US" sz="2800" dirty="0" err="1">
                <a:solidFill>
                  <a:schemeClr val="tx1"/>
                </a:solidFill>
              </a:rPr>
              <a:t>dimana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angka</a:t>
            </a:r>
            <a:r>
              <a:rPr lang="en-US" altLang="en-US" sz="2800" dirty="0">
                <a:solidFill>
                  <a:schemeClr val="tx1"/>
                </a:solidFill>
              </a:rPr>
              <a:t> 5 </a:t>
            </a:r>
            <a:r>
              <a:rPr lang="en-US" altLang="en-US" sz="2800" dirty="0" err="1">
                <a:solidFill>
                  <a:schemeClr val="tx1"/>
                </a:solidFill>
              </a:rPr>
              <a:t>menunjukan</a:t>
            </a:r>
            <a:r>
              <a:rPr lang="en-US" altLang="en-US" sz="2800" dirty="0">
                <a:solidFill>
                  <a:schemeClr val="tx1"/>
                </a:solidFill>
              </a:rPr>
              <a:t> pada </a:t>
            </a:r>
            <a:r>
              <a:rPr lang="en-US" altLang="en-US" sz="2800" dirty="0" err="1">
                <a:solidFill>
                  <a:schemeClr val="tx1"/>
                </a:solidFill>
              </a:rPr>
              <a:t>panjang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maksimum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untuk</a:t>
            </a:r>
            <a:r>
              <a:rPr lang="en-US" altLang="en-US" sz="2800" dirty="0">
                <a:solidFill>
                  <a:schemeClr val="tx1"/>
                </a:solidFill>
              </a:rPr>
              <a:t> segment </a:t>
            </a:r>
            <a:r>
              <a:rPr lang="en-US" altLang="en-US" sz="2800" dirty="0" err="1">
                <a:solidFill>
                  <a:schemeClr val="tx1"/>
                </a:solidFill>
              </a:rPr>
              <a:t>kabel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tersebut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en-US" altLang="en-US" sz="2800" dirty="0" err="1">
                <a:solidFill>
                  <a:schemeClr val="tx1"/>
                </a:solidFill>
              </a:rPr>
              <a:t>adalah</a:t>
            </a:r>
            <a:r>
              <a:rPr lang="en-US" altLang="en-US" sz="2800" dirty="0">
                <a:solidFill>
                  <a:schemeClr val="tx1"/>
                </a:solidFill>
              </a:rPr>
              <a:t> 500 meter</a:t>
            </a:r>
            <a:endParaRPr lang="en-US" altLang="en-US" sz="2800" dirty="0"/>
          </a:p>
          <a:p>
            <a:endParaRPr lang="en-US" altLang="en-US" dirty="0"/>
          </a:p>
        </p:txBody>
      </p:sp>
      <p:sp>
        <p:nvSpPr>
          <p:cNvPr id="49155" name="Title 1">
            <a:extLst>
              <a:ext uri="{FF2B5EF4-FFF2-40B4-BE49-F238E27FC236}">
                <a16:creationId xmlns:a16="http://schemas.microsoft.com/office/drawing/2014/main" id="{64125027-602E-49B5-B937-1D1CAB53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altLang="en-US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Kabel </a:t>
            </a:r>
            <a:r>
              <a:rPr lang="en-US" altLang="en-US" sz="4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Koaksial</a:t>
            </a:r>
            <a:endParaRPr lang="en-US" alt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38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C3C697-63F7-470C-95DF-6AC6BCA75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943" y="1814290"/>
            <a:ext cx="10493828" cy="4419600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:</a:t>
            </a:r>
          </a:p>
          <a:p>
            <a:pPr marL="274320" indent="-274320"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pengiriman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pemindahan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lainnya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telekomunikasi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dibatasi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end-to-end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jauh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telekomunikasi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menghubungi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pelanggan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sentral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sentral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sentral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indent="-274320"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→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menghubungi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lain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seperti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hub, switch, router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bridge.</a:t>
            </a: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1" name="Title 2">
            <a:extLst>
              <a:ext uri="{FF2B5EF4-FFF2-40B4-BE49-F238E27FC236}">
                <a16:creationId xmlns:a16="http://schemas.microsoft.com/office/drawing/2014/main" id="{1FF081B6-3C42-40E4-A608-2DD7E691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71834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56598BB-B2DC-4E7E-A815-FB8C7185A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288" y="549275"/>
            <a:ext cx="8229600" cy="927100"/>
          </a:xfrm>
        </p:spPr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Konektor Kabel Koaksial</a:t>
            </a:r>
          </a:p>
        </p:txBody>
      </p:sp>
      <p:pic>
        <p:nvPicPr>
          <p:cNvPr id="98306" name="Picture 2">
            <a:extLst>
              <a:ext uri="{FF2B5EF4-FFF2-40B4-BE49-F238E27FC236}">
                <a16:creationId xmlns:a16="http://schemas.microsoft.com/office/drawing/2014/main" id="{FEADAFF8-7A1B-47D7-9E33-87129BB1D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8075" y="2276476"/>
            <a:ext cx="3841750" cy="271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180" name="TextBox 4">
            <a:extLst>
              <a:ext uri="{FF2B5EF4-FFF2-40B4-BE49-F238E27FC236}">
                <a16:creationId xmlns:a16="http://schemas.microsoft.com/office/drawing/2014/main" id="{21FD280B-F051-44FB-AC2B-574C043AD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1" y="5229226"/>
            <a:ext cx="47529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/>
              <a:t>Konektor Bayone-Neill- Concelman(BNC)</a:t>
            </a:r>
          </a:p>
        </p:txBody>
      </p:sp>
    </p:spTree>
    <p:extLst>
      <p:ext uri="{BB962C8B-B14F-4D97-AF65-F5344CB8AC3E}">
        <p14:creationId xmlns:p14="http://schemas.microsoft.com/office/powerpoint/2010/main" val="2331224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47D9-A44E-473E-99B4-FDD6440D3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– Cara </a:t>
            </a:r>
            <a:r>
              <a:rPr lang="en-US" dirty="0" err="1"/>
              <a:t>Pembuatan</a:t>
            </a:r>
            <a:r>
              <a:rPr lang="en-US" dirty="0"/>
              <a:t> Kabel </a:t>
            </a:r>
            <a:r>
              <a:rPr lang="en-US" dirty="0" err="1"/>
              <a:t>Tembaga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6E129-1C3C-43C6-88C3-FFEB2550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5" y="2133600"/>
            <a:ext cx="10352087" cy="4100290"/>
          </a:xfrm>
        </p:spPr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https://www.youtube.com/watch?v=gUKvPH2iF0c</a:t>
            </a:r>
            <a:endParaRPr lang="en-US" sz="4000" dirty="0"/>
          </a:p>
          <a:p>
            <a:r>
              <a:rPr lang="en-US" sz="4000" dirty="0">
                <a:hlinkClick r:id="rId3"/>
              </a:rPr>
              <a:t>https://www.youtube.com/watch?v=G1XKqYlDVfA</a:t>
            </a:r>
            <a:endParaRPr lang="en-US" sz="4000" dirty="0"/>
          </a:p>
          <a:p>
            <a:r>
              <a:rPr lang="en-US" sz="4000" dirty="0">
                <a:hlinkClick r:id="rId4"/>
              </a:rPr>
              <a:t>https://www.youtube.com/watch?v=wbN9Savg08g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5229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C00D793F-3BDE-4747-A4E1-2C9F0071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Kabel </a:t>
            </a:r>
            <a:r>
              <a:rPr lang="en-US" alt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Serat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Optik</a:t>
            </a:r>
            <a:r>
              <a:rPr lang="en-US" alt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54BF3-9AE3-4162-BC6E-0C3CF553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" y="1482953"/>
            <a:ext cx="11070771" cy="4525962"/>
          </a:xfrm>
        </p:spPr>
        <p:txBody>
          <a:bodyPr rtlCol="0">
            <a:noAutofit/>
          </a:bodyPr>
          <a:lstStyle/>
          <a:p>
            <a:pPr marL="274320" indent="-274320" algn="just"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Kabel</a:t>
            </a:r>
            <a:r>
              <a:rPr lang="en-US" sz="2400" dirty="0">
                <a:solidFill>
                  <a:schemeClr val="tx1"/>
                </a:solidFill>
              </a:rPr>
              <a:t> fiber optic (</a:t>
            </a:r>
            <a:r>
              <a:rPr lang="en-US" sz="2400" dirty="0" err="1">
                <a:solidFill>
                  <a:schemeClr val="tx1"/>
                </a:solidFill>
              </a:rPr>
              <a:t>serta</a:t>
            </a:r>
            <a:r>
              <a:rPr lang="en-US" sz="2400" dirty="0">
                <a:solidFill>
                  <a:schemeClr val="tx1"/>
                </a:solidFill>
              </a:rPr>
              <a:t> optic) </a:t>
            </a:r>
            <a:r>
              <a:rPr lang="en-US" sz="2400" dirty="0" err="1">
                <a:solidFill>
                  <a:schemeClr val="tx1"/>
                </a:solidFill>
              </a:rPr>
              <a:t>mempunyai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kemampuan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mentransmisi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sinyal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melewati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jarak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jauh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kabel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koaksial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maupun</a:t>
            </a:r>
            <a:r>
              <a:rPr lang="en-US" sz="2400" dirty="0">
                <a:solidFill>
                  <a:schemeClr val="tx1"/>
                </a:solidFill>
              </a:rPr>
              <a:t> twisted. </a:t>
            </a:r>
          </a:p>
          <a:p>
            <a:pPr marL="274320" indent="-274320" algn="just"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274320" indent="-274320" algn="just"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Mempunyai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kecepatan</a:t>
            </a:r>
            <a:r>
              <a:rPr lang="en-US" sz="2400" dirty="0">
                <a:solidFill>
                  <a:schemeClr val="tx1"/>
                </a:solidFill>
              </a:rPr>
              <a:t> transfer data yang </a:t>
            </a:r>
            <a:r>
              <a:rPr lang="en-US" sz="2400" dirty="0" err="1">
                <a:solidFill>
                  <a:schemeClr val="tx1"/>
                </a:solidFill>
              </a:rPr>
              <a:t>sangat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baik</a:t>
            </a:r>
            <a:r>
              <a:rPr lang="en-US" sz="2400" dirty="0">
                <a:solidFill>
                  <a:schemeClr val="tx1"/>
                </a:solidFill>
              </a:rPr>
              <a:t>. System </a:t>
            </a:r>
            <a:r>
              <a:rPr lang="en-US" sz="2400" dirty="0" err="1">
                <a:solidFill>
                  <a:schemeClr val="tx1"/>
                </a:solidFill>
              </a:rPr>
              <a:t>komunikasi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optik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memanfaatkan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cahaya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gelombang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pembawa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akan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kirimkan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</a:p>
          <a:p>
            <a:pPr marL="274320" indent="-274320" algn="just">
              <a:buFont typeface="Wingdings" pitchFamily="2" charset="2"/>
              <a:buChar char="Ø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274320" indent="-274320" algn="just">
              <a:buFont typeface="Wingdings" pitchFamily="2" charset="2"/>
              <a:buChar char="Ø"/>
              <a:defRPr/>
            </a:pPr>
            <a:r>
              <a:rPr lang="en-US" sz="2400" dirty="0" err="1">
                <a:solidFill>
                  <a:schemeClr val="tx1"/>
                </a:solidFill>
              </a:rPr>
              <a:t>Pada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bagian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pengirim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isyarat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diubah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isyarat</a:t>
            </a:r>
            <a:r>
              <a:rPr lang="en-US" sz="2400" dirty="0">
                <a:solidFill>
                  <a:schemeClr val="tx1"/>
                </a:solidFill>
              </a:rPr>
              <a:t> optic </a:t>
            </a:r>
            <a:r>
              <a:rPr lang="en-US" sz="2400" dirty="0" err="1">
                <a:solidFill>
                  <a:schemeClr val="tx1"/>
                </a:solidFill>
              </a:rPr>
              <a:t>lalu</a:t>
            </a:r>
            <a:r>
              <a:rPr lang="en-US" sz="2400" dirty="0">
                <a:solidFill>
                  <a:schemeClr val="tx1"/>
                </a:solidFill>
              </a:rPr>
              <a:t> , </a:t>
            </a:r>
            <a:r>
              <a:rPr lang="en-US" sz="2400" dirty="0" err="1">
                <a:solidFill>
                  <a:schemeClr val="tx1"/>
                </a:solidFill>
              </a:rPr>
              <a:t>diteruskan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kanal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informasi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juga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terbuat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dari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serat</a:t>
            </a:r>
            <a:r>
              <a:rPr lang="en-US" sz="2400" dirty="0">
                <a:solidFill>
                  <a:schemeClr val="tx1"/>
                </a:solidFill>
              </a:rPr>
              <a:t> optic yang </a:t>
            </a:r>
            <a:r>
              <a:rPr lang="en-US" sz="2400" dirty="0" err="1">
                <a:solidFill>
                  <a:schemeClr val="tx1"/>
                </a:solidFill>
              </a:rPr>
              <a:t>bertugas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sebagai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pemandu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gelombang</a:t>
            </a:r>
            <a:r>
              <a:rPr lang="en-US" sz="2400" dirty="0">
                <a:solidFill>
                  <a:schemeClr val="tx1"/>
                </a:solidFill>
              </a:rPr>
              <a:t>. </a:t>
            </a:r>
            <a:r>
              <a:rPr lang="en-US" sz="2400" dirty="0" err="1">
                <a:solidFill>
                  <a:schemeClr val="tx1"/>
                </a:solidFill>
              </a:rPr>
              <a:t>Sesampainya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penerima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berkas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cahaya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ditangkap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oleh</a:t>
            </a:r>
            <a:r>
              <a:rPr lang="en-US" sz="2400" dirty="0">
                <a:solidFill>
                  <a:schemeClr val="tx1"/>
                </a:solidFill>
              </a:rPr>
              <a:t> detector </a:t>
            </a:r>
            <a:r>
              <a:rPr lang="en-US" sz="2400" dirty="0" err="1">
                <a:solidFill>
                  <a:schemeClr val="tx1"/>
                </a:solidFill>
              </a:rPr>
              <a:t>cahaya</a:t>
            </a:r>
            <a:r>
              <a:rPr lang="en-US" sz="2400" dirty="0">
                <a:solidFill>
                  <a:schemeClr val="tx1"/>
                </a:solidFill>
              </a:rPr>
              <a:t> yang </a:t>
            </a:r>
            <a:r>
              <a:rPr lang="en-US" sz="2400" dirty="0" err="1">
                <a:solidFill>
                  <a:schemeClr val="tx1"/>
                </a:solidFill>
              </a:rPr>
              <a:t>berfungsi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mengubah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besaran</a:t>
            </a:r>
            <a:r>
              <a:rPr lang="en-US" sz="2400" dirty="0">
                <a:solidFill>
                  <a:schemeClr val="tx1"/>
                </a:solidFill>
              </a:rPr>
              <a:t> optic </a:t>
            </a:r>
            <a:r>
              <a:rPr lang="en-US" sz="2400" dirty="0" err="1">
                <a:solidFill>
                  <a:schemeClr val="tx1"/>
                </a:solidFill>
              </a:rPr>
              <a:t>menjadi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besaran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elektrik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817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770259F-7F07-4399-A9B7-B0544499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Gambar FO</a:t>
            </a:r>
          </a:p>
        </p:txBody>
      </p:sp>
      <p:pic>
        <p:nvPicPr>
          <p:cNvPr id="99331" name="Picture 3">
            <a:extLst>
              <a:ext uri="{FF2B5EF4-FFF2-40B4-BE49-F238E27FC236}">
                <a16:creationId xmlns:a16="http://schemas.microsoft.com/office/drawing/2014/main" id="{D74061AC-9BE2-403E-A46C-80467154A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1140" y="2731408"/>
            <a:ext cx="6607628" cy="2464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122" name="Picture 2" descr="Related image">
            <a:extLst>
              <a:ext uri="{FF2B5EF4-FFF2-40B4-BE49-F238E27FC236}">
                <a16:creationId xmlns:a16="http://schemas.microsoft.com/office/drawing/2014/main" id="{96210AEB-5170-46CF-8F7A-F8CABC73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09550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48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6B14C9FD-6DAB-42CF-9DDF-C2CB5F98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92100"/>
            <a:ext cx="8229600" cy="927100"/>
          </a:xfrm>
        </p:spPr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Penggunaan 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ECFE-A733-4FF2-9EED-F7ED1BAB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513114"/>
            <a:ext cx="10559142" cy="5156246"/>
          </a:xfrm>
        </p:spPr>
        <p:txBody>
          <a:bodyPr rtlCol="0">
            <a:normAutofit/>
          </a:bodyPr>
          <a:lstStyle/>
          <a:p>
            <a:pPr marL="274320" indent="-27432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Bandwidth yang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data rate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sebesar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10 kilometer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dicapai</a:t>
            </a:r>
            <a:endParaRPr lang="en-US" sz="2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Ukuran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kecil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berat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ringan</a:t>
            </a:r>
            <a:endParaRPr lang="en-US" sz="2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Attenuation yang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rendah</a:t>
            </a:r>
            <a:endParaRPr lang="en-US" sz="2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Isolasi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terhadap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elektromagnetik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sehingga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mudah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terkena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interferensi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elektromagnetik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eksternal</a:t>
            </a:r>
            <a:endParaRPr lang="en-US" sz="24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50000"/>
              </a:lnSpc>
              <a:buFont typeface="Wingdings" pitchFamily="2" charset="2"/>
              <a:buChar char="ü"/>
              <a:defRPr/>
            </a:pP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repeater yang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lebih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Sistim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fiber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Jerman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mencapai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rate 5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Gbps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111 km </a:t>
            </a:r>
            <a:r>
              <a:rPr lang="en-US" sz="2400" dirty="0" err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24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repeater.</a:t>
            </a:r>
          </a:p>
        </p:txBody>
      </p:sp>
    </p:spTree>
    <p:extLst>
      <p:ext uri="{BB962C8B-B14F-4D97-AF65-F5344CB8AC3E}">
        <p14:creationId xmlns:p14="http://schemas.microsoft.com/office/powerpoint/2010/main" val="17225049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AutoShape 3">
            <a:extLst>
              <a:ext uri="{FF2B5EF4-FFF2-40B4-BE49-F238E27FC236}">
                <a16:creationId xmlns:a16="http://schemas.microsoft.com/office/drawing/2014/main" id="{5A34F614-FA03-4FDE-A4DB-4674D552B9D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711450" y="1514475"/>
            <a:ext cx="74168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54275" name="Group 4">
            <a:extLst>
              <a:ext uri="{FF2B5EF4-FFF2-40B4-BE49-F238E27FC236}">
                <a16:creationId xmlns:a16="http://schemas.microsoft.com/office/drawing/2014/main" id="{B2BCED54-8E04-460C-9DD0-4D10DC9B1642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484313"/>
            <a:ext cx="1130300" cy="1123950"/>
            <a:chOff x="2161" y="696"/>
            <a:chExt cx="1360" cy="1356"/>
          </a:xfrm>
        </p:grpSpPr>
        <p:grpSp>
          <p:nvGrpSpPr>
            <p:cNvPr id="54312" name="Group 5">
              <a:extLst>
                <a:ext uri="{FF2B5EF4-FFF2-40B4-BE49-F238E27FC236}">
                  <a16:creationId xmlns:a16="http://schemas.microsoft.com/office/drawing/2014/main" id="{904954A6-0288-4BCC-8C3A-ADF400AFC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4314" name="Oval 6">
                <a:extLst>
                  <a:ext uri="{FF2B5EF4-FFF2-40B4-BE49-F238E27FC236}">
                    <a16:creationId xmlns:a16="http://schemas.microsoft.com/office/drawing/2014/main" id="{912B7F5B-BDE4-4A59-B014-B5E0D4F2142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15" name="Oval 7">
                <a:extLst>
                  <a:ext uri="{FF2B5EF4-FFF2-40B4-BE49-F238E27FC236}">
                    <a16:creationId xmlns:a16="http://schemas.microsoft.com/office/drawing/2014/main" id="{39208C5D-78D2-4681-94EB-A0B8D2AD795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16" name="Oval 8">
                <a:extLst>
                  <a:ext uri="{FF2B5EF4-FFF2-40B4-BE49-F238E27FC236}">
                    <a16:creationId xmlns:a16="http://schemas.microsoft.com/office/drawing/2014/main" id="{5355732A-CB14-4CB6-9346-410AD5C9AB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17" name="Oval 9">
                <a:extLst>
                  <a:ext uri="{FF2B5EF4-FFF2-40B4-BE49-F238E27FC236}">
                    <a16:creationId xmlns:a16="http://schemas.microsoft.com/office/drawing/2014/main" id="{81B330D2-D827-457A-B5C0-528AD204EB6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18" name="Oval 10">
                <a:extLst>
                  <a:ext uri="{FF2B5EF4-FFF2-40B4-BE49-F238E27FC236}">
                    <a16:creationId xmlns:a16="http://schemas.microsoft.com/office/drawing/2014/main" id="{D11CBE14-C00C-4277-B836-088F901BE9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027" name="Oval 11">
              <a:extLst>
                <a:ext uri="{FF2B5EF4-FFF2-40B4-BE49-F238E27FC236}">
                  <a16:creationId xmlns:a16="http://schemas.microsoft.com/office/drawing/2014/main" id="{41CE6B96-1AF9-49AE-81E6-DEBCA469AF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76" name="Rectangle 12">
            <a:extLst>
              <a:ext uri="{FF2B5EF4-FFF2-40B4-BE49-F238E27FC236}">
                <a16:creationId xmlns:a16="http://schemas.microsoft.com/office/drawing/2014/main" id="{32D7232F-BFA2-44A6-995C-21568227021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8373" y="1855788"/>
            <a:ext cx="271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8F8F8"/>
                </a:solidFill>
              </a:rPr>
              <a:t>1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34BEBE67-DE68-4E1F-991A-CDE5BF42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1683221"/>
            <a:ext cx="612068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Memiliki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bidang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yang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luas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(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sehingga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sanggup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menampung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informasi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besar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)</a:t>
            </a:r>
          </a:p>
        </p:txBody>
      </p:sp>
      <p:sp>
        <p:nvSpPr>
          <p:cNvPr id="86032" name="AutoShape 16">
            <a:extLst>
              <a:ext uri="{FF2B5EF4-FFF2-40B4-BE49-F238E27FC236}">
                <a16:creationId xmlns:a16="http://schemas.microsoft.com/office/drawing/2014/main" id="{FB616444-E0E0-429A-88F7-5B9F3853A7E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11450" y="2811463"/>
            <a:ext cx="74168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54279" name="Group 17">
            <a:extLst>
              <a:ext uri="{FF2B5EF4-FFF2-40B4-BE49-F238E27FC236}">
                <a16:creationId xmlns:a16="http://schemas.microsoft.com/office/drawing/2014/main" id="{E8825C2B-CBF1-4B43-8F26-E7A52BF55CA3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781300"/>
            <a:ext cx="1130300" cy="1123950"/>
            <a:chOff x="2161" y="696"/>
            <a:chExt cx="1360" cy="1356"/>
          </a:xfrm>
        </p:grpSpPr>
        <p:grpSp>
          <p:nvGrpSpPr>
            <p:cNvPr id="54305" name="Group 18">
              <a:extLst>
                <a:ext uri="{FF2B5EF4-FFF2-40B4-BE49-F238E27FC236}">
                  <a16:creationId xmlns:a16="http://schemas.microsoft.com/office/drawing/2014/main" id="{EA833090-B237-4E91-A199-0D482D2DD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4307" name="Oval 19">
                <a:extLst>
                  <a:ext uri="{FF2B5EF4-FFF2-40B4-BE49-F238E27FC236}">
                    <a16:creationId xmlns:a16="http://schemas.microsoft.com/office/drawing/2014/main" id="{2C42EAD3-56A4-4BCC-89D5-8A278F9F93A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8" name="Oval 20">
                <a:extLst>
                  <a:ext uri="{FF2B5EF4-FFF2-40B4-BE49-F238E27FC236}">
                    <a16:creationId xmlns:a16="http://schemas.microsoft.com/office/drawing/2014/main" id="{BA3FCCC3-A49D-44F4-B7AC-7AF004FDA5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9" name="Oval 21">
                <a:extLst>
                  <a:ext uri="{FF2B5EF4-FFF2-40B4-BE49-F238E27FC236}">
                    <a16:creationId xmlns:a16="http://schemas.microsoft.com/office/drawing/2014/main" id="{8A4BF9D1-45B4-4C3E-8798-8295F9123EB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10" name="Oval 22">
                <a:extLst>
                  <a:ext uri="{FF2B5EF4-FFF2-40B4-BE49-F238E27FC236}">
                    <a16:creationId xmlns:a16="http://schemas.microsoft.com/office/drawing/2014/main" id="{0DAD138D-8D0B-4EEE-B087-594A465E20C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11" name="Oval 23">
                <a:extLst>
                  <a:ext uri="{FF2B5EF4-FFF2-40B4-BE49-F238E27FC236}">
                    <a16:creationId xmlns:a16="http://schemas.microsoft.com/office/drawing/2014/main" id="{5BC3D2B3-EA02-4EBF-AE88-E58FFB9AFB9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040" name="Oval 24">
              <a:extLst>
                <a:ext uri="{FF2B5EF4-FFF2-40B4-BE49-F238E27FC236}">
                  <a16:creationId xmlns:a16="http://schemas.microsoft.com/office/drawing/2014/main" id="{C87E87DB-5158-40A4-9EDB-3D0C874AD77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80" name="Rectangle 25">
            <a:extLst>
              <a:ext uri="{FF2B5EF4-FFF2-40B4-BE49-F238E27FC236}">
                <a16:creationId xmlns:a16="http://schemas.microsoft.com/office/drawing/2014/main" id="{FED5A80A-280C-4CC2-B24D-E833DEFF12CD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938" y="3151188"/>
            <a:ext cx="308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8F8F8"/>
                </a:solidFill>
              </a:rPr>
              <a:t>2</a:t>
            </a:r>
          </a:p>
        </p:txBody>
      </p:sp>
      <p:sp>
        <p:nvSpPr>
          <p:cNvPr id="86045" name="AutoShape 29">
            <a:extLst>
              <a:ext uri="{FF2B5EF4-FFF2-40B4-BE49-F238E27FC236}">
                <a16:creationId xmlns:a16="http://schemas.microsoft.com/office/drawing/2014/main" id="{FDB745D2-34DD-4613-ACBB-FA0AD82E49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711450" y="4064000"/>
            <a:ext cx="74168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54282" name="Group 30">
            <a:extLst>
              <a:ext uri="{FF2B5EF4-FFF2-40B4-BE49-F238E27FC236}">
                <a16:creationId xmlns:a16="http://schemas.microsoft.com/office/drawing/2014/main" id="{EBD922E4-8F96-4853-8389-40CDADE76697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033838"/>
            <a:ext cx="1130300" cy="1123950"/>
            <a:chOff x="2161" y="696"/>
            <a:chExt cx="1360" cy="1356"/>
          </a:xfrm>
        </p:grpSpPr>
        <p:grpSp>
          <p:nvGrpSpPr>
            <p:cNvPr id="54298" name="Group 31">
              <a:extLst>
                <a:ext uri="{FF2B5EF4-FFF2-40B4-BE49-F238E27FC236}">
                  <a16:creationId xmlns:a16="http://schemas.microsoft.com/office/drawing/2014/main" id="{72DD001B-C9E3-4FA3-B1F5-D39255A0E4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4300" name="Oval 32">
                <a:extLst>
                  <a:ext uri="{FF2B5EF4-FFF2-40B4-BE49-F238E27FC236}">
                    <a16:creationId xmlns:a16="http://schemas.microsoft.com/office/drawing/2014/main" id="{82079CA9-6C95-4909-A42F-952C471BE7C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1" name="Oval 33">
                <a:extLst>
                  <a:ext uri="{FF2B5EF4-FFF2-40B4-BE49-F238E27FC236}">
                    <a16:creationId xmlns:a16="http://schemas.microsoft.com/office/drawing/2014/main" id="{A723EDF9-21F8-49D3-923A-548FF479361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2" name="Oval 34">
                <a:extLst>
                  <a:ext uri="{FF2B5EF4-FFF2-40B4-BE49-F238E27FC236}">
                    <a16:creationId xmlns:a16="http://schemas.microsoft.com/office/drawing/2014/main" id="{BAD9B4F8-7151-4075-B837-95CB98B88C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3" name="Oval 35">
                <a:extLst>
                  <a:ext uri="{FF2B5EF4-FFF2-40B4-BE49-F238E27FC236}">
                    <a16:creationId xmlns:a16="http://schemas.microsoft.com/office/drawing/2014/main" id="{A0367E38-A363-4C6C-A12C-701A889601F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304" name="Oval 36">
                <a:extLst>
                  <a:ext uri="{FF2B5EF4-FFF2-40B4-BE49-F238E27FC236}">
                    <a16:creationId xmlns:a16="http://schemas.microsoft.com/office/drawing/2014/main" id="{D269D1E2-2951-49DA-968C-871A785BB5C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053" name="Oval 37">
              <a:extLst>
                <a:ext uri="{FF2B5EF4-FFF2-40B4-BE49-F238E27FC236}">
                  <a16:creationId xmlns:a16="http://schemas.microsoft.com/office/drawing/2014/main" id="{12B1F5DA-6495-4E29-B437-6D706DBB94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4283" name="Rectangle 38">
            <a:extLst>
              <a:ext uri="{FF2B5EF4-FFF2-40B4-BE49-F238E27FC236}">
                <a16:creationId xmlns:a16="http://schemas.microsoft.com/office/drawing/2014/main" id="{83CCA727-FE0A-41C6-9CBE-487295760162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41543" y="4403725"/>
            <a:ext cx="304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F8F8F8"/>
                </a:solidFill>
              </a:rPr>
              <a:t>3</a:t>
            </a:r>
          </a:p>
        </p:txBody>
      </p:sp>
      <p:sp>
        <p:nvSpPr>
          <p:cNvPr id="54284" name="Rectangle 41">
            <a:extLst>
              <a:ext uri="{FF2B5EF4-FFF2-40B4-BE49-F238E27FC236}">
                <a16:creationId xmlns:a16="http://schemas.microsoft.com/office/drawing/2014/main" id="{8DBFE081-2705-413C-B46B-0C0F69B621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Kelebihan FO</a:t>
            </a:r>
          </a:p>
        </p:txBody>
      </p:sp>
      <p:sp>
        <p:nvSpPr>
          <p:cNvPr id="43" name="Rectangle 13">
            <a:extLst>
              <a:ext uri="{FF2B5EF4-FFF2-40B4-BE49-F238E27FC236}">
                <a16:creationId xmlns:a16="http://schemas.microsoft.com/office/drawing/2014/main" id="{FC26C511-C3A0-4104-8388-F6F2384B1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871664"/>
            <a:ext cx="6408712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Tidak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terpengaruh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oleh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medan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elektris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medan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magnetis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isyarat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dalam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kabel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terjamin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Keamanannya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4" name="Rectangle 13">
            <a:extLst>
              <a:ext uri="{FF2B5EF4-FFF2-40B4-BE49-F238E27FC236}">
                <a16:creationId xmlns:a16="http://schemas.microsoft.com/office/drawing/2014/main" id="{C6D40FAD-1BC9-4DC9-B65D-BFA28BB06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4137992"/>
            <a:ext cx="633670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Di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dalam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serat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tidak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terdapat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tenaga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listrik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maka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tidak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akan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terjadi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ledakan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maupun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percikan</a:t>
            </a:r>
            <a:r>
              <a:rPr 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api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4287" name="AutoShape 29">
            <a:extLst>
              <a:ext uri="{FF2B5EF4-FFF2-40B4-BE49-F238E27FC236}">
                <a16:creationId xmlns:a16="http://schemas.microsoft.com/office/drawing/2014/main" id="{0174267B-C9BF-416D-9915-95F221CFEF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711450" y="5330825"/>
            <a:ext cx="7416800" cy="914400"/>
          </a:xfrm>
          <a:prstGeom prst="homePlate">
            <a:avLst>
              <a:gd name="adj" fmla="val 51558"/>
            </a:avLst>
          </a:prstGeom>
          <a:gradFill rotWithShape="1">
            <a:gsLst>
              <a:gs pos="0">
                <a:srgbClr val="CC33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0"/>
          </a:gradFill>
          <a:ln w="9525">
            <a:miter lim="800000"/>
            <a:headEnd/>
            <a:tailEnd/>
          </a:ln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  <a:contourClr>
              <a:srgbClr val="CC3300"/>
            </a:contourClr>
          </a:sp3d>
        </p:spPr>
        <p:txBody>
          <a:bodyPr wrap="none" anchor="ctr">
            <a:flatTx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4288" name="Group 30">
            <a:extLst>
              <a:ext uri="{FF2B5EF4-FFF2-40B4-BE49-F238E27FC236}">
                <a16:creationId xmlns:a16="http://schemas.microsoft.com/office/drawing/2014/main" id="{EB390E3E-B040-4B69-8E90-466E50A0FE55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5300663"/>
            <a:ext cx="1130300" cy="1123950"/>
            <a:chOff x="2161" y="696"/>
            <a:chExt cx="1360" cy="1356"/>
          </a:xfrm>
        </p:grpSpPr>
        <p:grpSp>
          <p:nvGrpSpPr>
            <p:cNvPr id="54291" name="Group 31">
              <a:extLst>
                <a:ext uri="{FF2B5EF4-FFF2-40B4-BE49-F238E27FC236}">
                  <a16:creationId xmlns:a16="http://schemas.microsoft.com/office/drawing/2014/main" id="{7A3C81E9-843A-469F-8DF1-716DB8740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4293" name="Oval 32">
                <a:extLst>
                  <a:ext uri="{FF2B5EF4-FFF2-40B4-BE49-F238E27FC236}">
                    <a16:creationId xmlns:a16="http://schemas.microsoft.com/office/drawing/2014/main" id="{67E45496-0E9A-497D-BB7F-9802BC302F5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4" name="Oval 33">
                <a:extLst>
                  <a:ext uri="{FF2B5EF4-FFF2-40B4-BE49-F238E27FC236}">
                    <a16:creationId xmlns:a16="http://schemas.microsoft.com/office/drawing/2014/main" id="{B5E4DC7B-D5BA-40AB-851A-3B1EDFCFD52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5" name="Oval 34">
                <a:extLst>
                  <a:ext uri="{FF2B5EF4-FFF2-40B4-BE49-F238E27FC236}">
                    <a16:creationId xmlns:a16="http://schemas.microsoft.com/office/drawing/2014/main" id="{FCCE594E-4721-4CB3-91FD-93F6501F22D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6" name="Oval 35">
                <a:extLst>
                  <a:ext uri="{FF2B5EF4-FFF2-40B4-BE49-F238E27FC236}">
                    <a16:creationId xmlns:a16="http://schemas.microsoft.com/office/drawing/2014/main" id="{DDC432BE-6990-4D9D-B752-F351D85FA5A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297" name="Oval 36">
                <a:extLst>
                  <a:ext uri="{FF2B5EF4-FFF2-40B4-BE49-F238E27FC236}">
                    <a16:creationId xmlns:a16="http://schemas.microsoft.com/office/drawing/2014/main" id="{B36EBE0C-B772-4480-A78E-B02FBF738F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4292" name="Oval 37">
              <a:extLst>
                <a:ext uri="{FF2B5EF4-FFF2-40B4-BE49-F238E27FC236}">
                  <a16:creationId xmlns:a16="http://schemas.microsoft.com/office/drawing/2014/main" id="{FF6D44A0-1ED9-4591-B59D-274316986F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2" y="845"/>
              <a:ext cx="1054" cy="1054"/>
            </a:xfrm>
            <a:prstGeom prst="ellipse">
              <a:avLst/>
            </a:prstGeom>
            <a:gradFill rotWithShape="1">
              <a:gsLst>
                <a:gs pos="0">
                  <a:srgbClr val="FF0000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ndara" panose="020E0502030303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4289" name="Rectangle 38">
            <a:extLst>
              <a:ext uri="{FF2B5EF4-FFF2-40B4-BE49-F238E27FC236}">
                <a16:creationId xmlns:a16="http://schemas.microsoft.com/office/drawing/2014/main" id="{48057718-5CF7-46AF-900A-F078DB984887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0476" y="56705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F8F8F8"/>
                </a:solidFill>
              </a:rPr>
              <a:t>4</a:t>
            </a:r>
          </a:p>
        </p:txBody>
      </p:sp>
      <p:sp>
        <p:nvSpPr>
          <p:cNvPr id="55" name="Rectangle 13">
            <a:extLst>
              <a:ext uri="{FF2B5EF4-FFF2-40B4-BE49-F238E27FC236}">
                <a16:creationId xmlns:a16="http://schemas.microsoft.com/office/drawing/2014/main" id="{B13D7C63-3F68-45C9-95C9-715EB2BD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5385411"/>
            <a:ext cx="6480720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Tahan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terhadap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gas </a:t>
            </a: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beracun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, </a:t>
            </a: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bahan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kimia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dan air </a:t>
            </a: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sehingga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s-ES" sz="20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cocok</a:t>
            </a: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it-IT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untuk ditanam di dalam tanah dan air</a:t>
            </a:r>
            <a:endParaRPr lang="en-US" sz="2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97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4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4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4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nimBg="1"/>
      <p:bldP spid="86029" grpId="0"/>
      <p:bldP spid="86032" grpId="0" animBg="1"/>
      <p:bldP spid="86045" grpId="0" animBg="1"/>
      <p:bldP spid="54283" grpId="0"/>
      <p:bldP spid="43" grpId="0"/>
      <p:bldP spid="44" grpId="0"/>
      <p:bldP spid="54287" grpId="0" animBg="1"/>
      <p:bldP spid="54289" grpId="0"/>
      <p:bldP spid="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AutoShape 3">
            <a:extLst>
              <a:ext uri="{FF2B5EF4-FFF2-40B4-BE49-F238E27FC236}">
                <a16:creationId xmlns:a16="http://schemas.microsoft.com/office/drawing/2014/main" id="{39440971-FE68-43D2-87B0-2F582079EB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711450" y="1803400"/>
            <a:ext cx="74168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55299" name="Group 4">
            <a:extLst>
              <a:ext uri="{FF2B5EF4-FFF2-40B4-BE49-F238E27FC236}">
                <a16:creationId xmlns:a16="http://schemas.microsoft.com/office/drawing/2014/main" id="{D58030D8-A041-4466-98C6-0D7F3B0E50D7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1773238"/>
            <a:ext cx="1130300" cy="1123950"/>
            <a:chOff x="2161" y="696"/>
            <a:chExt cx="1360" cy="1356"/>
          </a:xfrm>
        </p:grpSpPr>
        <p:grpSp>
          <p:nvGrpSpPr>
            <p:cNvPr id="55325" name="Group 5">
              <a:extLst>
                <a:ext uri="{FF2B5EF4-FFF2-40B4-BE49-F238E27FC236}">
                  <a16:creationId xmlns:a16="http://schemas.microsoft.com/office/drawing/2014/main" id="{C1B3571B-1865-4D05-BDCC-C2AF5F0C9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5327" name="Oval 6">
                <a:extLst>
                  <a:ext uri="{FF2B5EF4-FFF2-40B4-BE49-F238E27FC236}">
                    <a16:creationId xmlns:a16="http://schemas.microsoft.com/office/drawing/2014/main" id="{9050B832-AE64-4A2A-B762-0E9ECDA53E7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28" name="Oval 7">
                <a:extLst>
                  <a:ext uri="{FF2B5EF4-FFF2-40B4-BE49-F238E27FC236}">
                    <a16:creationId xmlns:a16="http://schemas.microsoft.com/office/drawing/2014/main" id="{473B0B95-00D4-4387-91A2-4F7B727D63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29" name="Oval 8">
                <a:extLst>
                  <a:ext uri="{FF2B5EF4-FFF2-40B4-BE49-F238E27FC236}">
                    <a16:creationId xmlns:a16="http://schemas.microsoft.com/office/drawing/2014/main" id="{3FC40B18-04C7-482D-8529-253234A59E2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0" name="Oval 9">
                <a:extLst>
                  <a:ext uri="{FF2B5EF4-FFF2-40B4-BE49-F238E27FC236}">
                    <a16:creationId xmlns:a16="http://schemas.microsoft.com/office/drawing/2014/main" id="{4A1AF2D5-499A-4695-B200-0CE7E634947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31" name="Oval 10">
                <a:extLst>
                  <a:ext uri="{FF2B5EF4-FFF2-40B4-BE49-F238E27FC236}">
                    <a16:creationId xmlns:a16="http://schemas.microsoft.com/office/drawing/2014/main" id="{DA15102F-9CCA-4657-9667-1732B0A8BE8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027" name="Oval 11">
              <a:extLst>
                <a:ext uri="{FF2B5EF4-FFF2-40B4-BE49-F238E27FC236}">
                  <a16:creationId xmlns:a16="http://schemas.microsoft.com/office/drawing/2014/main" id="{25CD6D4A-295C-41CA-AF22-67D3014F22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300" name="Rectangle 12">
            <a:extLst>
              <a:ext uri="{FF2B5EF4-FFF2-40B4-BE49-F238E27FC236}">
                <a16:creationId xmlns:a16="http://schemas.microsoft.com/office/drawing/2014/main" id="{28FFB408-D018-4CB0-B948-0FF6193E3C93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58373" y="2144713"/>
            <a:ext cx="2712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8F8F8"/>
                </a:solidFill>
              </a:rPr>
              <a:t>1</a:t>
            </a:r>
          </a:p>
        </p:txBody>
      </p:sp>
      <p:sp>
        <p:nvSpPr>
          <p:cNvPr id="86029" name="Rectangle 13">
            <a:extLst>
              <a:ext uri="{FF2B5EF4-FFF2-40B4-BE49-F238E27FC236}">
                <a16:creationId xmlns:a16="http://schemas.microsoft.com/office/drawing/2014/main" id="{C37D7B42-A2B5-4BA4-887A-5D3C3DDE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1971254"/>
            <a:ext cx="612068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pt-BR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Sulit membuat terminal pada serat optic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6032" name="AutoShape 16">
            <a:extLst>
              <a:ext uri="{FF2B5EF4-FFF2-40B4-BE49-F238E27FC236}">
                <a16:creationId xmlns:a16="http://schemas.microsoft.com/office/drawing/2014/main" id="{FE663F1F-EB3C-4ECC-BBFC-6879699CB2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11450" y="3243263"/>
            <a:ext cx="74168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folHlink"/>
              </a:gs>
              <a:gs pos="100000">
                <a:schemeClr val="fol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55303" name="Group 17">
            <a:extLst>
              <a:ext uri="{FF2B5EF4-FFF2-40B4-BE49-F238E27FC236}">
                <a16:creationId xmlns:a16="http://schemas.microsoft.com/office/drawing/2014/main" id="{62CB8393-6D22-4046-925A-88828B56DAF3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3213100"/>
            <a:ext cx="1130300" cy="1123950"/>
            <a:chOff x="2161" y="696"/>
            <a:chExt cx="1360" cy="1356"/>
          </a:xfrm>
        </p:grpSpPr>
        <p:grpSp>
          <p:nvGrpSpPr>
            <p:cNvPr id="55318" name="Group 18">
              <a:extLst>
                <a:ext uri="{FF2B5EF4-FFF2-40B4-BE49-F238E27FC236}">
                  <a16:creationId xmlns:a16="http://schemas.microsoft.com/office/drawing/2014/main" id="{57F14E80-FEB4-490C-A222-EB8762DC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5320" name="Oval 19">
                <a:extLst>
                  <a:ext uri="{FF2B5EF4-FFF2-40B4-BE49-F238E27FC236}">
                    <a16:creationId xmlns:a16="http://schemas.microsoft.com/office/drawing/2014/main" id="{5DFCA8E2-481D-41D6-9C1C-45C999B83F3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21" name="Oval 20">
                <a:extLst>
                  <a:ext uri="{FF2B5EF4-FFF2-40B4-BE49-F238E27FC236}">
                    <a16:creationId xmlns:a16="http://schemas.microsoft.com/office/drawing/2014/main" id="{7B3BB095-59C9-4559-8711-56DED8B5F4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22" name="Oval 21">
                <a:extLst>
                  <a:ext uri="{FF2B5EF4-FFF2-40B4-BE49-F238E27FC236}">
                    <a16:creationId xmlns:a16="http://schemas.microsoft.com/office/drawing/2014/main" id="{0537AC48-0053-4CC8-89F7-7FD289F8E8F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23" name="Oval 22">
                <a:extLst>
                  <a:ext uri="{FF2B5EF4-FFF2-40B4-BE49-F238E27FC236}">
                    <a16:creationId xmlns:a16="http://schemas.microsoft.com/office/drawing/2014/main" id="{0E8AD118-4174-4744-9339-6A8DBC2381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24" name="Oval 23">
                <a:extLst>
                  <a:ext uri="{FF2B5EF4-FFF2-40B4-BE49-F238E27FC236}">
                    <a16:creationId xmlns:a16="http://schemas.microsoft.com/office/drawing/2014/main" id="{BC4FA111-0F2B-45C9-AEE0-F86EB0974D6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040" name="Oval 24">
              <a:extLst>
                <a:ext uri="{FF2B5EF4-FFF2-40B4-BE49-F238E27FC236}">
                  <a16:creationId xmlns:a16="http://schemas.microsoft.com/office/drawing/2014/main" id="{A87D9063-19EE-4C21-A7E8-C2EA47D8688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304" name="Rectangle 25">
            <a:extLst>
              <a:ext uri="{FF2B5EF4-FFF2-40B4-BE49-F238E27FC236}">
                <a16:creationId xmlns:a16="http://schemas.microsoft.com/office/drawing/2014/main" id="{FEE74AB1-9369-41F0-9D1C-6D7EF2D71DF9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39938" y="3582988"/>
            <a:ext cx="3080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solidFill>
                  <a:srgbClr val="F8F8F8"/>
                </a:solidFill>
              </a:rPr>
              <a:t>2</a:t>
            </a:r>
          </a:p>
        </p:txBody>
      </p:sp>
      <p:sp>
        <p:nvSpPr>
          <p:cNvPr id="86045" name="AutoShape 29">
            <a:extLst>
              <a:ext uri="{FF2B5EF4-FFF2-40B4-BE49-F238E27FC236}">
                <a16:creationId xmlns:a16="http://schemas.microsoft.com/office/drawing/2014/main" id="{6FF0F0F2-1FA8-4E04-A477-B6CFED429A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2711450" y="4640263"/>
            <a:ext cx="7416800" cy="914400"/>
          </a:xfrm>
          <a:prstGeom prst="homePlate">
            <a:avLst>
              <a:gd name="adj" fmla="val 51551"/>
            </a:avLst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tint val="70196"/>
                  <a:invGamma/>
                </a:schemeClr>
              </a:gs>
            </a:gsLst>
            <a:lin ang="0" scaled="1"/>
          </a:gradFill>
          <a:ln w="19050">
            <a:miter lim="800000"/>
            <a:headEnd/>
            <a:tailEnd/>
          </a:ln>
          <a:effectLst/>
          <a:scene3d>
            <a:camera prst="legacyObliqueBottomLeft"/>
            <a:lightRig rig="legacyFlat3" dir="b"/>
          </a:scene3d>
          <a:sp3d extrusionH="430200" prstMaterial="legacyMetal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/>
          <a:p>
            <a:pPr>
              <a:defRPr/>
            </a:pPr>
            <a:endParaRPr lang="en-US"/>
          </a:p>
        </p:txBody>
      </p:sp>
      <p:grpSp>
        <p:nvGrpSpPr>
          <p:cNvPr id="55306" name="Group 30">
            <a:extLst>
              <a:ext uri="{FF2B5EF4-FFF2-40B4-BE49-F238E27FC236}">
                <a16:creationId xmlns:a16="http://schemas.microsoft.com/office/drawing/2014/main" id="{D8C5F505-AABB-4FCA-A091-1E427680E3D1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608513"/>
            <a:ext cx="1130300" cy="1123950"/>
            <a:chOff x="2161" y="696"/>
            <a:chExt cx="1360" cy="1356"/>
          </a:xfrm>
        </p:grpSpPr>
        <p:grpSp>
          <p:nvGrpSpPr>
            <p:cNvPr id="55311" name="Group 31">
              <a:extLst>
                <a:ext uri="{FF2B5EF4-FFF2-40B4-BE49-F238E27FC236}">
                  <a16:creationId xmlns:a16="http://schemas.microsoft.com/office/drawing/2014/main" id="{E22C795B-A518-4691-AAD2-4CE56AD4D5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1" y="696"/>
              <a:ext cx="1360" cy="1356"/>
              <a:chOff x="2508" y="1231"/>
              <a:chExt cx="1248" cy="1240"/>
            </a:xfrm>
          </p:grpSpPr>
          <p:sp>
            <p:nvSpPr>
              <p:cNvPr id="55313" name="Oval 32">
                <a:extLst>
                  <a:ext uri="{FF2B5EF4-FFF2-40B4-BE49-F238E27FC236}">
                    <a16:creationId xmlns:a16="http://schemas.microsoft.com/office/drawing/2014/main" id="{F99B4E57-D422-4384-9721-EA6EEDEC4DC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08" y="1231"/>
                <a:ext cx="1248" cy="1240"/>
              </a:xfrm>
              <a:prstGeom prst="ellipse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4" name="Oval 33">
                <a:extLst>
                  <a:ext uri="{FF2B5EF4-FFF2-40B4-BE49-F238E27FC236}">
                    <a16:creationId xmlns:a16="http://schemas.microsoft.com/office/drawing/2014/main" id="{F9B70617-DBD9-4DA2-94F3-BBBE264E3FF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41" y="1256"/>
                <a:ext cx="1190" cy="1190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43434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5" name="Oval 34">
                <a:extLst>
                  <a:ext uri="{FF2B5EF4-FFF2-40B4-BE49-F238E27FC236}">
                    <a16:creationId xmlns:a16="http://schemas.microsoft.com/office/drawing/2014/main" id="{D2F0D8FA-BF00-4086-810E-E0F4D4320B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590" y="1305"/>
                <a:ext cx="1092" cy="1092"/>
              </a:xfrm>
              <a:prstGeom prst="ellipse">
                <a:avLst/>
              </a:prstGeom>
              <a:solidFill>
                <a:srgbClr val="808080">
                  <a:alpha val="25098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6" name="Oval 35">
                <a:extLst>
                  <a:ext uri="{FF2B5EF4-FFF2-40B4-BE49-F238E27FC236}">
                    <a16:creationId xmlns:a16="http://schemas.microsoft.com/office/drawing/2014/main" id="{FB9FE874-12F5-46B2-97BB-A69467E6394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23" y="1330"/>
                <a:ext cx="1026" cy="1026"/>
              </a:xfrm>
              <a:prstGeom prst="ellipse">
                <a:avLst/>
              </a:prstGeom>
              <a:solidFill>
                <a:srgbClr val="808080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317" name="Oval 36">
                <a:extLst>
                  <a:ext uri="{FF2B5EF4-FFF2-40B4-BE49-F238E27FC236}">
                    <a16:creationId xmlns:a16="http://schemas.microsoft.com/office/drawing/2014/main" id="{77BF8963-9F5B-46AF-B704-1C0A70880E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637" y="1346"/>
                <a:ext cx="993" cy="994"/>
              </a:xfrm>
              <a:prstGeom prst="ellipse">
                <a:avLst/>
              </a:prstGeom>
              <a:gradFill rotWithShape="1">
                <a:gsLst>
                  <a:gs pos="0">
                    <a:srgbClr val="5C5C5C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ndara" panose="020E0502030303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86053" name="Oval 37">
              <a:extLst>
                <a:ext uri="{FF2B5EF4-FFF2-40B4-BE49-F238E27FC236}">
                  <a16:creationId xmlns:a16="http://schemas.microsoft.com/office/drawing/2014/main" id="{F0698A2D-2F29-4A75-88A7-9EED2AA85F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21" y="845"/>
              <a:ext cx="1054" cy="105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5400000" scaled="1"/>
            </a:gradFill>
            <a:ln w="5715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55307" name="Rectangle 38">
            <a:extLst>
              <a:ext uri="{FF2B5EF4-FFF2-40B4-BE49-F238E27FC236}">
                <a16:creationId xmlns:a16="http://schemas.microsoft.com/office/drawing/2014/main" id="{BD74042A-F286-43A3-BEDB-6C4006608936}"/>
              </a:ext>
            </a:extLst>
          </p:cNvPr>
          <p:cNvSpPr>
            <a:spLocks noChangeArrowheads="1"/>
          </p:cNvSpPr>
          <p:nvPr/>
        </p:nvSpPr>
        <p:spPr bwMode="white">
          <a:xfrm>
            <a:off x="2541543" y="4979988"/>
            <a:ext cx="3048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ndara" panose="020E0502030303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F8F8F8"/>
                </a:solidFill>
              </a:rPr>
              <a:t>3</a:t>
            </a:r>
          </a:p>
        </p:txBody>
      </p:sp>
      <p:sp>
        <p:nvSpPr>
          <p:cNvPr id="55308" name="Rectangle 41">
            <a:extLst>
              <a:ext uri="{FF2B5EF4-FFF2-40B4-BE49-F238E27FC236}">
                <a16:creationId xmlns:a16="http://schemas.microsoft.com/office/drawing/2014/main" id="{F2F33249-668E-4267-B130-ACC6974FD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Kekurangan FO</a:t>
            </a:r>
          </a:p>
        </p:txBody>
      </p:sp>
      <p:sp>
        <p:nvSpPr>
          <p:cNvPr id="47" name="Rectangle 13">
            <a:extLst>
              <a:ext uri="{FF2B5EF4-FFF2-40B4-BE49-F238E27FC236}">
                <a16:creationId xmlns:a16="http://schemas.microsoft.com/office/drawing/2014/main" id="{A07E1750-9D6D-46F3-8E0B-AB199643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3318084"/>
            <a:ext cx="612068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Penyambungan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serat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harus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menggunakan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teknik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dan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ketelitian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yang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tinggi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56" name="Rectangle 13">
            <a:extLst>
              <a:ext uri="{FF2B5EF4-FFF2-40B4-BE49-F238E27FC236}">
                <a16:creationId xmlns:a16="http://schemas.microsoft.com/office/drawing/2014/main" id="{28CE4363-3E55-4DE3-B13D-426124A1D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1704" y="4869161"/>
            <a:ext cx="612068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Biaya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implementasi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yang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sangat</a:t>
            </a:r>
            <a:r>
              <a:rPr lang="en-U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mahal</a:t>
            </a:r>
            <a:endParaRPr 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013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6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6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6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nimBg="1"/>
      <p:bldP spid="86029" grpId="0"/>
      <p:bldP spid="86032" grpId="0" animBg="1"/>
      <p:bldP spid="55304" grpId="0"/>
      <p:bldP spid="86045" grpId="0" animBg="1"/>
      <p:bldP spid="55307" grpId="0"/>
      <p:bldP spid="47" grpId="0"/>
      <p:bldP spid="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25C34C1-0669-4659-9469-A0962473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Konektor</a:t>
            </a:r>
          </a:p>
        </p:txBody>
      </p:sp>
      <p:pic>
        <p:nvPicPr>
          <p:cNvPr id="100354" name="Picture 2">
            <a:extLst>
              <a:ext uri="{FF2B5EF4-FFF2-40B4-BE49-F238E27FC236}">
                <a16:creationId xmlns:a16="http://schemas.microsoft.com/office/drawing/2014/main" id="{27912E46-E028-4CC8-81CB-DECD81876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75" y="1916113"/>
            <a:ext cx="5888038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0355" name="Picture 3">
            <a:extLst>
              <a:ext uri="{FF2B5EF4-FFF2-40B4-BE49-F238E27FC236}">
                <a16:creationId xmlns:a16="http://schemas.microsoft.com/office/drawing/2014/main" id="{88DD5D24-8F22-4CC3-A290-2B5355AD7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14" y="4365625"/>
            <a:ext cx="5832475" cy="1543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7454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BC71-CC0D-4402-8B06-1C7E8BF6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– Cara </a:t>
            </a:r>
            <a:r>
              <a:rPr lang="en-US" dirty="0" err="1"/>
              <a:t>Pembuatan</a:t>
            </a:r>
            <a:r>
              <a:rPr lang="en-US" dirty="0"/>
              <a:t> Kabel Fiber Optic &amp; Cara </a:t>
            </a:r>
            <a:r>
              <a:rPr lang="en-US" dirty="0" err="1"/>
              <a:t>Kerjanya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8CD5E-B4F1-4BFC-AFF7-EFC4F04F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https://www.youtube.com/watch?v=0ZyG374OdYw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>
                <a:hlinkClick r:id="rId3"/>
              </a:rPr>
              <a:t>https://www.youtube.com/watch?v=tHEuiduezRk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868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6E3332-144D-45FD-86AF-51938E875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3" y="1981200"/>
            <a:ext cx="10765971" cy="4637314"/>
          </a:xfrm>
        </p:spPr>
        <p:txBody>
          <a:bodyPr rtlCol="0">
            <a:noAutofit/>
          </a:bodyPr>
          <a:lstStyle/>
          <a:p>
            <a:pPr marL="0" indent="0" algn="just">
              <a:buNone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penting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diperhatikan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Konfigurasi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terdiri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274320" indent="-274320" algn="just"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Titik-ke-titik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(point-to-point)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khusus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piranti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hendak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berkomunikasi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Konfigurasi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ditemukan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misalnya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komunikasi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paralel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melakukan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penyalinan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file-file data,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walaupun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serial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dimungkinkan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pula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apabila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piranti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jauh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74320" indent="-274320" algn="just"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Multi-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titik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(multipoint)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menyatakan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hubungan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memungkinkan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banyak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piranti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berkomunikasi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contoh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konfigurasi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jaringan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bertopologi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bus,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saluran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(backbone)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terhubung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beberapa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komputer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  <a:defRPr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Title 2">
            <a:extLst>
              <a:ext uri="{FF2B5EF4-FFF2-40B4-BE49-F238E27FC236}">
                <a16:creationId xmlns:a16="http://schemas.microsoft.com/office/drawing/2014/main" id="{33C4E3C3-45C7-44A4-9C3B-DE34C21A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PENDAHULUAN</a:t>
            </a:r>
          </a:p>
        </p:txBody>
      </p:sp>
    </p:spTree>
    <p:extLst>
      <p:ext uri="{BB962C8B-B14F-4D97-AF65-F5344CB8AC3E}">
        <p14:creationId xmlns:p14="http://schemas.microsoft.com/office/powerpoint/2010/main" val="405990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277FDE-0F1C-4DA1-BDC6-41F90CE1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114800"/>
            <a:ext cx="10047514" cy="2362200"/>
          </a:xfrm>
        </p:spPr>
        <p:txBody>
          <a:bodyPr rtlCol="0">
            <a:normAutofit fontScale="92500"/>
          </a:bodyPr>
          <a:lstStyle/>
          <a:p>
            <a:pPr marL="274320" indent="-274320" algn="just">
              <a:defRPr/>
            </a:pP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Faktor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mempengaruhi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keberhasilan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yaitu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Kualitas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ditransmisikan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Karakteristik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jenis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media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defRPr/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penghubung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TX &amp; RX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sistem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98DB96-22FA-4D80-836E-70F150813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KONSEP DASAR </a:t>
            </a:r>
            <a:b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SISTEM TRANSMISI</a:t>
            </a:r>
          </a:p>
        </p:txBody>
      </p:sp>
      <p:pic>
        <p:nvPicPr>
          <p:cNvPr id="16388" name="Picture 2">
            <a:extLst>
              <a:ext uri="{FF2B5EF4-FFF2-40B4-BE49-F238E27FC236}">
                <a16:creationId xmlns:a16="http://schemas.microsoft.com/office/drawing/2014/main" id="{0F6DD11F-8EAC-43AD-A154-26D12D051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28800"/>
            <a:ext cx="6815138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64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1A34C6-ED6A-4B2E-8097-6374B4A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676400"/>
            <a:ext cx="8686800" cy="4800600"/>
          </a:xfrm>
        </p:spPr>
        <p:txBody>
          <a:bodyPr rtlCol="0">
            <a:normAutofit/>
          </a:bodyPr>
          <a:lstStyle/>
          <a:p>
            <a:pPr marL="274320" indent="-274320">
              <a:defRPr/>
            </a:pP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Analog</a:t>
            </a:r>
          </a:p>
          <a:p>
            <a:pPr marL="274320" indent="-274320">
              <a:defRPr/>
            </a:pPr>
            <a:r>
              <a:rPr lang="en-US" sz="3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Transmisi</a:t>
            </a:r>
            <a:r>
              <a:rPr lang="en-US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Digital</a:t>
            </a:r>
          </a:p>
        </p:txBody>
      </p:sp>
      <p:sp>
        <p:nvSpPr>
          <p:cNvPr id="18435" name="Title 2">
            <a:extLst>
              <a:ext uri="{FF2B5EF4-FFF2-40B4-BE49-F238E27FC236}">
                <a16:creationId xmlns:a16="http://schemas.microsoft.com/office/drawing/2014/main" id="{448CBA13-C86E-46FD-A03A-B81BA58CE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JENIS-JENIS TRANSMISI</a:t>
            </a:r>
          </a:p>
        </p:txBody>
      </p:sp>
    </p:spTree>
    <p:extLst>
      <p:ext uri="{BB962C8B-B14F-4D97-AF65-F5344CB8AC3E}">
        <p14:creationId xmlns:p14="http://schemas.microsoft.com/office/powerpoint/2010/main" val="400384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FF6D-DDB1-4885-BDBB-D1A63A48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Transmisi</a:t>
            </a:r>
            <a:r>
              <a:rPr lang="en-US" dirty="0"/>
              <a:t> Analog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6F54-F06C-4993-9C83-BDF5A2D4F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Analog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ditransmisikan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mengetahui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isinya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berupa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analog 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digital.</a:t>
            </a: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atenuasi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jika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melebihi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jarak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ditentukan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memperkuat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dipergunakan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amplifier,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menguatkan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“noise”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410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2A10-F4AF-4973-A435-F6190737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Transmisi</a:t>
            </a:r>
            <a:r>
              <a:rPr lang="en-US" dirty="0"/>
              <a:t> Digital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D7271-1984-4B56-8BE6-C39126F07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171" y="2133599"/>
            <a:ext cx="10187441" cy="4474029"/>
          </a:xfrm>
        </p:spPr>
        <p:txBody>
          <a:bodyPr>
            <a:normAutofit/>
          </a:bodyPr>
          <a:lstStyle/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memperhatikan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Integritas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sangat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dipengaruhi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oleh noise,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atenuasi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dll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repeater</a:t>
            </a: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Repeater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menerima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sinyal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Meng-”extract” bit pattern</a:t>
            </a: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Mengirim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ulang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Atenuasi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ditanggulangi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274320" algn="just">
              <a:buFont typeface="Courier New" pitchFamily="49" charset="0"/>
              <a:buChar char="o"/>
              <a:defRPr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Noise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diperkuatkan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6120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A24E68-4462-4B10-B3F8-96175607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981201"/>
            <a:ext cx="8686800" cy="4144963"/>
          </a:xfrm>
        </p:spPr>
        <p:txBody>
          <a:bodyPr rtlCol="0">
            <a:normAutofit/>
          </a:bodyPr>
          <a:lstStyle/>
          <a:p>
            <a:pPr marL="0" indent="0" algn="just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465138" indent="0" algn="just">
              <a:buNone/>
              <a:defRPr/>
            </a:pPr>
            <a:r>
              <a:rPr lang="nn-N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Media transmisi adalah jalur fisik yang menghubungkan antara sisi pengirim dan sisi penerima.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  <a:defRPr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jalur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lintas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distribusi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798513" indent="-333375" algn="just">
              <a:buFontTx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lain</a:t>
            </a:r>
          </a:p>
          <a:p>
            <a:pPr marL="798513" indent="-333375" algn="just">
              <a:buFontTx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marL="798513" indent="-333375" algn="just">
              <a:buFontTx/>
              <a:buChar char="•"/>
              <a:defRPr/>
            </a:pP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Menghubungkan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suatu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peripheral</a:t>
            </a:r>
          </a:p>
          <a:p>
            <a:pPr marL="0" indent="0" algn="just">
              <a:buNone/>
              <a:defRPr/>
            </a:pPr>
            <a:endParaRPr lang="nn-NO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Title 2">
            <a:extLst>
              <a:ext uri="{FF2B5EF4-FFF2-40B4-BE49-F238E27FC236}">
                <a16:creationId xmlns:a16="http://schemas.microsoft.com/office/drawing/2014/main" id="{6E938674-0863-45C5-A993-925B46D0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TRANSMISI</a:t>
            </a:r>
          </a:p>
        </p:txBody>
      </p:sp>
    </p:spTree>
    <p:extLst>
      <p:ext uri="{BB962C8B-B14F-4D97-AF65-F5344CB8AC3E}">
        <p14:creationId xmlns:p14="http://schemas.microsoft.com/office/powerpoint/2010/main" val="270814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158</TotalTime>
  <Words>1436</Words>
  <Application>Microsoft Office PowerPoint</Application>
  <PresentationFormat>Widescreen</PresentationFormat>
  <Paragraphs>185</Paragraphs>
  <Slides>38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Candara</vt:lpstr>
      <vt:lpstr>Century Gothic</vt:lpstr>
      <vt:lpstr>Courier New</vt:lpstr>
      <vt:lpstr>Symbol</vt:lpstr>
      <vt:lpstr>Times New Roman</vt:lpstr>
      <vt:lpstr>Wingdings</vt:lpstr>
      <vt:lpstr>Wingdings 3</vt:lpstr>
      <vt:lpstr>Wisp</vt:lpstr>
      <vt:lpstr>Pengantar Teknologi Informasi – Minggu 5 </vt:lpstr>
      <vt:lpstr>Agenda</vt:lpstr>
      <vt:lpstr>PENDAHULUAN</vt:lpstr>
      <vt:lpstr>PENDAHULUAN</vt:lpstr>
      <vt:lpstr>KONSEP DASAR  SISTEM TRANSMISI</vt:lpstr>
      <vt:lpstr>JENIS-JENIS TRANSMISI</vt:lpstr>
      <vt:lpstr>Transmisi Analog</vt:lpstr>
      <vt:lpstr>Transmisi Digital</vt:lpstr>
      <vt:lpstr>MEDIA TRANSMISI</vt:lpstr>
      <vt:lpstr>MEDIA TRANSMISI</vt:lpstr>
      <vt:lpstr>MEDIA TRANSMISI</vt:lpstr>
      <vt:lpstr>KLASIFIKASI  MEDIA TRANSMISI</vt:lpstr>
      <vt:lpstr>KLASIFIKASI  MEDIA TRANSMISI</vt:lpstr>
      <vt:lpstr> MEDIA TRANSMISI vs BANDWITH</vt:lpstr>
      <vt:lpstr> PERALATAN JARINGAN</vt:lpstr>
      <vt:lpstr>PERALATAN JARINGAN</vt:lpstr>
      <vt:lpstr>Guided Media Transmisi</vt:lpstr>
      <vt:lpstr>TWISTED PAIR</vt:lpstr>
      <vt:lpstr>Karakteristik Kabel Twisted Pair</vt:lpstr>
      <vt:lpstr>Jenis Twisted Pair</vt:lpstr>
      <vt:lpstr>Kabel UTP  (Unshielded Twisted Pair)</vt:lpstr>
      <vt:lpstr>Kategori  Kabel UTP</vt:lpstr>
      <vt:lpstr>Konektor </vt:lpstr>
      <vt:lpstr>Kabel STP  (Shielded Twisted Pair)</vt:lpstr>
      <vt:lpstr>Gambar Kabel STP</vt:lpstr>
      <vt:lpstr>Kabel Koaksial</vt:lpstr>
      <vt:lpstr>Gambar Kabel Koaksial</vt:lpstr>
      <vt:lpstr>Karakteristik Kabel Koaksial</vt:lpstr>
      <vt:lpstr>Karakteristik Kabel Koaksial</vt:lpstr>
      <vt:lpstr>Konektor Kabel Koaksial</vt:lpstr>
      <vt:lpstr>Video – Cara Pembuatan Kabel Tembaga</vt:lpstr>
      <vt:lpstr>Kabel Serat Optik (FO)</vt:lpstr>
      <vt:lpstr>Gambar FO</vt:lpstr>
      <vt:lpstr>Penggunaan FO</vt:lpstr>
      <vt:lpstr>Kelebihan FO</vt:lpstr>
      <vt:lpstr>Kekurangan FO</vt:lpstr>
      <vt:lpstr>Konektor</vt:lpstr>
      <vt:lpstr>Video – Cara Pembuatan Kabel Fiber Optic &amp; Cara Kerjanya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PTI</dc:title>
  <dc:creator>STTI ITech</dc:creator>
  <cp:lastModifiedBy>STTI ITech</cp:lastModifiedBy>
  <cp:revision>12</cp:revision>
  <dcterms:created xsi:type="dcterms:W3CDTF">2019-10-09T02:00:42Z</dcterms:created>
  <dcterms:modified xsi:type="dcterms:W3CDTF">2019-10-09T04:39:14Z</dcterms:modified>
</cp:coreProperties>
</file>