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hewy" charset="1" panose="02000000000000000000"/>
      <p:regular r:id="rId10"/>
    </p:embeddedFont>
    <p:embeddedFont>
      <p:font typeface="Poppins Light" charset="1" panose="02000000000000000000"/>
      <p:regular r:id="rId11"/>
    </p:embeddedFont>
    <p:embeddedFont>
      <p:font typeface="Poppins Light Bold" charset="1" panose="02000000000000000000"/>
      <p:regular r:id="rId12"/>
    </p:embeddedFont>
    <p:embeddedFont>
      <p:font typeface="Poppins Medium" charset="1" panose="02000000000000000000"/>
      <p:regular r:id="rId13"/>
    </p:embeddedFont>
    <p:embeddedFont>
      <p:font typeface="Poppins Medium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005738" y="2260462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6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6" y="0"/>
                </a:lnTo>
                <a:lnTo>
                  <a:pt x="7641616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7841" y="1947236"/>
            <a:ext cx="13002563" cy="6472287"/>
            <a:chOff x="0" y="0"/>
            <a:chExt cx="17336751" cy="862971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1275"/>
              <a:ext cx="5641484" cy="536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4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27964"/>
              <a:ext cx="17336751" cy="5310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400"/>
                </a:lnSpc>
              </a:pPr>
              <a:r>
                <a:rPr lang="en-US" sz="14000">
                  <a:solidFill>
                    <a:srgbClr val="FFFFFF"/>
                  </a:solidFill>
                  <a:latin typeface="Poppins Medium Bold"/>
                </a:rPr>
                <a:t>Relatório do jogo da velha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006992"/>
              <a:ext cx="1733675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120896" y="-716402"/>
            <a:ext cx="3586584" cy="2976864"/>
          </a:xfrm>
          <a:custGeom>
            <a:avLst/>
            <a:gdLst/>
            <a:ahLst/>
            <a:cxnLst/>
            <a:rect r="r" b="b" t="t" l="l"/>
            <a:pathLst>
              <a:path h="2976864" w="3586584">
                <a:moveTo>
                  <a:pt x="0" y="0"/>
                </a:moveTo>
                <a:lnTo>
                  <a:pt x="3586583" y="0"/>
                </a:lnTo>
                <a:lnTo>
                  <a:pt x="3586583" y="2976864"/>
                </a:lnTo>
                <a:lnTo>
                  <a:pt x="0" y="2976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758" y="2828991"/>
            <a:ext cx="13755598" cy="4638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83"/>
              </a:lnSpc>
            </a:pPr>
            <a:r>
              <a:rPr lang="en-US" sz="7653">
                <a:solidFill>
                  <a:srgbClr val="FFFFFF"/>
                </a:solidFill>
                <a:latin typeface="Poppins Medium Bold"/>
              </a:rPr>
              <a:t>Demonstrativo das Funcionalidades Implementadas</a:t>
            </a:r>
          </a:p>
          <a:p>
            <a:pPr>
              <a:lnSpc>
                <a:spcPts val="918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060" y="361834"/>
            <a:ext cx="8370826" cy="4781666"/>
          </a:xfrm>
          <a:custGeom>
            <a:avLst/>
            <a:gdLst/>
            <a:ahLst/>
            <a:cxnLst/>
            <a:rect r="r" b="b" t="t" l="l"/>
            <a:pathLst>
              <a:path h="4781666" w="8370826">
                <a:moveTo>
                  <a:pt x="0" y="0"/>
                </a:moveTo>
                <a:lnTo>
                  <a:pt x="8370826" y="0"/>
                </a:lnTo>
                <a:lnTo>
                  <a:pt x="8370826" y="4781666"/>
                </a:lnTo>
                <a:lnTo>
                  <a:pt x="0" y="478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5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8836299" y="0"/>
            <a:ext cx="0" cy="102870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5537653"/>
            <a:ext cx="18288000" cy="7252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855349" y="206647"/>
            <a:ext cx="9295840" cy="4557572"/>
          </a:xfrm>
          <a:custGeom>
            <a:avLst/>
            <a:gdLst/>
            <a:ahLst/>
            <a:cxnLst/>
            <a:rect r="r" b="b" t="t" l="l"/>
            <a:pathLst>
              <a:path h="4557572" w="9295840">
                <a:moveTo>
                  <a:pt x="0" y="0"/>
                </a:moveTo>
                <a:lnTo>
                  <a:pt x="9295840" y="0"/>
                </a:lnTo>
                <a:lnTo>
                  <a:pt x="9295840" y="4557572"/>
                </a:lnTo>
                <a:lnTo>
                  <a:pt x="0" y="4557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2111" y="5928178"/>
            <a:ext cx="5378724" cy="4052459"/>
          </a:xfrm>
          <a:custGeom>
            <a:avLst/>
            <a:gdLst/>
            <a:ahLst/>
            <a:cxnLst/>
            <a:rect r="r" b="b" t="t" l="l"/>
            <a:pathLst>
              <a:path h="4052459" w="5378724">
                <a:moveTo>
                  <a:pt x="0" y="0"/>
                </a:moveTo>
                <a:lnTo>
                  <a:pt x="5378724" y="0"/>
                </a:lnTo>
                <a:lnTo>
                  <a:pt x="5378724" y="4052458"/>
                </a:lnTo>
                <a:lnTo>
                  <a:pt x="0" y="4052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45" t="-9256" r="0" b="-1551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87493" y="7542066"/>
            <a:ext cx="5073818" cy="824682"/>
          </a:xfrm>
          <a:custGeom>
            <a:avLst/>
            <a:gdLst/>
            <a:ahLst/>
            <a:cxnLst/>
            <a:rect r="r" b="b" t="t" l="l"/>
            <a:pathLst>
              <a:path h="824682" w="5073818">
                <a:moveTo>
                  <a:pt x="0" y="0"/>
                </a:moveTo>
                <a:lnTo>
                  <a:pt x="5073818" y="0"/>
                </a:lnTo>
                <a:lnTo>
                  <a:pt x="5073818" y="824682"/>
                </a:lnTo>
                <a:lnTo>
                  <a:pt x="0" y="8246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56" t="-38129" r="0" b="-5620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438667" y="1209675"/>
            <a:ext cx="1820633" cy="135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3"/>
              </a:lnSpc>
            </a:pPr>
            <a:r>
              <a:rPr lang="en-US" sz="10125">
                <a:solidFill>
                  <a:srgbClr val="FFFFFF"/>
                </a:solidFill>
                <a:latin typeface="Chewy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46252" y="6186315"/>
            <a:ext cx="1820633" cy="135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3"/>
              </a:lnSpc>
            </a:pPr>
            <a:r>
              <a:rPr lang="en-US" sz="10125">
                <a:solidFill>
                  <a:srgbClr val="FFFFFF"/>
                </a:solidFill>
                <a:latin typeface="Chewy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38667" y="6186315"/>
            <a:ext cx="1820633" cy="135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3"/>
              </a:lnSpc>
            </a:pPr>
            <a:r>
              <a:rPr lang="en-US" sz="10125">
                <a:solidFill>
                  <a:srgbClr val="FFFFFF"/>
                </a:solidFill>
                <a:latin typeface="Chewy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46252" y="1209675"/>
            <a:ext cx="1820633" cy="135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3"/>
              </a:lnSpc>
            </a:pPr>
            <a:r>
              <a:rPr lang="en-US" sz="10125">
                <a:solidFill>
                  <a:srgbClr val="FFFFFF"/>
                </a:solidFill>
                <a:latin typeface="Chewy"/>
              </a:rPr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33921"/>
            <a:ext cx="13755598" cy="115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83"/>
              </a:lnSpc>
            </a:pPr>
            <a:r>
              <a:rPr lang="en-US" sz="7653">
                <a:solidFill>
                  <a:srgbClr val="FFFFFF"/>
                </a:solidFill>
                <a:latin typeface="Poppins Medium Bold"/>
              </a:rPr>
              <a:t>(0) Menu do jogo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048548"/>
            <a:ext cx="13755598" cy="115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83"/>
              </a:lnSpc>
            </a:pPr>
            <a:r>
              <a:rPr lang="en-US" sz="7653">
                <a:solidFill>
                  <a:srgbClr val="FFFFFF"/>
                </a:solidFill>
                <a:latin typeface="Poppins Medium Bold"/>
              </a:rPr>
              <a:t>(2) Créditos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91288"/>
            <a:ext cx="13755598" cy="115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83"/>
              </a:lnSpc>
            </a:pPr>
            <a:r>
              <a:rPr lang="en-US" sz="7653">
                <a:solidFill>
                  <a:srgbClr val="FFFFFF"/>
                </a:solidFill>
                <a:latin typeface="Poppins Medium Bold"/>
              </a:rPr>
              <a:t>(1) O jogo rodando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05808"/>
            <a:ext cx="13755598" cy="115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83"/>
              </a:lnSpc>
            </a:pPr>
            <a:r>
              <a:rPr lang="en-US" sz="7653">
                <a:solidFill>
                  <a:srgbClr val="FFFFFF"/>
                </a:solidFill>
                <a:latin typeface="Poppins Medium Bold"/>
              </a:rPr>
              <a:t>(3) Sair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8829" y="967681"/>
            <a:ext cx="15049444" cy="7724419"/>
            <a:chOff x="0" y="0"/>
            <a:chExt cx="20065925" cy="1029922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18298"/>
              <a:ext cx="20065925" cy="4532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976"/>
                </a:lnSpc>
              </a:pPr>
              <a:r>
                <a:rPr lang="en-US" sz="7480">
                  <a:solidFill>
                    <a:srgbClr val="FFFFFF"/>
                  </a:solidFill>
                  <a:latin typeface="Poppins Medium Bold"/>
                </a:rPr>
                <a:t>Demonstrativo das Funcionalidades Implementadas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434257"/>
              <a:ext cx="20065925" cy="4707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24085" indent="-312042" lvl="1">
                <a:lnSpc>
                  <a:spcPts val="5781"/>
                </a:lnSpc>
                <a:buFont typeface="Arial"/>
                <a:buChar char="•"/>
              </a:pPr>
              <a:r>
                <a:rPr lang="en-US" sz="2890">
                  <a:solidFill>
                    <a:srgbClr val="FFFFFF"/>
                  </a:solidFill>
                  <a:latin typeface="Poppins Light"/>
                </a:rPr>
                <a:t>Oferece ao usuário a escolha entre jogar, visualizar os créditos ou sair.</a:t>
              </a:r>
            </a:p>
            <a:p>
              <a:pPr algn="just" marL="624085" indent="-312042" lvl="1">
                <a:lnSpc>
                  <a:spcPts val="5781"/>
                </a:lnSpc>
                <a:buFont typeface="Arial"/>
                <a:buChar char="•"/>
              </a:pPr>
              <a:r>
                <a:rPr lang="en-US" sz="2890">
                  <a:solidFill>
                    <a:srgbClr val="FFFFFF"/>
                  </a:solidFill>
                  <a:latin typeface="Poppins Light"/>
                </a:rPr>
                <a:t>Os jogadores alternam entre '0' e 'X', realizando suas jogadas até que um jogador vença ou o jogo termine em empate.</a:t>
              </a:r>
            </a:p>
            <a:p>
              <a:pPr algn="just" marL="624085" indent="-312042" lvl="1">
                <a:lnSpc>
                  <a:spcPts val="5781"/>
                </a:lnSpc>
                <a:buFont typeface="Arial"/>
                <a:buChar char="•"/>
              </a:pPr>
              <a:r>
                <a:rPr lang="en-US" sz="2890">
                  <a:solidFill>
                    <a:srgbClr val="FFFFFF"/>
                  </a:solidFill>
                  <a:latin typeface="Poppins Light"/>
                </a:rPr>
                <a:t>São exibidas informações sobre os criadores do jogo.</a:t>
              </a:r>
            </a:p>
            <a:p>
              <a:pPr algn="just" marL="624085" indent="-312042" lvl="1">
                <a:lnSpc>
                  <a:spcPts val="5781"/>
                </a:lnSpc>
                <a:buFont typeface="Arial"/>
                <a:buChar char="•"/>
              </a:pPr>
              <a:r>
                <a:rPr lang="en-US" sz="2890">
                  <a:solidFill>
                    <a:srgbClr val="FFFFFF"/>
                  </a:solidFill>
                  <a:latin typeface="Poppins Light"/>
                </a:rPr>
                <a:t>O programa é encerrado.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8829" y="2194265"/>
            <a:ext cx="15049444" cy="112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76"/>
              </a:lnSpc>
            </a:pPr>
            <a:r>
              <a:rPr lang="en-US" sz="7480">
                <a:solidFill>
                  <a:srgbClr val="FFFFFF"/>
                </a:solidFill>
                <a:latin typeface="Poppins Medium Bold"/>
              </a:rPr>
              <a:t>Apêndice: Código Fonte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8829" y="5143500"/>
            <a:ext cx="17266675" cy="1752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36"/>
              </a:lnSpc>
            </a:pPr>
            <a:r>
              <a:rPr lang="en-US" sz="5780">
                <a:solidFill>
                  <a:srgbClr val="FFFFFF"/>
                </a:solidFill>
                <a:latin typeface="Poppins Medium Bold"/>
              </a:rPr>
              <a:t>Link:https://github.com/AryssonLuz/Codigo-do-jogo-da-velha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88529" y="2908327"/>
            <a:ext cx="7110943" cy="446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191"/>
              </a:lnSpc>
            </a:pPr>
            <a:r>
              <a:rPr lang="en-US" sz="29325">
                <a:solidFill>
                  <a:srgbClr val="FFFFFF"/>
                </a:solidFill>
                <a:latin typeface="Poppins Medium Bold"/>
              </a:rPr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32020" y="449765"/>
            <a:ext cx="7532805" cy="8826356"/>
            <a:chOff x="0" y="0"/>
            <a:chExt cx="10043740" cy="1176847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10043740" cy="705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8"/>
                </a:lnSpc>
              </a:pPr>
              <a:r>
                <a:rPr lang="en-US" sz="3198">
                  <a:solidFill>
                    <a:srgbClr val="FFFFFF"/>
                  </a:solidFill>
                  <a:latin typeface="Poppins Light"/>
                </a:rPr>
                <a:t>Arysson André Oliveira da Luz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1432573"/>
              <a:ext cx="10043740" cy="0"/>
            </a:xfrm>
            <a:prstGeom prst="line">
              <a:avLst/>
            </a:prstGeom>
            <a:ln cap="rnd" w="32499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159326"/>
              <a:ext cx="10043740" cy="705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8"/>
                </a:lnSpc>
              </a:pPr>
              <a:r>
                <a:rPr lang="en-US" sz="3198">
                  <a:solidFill>
                    <a:srgbClr val="FFFFFF"/>
                  </a:solidFill>
                  <a:latin typeface="Poppins Light"/>
                </a:rPr>
                <a:t>35079754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3658575"/>
              <a:ext cx="10043740" cy="0"/>
            </a:xfrm>
            <a:prstGeom prst="line">
              <a:avLst/>
            </a:prstGeom>
            <a:ln cap="rnd" w="32499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4385327"/>
              <a:ext cx="10043740" cy="705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8"/>
                </a:lnSpc>
              </a:pPr>
              <a:r>
                <a:rPr lang="en-US" sz="3198">
                  <a:solidFill>
                    <a:srgbClr val="FFFFFF"/>
                  </a:solidFill>
                  <a:latin typeface="Poppins Light"/>
                </a:rPr>
                <a:t>Kaike Fernandes Garcia Guedes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5884407"/>
              <a:ext cx="10043740" cy="0"/>
            </a:xfrm>
            <a:prstGeom prst="line">
              <a:avLst/>
            </a:prstGeom>
            <a:ln cap="rnd" w="32499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6611159"/>
              <a:ext cx="10043740" cy="705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8"/>
                </a:lnSpc>
              </a:pPr>
              <a:r>
                <a:rPr lang="en-US" sz="3198">
                  <a:solidFill>
                    <a:srgbClr val="FFFFFF"/>
                  </a:solidFill>
                  <a:latin typeface="Poppins Light"/>
                </a:rPr>
                <a:t>35843179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8110239"/>
              <a:ext cx="10043740" cy="0"/>
            </a:xfrm>
            <a:prstGeom prst="line">
              <a:avLst/>
            </a:prstGeom>
            <a:ln cap="rnd" w="32499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8836991"/>
              <a:ext cx="10043740" cy="705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8"/>
                </a:lnSpc>
              </a:pPr>
              <a:r>
                <a:rPr lang="en-US" sz="3198">
                  <a:solidFill>
                    <a:srgbClr val="FFFFFF"/>
                  </a:solidFill>
                  <a:latin typeface="Poppins Light"/>
                </a:rPr>
                <a:t>Anthonny John Rocha Tavares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0" y="10336071"/>
              <a:ext cx="10043740" cy="0"/>
            </a:xfrm>
            <a:prstGeom prst="line">
              <a:avLst/>
            </a:prstGeom>
            <a:ln cap="rnd" w="32499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11062823"/>
              <a:ext cx="10043740" cy="705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8"/>
                </a:lnSpc>
              </a:pPr>
              <a:r>
                <a:rPr lang="en-US" sz="3198">
                  <a:solidFill>
                    <a:srgbClr val="FFFFFF"/>
                  </a:solidFill>
                  <a:latin typeface="Poppins Light"/>
                </a:rPr>
                <a:t>35112123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38300" y="3377604"/>
            <a:ext cx="4862679" cy="3531791"/>
          </a:xfrm>
          <a:custGeom>
            <a:avLst/>
            <a:gdLst/>
            <a:ahLst/>
            <a:cxnLst/>
            <a:rect r="r" b="b" t="t" l="l"/>
            <a:pathLst>
              <a:path h="3531791" w="4862679">
                <a:moveTo>
                  <a:pt x="0" y="0"/>
                </a:moveTo>
                <a:lnTo>
                  <a:pt x="4862679" y="0"/>
                </a:lnTo>
                <a:lnTo>
                  <a:pt x="4862679" y="3531792"/>
                </a:lnTo>
                <a:lnTo>
                  <a:pt x="0" y="3531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774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38300" y="1694119"/>
            <a:ext cx="6077873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Poppins Medium Bold"/>
              </a:rPr>
              <a:t>Equipe: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39351"/>
            <a:ext cx="6815673" cy="4109545"/>
          </a:xfrm>
          <a:custGeom>
            <a:avLst/>
            <a:gdLst/>
            <a:ahLst/>
            <a:cxnLst/>
            <a:rect r="r" b="b" t="t" l="l"/>
            <a:pathLst>
              <a:path h="4109545" w="6815673">
                <a:moveTo>
                  <a:pt x="0" y="0"/>
                </a:moveTo>
                <a:lnTo>
                  <a:pt x="6815673" y="0"/>
                </a:lnTo>
                <a:lnTo>
                  <a:pt x="6815673" y="4109545"/>
                </a:lnTo>
                <a:lnTo>
                  <a:pt x="0" y="4109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97" r="0" b="-7637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962011" y="2395572"/>
            <a:ext cx="9043063" cy="4597104"/>
            <a:chOff x="0" y="0"/>
            <a:chExt cx="12057418" cy="612947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4487"/>
              <a:ext cx="12057418" cy="1777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03"/>
                </a:lnSpc>
              </a:pPr>
              <a:r>
                <a:rPr lang="en-US" sz="8753">
                  <a:solidFill>
                    <a:srgbClr val="FFFFFF"/>
                  </a:solidFill>
                  <a:latin typeface="Poppins Medium Bold"/>
                </a:rPr>
                <a:t>Introdução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64725"/>
              <a:ext cx="12057418" cy="3213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9"/>
                </a:lnSpc>
              </a:pPr>
              <a:r>
                <a:rPr lang="en-US" sz="2764">
                  <a:solidFill>
                    <a:srgbClr val="FFFFFF"/>
                  </a:solidFill>
                  <a:latin typeface="Poppins Light"/>
                </a:rPr>
                <a:t>O projeto visa criar o jogo da velha em C, com jogadores "X" e "O" em um tabuleiro 3x3. O objetivo é formar três símbolos iguais em linha, com o jogo concluindo quando há um vencedor ou ocorre um empate.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691779"/>
            <a:ext cx="13408264" cy="6274305"/>
            <a:chOff x="0" y="0"/>
            <a:chExt cx="17877685" cy="836574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4487"/>
              <a:ext cx="17877685" cy="5314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03"/>
                </a:lnSpc>
              </a:pPr>
              <a:r>
                <a:rPr lang="en-US" sz="8753">
                  <a:solidFill>
                    <a:srgbClr val="FFFFFF"/>
                  </a:solidFill>
                  <a:latin typeface="Poppins Medium Bold"/>
                </a:rPr>
                <a:t>Descrição Geral do Jogo e Código Fonte</a:t>
              </a:r>
            </a:p>
            <a:p>
              <a:pPr>
                <a:lnSpc>
                  <a:spcPts val="10503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301149"/>
              <a:ext cx="17877685" cy="1913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9"/>
                </a:lnSpc>
              </a:pPr>
              <a:r>
                <a:rPr lang="en-US" sz="2764">
                  <a:solidFill>
                    <a:srgbClr val="FFFFFF"/>
                  </a:solidFill>
                  <a:latin typeface="Poppins Light"/>
                </a:rPr>
                <a:t>A implementação do jogo da velha foi realizada em linguagem C, seguindo princípios básicos de lógica de programação. O código fonte pode ser visualizado no apêndice.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4390788" cy="7375935"/>
            <a:chOff x="0" y="0"/>
            <a:chExt cx="19187718" cy="983458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4012"/>
              <a:ext cx="19187718" cy="2895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584"/>
                </a:lnSpc>
              </a:pPr>
              <a:r>
                <a:rPr lang="en-US" sz="7153">
                  <a:solidFill>
                    <a:srgbClr val="FFFFFF"/>
                  </a:solidFill>
                  <a:latin typeface="Poppins Medium Bold"/>
                </a:rPr>
                <a:t>Dificuldades Encontradas e Soluções Implementadas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892114"/>
              <a:ext cx="19187718" cy="5791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69"/>
                </a:lnSpc>
              </a:pPr>
              <a:r>
                <a:rPr lang="en-US" sz="2764">
                  <a:solidFill>
                    <a:srgbClr val="FFFFFF"/>
                  </a:solidFill>
                  <a:latin typeface="Poppins Light"/>
                </a:rPr>
                <a:t>Durante o desenvolvimento, enfrentamos algumas dificuldades, como adaptar o código em struct, garantir a validação das jogadas e fazer a condição de vitória. Para resolver esses problemas: </a:t>
              </a:r>
            </a:p>
            <a:p>
              <a:pPr marL="596771" indent="-298386" lvl="1">
                <a:lnSpc>
                  <a:spcPts val="3869"/>
                </a:lnSpc>
                <a:buFont typeface="Arial"/>
                <a:buChar char="•"/>
              </a:pPr>
              <a:r>
                <a:rPr lang="en-US" sz="2764">
                  <a:solidFill>
                    <a:srgbClr val="FFFFFF"/>
                  </a:solidFill>
                  <a:latin typeface="Poppins Light"/>
                </a:rPr>
                <a:t>R</a:t>
              </a:r>
              <a:r>
                <a:rPr lang="en-US" sz="2764">
                  <a:solidFill>
                    <a:srgbClr val="FFFFFF"/>
                  </a:solidFill>
                  <a:latin typeface="Poppins Light"/>
                </a:rPr>
                <a:t>eestruturamos todo código para funcionar a base de struct </a:t>
              </a:r>
            </a:p>
            <a:p>
              <a:pPr marL="596771" indent="-298386" lvl="1">
                <a:lnSpc>
                  <a:spcPts val="3869"/>
                </a:lnSpc>
                <a:buFont typeface="Arial"/>
                <a:buChar char="•"/>
              </a:pPr>
              <a:r>
                <a:rPr lang="en-US" sz="2764">
                  <a:solidFill>
                    <a:srgbClr val="FFFFFF"/>
                  </a:solidFill>
                  <a:latin typeface="Poppins Light"/>
                </a:rPr>
                <a:t>Implementamos verificações adicionais no código, como checar se a posição escolhida pelo jogador está dentro dos limites do tabuleiro e se a célula está vazia antes de fazer uma jogada </a:t>
              </a:r>
            </a:p>
            <a:p>
              <a:pPr marL="596771" indent="-298386" lvl="1">
                <a:lnSpc>
                  <a:spcPts val="3869"/>
                </a:lnSpc>
                <a:buFont typeface="Arial"/>
                <a:buChar char="•"/>
              </a:pPr>
              <a:r>
                <a:rPr lang="en-US" sz="2764">
                  <a:solidFill>
                    <a:srgbClr val="FFFFFF"/>
                  </a:solidFill>
                  <a:latin typeface="Poppins Light"/>
                </a:rPr>
                <a:t>Também na adição de condições de vitória para preenchimento de linha horizontal, diagonal e vertical.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410000"/>
            <a:ext cx="13755598" cy="347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83"/>
              </a:lnSpc>
            </a:pPr>
            <a:r>
              <a:rPr lang="en-US" sz="7653">
                <a:solidFill>
                  <a:srgbClr val="FFFFFF"/>
                </a:solidFill>
                <a:latin typeface="Poppins Medium Bold"/>
              </a:rPr>
              <a:t>Demonstrativo das Correções Implementadas</a:t>
            </a:r>
          </a:p>
          <a:p>
            <a:pPr>
              <a:lnSpc>
                <a:spcPts val="918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398381"/>
            <a:ext cx="16230600" cy="3965600"/>
          </a:xfrm>
          <a:custGeom>
            <a:avLst/>
            <a:gdLst/>
            <a:ahLst/>
            <a:cxnLst/>
            <a:rect r="r" b="b" t="t" l="l"/>
            <a:pathLst>
              <a:path h="3965600" w="16230600">
                <a:moveTo>
                  <a:pt x="0" y="0"/>
                </a:moveTo>
                <a:lnTo>
                  <a:pt x="16230600" y="0"/>
                </a:lnTo>
                <a:lnTo>
                  <a:pt x="16230600" y="3965599"/>
                </a:lnTo>
                <a:lnTo>
                  <a:pt x="0" y="39655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8100000">
            <a:off x="13979828" y="5689279"/>
            <a:ext cx="5034782" cy="1422326"/>
          </a:xfrm>
          <a:custGeom>
            <a:avLst/>
            <a:gdLst/>
            <a:ahLst/>
            <a:cxnLst/>
            <a:rect r="r" b="b" t="t" l="l"/>
            <a:pathLst>
              <a:path h="1422326" w="5034782">
                <a:moveTo>
                  <a:pt x="0" y="1422326"/>
                </a:moveTo>
                <a:lnTo>
                  <a:pt x="5034782" y="1422326"/>
                </a:lnTo>
                <a:lnTo>
                  <a:pt x="5034782" y="0"/>
                </a:lnTo>
                <a:lnTo>
                  <a:pt x="0" y="0"/>
                </a:lnTo>
                <a:lnTo>
                  <a:pt x="0" y="14223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7981" y="198030"/>
            <a:ext cx="18288000" cy="3200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4"/>
              </a:lnSpc>
            </a:pPr>
            <a:r>
              <a:rPr lang="en-US" sz="7053">
                <a:solidFill>
                  <a:srgbClr val="FFFFFF"/>
                </a:solidFill>
                <a:latin typeface="Poppins Medium Bold"/>
              </a:rPr>
              <a:t>Demonstrativo das Correções Implementadas (1)</a:t>
            </a:r>
          </a:p>
          <a:p>
            <a:pPr>
              <a:lnSpc>
                <a:spcPts val="846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7981" y="7702365"/>
            <a:ext cx="18288000" cy="197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4"/>
              </a:lnSpc>
            </a:pPr>
            <a:r>
              <a:rPr lang="en-US" sz="6553">
                <a:solidFill>
                  <a:srgbClr val="FFFFFF"/>
                </a:solidFill>
                <a:latin typeface="Poppins Medium Bold"/>
              </a:rPr>
              <a:t>Adição do struch ”velha” aplicada na variável “jogo”.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7981" y="198030"/>
            <a:ext cx="18288000" cy="3200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4"/>
              </a:lnSpc>
            </a:pPr>
            <a:r>
              <a:rPr lang="en-US" sz="7053">
                <a:solidFill>
                  <a:srgbClr val="FFFFFF"/>
                </a:solidFill>
                <a:latin typeface="Poppins Medium Bold"/>
              </a:rPr>
              <a:t>Demonstrativo das Correções Implementadas (2)</a:t>
            </a:r>
          </a:p>
          <a:p>
            <a:pPr>
              <a:lnSpc>
                <a:spcPts val="846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3398331"/>
            <a:ext cx="16230600" cy="3965600"/>
          </a:xfrm>
          <a:custGeom>
            <a:avLst/>
            <a:gdLst/>
            <a:ahLst/>
            <a:cxnLst/>
            <a:rect r="r" b="b" t="t" l="l"/>
            <a:pathLst>
              <a:path h="3965600" w="16230600">
                <a:moveTo>
                  <a:pt x="0" y="0"/>
                </a:moveTo>
                <a:lnTo>
                  <a:pt x="16230600" y="0"/>
                </a:lnTo>
                <a:lnTo>
                  <a:pt x="16230600" y="3965600"/>
                </a:lnTo>
                <a:lnTo>
                  <a:pt x="0" y="3965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5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10800000">
            <a:off x="9526934" y="5941605"/>
            <a:ext cx="5034782" cy="1422326"/>
          </a:xfrm>
          <a:custGeom>
            <a:avLst/>
            <a:gdLst/>
            <a:ahLst/>
            <a:cxnLst/>
            <a:rect r="r" b="b" t="t" l="l"/>
            <a:pathLst>
              <a:path h="1422326" w="5034782">
                <a:moveTo>
                  <a:pt x="0" y="1422326"/>
                </a:moveTo>
                <a:lnTo>
                  <a:pt x="5034781" y="1422326"/>
                </a:lnTo>
                <a:lnTo>
                  <a:pt x="5034781" y="0"/>
                </a:lnTo>
                <a:lnTo>
                  <a:pt x="0" y="0"/>
                </a:lnTo>
                <a:lnTo>
                  <a:pt x="0" y="14223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7981" y="7702365"/>
            <a:ext cx="18288000" cy="197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4"/>
              </a:lnSpc>
            </a:pPr>
            <a:r>
              <a:rPr lang="en-US" sz="6553">
                <a:solidFill>
                  <a:srgbClr val="FFFFFF"/>
                </a:solidFill>
                <a:latin typeface="Poppins Medium Bold"/>
              </a:rPr>
              <a:t>Verificação de se o espaço esta vazio e também se está dentro do limite.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398331"/>
            <a:ext cx="15956793" cy="3330680"/>
          </a:xfrm>
          <a:custGeom>
            <a:avLst/>
            <a:gdLst/>
            <a:ahLst/>
            <a:cxnLst/>
            <a:rect r="r" b="b" t="t" l="l"/>
            <a:pathLst>
              <a:path h="3330680" w="15956793">
                <a:moveTo>
                  <a:pt x="0" y="0"/>
                </a:moveTo>
                <a:lnTo>
                  <a:pt x="15956793" y="0"/>
                </a:lnTo>
                <a:lnTo>
                  <a:pt x="15956793" y="3330680"/>
                </a:lnTo>
                <a:lnTo>
                  <a:pt x="0" y="3330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367" r="0" b="-769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0477578">
            <a:off x="14468102" y="5714585"/>
            <a:ext cx="5034782" cy="1422326"/>
          </a:xfrm>
          <a:custGeom>
            <a:avLst/>
            <a:gdLst/>
            <a:ahLst/>
            <a:cxnLst/>
            <a:rect r="r" b="b" t="t" l="l"/>
            <a:pathLst>
              <a:path h="1422326" w="5034782">
                <a:moveTo>
                  <a:pt x="0" y="1422326"/>
                </a:moveTo>
                <a:lnTo>
                  <a:pt x="5034782" y="1422326"/>
                </a:lnTo>
                <a:lnTo>
                  <a:pt x="5034782" y="0"/>
                </a:lnTo>
                <a:lnTo>
                  <a:pt x="0" y="0"/>
                </a:lnTo>
                <a:lnTo>
                  <a:pt x="0" y="14223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7981" y="198030"/>
            <a:ext cx="18288000" cy="3200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64"/>
              </a:lnSpc>
            </a:pPr>
            <a:r>
              <a:rPr lang="en-US" sz="7053">
                <a:solidFill>
                  <a:srgbClr val="FFFFFF"/>
                </a:solidFill>
                <a:latin typeface="Poppins Medium Bold"/>
              </a:rPr>
              <a:t>Demonstrativo das Correções Implementadas (3)</a:t>
            </a:r>
          </a:p>
          <a:p>
            <a:pPr>
              <a:lnSpc>
                <a:spcPts val="846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7981" y="8197632"/>
            <a:ext cx="18288000" cy="98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4"/>
              </a:lnSpc>
            </a:pPr>
            <a:r>
              <a:rPr lang="en-US" sz="6553">
                <a:solidFill>
                  <a:srgbClr val="FFFFFF"/>
                </a:solidFill>
                <a:latin typeface="Poppins Medium Bold"/>
              </a:rPr>
              <a:t>Condição de vitoria do jogo.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DAF05o_vY90</dc:identifier>
  <dcterms:modified xsi:type="dcterms:W3CDTF">2011-08-01T06:04:30Z</dcterms:modified>
  <cp:revision>1</cp:revision>
  <dc:title>Relatório do jogo da velha</dc:title>
</cp:coreProperties>
</file>