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a2e2b14de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a2e2b14de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a2e2b14de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a2e2b14de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a2e2b14de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a2e2b14de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a2eb7c8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a2eb7c8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2eb7c8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a2eb7c8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a2e2b14de_5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a2e2b14de_5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a2e2b14de_5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a2e2b14de_5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a2e2b14de_5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a2e2b14de_5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a2eb7c8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a2eb7c8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4526280" y="-36576"/>
            <a:ext cx="3127248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287289" y="2680932"/>
            <a:ext cx="4546786" cy="222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525788" y="510021"/>
            <a:ext cx="4546786" cy="656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517904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336792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517904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336792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336792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330952" y="1517904"/>
            <a:ext cx="5330952" cy="458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3200"/>
              <a:buChar char="+"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marL="1371600" lvl="2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+"/>
              <a:defRPr sz="2400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venir"/>
              <a:buNone/>
              <a:defRPr sz="2000"/>
            </a:lvl4pPr>
            <a:lvl5pPr marL="2286000" lvl="4" indent="-355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349240" y="764032"/>
            <a:ext cx="6089904" cy="53309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  <a:defRPr sz="42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venir"/>
              <a:buChar char="+"/>
              <a:defRPr sz="2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venir"/>
              <a:buNone/>
              <a:defRPr sz="1800" b="0" i="1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12192000" cy="6105524"/>
          </a:xfrm>
          <a:custGeom>
            <a:avLst/>
            <a:gdLst/>
            <a:ahLst/>
            <a:cxnLst/>
            <a:rect l="l" t="t" r="r" b="b"/>
            <a:pathLst>
              <a:path w="12192000" h="6105524" extrusionOk="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7D91F0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rPr lang="en-IN"/>
              <a:t>Urban mobility challenge</a:t>
            </a:r>
            <a:br>
              <a:rPr lang="en-IN"/>
            </a:br>
            <a:r>
              <a:rPr lang="en-IN" sz="2800"/>
              <a:t>- UPC Sostenible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/>
              <a:t>Participants: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IN"/>
              <a:t>Arystan Igen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IN"/>
              <a:t>Srirupa Ghoshal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88" name="Google Shape;88;p13" descr="A blue abstract watercolor pattern on a white background"/>
          <p:cNvPicPr preferRelativeResize="0"/>
          <p:nvPr/>
        </p:nvPicPr>
        <p:blipFill rotWithShape="1">
          <a:blip r:embed="rId3">
            <a:alphaModFix/>
          </a:blip>
          <a:srcRect l="20081" r="27315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36849" y="774950"/>
            <a:ext cx="107313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General Observations: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/>
              <a:t>(cont.)</a:t>
            </a:r>
            <a:endParaRPr sz="3700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870050" y="2381250"/>
            <a:ext cx="105981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IN" b="1" dirty="0">
                <a:latin typeface="Arial"/>
                <a:cs typeface="Arial"/>
              </a:rPr>
              <a:t>Private Transportation</a:t>
            </a:r>
            <a:r>
              <a:rPr lang="en-IN" dirty="0"/>
              <a:t>: Some students use private vehicles, like cars or motorcycles. This mode is more prevalent among students coming from areas possibly not well-served by public transportation.</a:t>
            </a: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IN" b="1" dirty="0">
                <a:latin typeface="Arial"/>
                <a:cs typeface="Arial"/>
              </a:rPr>
              <a:t>Combination of Modes</a:t>
            </a:r>
            <a:r>
              <a:rPr lang="en-IN" dirty="0"/>
              <a:t>: Multimodal transportation is a common theme, where students might walk to a bus stop or metro station, use public transport, and then walk again to their final destination.</a:t>
            </a: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851150" y="813050"/>
            <a:ext cx="10578900" cy="147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Results obtained for Common combination of transport modes used by the students: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050" y="2038350"/>
            <a:ext cx="106871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736849" y="774950"/>
            <a:ext cx="107313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Common combination of transport modes used:</a:t>
            </a:r>
            <a:endParaRPr sz="3700"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870049" y="1808706"/>
            <a:ext cx="10598100" cy="48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900"/>
              </a:spcBef>
              <a:spcAft>
                <a:spcPts val="0"/>
              </a:spcAft>
              <a:buSzPts val="1800"/>
              <a:buChar char="+"/>
            </a:pPr>
            <a:r>
              <a:rPr lang="en-IN" sz="2000" dirty="0"/>
              <a:t>foot: </a:t>
            </a:r>
            <a:r>
              <a:rPr lang="en-IN" sz="2000" b="1" dirty="0">
                <a:solidFill>
                  <a:srgbClr val="4A86E8"/>
                </a:solidFill>
              </a:rPr>
              <a:t>72 students</a:t>
            </a:r>
            <a:endParaRPr sz="2000" b="1" dirty="0">
              <a:solidFill>
                <a:srgbClr val="4A86E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 sz="2000" dirty="0"/>
              <a:t>foot + Underground + foot:</a:t>
            </a:r>
            <a:r>
              <a:rPr lang="en-IN" sz="2000" dirty="0">
                <a:solidFill>
                  <a:srgbClr val="4A86E8"/>
                </a:solidFill>
              </a:rPr>
              <a:t> </a:t>
            </a:r>
            <a:r>
              <a:rPr lang="en-IN" sz="2000" b="1" dirty="0">
                <a:solidFill>
                  <a:srgbClr val="4A86E8"/>
                </a:solidFill>
              </a:rPr>
              <a:t>67 students</a:t>
            </a:r>
            <a:endParaRPr sz="2000" b="1" dirty="0">
              <a:solidFill>
                <a:srgbClr val="4A86E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 sz="2000" dirty="0"/>
              <a:t>foot + foot + foot: </a:t>
            </a:r>
            <a:r>
              <a:rPr lang="en-IN" sz="2000" b="1" dirty="0">
                <a:solidFill>
                  <a:srgbClr val="4A86E8"/>
                </a:solidFill>
              </a:rPr>
              <a:t>60 students</a:t>
            </a:r>
            <a:endParaRPr sz="2000" b="1" dirty="0">
              <a:solidFill>
                <a:srgbClr val="4A86E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 sz="2000" dirty="0"/>
              <a:t>foot + Bus + foot: </a:t>
            </a:r>
            <a:r>
              <a:rPr lang="en-IN" sz="2000" b="1" dirty="0">
                <a:solidFill>
                  <a:srgbClr val="4A86E8"/>
                </a:solidFill>
              </a:rPr>
              <a:t>59 students</a:t>
            </a:r>
            <a:endParaRPr sz="2000" b="1" dirty="0">
              <a:solidFill>
                <a:srgbClr val="4A86E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 sz="2000" dirty="0"/>
              <a:t>Combustion vehicle (non-plug-in hybrid, electric or plug-in hybrid with non-renewable source charging): </a:t>
            </a:r>
            <a:r>
              <a:rPr lang="en-IN" sz="2000" b="1" dirty="0">
                <a:solidFill>
                  <a:srgbClr val="4A86E8"/>
                </a:solidFill>
              </a:rPr>
              <a:t>56 students</a:t>
            </a:r>
            <a:endParaRPr sz="2000" b="1" dirty="0">
              <a:solidFill>
                <a:srgbClr val="4A86E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 sz="2000" dirty="0"/>
              <a:t>Combustion or </a:t>
            </a:r>
            <a:r>
              <a:rPr lang="en-IN" sz="2000" b="1" dirty="0"/>
              <a:t>electric motorcycle</a:t>
            </a:r>
            <a:r>
              <a:rPr lang="en-IN" sz="2000" dirty="0"/>
              <a:t> with non-renewable source charging: </a:t>
            </a:r>
            <a:r>
              <a:rPr lang="en-IN" sz="2000" b="1" dirty="0">
                <a:solidFill>
                  <a:srgbClr val="4A86E8"/>
                </a:solidFill>
              </a:rPr>
              <a:t>47 students</a:t>
            </a:r>
            <a:endParaRPr sz="2000" b="1" dirty="0">
              <a:solidFill>
                <a:srgbClr val="4A86E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 sz="2000" dirty="0"/>
              <a:t>Combustion vehicle (non-plug-in hybrid, electric or plug-in hybrid with non-renewable source charging) + foot: </a:t>
            </a:r>
            <a:r>
              <a:rPr lang="en-IN" sz="2000" b="1" dirty="0">
                <a:solidFill>
                  <a:srgbClr val="4A86E8"/>
                </a:solidFill>
              </a:rPr>
              <a:t>46 students</a:t>
            </a:r>
            <a:endParaRPr sz="2000" b="1" dirty="0">
              <a:solidFill>
                <a:srgbClr val="4A86E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 sz="2000" dirty="0"/>
              <a:t>Underground: </a:t>
            </a:r>
            <a:r>
              <a:rPr lang="en-IN" sz="2000" b="1" dirty="0">
                <a:solidFill>
                  <a:srgbClr val="4A86E8"/>
                </a:solidFill>
              </a:rPr>
              <a:t>46 students</a:t>
            </a:r>
            <a:endParaRPr sz="2000" b="1" dirty="0">
              <a:solidFill>
                <a:srgbClr val="4A86E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 sz="2000" dirty="0"/>
              <a:t>Bus: </a:t>
            </a:r>
            <a:r>
              <a:rPr lang="en-IN" sz="2000" b="1" dirty="0">
                <a:solidFill>
                  <a:srgbClr val="4A86E8"/>
                </a:solidFill>
              </a:rPr>
              <a:t>36 students</a:t>
            </a:r>
            <a:endParaRPr sz="2000" b="1" dirty="0">
              <a:solidFill>
                <a:srgbClr val="4A86E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 sz="2000" dirty="0"/>
              <a:t>Combustion or electric motorcycle with non-renewable source charging + foot: </a:t>
            </a:r>
            <a:r>
              <a:rPr lang="en-IN" sz="2000" b="1" dirty="0">
                <a:solidFill>
                  <a:srgbClr val="4A86E8"/>
                </a:solidFill>
              </a:rPr>
              <a:t>32 students</a:t>
            </a:r>
            <a:endParaRPr sz="2000" b="1"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1349750" y="4351250"/>
            <a:ext cx="9144000" cy="195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IN"/>
              <a:t>Script sends requests to Google's Distance Matrix API for each postal code and retrieves the estimated travel time to the specified university address.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300" y="749485"/>
            <a:ext cx="4267925" cy="36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Conclusion: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762000" y="2190750"/>
            <a:ext cx="10629900" cy="382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900"/>
              </a:spcBef>
              <a:spcAft>
                <a:spcPts val="0"/>
              </a:spcAft>
              <a:buSzPts val="1800"/>
              <a:buChar char="+"/>
            </a:pPr>
            <a:r>
              <a:rPr lang="en-IN"/>
              <a:t>It was difficult at first to find out the objective in terms of programming logic but we analysed and solved some of the challenges.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/>
              <a:t>We learned how to face new challenges but time management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857250" y="2756150"/>
            <a:ext cx="105345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74675" y="788500"/>
            <a:ext cx="106770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lang="en-IN" b="1"/>
              <a:t>Main factors determining the mode of transport of the students</a:t>
            </a:r>
            <a:endParaRPr b="1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75" y="2132800"/>
            <a:ext cx="10677000" cy="394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IN" b="1" i="0">
                <a:latin typeface="Arial"/>
                <a:ea typeface="Arial"/>
                <a:cs typeface="Arial"/>
                <a:sym typeface="Arial"/>
              </a:rPr>
              <a:t>Distance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3657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-IN" b="1" i="0">
                <a:latin typeface="Arial"/>
                <a:ea typeface="Arial"/>
                <a:cs typeface="Arial"/>
                <a:sym typeface="Arial"/>
              </a:rPr>
              <a:t>Shorter distance encourages students for active mobility</a:t>
            </a:r>
            <a:endParaRPr/>
          </a:p>
          <a:p>
            <a:pPr marL="365760" lvl="0" indent="-36576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+"/>
            </a:pPr>
            <a:r>
              <a:rPr lang="en-IN" b="1" i="0">
                <a:latin typeface="Arial"/>
                <a:ea typeface="Arial"/>
                <a:cs typeface="Arial"/>
                <a:sym typeface="Arial"/>
              </a:rPr>
              <a:t>Students are likely to take private/public transportation if the distance is longer from their residency to the university.</a:t>
            </a:r>
            <a:endParaRPr/>
          </a:p>
          <a:p>
            <a:pPr marL="365760" lvl="0" indent="-200659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IN" b="1" i="0">
                <a:latin typeface="Arial"/>
                <a:ea typeface="Arial"/>
                <a:cs typeface="Arial"/>
                <a:sym typeface="Arial"/>
              </a:rPr>
              <a:t>Convenience and Time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142765" y="2432305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3657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-IN" b="1" i="0">
                <a:latin typeface="Arial"/>
                <a:ea typeface="Arial"/>
                <a:cs typeface="Arial"/>
                <a:sym typeface="Arial"/>
              </a:rPr>
              <a:t>If public transport is time-efficient, it may be preferred over </a:t>
            </a:r>
            <a:r>
              <a:rPr lang="en-IN" b="1">
                <a:latin typeface="Arial"/>
                <a:ea typeface="Arial"/>
                <a:cs typeface="Arial"/>
                <a:sym typeface="Arial"/>
              </a:rPr>
              <a:t>driving, considering traffic congestion and parking issues.</a:t>
            </a:r>
            <a:endParaRPr/>
          </a:p>
          <a:p>
            <a:pPr marL="365760" lvl="0" indent="-36576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+"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Walking and cycling is quicker in densely </a:t>
            </a:r>
            <a:r>
              <a:rPr lang="en-IN" b="1" i="0">
                <a:latin typeface="Arial"/>
                <a:ea typeface="Arial"/>
                <a:cs typeface="Arial"/>
                <a:sym typeface="Arial"/>
              </a:rPr>
              <a:t>populated or urban areas.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IN" b="1" i="0"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3657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Students often have limited budgets. </a:t>
            </a:r>
            <a:endParaRPr/>
          </a:p>
          <a:p>
            <a:pPr marL="365760" lvl="0" indent="-36576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+"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The cost of public transportation. Often there are student discounts for public transportation</a:t>
            </a:r>
            <a:endParaRPr/>
          </a:p>
          <a:p>
            <a:pPr marL="365760" lvl="0" indent="-36576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+"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Parking fees or maintaining a private vehicle can influence the mode of transportation chosen.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IN" b="1" i="0">
                <a:latin typeface="Arial"/>
                <a:ea typeface="Arial"/>
                <a:cs typeface="Arial"/>
                <a:sym typeface="Arial"/>
              </a:rPr>
              <a:t>Infrastructure and Facilities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3657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-IN" b="1" dirty="0">
                <a:latin typeface="Arial"/>
                <a:ea typeface="Arial"/>
                <a:cs typeface="Arial"/>
                <a:sym typeface="Arial"/>
              </a:rPr>
              <a:t>Safe walking paths, cycling tracks and other infrastructure can encourage active mobility.</a:t>
            </a:r>
            <a:endParaRPr dirty="0"/>
          </a:p>
          <a:p>
            <a:pPr marL="365760" lvl="0" indent="-36576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+"/>
            </a:pPr>
            <a:r>
              <a:rPr lang="en-IN" b="1" dirty="0">
                <a:latin typeface="Arial"/>
                <a:ea typeface="Arial"/>
                <a:cs typeface="Arial"/>
                <a:sym typeface="Arial"/>
              </a:rPr>
              <a:t>Availability of secure bike parking might encourage cycling</a:t>
            </a:r>
            <a:endParaRPr dirty="0"/>
          </a:p>
          <a:p>
            <a:pPr marL="365760" lvl="0" indent="-36576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+"/>
            </a:pPr>
            <a:r>
              <a:rPr lang="en-IN" b="1" dirty="0">
                <a:latin typeface="Arial"/>
                <a:ea typeface="Arial"/>
                <a:cs typeface="Arial"/>
                <a:sym typeface="Arial"/>
              </a:rPr>
              <a:t>Again convenient parking facilities can impact the choice of private transportation.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>
                <a:latin typeface="Aharoni"/>
                <a:ea typeface="Aharoni"/>
                <a:cs typeface="Aharoni"/>
                <a:sym typeface="Aharoni"/>
              </a:rPr>
              <a:t>Based on the survey of the student’s mobility data, we analysed the challenges and constructed the following bar charts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79350" y="758951"/>
            <a:ext cx="10650650" cy="166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</a:pPr>
            <a:r>
              <a:rPr lang="en-IN" sz="3200"/>
              <a:t>The bar chart below visualizes the daily people flow of UPC students by transportation category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50" y="1782250"/>
            <a:ext cx="6421550" cy="433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6838800" y="2986550"/>
            <a:ext cx="4591200" cy="19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30200" algn="l" rtl="0">
              <a:spcBef>
                <a:spcPts val="900"/>
              </a:spcBef>
              <a:spcAft>
                <a:spcPts val="0"/>
              </a:spcAft>
              <a:buSzPts val="1600"/>
              <a:buChar char="+"/>
            </a:pPr>
            <a:r>
              <a:rPr lang="en-IN" sz="2400"/>
              <a:t>Public Transportation:1100</a:t>
            </a:r>
            <a:endParaRPr sz="2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-IN" sz="2400"/>
              <a:t>Active Mobility: 192</a:t>
            </a:r>
            <a:endParaRPr sz="2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-IN" sz="2400"/>
              <a:t>Private Transportation: 116</a:t>
            </a:r>
            <a:endParaRPr sz="2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-IN" sz="2400"/>
              <a:t>Other: 40</a:t>
            </a:r>
            <a:endParaRPr sz="2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36849" y="774950"/>
            <a:ext cx="107313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General Observations: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870200" y="1943100"/>
            <a:ext cx="105981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latin typeface="Arial"/>
                <a:cs typeface="Arial"/>
              </a:rPr>
              <a:t>Walking</a:t>
            </a:r>
            <a:r>
              <a:rPr lang="en-IN" dirty="0"/>
              <a:t>: A significant number of students include walking as part of their commute, either entirely or combined with other modes of transport.</a:t>
            </a: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latin typeface="Arial"/>
                <a:cs typeface="Arial"/>
              </a:rPr>
              <a:t>Public Transportation</a:t>
            </a:r>
            <a:r>
              <a:rPr lang="en-IN" dirty="0"/>
              <a:t>: Usage of buses, metro, and other public transport is common, often combined with walking. This indicates a reliance on public transport for longer distances.</a:t>
            </a: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Macintosh PowerPoint</Application>
  <PresentationFormat>Widescreen</PresentationFormat>
  <Paragraphs>51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Aharoni</vt:lpstr>
      <vt:lpstr>Arial</vt:lpstr>
      <vt:lpstr>Avenir</vt:lpstr>
      <vt:lpstr>PrismaticVTI</vt:lpstr>
      <vt:lpstr>Urban mobility challenge - UPC Sostenible </vt:lpstr>
      <vt:lpstr>Main factors determining the mode of transport of the students</vt:lpstr>
      <vt:lpstr>Distance</vt:lpstr>
      <vt:lpstr>Convenience and Time</vt:lpstr>
      <vt:lpstr>Cost</vt:lpstr>
      <vt:lpstr>Infrastructure and Facilities</vt:lpstr>
      <vt:lpstr>PowerPoint Presentation</vt:lpstr>
      <vt:lpstr>The bar chart below visualizes the daily people flow of UPC students by transportation category</vt:lpstr>
      <vt:lpstr>General Observations:</vt:lpstr>
      <vt:lpstr>General Observations: (cont.)</vt:lpstr>
      <vt:lpstr>Results obtained for Common combination of transport modes used by the students:</vt:lpstr>
      <vt:lpstr>Common combination of transport modes used:</vt:lpstr>
      <vt:lpstr>PowerPoint Presentation</vt:lpstr>
      <vt:lpstr>PowerPoint Presentation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mobility challenge - UPC Sostenible </dc:title>
  <cp:lastModifiedBy>Srirupa Ghoshal</cp:lastModifiedBy>
  <cp:revision>1</cp:revision>
  <dcterms:modified xsi:type="dcterms:W3CDTF">2023-11-12T11:08:41Z</dcterms:modified>
</cp:coreProperties>
</file>