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6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7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image" Target="../media/image5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1" Type="http://schemas.openxmlformats.org/officeDocument/2006/relationships/image" Target="../media/image61.jpe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3" Type="http://schemas.openxmlformats.org/officeDocument/2006/relationships/slideLayout" Target="../slideLayouts/slideLayout2.xml"/><Relationship Id="rId22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21" Type="http://schemas.openxmlformats.org/officeDocument/2006/relationships/image" Target="../media/image23.png"/><Relationship Id="rId20" Type="http://schemas.openxmlformats.org/officeDocument/2006/relationships/image" Target="../media/image22.png"/><Relationship Id="rId2" Type="http://schemas.openxmlformats.org/officeDocument/2006/relationships/image" Target="../media/image4.png"/><Relationship Id="rId19" Type="http://schemas.openxmlformats.org/officeDocument/2006/relationships/image" Target="../media/image21.png"/><Relationship Id="rId18" Type="http://schemas.openxmlformats.org/officeDocument/2006/relationships/image" Target="../media/image20.png"/><Relationship Id="rId17" Type="http://schemas.openxmlformats.org/officeDocument/2006/relationships/image" Target="../media/image19.png"/><Relationship Id="rId16" Type="http://schemas.openxmlformats.org/officeDocument/2006/relationships/image" Target="../media/image18.png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7" Type="http://schemas.openxmlformats.org/officeDocument/2006/relationships/slideLayout" Target="../slideLayouts/slideLayout5.xml"/><Relationship Id="rId16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15" Type="http://schemas.openxmlformats.org/officeDocument/2006/relationships/image" Target="../media/image38.png"/><Relationship Id="rId14" Type="http://schemas.openxmlformats.org/officeDocument/2006/relationships/image" Target="../media/image37.png"/><Relationship Id="rId13" Type="http://schemas.openxmlformats.org/officeDocument/2006/relationships/image" Target="../media/image36.png"/><Relationship Id="rId12" Type="http://schemas.openxmlformats.org/officeDocument/2006/relationships/image" Target="../media/image35.jpeg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  <a:endParaRPr sz="8800" spc="-360" dirty="0">
              <a:solidFill>
                <a:srgbClr val="000000"/>
              </a:solidFill>
              <a:latin typeface="Bahnschrift Light SemiCondensed" panose="020B0502040204020203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Navas Sherif I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 panose="020B0604020202020204"/>
                <a:cs typeface="Arial" panose="020B0604020202020204"/>
                <a:hlinkClick r:id="rId1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/08/2021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  <a:endParaRPr spc="-27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503618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Create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0.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Location’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Mapping: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RTLS,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True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False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RTLS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0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1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78663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Year.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Used: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vs.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Orbit,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Trend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to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exists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model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1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  <a:endParaRPr spc="-7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9991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into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Database.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integration.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get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dataset.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outcomes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1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  <a:endParaRPr spc="-2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67220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Coast,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City.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are.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location.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7620">
              <a:lnSpc>
                <a:spcPct val="1500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1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  <a:endParaRPr spc="-4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96443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plot.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Pie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show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rates.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two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kg.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rate.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category.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1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  <a:endParaRPr spc="-280" dirty="0"/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31045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Britannic Bold" panose="020B0903060703020204" charset="0"/>
                <a:cs typeface="Britannic Bold" panose="020B0903060703020204" charset="0"/>
                <a:hlinkClick r:id="rId1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998721" y="1981200"/>
            <a:ext cx="156845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Split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column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dataset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Fit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Transform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using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Scaler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Train_test_split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GridSearchCV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7943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parameters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GridSearchCV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SVM,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535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Score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on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set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Matrix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5359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79438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scores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7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</a:t>
            </a:r>
            <a:endParaRPr sz="17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  <a:endParaRPr u="heavy" spc="-37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of our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with 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accuracy.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 panose="020B0604020202020204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PLOTS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1203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10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volume.</a:t>
            </a:r>
            <a:endParaRPr sz="16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Green indicates successful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launch; </a:t>
            </a:r>
            <a:r>
              <a:rPr sz="1600" spc="-15" dirty="0">
                <a:latin typeface="Britannic Bold" panose="020B0903060703020204" charset="0"/>
                <a:cs typeface="Britannic Bold" panose="020B0903060703020204" charset="0"/>
              </a:rPr>
              <a:t>Purple </a:t>
            </a: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indicates unsuccessful</a:t>
            </a:r>
            <a:r>
              <a:rPr sz="1600" spc="180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90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mass.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Green indicates successful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launch; </a:t>
            </a:r>
            <a:r>
              <a:rPr sz="1600" spc="-15" dirty="0">
                <a:latin typeface="Britannic Bold" panose="020B0903060703020204" charset="0"/>
                <a:cs typeface="Britannic Bold" panose="020B0903060703020204" charset="0"/>
              </a:rPr>
              <a:t>Purple </a:t>
            </a: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indicates unsuccessful</a:t>
            </a:r>
            <a:r>
              <a:rPr sz="1600" spc="18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91909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(3)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(4)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(6)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Results</a:t>
            </a:r>
            <a:r>
              <a:rPr sz="22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(16)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(46)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(47)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50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attempts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sample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800" spc="-25" dirty="0"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1800" spc="-20" dirty="0">
                <a:latin typeface="Britannic Bold" panose="020B0903060703020204" charset="0"/>
                <a:cs typeface="Britannic Bold" panose="020B0903060703020204" charset="0"/>
              </a:rPr>
              <a:t>Scale</a:t>
            </a:r>
            <a:r>
              <a:rPr sz="1800" spc="-6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with  </a:t>
            </a:r>
            <a:r>
              <a:rPr sz="1800" dirty="0">
                <a:latin typeface="Britannic Bold" panose="020B0903060703020204" charset="0"/>
                <a:cs typeface="Britannic Bold" panose="020B0903060703020204" charset="0"/>
              </a:rPr>
              <a:t>0 as</a:t>
            </a:r>
            <a:r>
              <a:rPr sz="1800" spc="-70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0%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Britannic Bold" panose="020B0903060703020204" charset="0"/>
                <a:cs typeface="Britannic Bold" panose="020B0903060703020204" charset="0"/>
              </a:rPr>
              <a:t>0.6 as</a:t>
            </a:r>
            <a:r>
              <a:rPr sz="1800" spc="-19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dirty="0">
                <a:latin typeface="Britannic Bold" panose="020B0903060703020204" charset="0"/>
                <a:cs typeface="Britannic Bold" panose="020B0903060703020204" charset="0"/>
              </a:rPr>
              <a:t>60%  1 as</a:t>
            </a:r>
            <a:r>
              <a:rPr sz="1800" spc="-12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100%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5">
              <a:lnSpc>
                <a:spcPct val="1210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preference.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VLEO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orbits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Green indicates successful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launch; </a:t>
            </a:r>
            <a:r>
              <a:rPr sz="1600" spc="-15" dirty="0">
                <a:latin typeface="Britannic Bold" panose="020B0903060703020204" charset="0"/>
                <a:cs typeface="Britannic Bold" panose="020B0903060703020204" charset="0"/>
              </a:rPr>
              <a:t>Purple </a:t>
            </a: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indicates unsuccessful</a:t>
            </a:r>
            <a:r>
              <a:rPr sz="1600" spc="18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115062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orbit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mass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410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range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Green indicates successful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launch; </a:t>
            </a:r>
            <a:r>
              <a:rPr sz="1600" spc="-15" dirty="0">
                <a:latin typeface="Britannic Bold" panose="020B0903060703020204" charset="0"/>
                <a:cs typeface="Britannic Bold" panose="020B0903060703020204" charset="0"/>
              </a:rPr>
              <a:t>Purple </a:t>
            </a: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indicates unsuccessful</a:t>
            </a:r>
            <a:r>
              <a:rPr sz="1600" spc="18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launch.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8547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dip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2018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80%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750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Britannic Bold" panose="020B0903060703020204" charset="0"/>
                <a:cs typeface="Britannic Bold" panose="020B0903060703020204" charset="0"/>
              </a:rPr>
              <a:t>95% confidence interval 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(light blue</a:t>
            </a:r>
            <a:r>
              <a:rPr sz="1600" spc="-100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latin typeface="Britannic Bold" panose="020B0903060703020204" charset="0"/>
                <a:cs typeface="Britannic Bold" panose="020B0903060703020204" charset="0"/>
              </a:rPr>
              <a:t>shading)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SQL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DB2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SQLALCHEMY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  <a:endParaRPr spc="-459" dirty="0"/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32721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database.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likely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same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errors.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2114550">
              <a:lnSpc>
                <a:spcPct val="1420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only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SLC-4E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  <a:endParaRPr spc="-630" dirty="0"/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70942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name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CCA.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  <a:endParaRPr spc="-690" dirty="0"/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903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sums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where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was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customer.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(ISS).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  <a:endParaRPr spc="-290" dirty="0"/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7622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v1.1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ct val="920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is on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low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range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  <a:endParaRPr spc="-340" dirty="0"/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96545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date.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wasn’t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until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2015.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general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2014.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  <a:endParaRPr u="heavy" spc="-3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96049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6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using </a:t>
            </a:r>
            <a:r>
              <a:rPr sz="22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models.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marR="5080" indent="-228600">
              <a:lnSpc>
                <a:spcPct val="91000"/>
              </a:lnSpc>
              <a:spcBef>
                <a:spcPts val="1645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22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accuracy.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73418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noninclusively.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  <a:endParaRPr spc="-320" dirty="0"/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427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each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nearly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time.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most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intended.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has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status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  <a:endParaRPr spc="-434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93433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15600  kg.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variety.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used.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  <a:endParaRPr spc="-455" dirty="0"/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97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(kg),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ship.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occurrences.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5176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inclusively.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464185">
              <a:lnSpc>
                <a:spcPct val="920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ship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pad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during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period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  <a:endParaRPr u="heavy" spc="-30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91503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other.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near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ocean.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  <a:endParaRPr u="heavy" spc="-27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Folium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failed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icon).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shows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  <a:endParaRPr u="heavy" spc="-26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5918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LC-39A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human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also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areas.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  <a:endParaRPr spc="-145" dirty="0"/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51555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Background:</a:t>
            </a:r>
            <a:endParaRPr sz="3000">
              <a:latin typeface="Britannic Bold" panose="020B0903060703020204" charset="0"/>
              <a:cs typeface="Britannic Bold" panose="020B0903060703020204" charset="0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Here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USD)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part </a:t>
            </a:r>
            <a:r>
              <a:rPr sz="22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1)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 panose="020B0604020202020204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X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 panose="020B0604020202020204"/>
              <a:buChar char="•"/>
            </a:pPr>
            <a:endParaRPr sz="2500"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 panose="020B0604020202020204"/>
              <a:buChar char="•"/>
            </a:pPr>
            <a:endParaRPr sz="3350">
              <a:latin typeface="Britannic Bold" panose="020B0903060703020204" charset="0"/>
              <a:cs typeface="Britannic Bold" panose="020B0903060703020204" charset="0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Problem:</a:t>
            </a:r>
            <a:endParaRPr sz="3000">
              <a:latin typeface="Britannic Bold" panose="020B0903060703020204" charset="0"/>
              <a:cs typeface="Britannic Bold" panose="020B0903060703020204" charset="0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 panose="020B0604020202020204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recovery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44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Britannic Bold" panose="020B0903060703020204" charset="0"/>
                <a:cs typeface="Britannic Bold" panose="020B0903060703020204" charset="0"/>
              </a:rPr>
              <a:t>SpaceX </a:t>
            </a:r>
            <a:r>
              <a:rPr sz="1400" spc="-20" dirty="0">
                <a:latin typeface="Britannic Bold" panose="020B0903060703020204" charset="0"/>
                <a:cs typeface="Britannic Bold" panose="020B0903060703020204" charset="0"/>
              </a:rPr>
              <a:t>Falcon </a:t>
            </a:r>
            <a:r>
              <a:rPr sz="1400" dirty="0">
                <a:latin typeface="Britannic Bold" panose="020B0903060703020204" charset="0"/>
                <a:cs typeface="Britannic Bold" panose="020B0903060703020204" charset="0"/>
              </a:rPr>
              <a:t>9 </a:t>
            </a:r>
            <a:r>
              <a:rPr sz="1400" spc="-25" dirty="0">
                <a:latin typeface="Britannic Bold" panose="020B0903060703020204" charset="0"/>
                <a:cs typeface="Britannic Bold" panose="020B0903060703020204" charset="0"/>
              </a:rPr>
              <a:t>Rocket </a:t>
            </a:r>
            <a:r>
              <a:rPr sz="1400" dirty="0">
                <a:latin typeface="Britannic Bold" panose="020B0903060703020204" charset="0"/>
                <a:cs typeface="Britannic Bold" panose="020B0903060703020204" charset="0"/>
              </a:rPr>
              <a:t>– </a:t>
            </a:r>
            <a:r>
              <a:rPr sz="1400" spc="-5" dirty="0">
                <a:latin typeface="Britannic Bold" panose="020B0903060703020204" charset="0"/>
                <a:cs typeface="Britannic Bold" panose="020B0903060703020204" charset="0"/>
              </a:rPr>
              <a:t>The</a:t>
            </a:r>
            <a:r>
              <a:rPr sz="1400" spc="-185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400" spc="-45" dirty="0">
                <a:latin typeface="Britannic Bold" panose="020B0903060703020204" charset="0"/>
                <a:cs typeface="Britannic Bold" panose="020B0903060703020204" charset="0"/>
              </a:rPr>
              <a:t>Verge</a:t>
            </a:r>
            <a:endParaRPr sz="14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  <a:endParaRPr u="heavy" spc="-38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42811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across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CCAFS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have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before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name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has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coast.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  <a:endParaRPr u="heavy" spc="-325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628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70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  <a:endParaRPr u="heavy" spc="-33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4516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20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kg.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  <a:endParaRPr spc="-42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DECISION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KNN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72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1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18.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runs.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75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3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Since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across </a:t>
            </a:r>
            <a:r>
              <a:rPr sz="16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landings.</a:t>
            </a:r>
            <a:endParaRPr sz="16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Britannic Bold" panose="020B0903060703020204" charset="0"/>
                <a:cs typeface="Britannic Bold" panose="020B0903060703020204" charset="0"/>
              </a:rPr>
              <a:t>Correct predictions are  </a:t>
            </a: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on </a:t>
            </a:r>
            <a:r>
              <a:rPr sz="1800" dirty="0"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1800" spc="-10" dirty="0">
                <a:latin typeface="Britannic Bold" panose="020B0903060703020204" charset="0"/>
                <a:cs typeface="Britannic Bold" panose="020B0903060703020204" charset="0"/>
              </a:rPr>
              <a:t>diagonal </a:t>
            </a:r>
            <a:r>
              <a:rPr sz="1800" spc="-20" dirty="0">
                <a:latin typeface="Britannic Bold" panose="020B0903060703020204" charset="0"/>
                <a:cs typeface="Britannic Bold" panose="020B0903060703020204" charset="0"/>
              </a:rPr>
              <a:t>from </a:t>
            </a:r>
            <a:r>
              <a:rPr sz="1800" spc="-15" dirty="0">
                <a:latin typeface="Britannic Bold" panose="020B0903060703020204" charset="0"/>
                <a:cs typeface="Britannic Bold" panose="020B0903060703020204" charset="0"/>
              </a:rPr>
              <a:t>top  </a:t>
            </a: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left </a:t>
            </a:r>
            <a:r>
              <a:rPr sz="1800" spc="-15" dirty="0"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800" spc="-20" dirty="0">
                <a:latin typeface="Britannic Bold" panose="020B0903060703020204" charset="0"/>
                <a:cs typeface="Britannic Bold" panose="020B0903060703020204" charset="0"/>
              </a:rPr>
              <a:t>bottom</a:t>
            </a:r>
            <a:r>
              <a:rPr sz="1800" spc="-80" dirty="0"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5" dirty="0">
                <a:latin typeface="Britannic Bold" panose="020B0903060703020204" charset="0"/>
                <a:cs typeface="Britannic Bold" panose="020B0903060703020204" charset="0"/>
              </a:rPr>
              <a:t>right.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  <a:endParaRPr spc="-67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433578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SpaceX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USD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indent="-183515">
              <a:lnSpc>
                <a:spcPct val="100000"/>
              </a:lnSpc>
              <a:spcBef>
                <a:spcPts val="41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page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labels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database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visualization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with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83%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Allon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have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Stage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before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not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should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best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accuracy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  <a:endParaRPr spc="-65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4075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1"/>
              </a:rPr>
              <a:t>https://github.com/navassherif98/IBM_Data_Science_Professional_Certification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Britannic Bold" panose="020B0903060703020204" charset="0"/>
                <a:cs typeface="Britannic Bold" panose="020B0903060703020204" charset="0"/>
              </a:rPr>
              <a:t>, Yan Luo</a:t>
            </a:r>
            <a:endParaRPr lang="en-IN" sz="2000" b="1" i="0" dirty="0">
              <a:solidFill>
                <a:srgbClr val="24292F"/>
              </a:solidFill>
              <a:effectLst/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</a:pP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Instructors: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2"/>
              </a:rPr>
              <a:t>https://www.coursera.org/professional-certificates/ibm-data-science?#instructors</a:t>
            </a:r>
            <a:endParaRPr sz="20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  <a:endParaRPr u="heavy" spc="-190" dirty="0">
              <a:uFill>
                <a:solidFill>
                  <a:srgbClr val="7D7D7D"/>
                </a:solidFill>
              </a:u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84683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methodology: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page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wrangling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otherwise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SQL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Dash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 panose="020B0604020202020204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models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 panose="020B0604020202020204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Tuned </a:t>
            </a:r>
            <a:r>
              <a:rPr sz="180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Britannic Bold" panose="020B0903060703020204" charset="0"/>
                <a:cs typeface="Britannic Bold" panose="020B0903060703020204" charset="0"/>
              </a:rPr>
              <a:t>GridSearchCV</a:t>
            </a:r>
            <a:endParaRPr sz="180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 panose="020B0604020202020204"/>
                <a:cs typeface="Arial" panose="020B0604020202020204"/>
              </a:rPr>
              <a:t>Methodology</a:t>
            </a:r>
            <a:endParaRPr sz="8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VISUALIZATION,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 panose="020B0604020202020204"/>
                <a:cs typeface="Arial" panose="020B0604020202020204"/>
              </a:rPr>
              <a:t>METHODS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  <a:endParaRPr spc="-275" dirty="0"/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403415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of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public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X’s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entry.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from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webscraping.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Columns: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GridFins,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Latitude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Columns: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Flight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Britannic Bold" panose="020B0903060703020204" charset="0"/>
                <a:cs typeface="Britannic Bold" panose="020B0903060703020204" charset="0"/>
              </a:rPr>
              <a:t>Time</a:t>
            </a:r>
            <a:endParaRPr sz="200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API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565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X  APIs)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10928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20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file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Data)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584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00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JSON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6667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40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565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40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Cast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DataFrame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88138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only 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Falcon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9  launches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6167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mean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687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22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–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Scraping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981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Wikipedia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html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BeautifulSoup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Parser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97917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table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dictionary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59448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20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dictionary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97599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60"/>
              </a:spcBef>
            </a:pPr>
            <a:r>
              <a:rPr sz="2200" spc="-2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Britannic Bold" panose="020B0903060703020204" charset="0"/>
                <a:cs typeface="Britannic Bold" panose="020B0903060703020204" charset="0"/>
              </a:rPr>
              <a:t>DataFrame</a:t>
            </a:r>
            <a:endParaRPr sz="22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Britannic Bold" panose="020B0903060703020204" charset="0"/>
                <a:cs typeface="Britannic Bold" panose="020B0903060703020204" charset="0"/>
              </a:rPr>
              <a:t>url:</a:t>
            </a:r>
            <a:endParaRPr sz="1500"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48971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Britannic Bold" panose="020B0903060703020204" charset="0"/>
                <a:cs typeface="Britannic Bold" panose="020B0903060703020204" charset="0"/>
                <a:hlinkClick r:id="rId16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Britannic Bold" panose="020B0903060703020204" charset="0"/>
              <a:cs typeface="Britannic Bold" panose="020B0903060703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15645</Words>
  <Application>WPS Presentation</Application>
  <PresentationFormat>Widescreen</PresentationFormat>
  <Paragraphs>465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Arial</vt:lpstr>
      <vt:lpstr>SimSun</vt:lpstr>
      <vt:lpstr>Wingdings</vt:lpstr>
      <vt:lpstr>Arial</vt:lpstr>
      <vt:lpstr>Carlito</vt:lpstr>
      <vt:lpstr>AMGDT</vt:lpstr>
      <vt:lpstr>Bahnschrift Light SemiCondensed</vt:lpstr>
      <vt:lpstr>Calibri</vt:lpstr>
      <vt:lpstr>Microsoft YaHei</vt:lpstr>
      <vt:lpstr>Arial Unicode MS</vt:lpstr>
      <vt:lpstr>Bahnschrift Condensed</vt:lpstr>
      <vt:lpstr>-apple-system</vt:lpstr>
      <vt:lpstr>Britannic Bold</vt:lpstr>
      <vt:lpstr>Arial Black</vt:lpstr>
      <vt:lpstr>Algerian</vt:lpstr>
      <vt:lpstr>Office Theme</vt:lpstr>
      <vt:lpstr>PowerPoint 演示文稿</vt:lpstr>
      <vt:lpstr>Outline	</vt:lpstr>
      <vt:lpstr>Executive Summary	</vt:lpstr>
      <vt:lpstr>Introduction</vt:lpstr>
      <vt:lpstr>Methodology	</vt:lpstr>
      <vt:lpstr>PowerPoint 演示文稿</vt:lpstr>
      <vt:lpstr>Data Collection Overview</vt:lpstr>
      <vt:lpstr>Filter data to only  include Falcon 9  launches</vt:lpstr>
      <vt:lpstr>PowerPoint 演示文稿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	</vt:lpstr>
      <vt:lpstr>PowerPoint 演示文稿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演示文稿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	</vt:lpstr>
      <vt:lpstr>Color-Coded Launch Markers	</vt:lpstr>
      <vt:lpstr>Key Location Proximities	</vt:lpstr>
      <vt:lpstr>Build a Dashboard with  Plotly Dash</vt:lpstr>
      <vt:lpstr>Successful Launches Across Launch Sites	</vt:lpstr>
      <vt:lpstr>Highest Success Rate Launch Site	</vt:lpstr>
      <vt:lpstr>Payload Mass vs. Success vs. Booster  Version Category	</vt:lpstr>
      <vt:lpstr>PowerPoint 演示文稿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ADARSHA ACHARYYA</cp:lastModifiedBy>
  <cp:revision>2</cp:revision>
  <dcterms:created xsi:type="dcterms:W3CDTF">2021-08-26T16:53:00Z</dcterms:created>
  <dcterms:modified xsi:type="dcterms:W3CDTF">2025-06-30T04:06:14Z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2021-08-26T05:30:00Z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2021-08-26T05:30:00Z</vt:filetime>
  </property>
  <property fmtid="{D5CDD505-2E9C-101B-9397-08002B2CF9AE}" pid="5" name="ICV">
    <vt:lpwstr>EE3ABB70643742A4A86BE797D06E512F_12</vt:lpwstr>
  </property>
  <property fmtid="{D5CDD505-2E9C-101B-9397-08002B2CF9AE}" pid="6" name="KSOProductBuildVer">
    <vt:lpwstr>1033-12.2.0.21546</vt:lpwstr>
  </property>
</Properties>
</file>