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oursera.org/professional-certificates/ibm-data-science?&amp;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097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Aryya Acharyya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altLang="en-US" sz="2400" spc="7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https://github.com/AryyaAcharyya</a:t>
            </a:r>
            <a:endParaRPr lang="en-US" altLang="en-US" sz="2400" spc="7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30/06/2025</a:t>
            </a:r>
            <a:endParaRPr lang="en-US"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58089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Create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0.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Location’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Mapping: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RTLS,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RTLS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0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lang="en-US" altLang="en-US" sz="2000" dirty="0">
                <a:latin typeface="Britannic Bold" panose="020B0903060703020204" charset="0"/>
                <a:cs typeface="Britannic Bold" panose="020B0903060703020204" charset="0"/>
              </a:rPr>
              <a:t>https://github.com/AryyaAcharyya/Coursera_IBM_/blob/main/newfolder/10/Week%201%20Introduction/Data%20wrangling%20.ipynb</a:t>
            </a:r>
            <a:endParaRPr lang="en-US" altLang="en-US"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4786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Year.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Used: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vs.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Orbit,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Trend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to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exists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model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lang="en-US" altLang="en-US" sz="2000" dirty="0">
                <a:latin typeface="Britannic Bold" panose="020B0903060703020204" charset="0"/>
                <a:cs typeface="Britannic Bold" panose="020B0903060703020204" charset="0"/>
              </a:rPr>
              <a:t>https://github.com/AryyaAcharyya/Coursera_IBM_/blob/main/newfolder/10/Week%202%20EDA/EDA%20with%20Visualization.ipynb</a:t>
            </a:r>
            <a:endParaRPr lang="en-US" altLang="en-US"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4144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into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Database.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integration.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get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dataset.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outcomes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lang="en-US" altLang="en-US" sz="2000" dirty="0">
                <a:latin typeface="Britannic Bold" panose="020B0903060703020204" charset="0"/>
                <a:cs typeface="Britannic Bold" panose="020B0903060703020204" charset="0"/>
              </a:rPr>
              <a:t>https://github.com/AryyaAcharyya/Coursera_IBM_/blob/main/newfolder/10/Week%202%20EDA/EDA%20with%20SQL.ipynb</a:t>
            </a:r>
            <a:endParaRPr lang="en-US" altLang="en-US"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6722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Coast,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City.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are.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location.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1"/>
              </a:rPr>
              <a:t>https://github.com/</a:t>
            </a:r>
            <a:r>
              <a:rPr lang="en-US" alt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1"/>
              </a:rPr>
              <a:t>AryyaAcharyya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1"/>
              </a:rPr>
              <a:t>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96443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plot.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show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rates.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two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kg.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rate.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category.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1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88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en-US" sz="2000" dirty="0">
                <a:latin typeface="Britannic Bold" panose="020B0903060703020204" charset="0"/>
                <a:cs typeface="Britannic Bold" panose="020B0903060703020204" charset="0"/>
              </a:rPr>
              <a:t>https://github.com/AryyaAcharyya/Coursera_IBM_/blob/main/newfolder/10/Week%204%20Predictive%20Analysis%20(Classification)/Machine%20Learning%20Prediction.ipynb</a:t>
            </a:r>
            <a:endParaRPr lang="en-US" altLang="en-US"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1981200"/>
            <a:ext cx="1568450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Split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column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dataset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Fit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Transform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using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Scaler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Train_test_split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GridSearchCV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7943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parameters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GridSearchCV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SVM,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Score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on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set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Matrix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7943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scores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of our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with 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accuracy.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1203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volume.</a:t>
            </a:r>
            <a:endParaRPr sz="16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Green indicates successful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launch; </a:t>
            </a:r>
            <a:r>
              <a:rPr sz="1600" spc="-15" dirty="0">
                <a:latin typeface="Britannic Bold" panose="020B0903060703020204" charset="0"/>
                <a:cs typeface="Britannic Bold" panose="020B0903060703020204" charset="0"/>
              </a:rPr>
              <a:t>Purple </a:t>
            </a: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indicates unsuccessful</a:t>
            </a:r>
            <a:r>
              <a:rPr sz="1600" spc="180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mass.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Green indicates successful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launch; </a:t>
            </a:r>
            <a:r>
              <a:rPr sz="1600" spc="-15" dirty="0">
                <a:latin typeface="Britannic Bold" panose="020B0903060703020204" charset="0"/>
                <a:cs typeface="Britannic Bold" panose="020B0903060703020204" charset="0"/>
              </a:rPr>
              <a:t>Purple </a:t>
            </a: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indicates unsuccessful</a:t>
            </a:r>
            <a:r>
              <a:rPr sz="1600" spc="18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9190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(3)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(4)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(6)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Results</a:t>
            </a:r>
            <a:r>
              <a:rPr sz="22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(16)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(46)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(47)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50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attempts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sample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800" spc="-25" dirty="0"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1800" spc="-20" dirty="0">
                <a:latin typeface="Britannic Bold" panose="020B0903060703020204" charset="0"/>
                <a:cs typeface="Britannic Bold" panose="020B0903060703020204" charset="0"/>
              </a:rPr>
              <a:t>Scale</a:t>
            </a:r>
            <a:r>
              <a:rPr sz="1800" spc="-6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with  </a:t>
            </a:r>
            <a:r>
              <a:rPr sz="1800" dirty="0">
                <a:latin typeface="Britannic Bold" panose="020B0903060703020204" charset="0"/>
                <a:cs typeface="Britannic Bold" panose="020B0903060703020204" charset="0"/>
              </a:rPr>
              <a:t>0 as</a:t>
            </a:r>
            <a:r>
              <a:rPr sz="1800" spc="-70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0%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Britannic Bold" panose="020B0903060703020204" charset="0"/>
                <a:cs typeface="Britannic Bold" panose="020B0903060703020204" charset="0"/>
              </a:rPr>
              <a:t>0.6 as</a:t>
            </a:r>
            <a:r>
              <a:rPr sz="1800" spc="-19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dirty="0">
                <a:latin typeface="Britannic Bold" panose="020B0903060703020204" charset="0"/>
                <a:cs typeface="Britannic Bold" panose="020B0903060703020204" charset="0"/>
              </a:rPr>
              <a:t>60%  1 as</a:t>
            </a:r>
            <a:r>
              <a:rPr sz="1800" spc="-12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100%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preference.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VLEO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orbits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Green indicates successful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launch; </a:t>
            </a:r>
            <a:r>
              <a:rPr sz="1600" spc="-15" dirty="0">
                <a:latin typeface="Britannic Bold" panose="020B0903060703020204" charset="0"/>
                <a:cs typeface="Britannic Bold" panose="020B0903060703020204" charset="0"/>
              </a:rPr>
              <a:t>Purple </a:t>
            </a: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indicates unsuccessful</a:t>
            </a:r>
            <a:r>
              <a:rPr sz="1600" spc="18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11506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orbit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mass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range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Green indicates successful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launch; </a:t>
            </a:r>
            <a:r>
              <a:rPr sz="1600" spc="-15" dirty="0">
                <a:latin typeface="Britannic Bold" panose="020B0903060703020204" charset="0"/>
                <a:cs typeface="Britannic Bold" panose="020B0903060703020204" charset="0"/>
              </a:rPr>
              <a:t>Purple </a:t>
            </a: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indicates unsuccessful</a:t>
            </a:r>
            <a:r>
              <a:rPr sz="1600" spc="18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8547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dip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2018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80%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95% confidence interval 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(light blue</a:t>
            </a:r>
            <a:r>
              <a:rPr sz="1600" spc="-100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shading)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32721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database.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likely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same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errors.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was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only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SLC-4E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7094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name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CCA.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90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sums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where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was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customer.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(ISS).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7622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v1.1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is on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low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range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9654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date.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wasn’t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until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2015.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general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2014.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96049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using </a:t>
            </a:r>
            <a:r>
              <a:rPr sz="22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models.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22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accuracy.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7341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noninclusively.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427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each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nearly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time.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most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intended.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has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status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9343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15600  kg.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variety.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used.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9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(kg),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ship.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occurrences.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517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inclusively.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ship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pad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during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period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9150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other.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near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ocean.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Folium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failed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icon).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591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LC-39A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human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also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areas.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51555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Background:</a:t>
            </a:r>
            <a:endParaRPr sz="3000">
              <a:latin typeface="Britannic Bold" panose="020B0903060703020204" charset="0"/>
              <a:cs typeface="Britannic Bold" panose="020B0903060703020204" charset="0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Here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USD)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part </a:t>
            </a:r>
            <a:r>
              <a:rPr sz="22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1)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X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Britannic Bold" panose="020B0903060703020204" charset="0"/>
              <a:cs typeface="Britannic Bold" panose="020B090306070302020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Britannic Bold" panose="020B0903060703020204" charset="0"/>
              <a:cs typeface="Britannic Bold" panose="020B0903060703020204" charset="0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Problem:</a:t>
            </a:r>
            <a:endParaRPr sz="3000">
              <a:latin typeface="Britannic Bold" panose="020B0903060703020204" charset="0"/>
              <a:cs typeface="Britannic Bold" panose="020B0903060703020204" charset="0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recovery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ritannic Bold" panose="020B0903060703020204" charset="0"/>
                <a:cs typeface="Britannic Bold" panose="020B0903060703020204" charset="0"/>
              </a:rPr>
              <a:t>SpaceX </a:t>
            </a:r>
            <a:r>
              <a:rPr sz="1400" spc="-20" dirty="0">
                <a:latin typeface="Britannic Bold" panose="020B0903060703020204" charset="0"/>
                <a:cs typeface="Britannic Bold" panose="020B0903060703020204" charset="0"/>
              </a:rPr>
              <a:t>Falcon </a:t>
            </a:r>
            <a:r>
              <a:rPr sz="1400" dirty="0">
                <a:latin typeface="Britannic Bold" panose="020B0903060703020204" charset="0"/>
                <a:cs typeface="Britannic Bold" panose="020B0903060703020204" charset="0"/>
              </a:rPr>
              <a:t>9 </a:t>
            </a:r>
            <a:r>
              <a:rPr sz="1400" spc="-25" dirty="0">
                <a:latin typeface="Britannic Bold" panose="020B0903060703020204" charset="0"/>
                <a:cs typeface="Britannic Bold" panose="020B0903060703020204" charset="0"/>
              </a:rPr>
              <a:t>Rocket </a:t>
            </a:r>
            <a:r>
              <a:rPr sz="1400" dirty="0">
                <a:latin typeface="Britannic Bold" panose="020B0903060703020204" charset="0"/>
                <a:cs typeface="Britannic Bold" panose="020B0903060703020204" charset="0"/>
              </a:rPr>
              <a:t>– </a:t>
            </a:r>
            <a:r>
              <a:rPr sz="1400" spc="-5" dirty="0">
                <a:latin typeface="Britannic Bold" panose="020B0903060703020204" charset="0"/>
                <a:cs typeface="Britannic Bold" panose="020B0903060703020204" charset="0"/>
              </a:rPr>
              <a:t>The</a:t>
            </a:r>
            <a:r>
              <a:rPr sz="1400" spc="-18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400" spc="-45" dirty="0">
                <a:latin typeface="Britannic Bold" panose="020B0903060703020204" charset="0"/>
                <a:cs typeface="Britannic Bold" panose="020B0903060703020204" charset="0"/>
              </a:rPr>
              <a:t>Verge</a:t>
            </a:r>
            <a:endParaRPr sz="14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4281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CCAFS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have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before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name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has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coast.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4516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kg.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72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18.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runs.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75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Since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across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landings.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Britannic Bold" panose="020B0903060703020204" charset="0"/>
                <a:cs typeface="Britannic Bold" panose="020B0903060703020204" charset="0"/>
              </a:rPr>
              <a:t>Correct predictions are  </a:t>
            </a: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on </a:t>
            </a:r>
            <a:r>
              <a:rPr sz="1800" dirty="0"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1800" spc="-10" dirty="0">
                <a:latin typeface="Britannic Bold" panose="020B0903060703020204" charset="0"/>
                <a:cs typeface="Britannic Bold" panose="020B0903060703020204" charset="0"/>
              </a:rPr>
              <a:t>diagonal </a:t>
            </a:r>
            <a:r>
              <a:rPr sz="1800" spc="-20" dirty="0">
                <a:latin typeface="Britannic Bold" panose="020B0903060703020204" charset="0"/>
                <a:cs typeface="Britannic Bold" panose="020B0903060703020204" charset="0"/>
              </a:rPr>
              <a:t>from </a:t>
            </a:r>
            <a:r>
              <a:rPr sz="1800" spc="-15" dirty="0">
                <a:latin typeface="Britannic Bold" panose="020B0903060703020204" charset="0"/>
                <a:cs typeface="Britannic Bold" panose="020B0903060703020204" charset="0"/>
              </a:rPr>
              <a:t>top  </a:t>
            </a: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left </a:t>
            </a:r>
            <a:r>
              <a:rPr sz="1800" spc="-15" dirty="0"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800" spc="-20" dirty="0">
                <a:latin typeface="Britannic Bold" panose="020B0903060703020204" charset="0"/>
                <a:cs typeface="Britannic Bold" panose="020B0903060703020204" charset="0"/>
              </a:rPr>
              <a:t>bottom</a:t>
            </a:r>
            <a:r>
              <a:rPr sz="1800" spc="-80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right.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43357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SpaceX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USD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page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labels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database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visualization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83%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Allon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have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before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not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should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best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accuracy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05638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US" altLang="en-US" sz="1750" dirty="0">
                <a:latin typeface="Britannic Bold" panose="020B0903060703020204" charset="0"/>
                <a:cs typeface="Britannic Bold" panose="020B0903060703020204" charset="0"/>
              </a:rPr>
              <a:t>https://github.com/AryyaAcharyya/Coursera_IBM_/tree/main/newfolder</a:t>
            </a:r>
            <a:br>
              <a:rPr lang="en-US" altLang="en-US" sz="1750" dirty="0">
                <a:latin typeface="Britannic Bold" panose="020B0903060703020204" charset="0"/>
                <a:cs typeface="Britannic Bold" panose="020B0903060703020204" charset="0"/>
              </a:rPr>
            </a:br>
            <a:endParaRPr lang="en-US" altLang="en-US" sz="175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Britannic Bold" panose="020B0903060703020204" charset="0"/>
              <a:cs typeface="Britannic Bold" panose="020B090306070302020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Instructors: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1"/>
              </a:rPr>
              <a:t>https://www.coursera.org/professional-certificates/ibm-data-science?#instructors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8468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methodology: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page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wrangling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otherwise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SQL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Dash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models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Tuned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GridSearchCV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40341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X’s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entry.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webscraping.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Columns: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GridFins,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Latitude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Columns: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Time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565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X  APIs)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10928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file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Data)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584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JSON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6667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565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Cast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DataFrame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8813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only 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Falcon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9  launches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616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mean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687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300"/>
              </a:spcBef>
            </a:pPr>
            <a:r>
              <a:rPr lang="en-US" altLang="en-US" sz="1500" dirty="0">
                <a:solidFill>
                  <a:schemeClr val="bg1"/>
                </a:solidFill>
                <a:latin typeface="Britannic Bold" panose="020B0903060703020204" charset="0"/>
                <a:cs typeface="Britannic Bold" panose="020B0903060703020204" charset="0"/>
              </a:rPr>
              <a:t>https://github.com/AryyaAcharyya/Coursera_IBM_/blob/c1cd793c031e2180a7654ddcb597b0dec4f2b3fd/newfolder/10/Week%201%20Introduction/Data%20Collection%20Api%20.ipynb</a:t>
            </a:r>
            <a:endParaRPr lang="en-US" altLang="en-US" sz="1500" dirty="0">
              <a:solidFill>
                <a:schemeClr val="bg1"/>
              </a:solidFill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Wikipedia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html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BeautifulSoup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Parser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9791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table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dictionary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5944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dictionary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97599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DataFrame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37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US" altLang="en-US" sz="1500" dirty="0">
                <a:latin typeface="Britannic Bold" panose="020B0903060703020204" charset="0"/>
                <a:cs typeface="Britannic Bold" panose="020B0903060703020204" charset="0"/>
              </a:rPr>
              <a:t>https://github.com/AryyaAcharyya/Coursera_IBM_/blob/main/newfolder/10/Week%201%20Introduction/Data%20Collection%20with%20Web%20Scraping.ipynb</a:t>
            </a:r>
            <a:endParaRPr lang="en-US" altLang="en-US" sz="15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15360</Words>
  <Application>WPS Presentation</Application>
  <PresentationFormat>Widescreen</PresentationFormat>
  <Paragraphs>464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</vt:lpstr>
      <vt:lpstr>SimSun</vt:lpstr>
      <vt:lpstr>Wingdings</vt:lpstr>
      <vt:lpstr>Arial</vt:lpstr>
      <vt:lpstr>Carlito</vt:lpstr>
      <vt:lpstr>AMGDT</vt:lpstr>
      <vt:lpstr>Bahnschrift Light SemiCondensed</vt:lpstr>
      <vt:lpstr>Britannic Bold</vt:lpstr>
      <vt:lpstr>Calibri</vt:lpstr>
      <vt:lpstr>Microsoft YaHei</vt:lpstr>
      <vt:lpstr>Arial Unicode MS</vt:lpstr>
      <vt:lpstr>Bahnschrift Condensed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ADARSHA ACHARYYA</cp:lastModifiedBy>
  <cp:revision>3</cp:revision>
  <dcterms:created xsi:type="dcterms:W3CDTF">2021-08-26T16:53:00Z</dcterms:created>
  <dcterms:modified xsi:type="dcterms:W3CDTF">2025-06-30T17:34:06Z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2021-08-26T11:00:00Z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2021-08-26T11:00:00Z</vt:filetime>
  </property>
  <property fmtid="{D5CDD505-2E9C-101B-9397-08002B2CF9AE}" pid="5" name="ICV">
    <vt:lpwstr>EE3ABB70643742A4A86BE797D06E512F_12</vt:lpwstr>
  </property>
  <property fmtid="{D5CDD505-2E9C-101B-9397-08002B2CF9AE}" pid="6" name="KSOProductBuildVer">
    <vt:lpwstr>1033-12.2.0.21546</vt:lpwstr>
  </property>
</Properties>
</file>