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544" r:id="rId3"/>
    <p:sldId id="353" r:id="rId4"/>
    <p:sldId id="501" r:id="rId5"/>
    <p:sldId id="453" r:id="rId6"/>
    <p:sldId id="440" r:id="rId7"/>
    <p:sldId id="437" r:id="rId8"/>
    <p:sldId id="438" r:id="rId9"/>
    <p:sldId id="435" r:id="rId10"/>
    <p:sldId id="439" r:id="rId11"/>
    <p:sldId id="487" r:id="rId12"/>
    <p:sldId id="458" r:id="rId13"/>
    <p:sldId id="463" r:id="rId14"/>
    <p:sldId id="464" r:id="rId15"/>
    <p:sldId id="422" r:id="rId16"/>
    <p:sldId id="483" r:id="rId17"/>
    <p:sldId id="482" r:id="rId18"/>
    <p:sldId id="430" r:id="rId19"/>
    <p:sldId id="379" r:id="rId20"/>
    <p:sldId id="414" r:id="rId21"/>
    <p:sldId id="542" r:id="rId22"/>
    <p:sldId id="543" r:id="rId23"/>
    <p:sldId id="427" r:id="rId24"/>
    <p:sldId id="448" r:id="rId25"/>
    <p:sldId id="431" r:id="rId26"/>
    <p:sldId id="381" r:id="rId27"/>
    <p:sldId id="428" r:id="rId28"/>
    <p:sldId id="432" r:id="rId29"/>
    <p:sldId id="433" r:id="rId30"/>
    <p:sldId id="450" r:id="rId31"/>
    <p:sldId id="434" r:id="rId32"/>
    <p:sldId id="540" r:id="rId33"/>
    <p:sldId id="451" r:id="rId34"/>
    <p:sldId id="485" r:id="rId35"/>
    <p:sldId id="489" r:id="rId36"/>
    <p:sldId id="496" r:id="rId37"/>
    <p:sldId id="510" r:id="rId38"/>
    <p:sldId id="502" r:id="rId39"/>
    <p:sldId id="503" r:id="rId40"/>
    <p:sldId id="545" r:id="rId41"/>
    <p:sldId id="490" r:id="rId42"/>
    <p:sldId id="386" r:id="rId43"/>
    <p:sldId id="382" r:id="rId44"/>
    <p:sldId id="394" r:id="rId45"/>
    <p:sldId id="384" r:id="rId46"/>
    <p:sldId id="385" r:id="rId47"/>
    <p:sldId id="387" r:id="rId48"/>
    <p:sldId id="393" r:id="rId49"/>
    <p:sldId id="395" r:id="rId50"/>
    <p:sldId id="494" r:id="rId51"/>
    <p:sldId id="396" r:id="rId52"/>
    <p:sldId id="491" r:id="rId53"/>
    <p:sldId id="392" r:id="rId54"/>
    <p:sldId id="388" r:id="rId55"/>
    <p:sldId id="398" r:id="rId56"/>
    <p:sldId id="390" r:id="rId57"/>
    <p:sldId id="391" r:id="rId58"/>
    <p:sldId id="495" r:id="rId59"/>
    <p:sldId id="492" r:id="rId60"/>
    <p:sldId id="362" r:id="rId61"/>
    <p:sldId id="547" r:id="rId62"/>
    <p:sldId id="548" r:id="rId63"/>
    <p:sldId id="549" r:id="rId64"/>
    <p:sldId id="550" r:id="rId65"/>
    <p:sldId id="551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59" r:id="rId74"/>
    <p:sldId id="560" r:id="rId75"/>
    <p:sldId id="561" r:id="rId76"/>
    <p:sldId id="562" r:id="rId77"/>
    <p:sldId id="563" r:id="rId78"/>
    <p:sldId id="564" r:id="rId79"/>
    <p:sldId id="565" r:id="rId80"/>
    <p:sldId id="566" r:id="rId81"/>
    <p:sldId id="567" r:id="rId82"/>
    <p:sldId id="568" r:id="rId83"/>
    <p:sldId id="569" r:id="rId84"/>
    <p:sldId id="570" r:id="rId85"/>
    <p:sldId id="571" r:id="rId86"/>
    <p:sldId id="572" r:id="rId87"/>
    <p:sldId id="573" r:id="rId88"/>
    <p:sldId id="574" r:id="rId89"/>
    <p:sldId id="575" r:id="rId90"/>
    <p:sldId id="576" r:id="rId91"/>
    <p:sldId id="577" r:id="rId92"/>
    <p:sldId id="578" r:id="rId93"/>
    <p:sldId id="579" r:id="rId94"/>
    <p:sldId id="580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0"/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4" autoAdjust="0"/>
  </p:normalViewPr>
  <p:slideViewPr>
    <p:cSldViewPr>
      <p:cViewPr>
        <p:scale>
          <a:sx n="100" d="100"/>
          <a:sy n="100" d="100"/>
        </p:scale>
        <p:origin x="-110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351149-8CA3-4750-B91F-ACADAA4C72E3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FD447E-2228-4064-93D6-3344494C0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D369C-BB7A-47D6-A6DC-C957039A4147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CBC76-328C-4394-8CDB-73443A75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50A2-5B8F-412C-A9E6-F8B9C36D954E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253D-BA76-4D24-B6B2-19F18DF41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1966A-B55E-4ABB-B0AB-5A66B6421561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09567-4ED1-4274-B658-54FEC2AE2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24BB4-5D51-4171-B18C-794ACFDFD607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A626F-0309-4C00-8CF6-40DE07188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D52AC-01C6-43BF-B3E2-DF45E87D839A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B8D7A-F506-4D9B-9D54-8A47CC11B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76C54-F019-446F-982D-80F8D60AA843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EA8AE-4CDD-4EEB-A0F8-CC0353286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2A715-CA8E-4231-A582-E8460291EC15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04CC4-A4FC-4E44-852B-CD0A63226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D795E-7E77-4472-91A3-2D4E9A43A1E0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9A8B-9203-4079-945A-B7AC9F6C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2A309-5BBC-4529-874A-A4EBFC73540E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DBD33-E8D1-4D51-BA42-81740039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E5405-3A8F-4E61-A156-83204830E225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4E571-7C49-4787-A167-40CB9ABEA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2D09-7D13-45D5-8F5F-D3E6E3501862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58616-4AB8-4954-825C-B86B9F1C4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553058-EE4D-4C0E-829E-C70CFE09C354}" type="datetime1">
              <a:rPr lang="en-US"/>
              <a:pPr>
                <a:defRPr/>
              </a:pPr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Eric Niebler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35C98D-D8B8-4FB8-89EF-925A11BF4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-parent/sean-parent.github.com/wiki/presentations/2013-09-11-cpp-seasoning/cpp-seasoning.pdf" TargetMode="External"/><Relationship Id="rId2" Type="http://schemas.openxmlformats.org/officeDocument/2006/relationships/hyperlink" Target="http://stlab.adob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informatech.cr/2013/03/24/java-streams-preview-vs-net-linq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Range TS view::transform&lt;algorithm&gt;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C++ FRUG #12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Cumbersome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800" dirty="0" smtClean="0"/>
              <a:t>C++17 + basic range : </a:t>
            </a:r>
            <a:r>
              <a:rPr lang="fr-FR" sz="3800" dirty="0" err="1" smtClean="0"/>
              <a:t>gettin</a:t>
            </a:r>
            <a:r>
              <a:rPr lang="fr-FR" sz="3800" dirty="0" smtClean="0"/>
              <a:t>’ </a:t>
            </a:r>
            <a:r>
              <a:rPr lang="fr-FR" sz="3800" dirty="0" err="1" smtClean="0"/>
              <a:t>somewhere</a:t>
            </a:r>
            <a:endParaRPr lang="fr-FR" sz="3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count_if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(v, [](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.is_valid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///////////////////////////////////////////////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s : v)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s.is_valid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c++;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Cumbersome to use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Next slide is taken from LLVM code 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In llvm/lib/Target/X86/X86ISelLowering.cpp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Unusually heavy on STL usage </a:t>
            </a:r>
          </a:p>
          <a:p>
            <a:pPr eaLnBrk="1" hangingPunct="1"/>
            <a:r>
              <a:rPr lang="fr-FR" altLang="fr-FR" smtClean="0"/>
              <a:t>Account for most of the algo in previous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LoMask.begin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LoMask.end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HiMask.begin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HiMask.end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4)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NumHToL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LoInputs.size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4)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NumHToH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HiInputs.size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Mask.end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 &amp;&amp;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8;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Mask.end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8;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7924800" y="2805113"/>
            <a:ext cx="121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000"/>
              <a:t>30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72400" y="381000"/>
            <a:ext cx="0" cy="6172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LoMask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HiMask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4) -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NumHToL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LoInputs.size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4) -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NumHToH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HiInputs.size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(Mask,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(Mask,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8;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7924800" y="2805113"/>
            <a:ext cx="121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000"/>
              <a:t>22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72400" y="381000"/>
            <a:ext cx="0" cy="4724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LoMask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LoMask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HiMask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HiMask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NumHToL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LoInputs.size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HiInputs.begin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NumHToH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HiInputs.size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-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NumLToH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0 &amp;&amp;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8;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SmallVector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4&gt;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copy_if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Mask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8;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HiInputs.erase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.begin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</a:t>
            </a:r>
            <a:r>
              <a:rPr lang="fr-F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.end</a:t>
            </a:r>
            <a:r>
              <a:rPr lang="fr-F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HiInputs.end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934200" y="3657600"/>
            <a:ext cx="1828800" cy="2554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rgbClr val="FF0000"/>
                </a:solidFill>
              </a:rPr>
              <a:t>     </a:t>
            </a:r>
            <a:r>
              <a:rPr lang="fr-FR" altLang="fr-FR" sz="4000" b="1" u="sng">
                <a:solidFill>
                  <a:srgbClr val="FF0000"/>
                </a:solidFill>
              </a:rPr>
              <a:t>28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rgbClr val="FF0000"/>
                </a:solidFill>
              </a:rPr>
              <a:t>Useless begin()end()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8000" dirty="0" err="1" smtClean="0"/>
              <a:t>Sweeping</a:t>
            </a:r>
            <a:r>
              <a:rPr lang="fr-FR" sz="8000" dirty="0" smtClean="0"/>
              <a:t> change in the STL, all </a:t>
            </a:r>
            <a:r>
              <a:rPr lang="fr-FR" sz="8000" dirty="0" err="1" smtClean="0"/>
              <a:t>algorithm</a:t>
            </a:r>
            <a:r>
              <a:rPr lang="fr-FR" sz="8000" dirty="0" smtClean="0"/>
              <a:t> </a:t>
            </a:r>
            <a:r>
              <a:rPr lang="fr-FR" sz="8000" dirty="0" err="1" smtClean="0"/>
              <a:t>get</a:t>
            </a:r>
            <a:r>
              <a:rPr lang="fr-FR" sz="8000" dirty="0" smtClean="0"/>
              <a:t> a range </a:t>
            </a:r>
            <a:r>
              <a:rPr lang="fr-FR" sz="8000" dirty="0" err="1" smtClean="0"/>
              <a:t>overload</a:t>
            </a:r>
            <a:endParaRPr lang="fr-FR" sz="8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fr-FR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fr-FR" sz="4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mismatch(</a:t>
            </a:r>
            <a:r>
              <a:rPr lang="en-US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first1, </a:t>
            </a:r>
            <a:r>
              <a:rPr lang="en-US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last1,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first2);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I1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mismatch(</a:t>
            </a:r>
            <a:r>
              <a:rPr lang="en-US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first1, </a:t>
            </a:r>
            <a:r>
              <a:rPr lang="en-US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I1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last1, 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first2, 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last2);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mismatch(</a:t>
            </a:r>
            <a:r>
              <a:rPr lang="en-US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I2 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first2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R1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fr-FR" sz="4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R2 </a:t>
            </a:r>
            <a:r>
              <a:rPr lang="fr-FR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fr-FR" sz="42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mismatch(</a:t>
            </a:r>
            <a:r>
              <a:rPr lang="en-US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r1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4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R2 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r2);</a:t>
            </a:r>
            <a:endParaRPr lang="fr-FR" sz="42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100" dirty="0" err="1" smtClean="0"/>
              <a:t>Algorithm</a:t>
            </a:r>
            <a:r>
              <a:rPr lang="fr-FR" sz="4100" dirty="0" smtClean="0"/>
              <a:t> </a:t>
            </a:r>
            <a:r>
              <a:rPr lang="fr-FR" sz="4100" dirty="0" err="1" smtClean="0"/>
              <a:t>writing</a:t>
            </a:r>
            <a:r>
              <a:rPr lang="fr-FR" sz="4100" dirty="0" smtClean="0"/>
              <a:t> in a single output </a:t>
            </a:r>
            <a:r>
              <a:rPr lang="fr-FR" sz="4100" dirty="0" err="1" smtClean="0"/>
              <a:t>iterator</a:t>
            </a:r>
            <a:r>
              <a:rPr lang="fr-FR" sz="4100" dirty="0" smtClean="0"/>
              <a:t> continue to do </a:t>
            </a:r>
            <a:r>
              <a:rPr lang="fr-FR" sz="4100" dirty="0" err="1" smtClean="0"/>
              <a:t>so</a:t>
            </a:r>
            <a:r>
              <a:rPr lang="fr-FR" sz="4100" dirty="0"/>
              <a:t>.</a:t>
            </a:r>
            <a:endParaRPr lang="fr-FR" sz="41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58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fr-FR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 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copy(</a:t>
            </a:r>
            <a:r>
              <a:rPr lang="en-US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first, </a:t>
            </a:r>
            <a:r>
              <a:rPr lang="en-US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last, </a:t>
            </a:r>
            <a:r>
              <a:rPr lang="en-US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result);</a:t>
            </a:r>
            <a:endParaRPr lang="fr-FR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copy(</a:t>
            </a:r>
            <a:r>
              <a:rPr lang="en-US" sz="4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r, </a:t>
            </a:r>
            <a:r>
              <a:rPr lang="en-US" sz="4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out);</a:t>
            </a:r>
            <a:endParaRPr lang="fr-FR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58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/>
              <a:t>Three-legged</a:t>
            </a:r>
            <a:r>
              <a:rPr lang="fr-FR" dirty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a range </a:t>
            </a:r>
            <a:r>
              <a:rPr lang="fr-FR" dirty="0" err="1" smtClean="0"/>
              <a:t>overload</a:t>
            </a:r>
            <a:r>
              <a:rPr lang="fr-FR" dirty="0" smtClean="0"/>
              <a:t> 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rotate(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mid,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end);</a:t>
            </a: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rotate(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mid);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Let’s improve the STL 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b="1" u="sng" smtClean="0"/>
              <a:t>Callable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InputIterator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c</a:t>
            </a: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lass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InputIterator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InputIterator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InputIterator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cppreference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 smtClean="0"/>
              <a:t>pred</a:t>
            </a:r>
            <a:r>
              <a:rPr lang="en-US" dirty="0" smtClean="0"/>
              <a:t> - unary </a:t>
            </a:r>
            <a:r>
              <a:rPr lang="en-US" dirty="0"/>
              <a:t>predicate which returns ​true for the required element.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 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endParaRPr lang="en-US" altLang="fr-FR" smtClean="0"/>
          </a:p>
          <a:p>
            <a:pPr eaLnBrk="1" hangingPunct="1"/>
            <a:endParaRPr lang="en-US" altLang="fr-FR" smtClean="0"/>
          </a:p>
          <a:p>
            <a:pPr eaLnBrk="1" hangingPunct="1"/>
            <a:endParaRPr lang="en-US" altLang="fr-FR" smtClean="0"/>
          </a:p>
          <a:p>
            <a:pPr eaLnBrk="1" hangingPunct="1"/>
            <a:endParaRPr lang="en-US" altLang="fr-FR" smtClean="0"/>
          </a:p>
          <a:p>
            <a:pPr eaLnBrk="1" hangingPunct="1"/>
            <a:endParaRPr lang="en-US" altLang="fr-FR" smtClean="0"/>
          </a:p>
          <a:p>
            <a:pPr eaLnBrk="1" hangingPunct="1"/>
            <a:endParaRPr lang="en-US" altLang="fr-FR" smtClean="0"/>
          </a:p>
          <a:p>
            <a:pPr eaLnBrk="1" hangingPunct="1"/>
            <a:endParaRPr lang="en-US" altLang="fr-FR" smtClean="0"/>
          </a:p>
          <a:p>
            <a:pPr eaLnBrk="1" hangingPunct="1"/>
            <a:r>
              <a:rPr lang="en-US" altLang="fr-FR" smtClean="0"/>
              <a:t>SG9 : Eric niebler and Casey Carter</a:t>
            </a:r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z="2400" smtClean="0"/>
          </a:p>
          <a:p>
            <a:pPr eaLnBrk="1" hangingPunct="1"/>
            <a:endParaRPr lang="fr-FR" altLang="fr-FR" sz="2400" smtClean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81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innerShdw blurRad="63500" dist="50800" dir="16200000">
              <a:prstClr val="black">
                <a:alpha val="50000"/>
              </a:prstClr>
            </a:innerShdw>
          </a:effectLst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inline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for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!=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fr-FR" sz="24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break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724400" y="4000500"/>
            <a:ext cx="2543175" cy="1447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Function pointer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Function object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Lambda</a:t>
            </a:r>
            <a:endParaRPr lang="fr-FR" sz="2000" dirty="0"/>
          </a:p>
        </p:txBody>
      </p:sp>
      <p:cxnSp>
        <p:nvCxnSpPr>
          <p:cNvPr id="11" name="Connecteur droit avec flèche 10"/>
          <p:cNvCxnSpPr>
            <a:stCxn id="4" idx="1"/>
          </p:cNvCxnSpPr>
          <p:nvPr/>
        </p:nvCxnSpPr>
        <p:spPr>
          <a:xfrm flipH="1" flipV="1">
            <a:off x="3390900" y="4267200"/>
            <a:ext cx="13335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09800" y="3886200"/>
            <a:ext cx="2057400" cy="3048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inline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for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!=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c(*f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</a:t>
            </a:r>
            <a:r>
              <a:rPr lang="fr-FR" sz="2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)-&gt;c</a:t>
            </a:r>
            <a:r>
              <a:rPr lang="fr-FR" sz="2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)-&gt;c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break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</a:t>
            </a:r>
            <a:r>
              <a:rPr lang="fr-FR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724400" y="3695700"/>
            <a:ext cx="2543175" cy="1447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000" dirty="0" err="1"/>
              <a:t>Take</a:t>
            </a:r>
            <a:r>
              <a:rPr lang="fr-FR" sz="2000" dirty="0"/>
              <a:t> the one </a:t>
            </a:r>
            <a:r>
              <a:rPr lang="fr-FR" sz="2000" dirty="0" err="1"/>
              <a:t>that</a:t>
            </a:r>
            <a:r>
              <a:rPr lang="fr-FR" sz="2000" dirty="0"/>
              <a:t> compile</a:t>
            </a:r>
          </a:p>
        </p:txBody>
      </p:sp>
      <p:cxnSp>
        <p:nvCxnSpPr>
          <p:cNvPr id="11" name="Connecteur droit avec flèche 10"/>
          <p:cNvCxnSpPr>
            <a:stCxn id="4" idx="1"/>
            <a:endCxn id="10" idx="3"/>
          </p:cNvCxnSpPr>
          <p:nvPr/>
        </p:nvCxnSpPr>
        <p:spPr>
          <a:xfrm flipH="1" flipV="1">
            <a:off x="4038600" y="3924300"/>
            <a:ext cx="685800" cy="4953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057400" y="3124200"/>
            <a:ext cx="1981200" cy="16002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inline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Callable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c_)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magic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as_function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(c_); </a:t>
            </a:r>
            <a:endParaRPr lang="fr-FR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!=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++f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magic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(*f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break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irst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096000" y="4667250"/>
            <a:ext cx="2057400" cy="838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dirty="0"/>
              <a:t>Range-V3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m_isValid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is_valid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m_isValid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S*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pVec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is_valid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m_isValid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pVec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is_valid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find_if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pVec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m_isValid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trike="sngStrike" dirty="0" err="1" smtClean="0"/>
              <a:t>Cumbersome</a:t>
            </a:r>
            <a:r>
              <a:rPr lang="fr-FR" strike="sngStrike" dirty="0" smtClean="0"/>
              <a:t> </a:t>
            </a:r>
            <a:r>
              <a:rPr lang="fr-FR" strike="sngStrike" dirty="0"/>
              <a:t>to </a:t>
            </a:r>
            <a:r>
              <a:rPr lang="fr-FR" strike="sngStrike" dirty="0" smtClean="0"/>
              <a:t>use</a:t>
            </a:r>
            <a:endParaRPr lang="fr-FR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800" dirty="0" smtClean="0"/>
              <a:t>C++17 + full range TS : </a:t>
            </a:r>
            <a:r>
              <a:rPr lang="fr-FR" sz="3800" dirty="0" err="1" smtClean="0"/>
              <a:t>Hell</a:t>
            </a:r>
            <a:r>
              <a:rPr lang="fr-FR" sz="3800" dirty="0" smtClean="0"/>
              <a:t> yeah!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3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count_if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(v, &amp;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is_valid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//////////////////////////////////////////</a:t>
            </a:r>
            <a:endParaRPr lang="fr-FR" sz="2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s : v)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s.is_valid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c++;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Let’s improve the STL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Callable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b="1" u="sng" smtClean="0"/>
              <a:t>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fr-FR" sz="20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fr-FR" sz="2800" smtClean="0"/>
              <a:t>“The </a:t>
            </a:r>
            <a:r>
              <a:rPr lang="en-US" altLang="fr-FR" sz="2800" smtClean="0">
                <a:hlinkClick r:id="rId2" tooltip="Adobe Source Libraries"/>
              </a:rPr>
              <a:t>Adobe Source Libraries (ASL)</a:t>
            </a:r>
            <a:r>
              <a:rPr lang="en-US" altLang="fr-FR" sz="2800" smtClean="0"/>
              <a:t>[1] pioneered the use of “projections” to make the algorithms more powerful and expressive by increasing interface symmetry. “</a:t>
            </a:r>
          </a:p>
          <a:p>
            <a:pPr marL="0" indent="0" eaLnBrk="1" hangingPunct="1">
              <a:buFont typeface="Arial" charset="0"/>
              <a:buNone/>
            </a:pPr>
            <a:endParaRPr lang="en-US" altLang="fr-FR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fr-FR" sz="2800" smtClean="0"/>
              <a:t>“Sean Parent gives a motivating example in his </a:t>
            </a:r>
            <a:r>
              <a:rPr lang="en-US" altLang="fr-FR" sz="2800" smtClean="0">
                <a:hlinkClick r:id="rId3" tooltip="C++ Seasoning, Sean Parent"/>
              </a:rPr>
              <a:t>“C++ Seasoning” talk</a:t>
            </a:r>
            <a:r>
              <a:rPr lang="en-US" altLang="fr-FR" sz="2800" smtClean="0"/>
              <a:t>[15], on slide 38. With today’s STL, when using sort and lower_bound together with user-defined predicates, the predicate must sometimes differ. “</a:t>
            </a:r>
            <a:endParaRPr lang="fr-FR" alt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[](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Stroustrup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[](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800" dirty="0" smtClean="0"/>
              <a:t>Bad solution</a:t>
            </a:r>
            <a:endParaRPr lang="fr-FR" sz="3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string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&lt;(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e1,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e2){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e1.name &lt; e2.name;}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e1,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e1.name &lt;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sort(v,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Stroustrup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&lt;&gt;());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Idea</a:t>
            </a:r>
            <a:r>
              <a:rPr lang="fr-FR" dirty="0" smtClean="0"/>
              <a:t> :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additional</a:t>
            </a:r>
            <a:r>
              <a:rPr lang="fr-FR" dirty="0" smtClean="0"/>
              <a:t> « projection </a:t>
            </a:r>
            <a:r>
              <a:rPr lang="fr-FR" dirty="0" err="1" smtClean="0"/>
              <a:t>function</a:t>
            </a:r>
            <a:r>
              <a:rPr lang="fr-FR" dirty="0" smtClean="0"/>
              <a:t> ».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in the </a:t>
            </a:r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first </a:t>
            </a:r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projection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::sort(v,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&lt;&gt;(),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[](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Stroustrup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&lt;&gt;(),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[](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 = { 3, 1, 4, 1, 5, 9,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2, 6, 5, 3, 5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</a:t>
            </a:r>
            <a:r>
              <a:rPr lang="fr-FR" sz="2000" b="1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b="1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</a:t>
            </a:r>
            <a:r>
              <a:rPr lang="fr-FR" sz="2000" b="1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fr-FR" sz="2000" b="1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v.erase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::unique(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</a:t>
            </a:r>
            <a:r>
              <a:rPr lang="fr-FR" sz="2000" b="1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b="1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</a:t>
            </a:r>
            <a:r>
              <a:rPr lang="fr-FR" sz="2000" b="1" strike="sng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fr-FR" sz="2000" b="1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copy(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</a:t>
            </a:r>
            <a:r>
              <a:rPr lang="fr-FR" sz="2000" b="1" strike="sng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b="1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</a:t>
            </a:r>
            <a:r>
              <a:rPr lang="fr-FR" sz="2000" b="1" strike="sng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fr-FR" sz="2000" b="1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ostream_iterator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::cout,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fr-FR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 = { 3, 1, 4, 1, 5, 9,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2, 6, 5, 3, 5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sort(v);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v.erase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unique(v),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copy(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v,std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ostream_iterator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::cout,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500" dirty="0" err="1" smtClean="0"/>
              <a:t>Example</a:t>
            </a:r>
            <a:r>
              <a:rPr lang="fr-FR" sz="3500" dirty="0" smtClean="0"/>
              <a:t> : </a:t>
            </a:r>
            <a:r>
              <a:rPr lang="fr-FR" sz="3500" dirty="0" err="1" smtClean="0"/>
              <a:t>find_if</a:t>
            </a:r>
            <a:r>
              <a:rPr lang="fr-FR" sz="3500" dirty="0" smtClean="0"/>
              <a:t> </a:t>
            </a:r>
            <a:r>
              <a:rPr lang="fr-FR" sz="3500" dirty="0" err="1" smtClean="0"/>
              <a:t>from</a:t>
            </a:r>
            <a:r>
              <a:rPr lang="fr-FR" sz="3500" dirty="0" smtClean="0"/>
              <a:t> range-v3 (</a:t>
            </a:r>
            <a:r>
              <a:rPr lang="fr-FR" sz="3500" dirty="0" err="1" smtClean="0"/>
              <a:t>simplified</a:t>
            </a:r>
            <a:r>
              <a:rPr lang="fr-FR" sz="3500" dirty="0" smtClean="0"/>
              <a:t>)</a:t>
            </a:r>
            <a:endParaRPr lang="fr-FR" sz="35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end,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 = P{})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as_function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as_function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end; ++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Final solution </a:t>
            </a:r>
            <a:r>
              <a:rPr lang="fr-FR" dirty="0" err="1" smtClean="0"/>
              <a:t>with</a:t>
            </a:r>
            <a:r>
              <a:rPr lang="fr-FR" dirty="0" smtClean="0"/>
              <a:t> projection :</a:t>
            </a: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::sort(v,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&lt;&gt;(),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::name);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lower_bound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Stroustrup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&lt;&gt;(),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::name);</a:t>
            </a:r>
            <a:endParaRPr lang="fr-FR" sz="2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Note how </a:t>
            </a:r>
            <a:r>
              <a:rPr lang="fr-FR" sz="2800" dirty="0" err="1" smtClean="0"/>
              <a:t>callable</a:t>
            </a:r>
            <a:r>
              <a:rPr lang="fr-FR" sz="2800" dirty="0" smtClean="0"/>
              <a:t> and projection </a:t>
            </a:r>
            <a:r>
              <a:rPr lang="fr-FR" sz="2800" dirty="0" err="1" smtClean="0"/>
              <a:t>mesh</a:t>
            </a:r>
            <a:r>
              <a:rPr lang="fr-FR" sz="2800" dirty="0" smtClean="0"/>
              <a:t> </a:t>
            </a:r>
            <a:r>
              <a:rPr lang="fr-FR" sz="2800" dirty="0" err="1" smtClean="0"/>
              <a:t>beautifully</a:t>
            </a:r>
            <a:r>
              <a:rPr lang="fr-FR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 smtClean="0"/>
              <a:t>Still</a:t>
            </a:r>
            <a:r>
              <a:rPr lang="fr-FR" sz="2800" dirty="0" smtClean="0"/>
              <a:t> </a:t>
            </a: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annoying</a:t>
            </a:r>
            <a:r>
              <a:rPr lang="fr-FR" sz="2800" dirty="0" smtClean="0"/>
              <a:t> </a:t>
            </a:r>
            <a:r>
              <a:rPr lang="fr-FR" sz="2800" dirty="0" err="1" smtClean="0"/>
              <a:t>std</a:t>
            </a:r>
            <a:r>
              <a:rPr lang="fr-FR" sz="2800" dirty="0" smtClean="0"/>
              <a:t>::</a:t>
            </a:r>
            <a:r>
              <a:rPr lang="fr-FR" sz="2800" dirty="0" err="1" smtClean="0"/>
              <a:t>less</a:t>
            </a:r>
            <a:r>
              <a:rPr lang="fr-FR" sz="2800" dirty="0" smtClean="0"/>
              <a:t>&lt;&gt;() </a:t>
            </a:r>
            <a:r>
              <a:rPr lang="fr-FR" sz="2800" dirty="0" err="1" smtClean="0"/>
              <a:t>left</a:t>
            </a:r>
            <a:r>
              <a:rPr lang="fr-FR" sz="2800" dirty="0" smtClean="0"/>
              <a:t>. But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can’t</a:t>
            </a:r>
            <a:r>
              <a:rPr lang="fr-FR" sz="2800" dirty="0" smtClean="0"/>
              <a:t> do </a:t>
            </a:r>
            <a:r>
              <a:rPr lang="fr-FR" sz="2800" dirty="0" err="1" smtClean="0"/>
              <a:t>better</a:t>
            </a:r>
            <a:r>
              <a:rPr lang="fr-FR" sz="2800" dirty="0" smtClean="0"/>
              <a:t> on the signature </a:t>
            </a:r>
            <a:r>
              <a:rPr lang="fr-FR" sz="2800" dirty="0" err="1" smtClean="0"/>
              <a:t>level</a:t>
            </a:r>
            <a:r>
              <a:rPr lang="fr-FR" sz="2800" dirty="0" smtClean="0"/>
              <a:t>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</a:t>
            </a:r>
            <a:r>
              <a:rPr lang="fr-FR" sz="2800" dirty="0" err="1" smtClean="0"/>
              <a:t>breaking</a:t>
            </a:r>
            <a:r>
              <a:rPr lang="fr-FR" sz="2800" dirty="0" smtClean="0"/>
              <a:t> </a:t>
            </a:r>
            <a:r>
              <a:rPr lang="fr-FR" sz="2800" dirty="0" err="1" smtClean="0"/>
              <a:t>backward</a:t>
            </a:r>
            <a:r>
              <a:rPr lang="fr-FR" sz="2800" dirty="0" smtClean="0"/>
              <a:t> compatibility.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 TS generalize projection across the entire STL algorithm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Every algorithm taking a range get an additional projection. Algorithm taking two range get two projections</a:t>
            </a:r>
            <a:r>
              <a:rPr lang="fr-FR" altLang="fr-F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18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youngest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min_elements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(employees,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::less&lt;&gt;(),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&amp;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::age);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::erase(employees,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Stroustrup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::find(employees,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stroustrup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[](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e)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e.name.toLower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fr-FR" sz="2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« No raw loop. Use algorithm 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1) </a:t>
            </a:r>
            <a:r>
              <a:rPr lang="fr-FR" dirty="0" err="1" smtClean="0"/>
              <a:t>Cumbersome</a:t>
            </a:r>
            <a:r>
              <a:rPr lang="fr-FR" dirty="0" smtClean="0"/>
              <a:t> to use. Heavy </a:t>
            </a:r>
            <a:r>
              <a:rPr lang="fr-FR" dirty="0" err="1" smtClean="0"/>
              <a:t>syntax</a:t>
            </a:r>
            <a:r>
              <a:rPr lang="fr-FR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-&gt; Range TS help </a:t>
            </a:r>
            <a:r>
              <a:rPr lang="fr-FR" dirty="0" err="1" smtClean="0"/>
              <a:t>tremendously</a:t>
            </a: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dirty="0" smtClean="0"/>
              <a:t>2) STL </a:t>
            </a:r>
            <a:r>
              <a:rPr lang="fr-FR" b="1" dirty="0" err="1" smtClean="0"/>
              <a:t>algorithm</a:t>
            </a:r>
            <a:r>
              <a:rPr lang="fr-FR" b="1" dirty="0" smtClean="0"/>
              <a:t> are </a:t>
            </a:r>
            <a:r>
              <a:rPr lang="fr-FR" b="1" dirty="0" err="1" smtClean="0"/>
              <a:t>eager</a:t>
            </a:r>
            <a:r>
              <a:rPr lang="fr-FR" b="1" dirty="0" smtClean="0"/>
              <a:t> and </a:t>
            </a:r>
            <a:r>
              <a:rPr lang="fr-FR" b="1" dirty="0" err="1" smtClean="0"/>
              <a:t>don’t</a:t>
            </a:r>
            <a:r>
              <a:rPr lang="fr-FR" b="1" dirty="0" smtClean="0"/>
              <a:t> compose 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-&gt; This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subject</a:t>
            </a:r>
            <a:r>
              <a:rPr lang="fr-FR" dirty="0" smtClean="0"/>
              <a:t> of Range TS #2</a:t>
            </a: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Eager and don’t compose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fr-FR" altLang="fr-FR"/>
          </a:p>
          <a:p>
            <a:pPr eaLnBrk="1" hangingPunct="1">
              <a:buFont typeface="Arial" charset="0"/>
              <a:buNone/>
            </a:pPr>
            <a:r>
              <a:rPr lang="fr-FR" altLang="fr-FR"/>
              <a:t>/// Now outside of the TS itslef</a:t>
            </a:r>
          </a:p>
          <a:p>
            <a:pPr eaLnBrk="1" hangingPunct="1">
              <a:buFont typeface="Arial" charset="0"/>
              <a:buNone/>
            </a:pPr>
            <a:endParaRPr lang="fr-FR" altLang="fr-FR"/>
          </a:p>
          <a:p>
            <a:pPr eaLnBrk="1" hangingPunct="1">
              <a:buFont typeface="Arial" charset="0"/>
              <a:buNone/>
            </a:pPr>
            <a:r>
              <a:rPr lang="fr-FR" altLang="fr-FR"/>
              <a:t>/// Show stuff from range-v3 Eric niebler, that will hopefully become a Range TS #2</a:t>
            </a:r>
          </a:p>
          <a:p>
            <a:pPr eaLnBrk="1" hangingPunct="1">
              <a:buFont typeface="Arial" charset="0"/>
              <a:buNone/>
            </a:pPr>
            <a:endParaRPr lang="fr-FR" altLang="fr-FR"/>
          </a:p>
          <a:p>
            <a:pPr eaLnBrk="1" hangingPunct="1">
              <a:buFont typeface="Arial" charset="0"/>
              <a:buNone/>
            </a:pPr>
            <a:endParaRPr lang="fr-FR" altLang="fr-FR"/>
          </a:p>
          <a:p>
            <a:pPr eaLnBrk="1" hangingPunct="1">
              <a:buFont typeface="Arial" charset="0"/>
              <a:buNone/>
            </a:pP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View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9900" dirty="0"/>
              <a:t>A </a:t>
            </a:r>
            <a:r>
              <a:rPr lang="fr-FR" sz="9900" dirty="0" err="1"/>
              <a:t>view</a:t>
            </a:r>
            <a:r>
              <a:rPr lang="fr-FR" sz="9900" dirty="0"/>
              <a:t> return a </a:t>
            </a:r>
            <a:r>
              <a:rPr lang="fr-FR" sz="9900" dirty="0" err="1"/>
              <a:t>struct</a:t>
            </a:r>
            <a:r>
              <a:rPr lang="fr-FR" sz="9900" dirty="0"/>
              <a:t> </a:t>
            </a:r>
            <a:r>
              <a:rPr lang="fr-FR" sz="9900" dirty="0" err="1"/>
              <a:t>with</a:t>
            </a:r>
            <a:r>
              <a:rPr lang="fr-FR" sz="9900" dirty="0"/>
              <a:t> a .</a:t>
            </a:r>
            <a:r>
              <a:rPr lang="fr-FR" sz="9900" dirty="0" err="1"/>
              <a:t>begin</a:t>
            </a:r>
            <a:r>
              <a:rPr lang="fr-FR" sz="9900" dirty="0"/>
              <a:t>() and .end() </a:t>
            </a:r>
            <a:r>
              <a:rPr lang="fr-FR" sz="9900" dirty="0" err="1"/>
              <a:t>member</a:t>
            </a:r>
            <a:r>
              <a:rPr lang="fr-FR" sz="9900" dirty="0"/>
              <a:t>  </a:t>
            </a:r>
            <a:r>
              <a:rPr lang="fr-FR" sz="9900" dirty="0" err="1"/>
              <a:t>function</a:t>
            </a:r>
            <a:r>
              <a:rPr lang="fr-FR" sz="99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9900" dirty="0" err="1" smtClean="0"/>
              <a:t>begin</a:t>
            </a:r>
            <a:r>
              <a:rPr lang="fr-FR" sz="9900" dirty="0" smtClean="0"/>
              <a:t>() and end() return an </a:t>
            </a:r>
            <a:r>
              <a:rPr lang="fr-FR" sz="9900" dirty="0" err="1" smtClean="0"/>
              <a:t>iterator</a:t>
            </a:r>
            <a:r>
              <a:rPr lang="fr-FR" sz="9900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fr-FR" sz="9900" dirty="0"/>
          </a:p>
          <a:p>
            <a:pPr fontAlgn="auto">
              <a:spcAft>
                <a:spcPts val="0"/>
              </a:spcAft>
              <a:defRPr/>
            </a:pPr>
            <a:endParaRPr lang="fr-FR" sz="9800" dirty="0"/>
          </a:p>
          <a:p>
            <a:pPr fontAlgn="auto">
              <a:spcAft>
                <a:spcPts val="0"/>
              </a:spcAft>
              <a:defRPr/>
            </a:pPr>
            <a:r>
              <a:rPr lang="fr-FR" sz="9800" dirty="0" err="1"/>
              <a:t>View</a:t>
            </a:r>
            <a:r>
              <a:rPr lang="fr-FR" sz="9800" dirty="0"/>
              <a:t> are </a:t>
            </a:r>
            <a:r>
              <a:rPr lang="fr-FR" sz="9800" dirty="0" err="1"/>
              <a:t>lightweight</a:t>
            </a:r>
            <a:r>
              <a:rPr lang="fr-FR" sz="9800" dirty="0"/>
              <a:t> and </a:t>
            </a:r>
            <a:r>
              <a:rPr lang="fr-FR" sz="9800" dirty="0" err="1"/>
              <a:t>copyable</a:t>
            </a:r>
            <a:endParaRPr lang="fr-FR" sz="9800" dirty="0"/>
          </a:p>
          <a:p>
            <a:pPr fontAlgn="auto">
              <a:spcAft>
                <a:spcPts val="0"/>
              </a:spcAft>
              <a:defRPr/>
            </a:pPr>
            <a:r>
              <a:rPr lang="fr-FR" sz="9800" dirty="0" err="1"/>
              <a:t>View</a:t>
            </a:r>
            <a:r>
              <a:rPr lang="fr-FR" sz="9800" dirty="0"/>
              <a:t> are non </a:t>
            </a:r>
            <a:r>
              <a:rPr lang="fr-FR" sz="9800" dirty="0" err="1"/>
              <a:t>mutating</a:t>
            </a:r>
            <a:endParaRPr lang="fr-FR" sz="9800" dirty="0"/>
          </a:p>
          <a:p>
            <a:pPr fontAlgn="auto">
              <a:spcAft>
                <a:spcPts val="0"/>
              </a:spcAft>
              <a:defRPr/>
            </a:pPr>
            <a:r>
              <a:rPr lang="fr-FR" sz="9800" dirty="0" err="1"/>
              <a:t>View</a:t>
            </a:r>
            <a:r>
              <a:rPr lang="fr-FR" sz="9800" dirty="0"/>
              <a:t> are </a:t>
            </a:r>
            <a:r>
              <a:rPr lang="fr-FR" sz="9800" dirty="0" err="1"/>
              <a:t>lazy</a:t>
            </a:r>
            <a:endParaRPr lang="fr-FR" sz="9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219200"/>
            <a:ext cx="8305800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 = view::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10);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digits.end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*b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print ‘0’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b++;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*b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print ‘1’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digits.end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b != e; b++)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*b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print 0 to 10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 : view::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10))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digit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/: print 0 to 10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 = view::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10);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View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dirty="0" err="1" smtClean="0"/>
              <a:t>View</a:t>
            </a:r>
            <a:r>
              <a:rPr lang="fr-FR" dirty="0" smtClean="0"/>
              <a:t> and container compose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/>
              <a:t>operator</a:t>
            </a:r>
            <a:r>
              <a:rPr lang="fr-FR" dirty="0"/>
              <a:t> |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digits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{0, 1, 2, 3, 4, 5, 6, 7, 8, 9};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[](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i) {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%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2; };</a:t>
            </a: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odddigits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view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::filter(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odd 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odddigits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odd &lt;&lt;  “ “;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//1 3 5 7 9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odd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odddigits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odd += 10;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digits)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::cout &lt;&lt; i &lt;&lt;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//0 11 2 13 4 15 6 17 8 19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Eager and don’t compose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dirty="0" err="1" smtClean="0"/>
              <a:t>Views</a:t>
            </a:r>
            <a:r>
              <a:rPr lang="fr-FR" dirty="0" smtClean="0"/>
              <a:t> compose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 |</a:t>
            </a:r>
            <a:endParaRPr lang="fr-FR" sz="2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odddigit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10) |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view::filter([](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% 2; });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(odd 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odddigit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odd &lt;&lt;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« No raw loop. Use algorithm 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In </a:t>
            </a:r>
            <a:r>
              <a:rPr lang="fr-FR" dirty="0" err="1" smtClean="0"/>
              <a:t>theory</a:t>
            </a:r>
            <a:r>
              <a:rPr lang="fr-FR" dirty="0" smtClean="0"/>
              <a:t> : Sound </a:t>
            </a:r>
            <a:r>
              <a:rPr lang="fr-FR" dirty="0" err="1" smtClean="0"/>
              <a:t>advice</a:t>
            </a:r>
            <a:r>
              <a:rPr lang="fr-FR" dirty="0" smtClean="0"/>
              <a:t>. Sound Goal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In practice : ……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None of the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c++</a:t>
            </a:r>
            <a:r>
              <a:rPr lang="fr-FR" dirty="0" smtClean="0"/>
              <a:t> open source </a:t>
            </a:r>
            <a:r>
              <a:rPr lang="fr-FR" dirty="0" err="1" smtClean="0"/>
              <a:t>project</a:t>
            </a:r>
            <a:r>
              <a:rPr lang="fr-FR" dirty="0" smtClean="0"/>
              <a:t> use STL </a:t>
            </a:r>
            <a:r>
              <a:rPr lang="fr-FR" dirty="0" err="1" smtClean="0"/>
              <a:t>algorithm</a:t>
            </a:r>
            <a:r>
              <a:rPr lang="fr-FR" dirty="0" smtClean="0"/>
              <a:t>, or at </a:t>
            </a:r>
            <a:r>
              <a:rPr lang="fr-FR" dirty="0" err="1" smtClean="0"/>
              <a:t>most</a:t>
            </a:r>
            <a:r>
              <a:rPr lang="fr-FR" dirty="0" smtClean="0"/>
              <a:t> at </a:t>
            </a:r>
            <a:r>
              <a:rPr lang="fr-FR" dirty="0" err="1" smtClean="0"/>
              <a:t>homeopathic</a:t>
            </a:r>
            <a:r>
              <a:rPr lang="fr-FR" dirty="0" smtClean="0"/>
              <a:t> dose.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forked</a:t>
            </a:r>
            <a:r>
              <a:rPr lang="fr-FR" dirty="0" smtClean="0"/>
              <a:t> </a:t>
            </a:r>
            <a:r>
              <a:rPr lang="fr-FR" dirty="0" err="1" smtClean="0"/>
              <a:t>c++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: </a:t>
            </a:r>
            <a:r>
              <a:rPr lang="fr-FR" dirty="0" err="1" smtClean="0"/>
              <a:t>UnrealEngine</a:t>
            </a:r>
            <a:r>
              <a:rPr lang="fr-FR" dirty="0"/>
              <a:t>, </a:t>
            </a:r>
            <a:r>
              <a:rPr lang="fr-FR" dirty="0" err="1"/>
              <a:t>webkit</a:t>
            </a:r>
            <a:r>
              <a:rPr lang="fr-FR" dirty="0"/>
              <a:t>, </a:t>
            </a:r>
            <a:r>
              <a:rPr lang="fr-FR" dirty="0" err="1"/>
              <a:t>chromium</a:t>
            </a:r>
            <a:r>
              <a:rPr lang="fr-FR" dirty="0"/>
              <a:t>, </a:t>
            </a:r>
            <a:r>
              <a:rPr lang="fr-FR" dirty="0" err="1"/>
              <a:t>hhvm</a:t>
            </a:r>
            <a:r>
              <a:rPr lang="fr-FR" dirty="0"/>
              <a:t>, </a:t>
            </a:r>
            <a:r>
              <a:rPr lang="fr-FR" dirty="0" err="1" smtClean="0"/>
              <a:t>Qt</a:t>
            </a:r>
            <a:r>
              <a:rPr lang="fr-FR" dirty="0" smtClean="0"/>
              <a:t> etc…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Exception : LLVM/</a:t>
            </a:r>
            <a:r>
              <a:rPr lang="fr-FR" dirty="0" err="1" smtClean="0"/>
              <a:t>Clang</a:t>
            </a:r>
            <a:r>
              <a:rPr lang="fr-FR" dirty="0" smtClean="0"/>
              <a:t>. STL </a:t>
            </a:r>
            <a:r>
              <a:rPr lang="fr-FR" dirty="0" err="1" smtClean="0"/>
              <a:t>algo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bit. </a:t>
            </a:r>
            <a:r>
              <a:rPr lang="fr-FR" dirty="0" err="1" smtClean="0"/>
              <a:t>Let’s</a:t>
            </a:r>
            <a:r>
              <a:rPr lang="fr-FR" dirty="0" smtClean="0"/>
              <a:t> do a </a:t>
            </a:r>
            <a:r>
              <a:rPr lang="fr-FR" dirty="0" err="1" smtClean="0"/>
              <a:t>survey</a:t>
            </a:r>
            <a:r>
              <a:rPr lang="fr-FR" dirty="0" smtClean="0"/>
              <a:t>.</a:t>
            </a: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Built-in Range Views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7696200" cy="40798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3600"/>
                <a:gridCol w="1714500"/>
                <a:gridCol w="1924050"/>
                <a:gridCol w="1924050"/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adjacent_remove_if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drop_while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map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split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all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empty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move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stride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any_range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filter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partial_sum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tail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bounded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for_each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remove_if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take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c_str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generate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repeat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take_exactly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chunk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generate_n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repeat_n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take_while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concat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group_by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replace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tokenize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const</a:t>
                      </a:r>
                      <a:r>
                        <a:rPr lang="en-US" sz="1800" b="0" dirty="0" smtClean="0"/>
                        <a:t>_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indirect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replace_if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transform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counted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intersperse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reverse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unbounded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delimit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iota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single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unique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drop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join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slice</a:t>
                      </a:r>
                      <a:endParaRPr lang="en-US" sz="1800" b="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zip[_with]</a:t>
                      </a:r>
                      <a:endParaRPr lang="en-US" sz="1800" b="0" dirty="0"/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Eric Niebler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Eager and don’t compose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  <a:p>
            <a:pPr marL="0" indent="0" eaLnBrk="1" hangingPunct="1">
              <a:buFont typeface="Arial" charset="0"/>
              <a:buNone/>
            </a:pPr>
            <a:endParaRPr lang="fr-FR" altLang="fr-FR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/// </a:t>
            </a:r>
            <a:r>
              <a:rPr lang="fr-FR" dirty="0" err="1" smtClean="0"/>
              <a:t>then</a:t>
            </a:r>
            <a:r>
              <a:rPr lang="fr-FR" dirty="0" smtClean="0"/>
              <a:t> show a </a:t>
            </a:r>
            <a:r>
              <a:rPr lang="fr-FR" dirty="0" err="1" smtClean="0"/>
              <a:t>bunch</a:t>
            </a:r>
            <a:r>
              <a:rPr lang="fr-FR" dirty="0" smtClean="0"/>
              <a:t> of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hlinkClick r:id="rId2"/>
              </a:rPr>
              <a:t>http://blog.informatech.cr/2013/03/24/java-streams-preview-vs-net-linq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And </a:t>
            </a:r>
            <a:r>
              <a:rPr lang="fr-FR" dirty="0" err="1" smtClean="0"/>
              <a:t>here</a:t>
            </a:r>
            <a:r>
              <a:rPr lang="fr-FR" dirty="0" smtClean="0"/>
              <a:t>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http://blog.informatech.cr/2013/03/25/java-streams-api-preview/</a:t>
            </a: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1. Print hello in front of the name</a:t>
            </a:r>
            <a:r>
              <a:rPr lang="en-US" altLang="fr-FR" smtClean="0"/>
              <a:t>.</a:t>
            </a:r>
            <a:endParaRPr lang="fr-FR" altLang="fr-F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"Anders"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"David"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"James"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"Jeff"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"Erik"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names | view::transform([](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"Hello!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});</a:t>
            </a: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Eric Niebler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2</a:t>
            </a:r>
            <a:r>
              <a:rPr lang="fr-FR" dirty="0" smtClean="0"/>
              <a:t>. </a:t>
            </a:r>
            <a:r>
              <a:rPr lang="fr-FR" dirty="0"/>
              <a:t>List of </a:t>
            </a:r>
            <a:r>
              <a:rPr lang="fr-FR" dirty="0" err="1"/>
              <a:t>names</a:t>
            </a:r>
            <a:r>
              <a:rPr lang="fr-FR" dirty="0"/>
              <a:t> : </a:t>
            </a:r>
            <a:r>
              <a:rPr lang="en-US" dirty="0"/>
              <a:t>find all those names </a:t>
            </a:r>
            <a:r>
              <a:rPr lang="en-US" i="1" dirty="0"/>
              <a:t>where</a:t>
            </a:r>
            <a:r>
              <a:rPr lang="en-US" dirty="0"/>
              <a:t> "am" occurs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"Pamela"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"Dave"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"Pascal"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erik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names | view::filter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([](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am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npos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3.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"Samuel"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"Dave"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"Pascal"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"Erik"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"Sid"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//Sam, Samuel, Dave, Pascal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view::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take_while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([](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//Sam,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Samuel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ames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::drop(3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//Pascal, Erik, Sid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 | view::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drop_while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([](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.[0] ==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Dave,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Pascal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Erik, Sid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en-US" dirty="0"/>
              <a:t>Find </a:t>
            </a:r>
            <a:r>
              <a:rPr lang="en-US" dirty="0" smtClean="0"/>
              <a:t> names where length of name is </a:t>
            </a:r>
            <a:r>
              <a:rPr lang="en-US" dirty="0"/>
              <a:t>less </a:t>
            </a:r>
            <a:r>
              <a:rPr lang="en-US" dirty="0" smtClean="0"/>
              <a:t>than </a:t>
            </a:r>
            <a:r>
              <a:rPr lang="en-US" dirty="0"/>
              <a:t>the </a:t>
            </a:r>
            <a:r>
              <a:rPr lang="en-US" dirty="0" smtClean="0"/>
              <a:t>index + 1.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"Pamela"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"Dave"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"Pascal"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erik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::zip(names, view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view::filter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([](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auto&amp;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.first.size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 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::keys();</a:t>
            </a:r>
            <a:endParaRPr lang="fr-FR" sz="2400" dirty="0" err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en-US" dirty="0"/>
              <a:t>Find </a:t>
            </a:r>
            <a:r>
              <a:rPr lang="en-US" dirty="0" smtClean="0"/>
              <a:t> names where length of name is </a:t>
            </a:r>
            <a:r>
              <a:rPr lang="en-US" dirty="0"/>
              <a:t>less </a:t>
            </a:r>
            <a:r>
              <a:rPr lang="en-US" dirty="0" smtClean="0"/>
              <a:t>than </a:t>
            </a:r>
            <a:r>
              <a:rPr lang="en-US" dirty="0"/>
              <a:t>the </a:t>
            </a:r>
            <a:r>
              <a:rPr lang="en-US" dirty="0" smtClean="0"/>
              <a:t>index + 1.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"Pamela"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"Dave"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"Pascal"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erik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::filter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([&amp;](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index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 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 index;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5. </a:t>
            </a:r>
            <a:r>
              <a:rPr lang="en-US" altLang="fr-FR" smtClean="0"/>
              <a:t>Flatten range of range</a:t>
            </a:r>
            <a:endParaRPr lang="fr-FR" altLang="fr-F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map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m = { </a:t>
            </a: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"UK"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,{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Bermingham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"Bradford"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"Liverpool"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},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"USA"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,{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"NYC"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"New Jersey"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"Boston"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"Buffalo"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}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cities = m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::values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Range&lt;</a:t>
            </a:r>
            <a:r>
              <a:rPr lang="fr-FR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&lt;string&gt;&gt;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|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view::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 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Range&lt;string&gt;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Eric Niebler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5. </a:t>
            </a:r>
            <a:r>
              <a:rPr lang="en-US" altLang="fr-FR" smtClean="0"/>
              <a:t>Flatten range of range</a:t>
            </a:r>
            <a:endParaRPr lang="fr-FR" altLang="fr-F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xtLst/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players;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League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teams;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get_players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vector&lt;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League&gt;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l)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return l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view::transform(&amp;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League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::teams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//Range&lt;</a:t>
            </a:r>
            <a:r>
              <a:rPr lang="fr-FR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&lt;Team&gt;&gt;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view::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Range&lt;Team&gt;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view::transform(&amp;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::players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// Range&lt;</a:t>
            </a:r>
            <a:r>
              <a:rPr lang="fr-FR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&lt;Player&gt;&gt;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view::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Range&lt;Player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players5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get_players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(leagues) | view::take(5)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Player&amp;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: players5)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p &lt;&lt;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Serious java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brand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model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       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year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                               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originalValue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};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Sale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Person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buyer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Person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seller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Sale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sales; 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fr-FR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« No raw loop. Use algorithm 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Various</a:t>
            </a:r>
            <a:r>
              <a:rPr lang="fr-FR" dirty="0" smtClean="0"/>
              <a:t> good </a:t>
            </a:r>
            <a:r>
              <a:rPr lang="fr-FR" dirty="0" err="1" smtClean="0"/>
              <a:t>reasons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STL </a:t>
            </a:r>
            <a:r>
              <a:rPr lang="fr-FR" dirty="0" err="1" smtClean="0"/>
              <a:t>algo</a:t>
            </a:r>
            <a:r>
              <a:rPr lang="fr-FR" dirty="0" smtClean="0"/>
              <a:t> are not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(but </a:t>
            </a:r>
            <a:r>
              <a:rPr lang="fr-FR" dirty="0" err="1" smtClean="0"/>
              <a:t>sometimes</a:t>
            </a:r>
            <a:r>
              <a:rPr lang="fr-FR" dirty="0" smtClean="0"/>
              <a:t> a bit of FUD)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Here</a:t>
            </a:r>
            <a:r>
              <a:rPr lang="fr-FR" dirty="0" smtClean="0"/>
              <a:t> are </a:t>
            </a:r>
            <a:r>
              <a:rPr lang="fr-FR" dirty="0" err="1" smtClean="0"/>
              <a:t>two</a:t>
            </a:r>
            <a:r>
              <a:rPr lang="fr-FR" dirty="0" smtClean="0"/>
              <a:t> :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dirty="0" smtClean="0"/>
              <a:t>1) </a:t>
            </a:r>
            <a:r>
              <a:rPr lang="fr-FR" b="1" dirty="0" err="1" smtClean="0"/>
              <a:t>Cumbersome</a:t>
            </a:r>
            <a:r>
              <a:rPr lang="fr-FR" b="1" dirty="0" smtClean="0"/>
              <a:t> to use. Heavy </a:t>
            </a:r>
            <a:r>
              <a:rPr lang="fr-FR" b="1" dirty="0" err="1" smtClean="0"/>
              <a:t>syntax</a:t>
            </a:r>
            <a:r>
              <a:rPr lang="fr-FR" b="1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-&gt; Range TS help </a:t>
            </a:r>
            <a:r>
              <a:rPr lang="fr-FR" dirty="0" err="1" smtClean="0"/>
              <a:t>tremendously</a:t>
            </a: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dirty="0" smtClean="0"/>
              <a:t>2) STL </a:t>
            </a:r>
            <a:r>
              <a:rPr lang="fr-FR" b="1" dirty="0" err="1" smtClean="0"/>
              <a:t>algorithm</a:t>
            </a:r>
            <a:r>
              <a:rPr lang="fr-FR" b="1" dirty="0" smtClean="0"/>
              <a:t> are </a:t>
            </a:r>
            <a:r>
              <a:rPr lang="fr-FR" b="1" dirty="0" err="1" smtClean="0"/>
              <a:t>eager</a:t>
            </a:r>
            <a:r>
              <a:rPr lang="fr-FR" b="1" dirty="0" smtClean="0"/>
              <a:t> and </a:t>
            </a:r>
            <a:r>
              <a:rPr lang="fr-FR" b="1" dirty="0" err="1" smtClean="0"/>
              <a:t>don’t</a:t>
            </a:r>
            <a:r>
              <a:rPr lang="fr-FR" b="1" dirty="0" smtClean="0"/>
              <a:t> compose 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-&gt; This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subject</a:t>
            </a:r>
            <a:r>
              <a:rPr lang="fr-FR" dirty="0" smtClean="0"/>
              <a:t> of Range TS #2</a:t>
            </a: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Find buy of the youngest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brand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model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       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year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                               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originalValue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};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Sale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Person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buyer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Person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seller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Sale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sales; 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fr-FR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Find buy of the youngest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 min(sales | 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::transform(&amp;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::buyer),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less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&lt;&gt;{},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&amp;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::age);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sales | view::filter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([&amp;](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.buyer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Challenge</a:t>
            </a:r>
            <a:endParaRPr lang="fr-FR" altLang="fr-F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Next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slides are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 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//Awaiting </a:t>
            </a:r>
            <a:r>
              <a:rPr lang="en-US" sz="2400" b="1" dirty="0"/>
              <a:t>for the ranges: C++17 - Ivan </a:t>
            </a:r>
            <a:r>
              <a:rPr lang="en-US" sz="2400" b="1" dirty="0" err="1"/>
              <a:t>Cukic</a:t>
            </a:r>
            <a:r>
              <a:rPr lang="en-US" sz="2400" b="1" dirty="0"/>
              <a:t> - Meeting C++ 2015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//https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://www.youtube.com/watch?v=alMAkmErrbo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000" dirty="0" smtClean="0">
                <a:latin typeface="+mj-lt"/>
                <a:ea typeface="+mj-ea"/>
                <a:cs typeface="+mj-cs"/>
              </a:rPr>
              <a:t>On </a:t>
            </a:r>
            <a:r>
              <a:rPr lang="fr-FR" sz="4000" dirty="0" err="1">
                <a:latin typeface="+mj-lt"/>
                <a:ea typeface="+mj-ea"/>
                <a:cs typeface="+mj-cs"/>
              </a:rPr>
              <a:t>n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ext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slide,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there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is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a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mystery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function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.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It’s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a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typical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plain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imperative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implementation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(no tricks).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000" dirty="0" smtClean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000" dirty="0" smtClean="0">
                <a:latin typeface="+mj-lt"/>
                <a:ea typeface="+mj-ea"/>
                <a:cs typeface="+mj-cs"/>
              </a:rPr>
              <a:t>You have one minute to figure out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what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it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latin typeface="+mj-lt"/>
                <a:ea typeface="+mj-ea"/>
                <a:cs typeface="+mj-cs"/>
              </a:rPr>
              <a:t>does</a:t>
            </a:r>
            <a:r>
              <a:rPr lang="fr-FR" sz="4000" dirty="0" smtClean="0">
                <a:latin typeface="+mj-lt"/>
                <a:ea typeface="+mj-ea"/>
                <a:cs typeface="+mj-cs"/>
              </a:rPr>
              <a:t>.</a:t>
            </a: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*&gt;&amp; children()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is_visible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is_selected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mistery_function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&gt;&amp;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gadgets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skipped = 0, took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g :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gadgets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g.is_selected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continue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children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g.children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c-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is_visible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skipped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skipped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(took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took++;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children.push_back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g : children)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results.push_back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(g);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 rewriting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400" dirty="0" err="1"/>
              <a:t>view</a:t>
            </a:r>
            <a:r>
              <a:rPr lang="fr-FR" sz="4400" dirty="0"/>
              <a:t>::</a:t>
            </a:r>
            <a:r>
              <a:rPr lang="fr-FR" sz="4400" dirty="0" err="1"/>
              <a:t>filter</a:t>
            </a:r>
            <a:endParaRPr lang="fr-FR" sz="4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400" dirty="0" err="1"/>
              <a:t>view</a:t>
            </a:r>
            <a:r>
              <a:rPr lang="fr-FR" sz="4400" dirty="0"/>
              <a:t>::</a:t>
            </a:r>
            <a:r>
              <a:rPr lang="fr-FR" sz="4400" dirty="0" err="1"/>
              <a:t>transform</a:t>
            </a:r>
            <a:endParaRPr lang="fr-FR" sz="4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400" dirty="0" err="1"/>
              <a:t>view</a:t>
            </a:r>
            <a:r>
              <a:rPr lang="fr-FR" sz="4400" dirty="0"/>
              <a:t>::</a:t>
            </a:r>
            <a:r>
              <a:rPr lang="fr-FR" sz="4400" dirty="0" err="1"/>
              <a:t>join</a:t>
            </a:r>
            <a:endParaRPr lang="fr-FR" sz="4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400" dirty="0" err="1"/>
              <a:t>view</a:t>
            </a:r>
            <a:r>
              <a:rPr lang="fr-FR" sz="4400" dirty="0"/>
              <a:t>::drop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400" dirty="0" err="1"/>
              <a:t>view</a:t>
            </a:r>
            <a:r>
              <a:rPr lang="fr-FR" sz="4400" dirty="0"/>
              <a:t>::</a:t>
            </a:r>
            <a:r>
              <a:rPr lang="fr-FR" sz="4400" dirty="0" err="1" smtClean="0"/>
              <a:t>take</a:t>
            </a:r>
            <a:endParaRPr lang="fr-FR" sz="4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 rewriting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mistery_function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gadgets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gadgets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 view::filter(&amp;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is_selected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|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transform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children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|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|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is_visible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|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::drop(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|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| to_&lt;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*&gt;&gt;();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Range rewriting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4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600" dirty="0" err="1" smtClean="0"/>
              <a:t>Let’s</a:t>
            </a:r>
            <a:r>
              <a:rPr lang="fr-FR" sz="3600" dirty="0" smtClean="0"/>
              <a:t> </a:t>
            </a:r>
            <a:r>
              <a:rPr lang="fr-FR" sz="3600" dirty="0" err="1" smtClean="0"/>
              <a:t>see</a:t>
            </a:r>
            <a:r>
              <a:rPr lang="fr-FR" sz="3600" dirty="0" smtClean="0"/>
              <a:t> </a:t>
            </a:r>
            <a:r>
              <a:rPr lang="fr-FR" sz="3600" dirty="0" err="1" smtClean="0"/>
              <a:t>again</a:t>
            </a:r>
            <a:r>
              <a:rPr lang="fr-FR" sz="3600" dirty="0" smtClean="0"/>
              <a:t> the </a:t>
            </a:r>
            <a:r>
              <a:rPr lang="fr-FR" sz="3600" dirty="0" err="1" smtClean="0"/>
              <a:t>imperative</a:t>
            </a:r>
            <a:r>
              <a:rPr lang="fr-FR" sz="3600" dirty="0" smtClean="0"/>
              <a:t> solution.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36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600" dirty="0" smtClean="0"/>
              <a:t>And spot the bug </a:t>
            </a:r>
            <a:r>
              <a:rPr lang="fr-FR" sz="3600" dirty="0" smtClean="0">
                <a:sym typeface="Wingdings" panose="05000000000000000000" pitchFamily="2" charset="2"/>
              </a:rPr>
              <a:t></a:t>
            </a:r>
            <a:endParaRPr lang="fr-FR" sz="36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mistery_function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&gt;&amp;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gadgets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skipped = 0, took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g :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gadgets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g.is_selected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continue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children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g.children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c-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is_visible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skipped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skipped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(took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took++;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children.push_back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Gadget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g : children)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results.push_back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(g);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Cumbersome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4000" dirty="0" err="1" smtClean="0"/>
              <a:t>std</a:t>
            </a:r>
            <a:r>
              <a:rPr lang="fr-FR" sz="4000" dirty="0" smtClean="0"/>
              <a:t>::</a:t>
            </a:r>
            <a:r>
              <a:rPr lang="fr-FR" sz="4000" dirty="0" err="1" smtClean="0"/>
              <a:t>count_if</a:t>
            </a:r>
            <a:endParaRPr lang="fr-FR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s : v)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s.is_valid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c++;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Bonus 1 /3</a:t>
            </a:r>
          </a:p>
          <a:p>
            <a:pPr eaLnBrk="1" hangingPunct="1"/>
            <a:endParaRPr lang="fr-FR" altLang="fr-FR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Eric Niebler 2015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LLVM/clang STL usage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LOC == </a:t>
            </a:r>
            <a:r>
              <a:rPr lang="fr-FR" dirty="0"/>
              <a:t>1488332 line of code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(</a:t>
            </a:r>
            <a:r>
              <a:rPr lang="fr-FR" dirty="0" err="1"/>
              <a:t>Computed</a:t>
            </a:r>
            <a:r>
              <a:rPr lang="fr-FR" dirty="0"/>
              <a:t> by cloc utility :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/>
              <a:t>count </a:t>
            </a:r>
            <a:r>
              <a:rPr lang="fr-FR" dirty="0" err="1"/>
              <a:t>blank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and comment)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Quizz for audience : </a:t>
            </a:r>
            <a:r>
              <a:rPr lang="fr-FR" dirty="0" err="1" smtClean="0"/>
              <a:t>Guess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are the 10 </a:t>
            </a:r>
            <a:r>
              <a:rPr lang="fr-FR" dirty="0" err="1" smtClean="0"/>
              <a:t>most</a:t>
            </a:r>
            <a:r>
              <a:rPr lang="fr-FR" dirty="0" smtClean="0"/>
              <a:t> STL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? </a:t>
            </a:r>
            <a:r>
              <a:rPr lang="fr-FR" dirty="0" err="1" smtClean="0"/>
              <a:t>What</a:t>
            </a:r>
            <a:r>
              <a:rPr lang="fr-FR" dirty="0" smtClean="0"/>
              <a:t> occurrence 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LLVM/clang STL usage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524000"/>
          <a:ext cx="5684838" cy="473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8881"/>
                <a:gridCol w="1515957"/>
              </a:tblGrid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>
                          <a:effectLst/>
                        </a:rPr>
                        <a:t>swap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587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>
                          <a:effectLst/>
                        </a:rPr>
                        <a:t>max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470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>
                          <a:effectLst/>
                        </a:rPr>
                        <a:t>min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358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 err="1">
                          <a:effectLst/>
                        </a:rPr>
                        <a:t>find</a:t>
                      </a:r>
                      <a:r>
                        <a:rPr lang="fr-FR" sz="2800" u="none" strike="noStrike" dirty="0">
                          <a:effectLst/>
                        </a:rPr>
                        <a:t>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 dirty="0">
                          <a:effectLst/>
                        </a:rPr>
                        <a:t>244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sort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225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>
                          <a:effectLst/>
                        </a:rPr>
                        <a:t>copy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172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find_if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77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lower_bound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72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 err="1">
                          <a:effectLst/>
                        </a:rPr>
                        <a:t>remove_if</a:t>
                      </a:r>
                      <a:r>
                        <a:rPr lang="fr-FR" sz="2800" u="none" strike="noStrike" dirty="0">
                          <a:effectLst/>
                        </a:rPr>
                        <a:t>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70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 err="1">
                          <a:effectLst/>
                        </a:rPr>
                        <a:t>qsort</a:t>
                      </a:r>
                      <a:r>
                        <a:rPr lang="fr-FR" sz="2800" u="none" strike="noStrike" dirty="0">
                          <a:effectLst/>
                        </a:rPr>
                        <a:t>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 dirty="0">
                          <a:effectLst/>
                        </a:rPr>
                        <a:t>65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687" marR="23687" marT="23686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LLVM/clang STL usage 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17688" y="1524000"/>
          <a:ext cx="5421312" cy="473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5629"/>
                <a:gridCol w="1445683"/>
              </a:tblGrid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 dirty="0" err="1">
                          <a:effectLst/>
                        </a:rPr>
                        <a:t>stable_sort</a:t>
                      </a:r>
                      <a:r>
                        <a:rPr lang="fr-FR" sz="2400" u="none" strike="noStrike" dirty="0">
                          <a:effectLst/>
                        </a:rPr>
                        <a:t> 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55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 dirty="0" err="1">
                          <a:effectLst/>
                        </a:rPr>
                        <a:t>any_of</a:t>
                      </a:r>
                      <a:r>
                        <a:rPr lang="fr-FR" sz="2400" u="none" strike="noStrike" dirty="0">
                          <a:effectLst/>
                        </a:rPr>
                        <a:t> 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53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reverse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48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all_of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43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 dirty="0" err="1">
                          <a:effectLst/>
                        </a:rPr>
                        <a:t>equal</a:t>
                      </a:r>
                      <a:r>
                        <a:rPr lang="fr-FR" sz="2400" u="none" strike="noStrike" dirty="0">
                          <a:effectLst/>
                        </a:rPr>
                        <a:t> 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40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unique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38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fill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36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count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35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upper_bound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>
                          <a:effectLst/>
                        </a:rPr>
                        <a:t>33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  <a:tr h="47371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u="none" strike="noStrike">
                          <a:effectLst/>
                        </a:rPr>
                        <a:t>uninitialized_copy 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u="none" strike="noStrike" dirty="0">
                          <a:effectLst/>
                        </a:rPr>
                        <a:t>25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975" marR="20975" marT="2097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LLVM/clang STL usage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600200" y="1600200"/>
          <a:ext cx="5794375" cy="4738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9208"/>
                <a:gridCol w="1545167"/>
              </a:tblGrid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 err="1">
                          <a:effectLst/>
                        </a:rPr>
                        <a:t>for_each</a:t>
                      </a:r>
                      <a:r>
                        <a:rPr lang="fr-FR" sz="2800" u="none" strike="noStrike" dirty="0">
                          <a:effectLst/>
                        </a:rPr>
                        <a:t>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24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transform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21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replace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21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is_sorted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21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 dirty="0" err="1">
                          <a:effectLst/>
                        </a:rPr>
                        <a:t>count_if</a:t>
                      </a:r>
                      <a:r>
                        <a:rPr lang="fr-FR" sz="2800" u="none" strike="noStrike" dirty="0">
                          <a:effectLst/>
                        </a:rPr>
                        <a:t> 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15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remove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13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binary_search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10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max_element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10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none_of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>
                          <a:effectLst/>
                        </a:rPr>
                        <a:t>9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  <a:tr h="473869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u="none" strike="noStrike">
                          <a:effectLst/>
                        </a:rPr>
                        <a:t>copy_backward 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u="none" strike="noStrike" dirty="0">
                          <a:effectLst/>
                        </a:rPr>
                        <a:t>8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460" marR="24460" marT="2445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LLVM/clang STL usage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LLVM+clang</a:t>
            </a:r>
            <a:r>
              <a:rPr lang="fr-FR" dirty="0" smtClean="0"/>
              <a:t> LOC : 1488332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Nb use of </a:t>
            </a:r>
            <a:r>
              <a:rPr lang="fr-FR" dirty="0" err="1" smtClean="0"/>
              <a:t>algorithm</a:t>
            </a:r>
            <a:r>
              <a:rPr lang="fr-FR" dirty="0" smtClean="0"/>
              <a:t> : 2998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One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496 </a:t>
            </a:r>
            <a:r>
              <a:rPr lang="fr-FR" dirty="0" err="1" smtClean="0"/>
              <a:t>lines</a:t>
            </a:r>
            <a:r>
              <a:rPr lang="fr-FR" dirty="0" smtClean="0"/>
              <a:t> of code.</a:t>
            </a: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Without</a:t>
            </a:r>
            <a:r>
              <a:rPr lang="fr-FR" dirty="0" smtClean="0"/>
              <a:t> swap/min/max and sort : one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1096 </a:t>
            </a:r>
            <a:r>
              <a:rPr lang="fr-FR" dirty="0" err="1" smtClean="0"/>
              <a:t>lines</a:t>
            </a:r>
            <a:r>
              <a:rPr lang="fr-FR" dirty="0" smtClean="0"/>
              <a:t> of code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STL </a:t>
            </a:r>
            <a:r>
              <a:rPr lang="fr-FR" dirty="0" err="1" smtClean="0"/>
              <a:t>algorithm</a:t>
            </a:r>
            <a:r>
              <a:rPr lang="fr-FR" dirty="0" smtClean="0"/>
              <a:t> usage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negligeable</a:t>
            </a:r>
            <a:r>
              <a:rPr lang="fr-FR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Bonus 2 /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Eric Niebler 2015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Goal : improve the notorously bad error message coming from STL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Formalize inside the language itself what constraint must the template hold when instanciating an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But </a:t>
            </a:r>
            <a:r>
              <a:rPr lang="fr-FR" dirty="0" err="1" smtClean="0"/>
              <a:t>from</a:t>
            </a:r>
            <a:r>
              <a:rPr lang="fr-FR" dirty="0" smtClean="0"/>
              <a:t> user perspective, no </a:t>
            </a:r>
            <a:r>
              <a:rPr lang="fr-FR" dirty="0" err="1" smtClean="0"/>
              <a:t>big</a:t>
            </a:r>
            <a:r>
              <a:rPr lang="fr-FR" dirty="0" smtClean="0"/>
              <a:t> change </a:t>
            </a:r>
            <a:r>
              <a:rPr lang="fr-FR" dirty="0" err="1" smtClean="0"/>
              <a:t>except</a:t>
            </a:r>
            <a:r>
              <a:rPr lang="fr-FR" dirty="0" smtClean="0"/>
              <a:t> in the </a:t>
            </a:r>
            <a:r>
              <a:rPr lang="fr-FR" dirty="0" err="1" smtClean="0"/>
              <a:t>error</a:t>
            </a:r>
            <a:r>
              <a:rPr lang="fr-FR" dirty="0" smtClean="0"/>
              <a:t> message.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Cumbersome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8000" dirty="0" smtClean="0"/>
              <a:t>C++98 : horrible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4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operator()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4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4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4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.is_valid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fr-FR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count_if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Pred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4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////////////////////////////////////////////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4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nn-NO" sz="4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4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v.size(); i</a:t>
            </a:r>
            <a:r>
              <a:rPr lang="nn-NO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4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(v[i].</a:t>
            </a:r>
            <a:r>
              <a:rPr lang="fr-FR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is_valid</a:t>
            </a: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c++;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of </a:t>
            </a:r>
            <a:r>
              <a:rPr lang="fr-FR" dirty="0" err="1" smtClean="0"/>
              <a:t>error</a:t>
            </a:r>
            <a:r>
              <a:rPr lang="fr-FR" dirty="0" smtClean="0"/>
              <a:t> message : </a:t>
            </a:r>
            <a:r>
              <a:rPr lang="fr-FR" dirty="0" err="1" smtClean="0"/>
              <a:t>gcc</a:t>
            </a:r>
            <a:r>
              <a:rPr lang="fr-FR" dirty="0"/>
              <a:t> </a:t>
            </a:r>
            <a:r>
              <a:rPr lang="fr-FR" dirty="0" smtClean="0"/>
              <a:t>6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c++</a:t>
            </a:r>
            <a:r>
              <a:rPr lang="fr-FR" dirty="0" smtClean="0"/>
              <a:t>1z </a:t>
            </a:r>
            <a:r>
              <a:rPr lang="fr-FR" dirty="0" err="1" smtClean="0"/>
              <a:t>enabled</a:t>
            </a:r>
            <a:r>
              <a:rPr lang="fr-FR" dirty="0" smtClean="0"/>
              <a:t> + cmcstl2, a </a:t>
            </a:r>
            <a:r>
              <a:rPr lang="fr-FR" dirty="0" err="1" smtClean="0"/>
              <a:t>complete</a:t>
            </a:r>
            <a:r>
              <a:rPr lang="fr-FR" dirty="0" smtClean="0"/>
              <a:t> STL </a:t>
            </a:r>
            <a:r>
              <a:rPr lang="fr-FR" dirty="0" err="1" smtClean="0"/>
              <a:t>implementation</a:t>
            </a:r>
            <a:r>
              <a:rPr lang="fr-FR" dirty="0" smtClean="0"/>
              <a:t> of Range TS</a:t>
            </a: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 = { 3, 1, 4, 1, 5, 9, 2, 6, 5, 3, 5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sort(l);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Quizz for audience :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error</a:t>
            </a:r>
            <a:r>
              <a:rPr lang="fr-FR" dirty="0" smtClean="0"/>
              <a:t> message </a:t>
            </a:r>
            <a:r>
              <a:rPr lang="fr-FR" dirty="0" err="1" smtClean="0"/>
              <a:t>here</a:t>
            </a:r>
            <a:r>
              <a:rPr lang="fr-FR" dirty="0" smtClean="0"/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No error message, compile OK,  run and sort the list !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It’s not 1998 anymore, some progress have been made on the algorithmic front, we can now sort forward range. </a:t>
            </a:r>
            <a:r>
              <a:rPr lang="fr-FR" altLang="fr-FR" smtClean="0">
                <a:sym typeface="Wingdings" pitchFamily="2" charset="2"/>
              </a:rPr>
              <a:t></a:t>
            </a:r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Let’s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clearly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wrong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sort(42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/>
              <a:t>Quizz for audience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message </a:t>
            </a:r>
            <a:r>
              <a:rPr lang="fr-FR" dirty="0" err="1"/>
              <a:t>here</a:t>
            </a:r>
            <a:r>
              <a:rPr lang="fr-FR" dirty="0"/>
              <a:t> ?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  <a:extLst/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/clion-1.2.4/bin/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cmake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/bin/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cmake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--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build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/.CLion12/system/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cmake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generated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/49d3ae45/49d3ae45/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--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TestStl2 -- -j 1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Scanning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dependencies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of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TestStl2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[ 50%] Building CXX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CMakeFiles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/TestStl2.dir/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main.cpp.o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 In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'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main()':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/TestStl2/main.cpp:93:11: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no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matching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 call to 'sort(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)'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sort(2);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^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 file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/stl2/algorithm.hpp:87:0,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/TestStl2/main.cpp:5: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/sort.hpp:31:5: note: candidate: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&lt;class I, class S,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ForwardIterator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&lt;I&gt;)()) and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Sentinel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&lt;S, I&gt;)()) and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(Sortable&lt;I,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&lt;First&gt;::__f,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&gt;::__f&gt;) I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::ranges::v1::sort(I, S,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I sort(I first, S last,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^~~~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/sort.hpp:31:5: note: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argument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deduction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/substitution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failed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/TestStl2/main.cpp:93:11: note:   candidate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 arguments, 1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provided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sort(2);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^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 file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/stl2/algorithm.hpp:87:0,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/TestStl2/main.cpp:5: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/sort.hpp:43:5: note: candidate: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&lt;class I, class S,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RandomAccessIterator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&lt;I&gt;)()) and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Sentinel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&lt;S, I&gt;)()) and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(Sortable&lt;I,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&lt;First&gt;::__f,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&gt;::__f&gt;) I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::ranges::v1::sort(I, S,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I sort(I first, S sent,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^~~~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/sort.hpp:43:5: note: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argument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deduction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/substitution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failed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/TestStl2/main.cpp:93:11: note:   candidate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 arguments, 1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provided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sort(2);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^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 file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/stl2/algorithm.hpp:87:0,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ClionProjects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/TestStl2/main.cpp:5: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/sort.hpp:62:3: note: candidate: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ForwardRange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&gt;)()) and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(Sortable&lt;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decltype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unnamed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declval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&lt;R&amp;&gt;)())),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&lt;_Tp2&gt;::__f,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&lt;First&gt;::__f&gt;)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safe_iterator_t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&lt;R&gt;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::ranges::v1::sort(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sort(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^~~~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/sort.hpp:62:3: note: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argument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deduction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/substitution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failed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/sort.hpp:72:3: note: candidate: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RandomAccessRange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&gt;)()) and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(Sortable&lt;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decltype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unnamed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declval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&lt;R&amp;&gt;)())),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&lt;_Tp2&gt;::__f,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&lt;First&gt;::__f&gt;)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safe_iterator_t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&lt;R&gt;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::ranges::v1::sort(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sort(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^~~~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/home/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arzar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/sort.hpp:72:3: note: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argument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deduction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/substitution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failed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  <a:extLst/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main.cpp:93:11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no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matching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 call to 'sort(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)'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sort(2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 file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cmcstl2/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/stl2/algorithm.hpp:87:0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TestStl2/main.cpp:5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/cmcstl2/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/stl2/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/sort.hpp:62:3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note: candidate: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&lt;class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class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ForwardRange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&gt;)()) and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(Sortable&lt;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decltype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::ranges::v1::&lt;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unnamed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declval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&lt;R&amp;&gt;)())),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&lt;_Tp2&gt;::__f,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decay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&lt;First&gt;::__f&gt;)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safe_iterator_t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&lt;R&gt;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::ranges::v1::sort(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sort(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Proj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Quite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disaster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Lot and lot of « 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argument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deduction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/substitution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failed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 »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before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finding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the correct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overload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if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you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hard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enough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you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uderstand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that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 argument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violate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the « 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ForwardRange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» and « Sortable » concept but the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message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doesn’t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explain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why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exactly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 the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bright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side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GCC 6 concept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implementation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experimental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and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very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new,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lot of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progress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area.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78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Bonus 3 /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Eric Niebler 2015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000" dirty="0" err="1"/>
              <a:t>Let’s</a:t>
            </a:r>
            <a:r>
              <a:rPr lang="fr-FR" sz="3000" dirty="0"/>
              <a:t> talk about </a:t>
            </a:r>
            <a:r>
              <a:rPr lang="fr-FR" sz="3000" dirty="0" err="1" smtClean="0"/>
              <a:t>efficiency</a:t>
            </a:r>
            <a:r>
              <a:rPr lang="fr-FR" sz="30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000" dirty="0" err="1" smtClean="0"/>
              <a:t>Categorical</a:t>
            </a:r>
            <a:r>
              <a:rPr lang="fr-FR" sz="3000" dirty="0" smtClean="0"/>
              <a:t> </a:t>
            </a:r>
            <a:r>
              <a:rPr lang="fr-FR" sz="3000" dirty="0" err="1" smtClean="0"/>
              <a:t>imperative</a:t>
            </a:r>
            <a:r>
              <a:rPr lang="fr-FR" sz="3000" dirty="0" smtClean="0"/>
              <a:t> of C++ : « abstraction must </a:t>
            </a:r>
            <a:r>
              <a:rPr lang="fr-FR" sz="3000" dirty="0" err="1" smtClean="0"/>
              <a:t>be</a:t>
            </a:r>
            <a:r>
              <a:rPr lang="fr-FR" sz="3000" dirty="0" smtClean="0"/>
              <a:t> </a:t>
            </a:r>
            <a:r>
              <a:rPr lang="fr-FR" sz="3000" dirty="0" err="1" smtClean="0"/>
              <a:t>zero</a:t>
            </a:r>
            <a:r>
              <a:rPr lang="fr-FR" sz="3000" dirty="0" smtClean="0"/>
              <a:t> </a:t>
            </a:r>
            <a:r>
              <a:rPr lang="fr-FR" sz="3000" dirty="0" err="1" smtClean="0"/>
              <a:t>cost</a:t>
            </a:r>
            <a:r>
              <a:rPr lang="fr-FR" sz="3000" dirty="0" smtClean="0"/>
              <a:t>. You </a:t>
            </a:r>
            <a:r>
              <a:rPr lang="fr-FR" sz="3000" dirty="0" err="1" smtClean="0"/>
              <a:t>don’t</a:t>
            </a:r>
            <a:r>
              <a:rPr lang="fr-FR" sz="3000" dirty="0" smtClean="0"/>
              <a:t> </a:t>
            </a:r>
            <a:r>
              <a:rPr lang="fr-FR" sz="3000" dirty="0" err="1" smtClean="0"/>
              <a:t>pay</a:t>
            </a:r>
            <a:r>
              <a:rPr lang="fr-FR" sz="3000" dirty="0" smtClean="0"/>
              <a:t> for </a:t>
            </a:r>
            <a:r>
              <a:rPr lang="fr-FR" sz="3000" dirty="0" err="1" smtClean="0"/>
              <a:t>what</a:t>
            </a:r>
            <a:r>
              <a:rPr lang="fr-FR" sz="3000" dirty="0" smtClean="0"/>
              <a:t> </a:t>
            </a:r>
            <a:r>
              <a:rPr lang="fr-FR" sz="3000" dirty="0" err="1" smtClean="0"/>
              <a:t>you</a:t>
            </a:r>
            <a:r>
              <a:rPr lang="fr-FR" sz="3000" dirty="0" smtClean="0"/>
              <a:t> </a:t>
            </a:r>
            <a:r>
              <a:rPr lang="fr-FR" sz="3000" dirty="0" err="1" smtClean="0"/>
              <a:t>don’t</a:t>
            </a:r>
            <a:r>
              <a:rPr lang="fr-FR" sz="3000" dirty="0" smtClean="0"/>
              <a:t> use »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000" dirty="0" smtClean="0"/>
              <a:t>STL </a:t>
            </a:r>
            <a:r>
              <a:rPr lang="fr-FR" sz="3000" dirty="0" err="1" smtClean="0"/>
              <a:t>algorithms</a:t>
            </a:r>
            <a:r>
              <a:rPr lang="fr-FR" sz="3000" dirty="0" smtClean="0"/>
              <a:t> do a </a:t>
            </a:r>
            <a:r>
              <a:rPr lang="fr-FR" sz="3000" dirty="0" err="1" smtClean="0"/>
              <a:t>splendid</a:t>
            </a:r>
            <a:r>
              <a:rPr lang="fr-FR" sz="3000" dirty="0" smtClean="0"/>
              <a:t> job in </a:t>
            </a:r>
            <a:r>
              <a:rPr lang="fr-FR" sz="3000" dirty="0" err="1" smtClean="0"/>
              <a:t>most</a:t>
            </a:r>
            <a:r>
              <a:rPr lang="fr-FR" sz="3000" dirty="0" smtClean="0"/>
              <a:t> cases. </a:t>
            </a:r>
            <a:r>
              <a:rPr lang="fr-FR" sz="3000" dirty="0" err="1" smtClean="0"/>
              <a:t>They</a:t>
            </a:r>
            <a:r>
              <a:rPr lang="fr-FR" sz="3000" dirty="0" smtClean="0"/>
              <a:t> do </a:t>
            </a:r>
            <a:r>
              <a:rPr lang="fr-FR" sz="3000" dirty="0" err="1" smtClean="0"/>
              <a:t>especially</a:t>
            </a:r>
            <a:r>
              <a:rPr lang="fr-FR" sz="3000" dirty="0" smtClean="0"/>
              <a:t> good </a:t>
            </a:r>
            <a:r>
              <a:rPr lang="fr-FR" sz="3000" dirty="0" err="1" smtClean="0"/>
              <a:t>when</a:t>
            </a:r>
            <a:r>
              <a:rPr lang="fr-FR" sz="3000" dirty="0" smtClean="0"/>
              <a:t> the </a:t>
            </a:r>
            <a:r>
              <a:rPr lang="fr-FR" sz="3000" dirty="0" err="1" smtClean="0"/>
              <a:t>iterator</a:t>
            </a:r>
            <a:r>
              <a:rPr lang="fr-FR" sz="3000" dirty="0" smtClean="0"/>
              <a:t> </a:t>
            </a:r>
            <a:r>
              <a:rPr lang="fr-FR" sz="3000" dirty="0" err="1" smtClean="0"/>
              <a:t>passed</a:t>
            </a:r>
            <a:r>
              <a:rPr lang="fr-FR" sz="3000" dirty="0" smtClean="0"/>
              <a:t> are </a:t>
            </a:r>
            <a:r>
              <a:rPr lang="fr-FR" sz="3000" dirty="0" err="1" smtClean="0"/>
              <a:t>mere</a:t>
            </a:r>
            <a:r>
              <a:rPr lang="fr-FR" sz="3000" dirty="0" smtClean="0"/>
              <a:t> pointers. The code </a:t>
            </a:r>
            <a:r>
              <a:rPr lang="fr-FR" sz="3000" dirty="0" err="1" smtClean="0"/>
              <a:t>generated</a:t>
            </a:r>
            <a:r>
              <a:rPr lang="fr-FR" sz="3000" dirty="0" smtClean="0"/>
              <a:t> </a:t>
            </a:r>
            <a:r>
              <a:rPr lang="fr-FR" sz="3000" dirty="0" err="1" smtClean="0"/>
              <a:t>is</a:t>
            </a:r>
            <a:r>
              <a:rPr lang="fr-FR" sz="3000" dirty="0" smtClean="0"/>
              <a:t> </a:t>
            </a:r>
            <a:r>
              <a:rPr lang="fr-FR" sz="3000" dirty="0" err="1" smtClean="0"/>
              <a:t>guaranteed</a:t>
            </a:r>
            <a:r>
              <a:rPr lang="fr-FR" sz="3000" dirty="0" smtClean="0"/>
              <a:t> to </a:t>
            </a:r>
            <a:r>
              <a:rPr lang="fr-FR" sz="3000" dirty="0" err="1" smtClean="0"/>
              <a:t>be</a:t>
            </a:r>
            <a:r>
              <a:rPr lang="fr-FR" sz="3000" dirty="0" smtClean="0"/>
              <a:t> the </a:t>
            </a:r>
            <a:r>
              <a:rPr lang="fr-FR" sz="3000" dirty="0" err="1" smtClean="0"/>
              <a:t>same</a:t>
            </a:r>
            <a:r>
              <a:rPr lang="fr-FR" sz="3000" dirty="0" smtClean="0"/>
              <a:t> code as </a:t>
            </a:r>
            <a:r>
              <a:rPr lang="fr-FR" sz="3000" dirty="0" err="1" smtClean="0"/>
              <a:t>written</a:t>
            </a:r>
            <a:r>
              <a:rPr lang="fr-FR" sz="3000" dirty="0" smtClean="0"/>
              <a:t> by hand. </a:t>
            </a:r>
            <a:r>
              <a:rPr lang="fr-FR" sz="3000" dirty="0" err="1" smtClean="0"/>
              <a:t>That’s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because</a:t>
            </a:r>
            <a:r>
              <a:rPr lang="fr-FR" sz="3000" dirty="0" smtClean="0"/>
              <a:t> </a:t>
            </a:r>
            <a:r>
              <a:rPr lang="fr-FR" sz="3000" dirty="0" err="1" smtClean="0"/>
              <a:t>iterator</a:t>
            </a:r>
            <a:r>
              <a:rPr lang="fr-FR" sz="3000" dirty="0" smtClean="0"/>
              <a:t> </a:t>
            </a:r>
            <a:r>
              <a:rPr lang="fr-FR" sz="3000" dirty="0" err="1" smtClean="0"/>
              <a:t>were</a:t>
            </a:r>
            <a:r>
              <a:rPr lang="fr-FR" sz="3000" dirty="0" smtClean="0"/>
              <a:t> </a:t>
            </a:r>
            <a:r>
              <a:rPr lang="fr-FR" sz="3000" dirty="0" err="1" smtClean="0"/>
              <a:t>designed</a:t>
            </a:r>
            <a:r>
              <a:rPr lang="fr-FR" sz="3000" dirty="0" smtClean="0"/>
              <a:t> </a:t>
            </a:r>
            <a:r>
              <a:rPr lang="fr-FR" sz="3000" dirty="0" err="1" smtClean="0"/>
              <a:t>from</a:t>
            </a:r>
            <a:r>
              <a:rPr lang="fr-FR" sz="3000" dirty="0" smtClean="0"/>
              <a:t> the scratch as a </a:t>
            </a:r>
            <a:r>
              <a:rPr lang="fr-FR" sz="3000" dirty="0" err="1" smtClean="0"/>
              <a:t>thin</a:t>
            </a:r>
            <a:r>
              <a:rPr lang="fr-FR" sz="3000" dirty="0" smtClean="0"/>
              <a:t> abstraction over pointer.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3000" dirty="0" err="1" smtClean="0"/>
              <a:t>However</a:t>
            </a:r>
            <a:r>
              <a:rPr lang="fr-FR" sz="3000" dirty="0" smtClean="0"/>
              <a:t> STL </a:t>
            </a:r>
            <a:r>
              <a:rPr lang="fr-FR" sz="3000" dirty="0" err="1" smtClean="0"/>
              <a:t>algo</a:t>
            </a:r>
            <a:r>
              <a:rPr lang="fr-FR" sz="3000" dirty="0" smtClean="0"/>
              <a:t> </a:t>
            </a:r>
            <a:r>
              <a:rPr lang="fr-FR" sz="3000" dirty="0" err="1" smtClean="0"/>
              <a:t>can</a:t>
            </a:r>
            <a:r>
              <a:rPr lang="fr-FR" sz="3000" dirty="0" smtClean="0"/>
              <a:t> </a:t>
            </a:r>
            <a:r>
              <a:rPr lang="fr-FR" sz="3000" dirty="0" err="1" smtClean="0"/>
              <a:t>be</a:t>
            </a:r>
            <a:r>
              <a:rPr lang="fr-FR" sz="3000" dirty="0" smtClean="0"/>
              <a:t> </a:t>
            </a:r>
            <a:r>
              <a:rPr lang="fr-FR" sz="3000" dirty="0" err="1" smtClean="0"/>
              <a:t>suboptimal</a:t>
            </a:r>
            <a:r>
              <a:rPr lang="fr-FR" sz="3000" dirty="0" smtClean="0"/>
              <a:t> </a:t>
            </a:r>
            <a:r>
              <a:rPr lang="fr-FR" sz="3000" dirty="0" err="1" smtClean="0"/>
              <a:t>when</a:t>
            </a:r>
            <a:r>
              <a:rPr lang="fr-FR" sz="3000" dirty="0" smtClean="0"/>
              <a:t> </a:t>
            </a:r>
            <a:r>
              <a:rPr lang="fr-FR" sz="3000" dirty="0" err="1" smtClean="0"/>
              <a:t>working</a:t>
            </a:r>
            <a:r>
              <a:rPr lang="fr-FR" sz="3000" dirty="0" smtClean="0"/>
              <a:t> on more </a:t>
            </a:r>
            <a:r>
              <a:rPr lang="fr-FR" sz="3000" dirty="0" err="1" smtClean="0"/>
              <a:t>complex</a:t>
            </a:r>
            <a:r>
              <a:rPr lang="fr-FR" sz="3000" dirty="0" smtClean="0"/>
              <a:t> </a:t>
            </a:r>
            <a:r>
              <a:rPr lang="fr-FR" sz="3000" dirty="0" err="1" smtClean="0"/>
              <a:t>iterator</a:t>
            </a:r>
            <a:r>
              <a:rPr lang="fr-FR" sz="3000" dirty="0" smtClean="0"/>
              <a:t>, </a:t>
            </a:r>
            <a:r>
              <a:rPr lang="fr-FR" sz="3000" dirty="0" err="1" smtClean="0"/>
              <a:t>let’s</a:t>
            </a:r>
            <a:r>
              <a:rPr lang="fr-FR" sz="3000" dirty="0" smtClean="0"/>
              <a:t> </a:t>
            </a:r>
            <a:r>
              <a:rPr lang="fr-FR" sz="3000" dirty="0" err="1" smtClean="0"/>
              <a:t>see</a:t>
            </a:r>
            <a:r>
              <a:rPr lang="fr-FR" sz="3000" dirty="0" smtClean="0"/>
              <a:t> </a:t>
            </a:r>
            <a:r>
              <a:rPr lang="fr-FR" sz="3000" dirty="0" err="1" smtClean="0"/>
              <a:t>why</a:t>
            </a:r>
            <a:r>
              <a:rPr lang="fr-FR" sz="3000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stl_algorithm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//... use ‘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’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Sent&gt;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stl_algorithm_fix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//... use ‘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’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Cumbersome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sz="5800" dirty="0" smtClean="0"/>
              <a:t>C++11 : </a:t>
            </a:r>
            <a:r>
              <a:rPr lang="fr-FR" sz="5800" dirty="0" err="1" smtClean="0"/>
              <a:t>meh</a:t>
            </a:r>
            <a:endParaRPr lang="fr-FR" sz="5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en-US" sz="3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count_if</a:t>
            </a:r>
            <a:r>
              <a:rPr lang="en-US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[](</a:t>
            </a:r>
            <a:r>
              <a:rPr lang="en-US" sz="3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sz="3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sz="3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.is_valid</a:t>
            </a:r>
            <a:r>
              <a:rPr lang="fr-FR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3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///////////////////////////////////////////////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3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s : v)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3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s.is_valid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c++;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« A sentinel is an abstraction of a past-the-end iterator. »</a:t>
            </a:r>
          </a:p>
          <a:p>
            <a:pPr eaLnBrk="1" hangingPunct="1"/>
            <a:r>
              <a:rPr lang="fr-FR" altLang="fr-FR" smtClean="0"/>
              <a:t>« A range is an iterator and a sentinel that designate the begin and the end of computation. »</a:t>
            </a:r>
          </a:p>
          <a:p>
            <a:pPr eaLnBrk="1" hangingPunct="1"/>
            <a:r>
              <a:rPr lang="fr-FR" altLang="fr-FR" smtClean="0"/>
              <a:t>« Most of the library algorithmic template library that operate on data structure have interfaces that use ranges. »</a:t>
            </a:r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24.2.8 Concept Sentinel [</a:t>
            </a:r>
            <a:r>
              <a:rPr lang="en-US" dirty="0" err="1"/>
              <a:t>iterators.sentinel</a:t>
            </a:r>
            <a:r>
              <a:rPr lang="en-US" dirty="0"/>
              <a:t>]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template </a:t>
            </a:r>
            <a:r>
              <a:rPr lang="en-US" dirty="0"/>
              <a:t>&lt;class TS, class I&gt; concept bool Sentinel()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{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return </a:t>
            </a:r>
            <a:r>
              <a:rPr lang="en-US" dirty="0"/>
              <a:t>Semiregular&lt;TS&gt;() &amp;&amp; Iterator&lt;I&gt;() </a:t>
            </a:r>
            <a:r>
              <a:rPr lang="en-US" dirty="0" smtClean="0"/>
              <a:t>&amp;&amp;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WeaklyEqualityComparable</a:t>
            </a:r>
            <a:r>
              <a:rPr lang="en-US" dirty="0" smtClean="0"/>
              <a:t>&lt;TS</a:t>
            </a:r>
            <a:r>
              <a:rPr lang="en-US" dirty="0"/>
              <a:t>, I&gt;();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Let </a:t>
            </a:r>
            <a:r>
              <a:rPr lang="en-US" dirty="0"/>
              <a:t>s and </a:t>
            </a:r>
            <a:r>
              <a:rPr lang="en-US" dirty="0" err="1"/>
              <a:t>i</a:t>
            </a:r>
            <a:r>
              <a:rPr lang="en-US" dirty="0"/>
              <a:t> be values of type S and I such that [</a:t>
            </a:r>
            <a:r>
              <a:rPr lang="en-US" dirty="0" err="1"/>
              <a:t>i,s</a:t>
            </a:r>
            <a:r>
              <a:rPr lang="en-US" dirty="0"/>
              <a:t>) denotes a range. Types S and I satisfy Sentinel&lt;S, I&gt;() if and only if: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—(</a:t>
            </a:r>
            <a:r>
              <a:rPr lang="en-US" dirty="0"/>
              <a:t>1.1) </a:t>
            </a:r>
            <a:r>
              <a:rPr lang="en-US" dirty="0" err="1"/>
              <a:t>i</a:t>
            </a:r>
            <a:r>
              <a:rPr lang="en-US" dirty="0"/>
              <a:t> == s is well-deﬁned.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—(</a:t>
            </a:r>
            <a:r>
              <a:rPr lang="en-US" dirty="0"/>
              <a:t>1.2) If bool(</a:t>
            </a:r>
            <a:r>
              <a:rPr lang="en-US" dirty="0" err="1"/>
              <a:t>i</a:t>
            </a:r>
            <a:r>
              <a:rPr lang="en-US" dirty="0"/>
              <a:t> != s) then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 err="1"/>
              <a:t>dereferenceable</a:t>
            </a:r>
            <a:r>
              <a:rPr lang="en-US" dirty="0"/>
              <a:t> and [++</a:t>
            </a:r>
            <a:r>
              <a:rPr lang="en-US" dirty="0" err="1"/>
              <a:t>i,s</a:t>
            </a:r>
            <a:r>
              <a:rPr lang="en-US" dirty="0"/>
              <a:t>) denotes a range. 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noinline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c_strlen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!=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++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hello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"Bonjour monde"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defeat_optimizer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 = { hello , hello , hello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h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defeat_optimizer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::cout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c_strlen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(h)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hello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"Bonjour monde"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defeat_optimizer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 = { hello , hello , hello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h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defeat_optimizer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::cout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c_strlen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(h)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8066088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noinline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it_strlen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++n;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c_string_simple_it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:s(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++s;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it_strlen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(hello),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(hello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c_strlen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(hello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/>
        </p:spPr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endParaRPr lang="fr-FR" sz="3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3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fr-FR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s(</a:t>
            </a:r>
            <a:r>
              <a:rPr lang="fr-FR" sz="3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3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sz="3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:s(</a:t>
            </a:r>
            <a:r>
              <a:rPr lang="fr-FR" sz="3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3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sz="38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++s;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operator*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38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3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sz="38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3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 &amp;&amp; !</a:t>
            </a:r>
            <a:r>
              <a:rPr lang="en-US" sz="3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&amp;&amp; </a:t>
            </a:r>
            <a:r>
              <a:rPr lang="en-US" sz="3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*</a:t>
            </a:r>
            <a:r>
              <a:rPr lang="en-US" sz="3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3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</a:t>
            </a:r>
            <a:r>
              <a:rPr lang="en-US" sz="3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(!s) {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38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3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fr-FR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};</a:t>
            </a:r>
            <a:endParaRPr lang="fr-FR" sz="3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endParaRPr lang="en-US" sz="3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3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!(*</a:t>
            </a:r>
            <a:r>
              <a:rPr lang="en-US" sz="3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  <a:endParaRPr lang="fr-FR" sz="3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3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it_strlen</a:t>
            </a:r>
            <a:r>
              <a:rPr lang="fr-FR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3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(hello), </a:t>
            </a:r>
            <a:r>
              <a:rPr lang="fr-FR" sz="3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sz="3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/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s(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:s(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++s;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 &amp;&amp; !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*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c_string_iterator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304800"/>
            <a:ext cx="6734175" cy="79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/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noinline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it_sent_strlen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0;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++n;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Let’s improve the STL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smtClean="0"/>
              <a:t>Range TS </a:t>
            </a:r>
            <a:r>
              <a:rPr lang="fr-FR" dirty="0" err="1" smtClean="0"/>
              <a:t>bring</a:t>
            </a:r>
            <a:r>
              <a:rPr lang="fr-FR" dirty="0" smtClean="0"/>
              <a:t> us 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b="1" u="sng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b="1" u="sng" dirty="0" smtClean="0"/>
              <a:t>Range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b="1" u="sng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Callable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Projection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/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:s(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++s;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c_str_simple_sent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c_str_simple_sent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it_sent_strlen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c_str_simple_sent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/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s;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:s(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++s;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fr-FR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 ==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c_str_simple_sent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operator!=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c_str_simple_sent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it_sent_strlen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c_str_simple_it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c_str_simple_sent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fr-FR" dirty="0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11907838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got</a:t>
            </a:r>
            <a:r>
              <a:rPr lang="fr-FR" dirty="0" smtClean="0"/>
              <a:t> </a:t>
            </a:r>
            <a:r>
              <a:rPr lang="fr-FR" smtClean="0"/>
              <a:t>back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effenciency</a:t>
            </a:r>
            <a:r>
              <a:rPr lang="fr-FR" dirty="0" smtClean="0"/>
              <a:t> as the hand-</a:t>
            </a:r>
            <a:r>
              <a:rPr lang="fr-FR" dirty="0" err="1" smtClean="0"/>
              <a:t>coded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endParaRPr lang="fr-FR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The </a:t>
            </a:r>
            <a:r>
              <a:rPr lang="fr-FR" dirty="0" err="1" smtClean="0"/>
              <a:t>iterator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to </a:t>
            </a:r>
            <a:r>
              <a:rPr lang="fr-FR" dirty="0" err="1" smtClean="0"/>
              <a:t>implemented</a:t>
            </a:r>
            <a:r>
              <a:rPr lang="fr-FR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dirty="0" err="1" smtClean="0"/>
              <a:t>Iterator</a:t>
            </a:r>
            <a:r>
              <a:rPr lang="fr-FR" dirty="0" smtClean="0"/>
              <a:t> / </a:t>
            </a:r>
            <a:r>
              <a:rPr lang="fr-FR" dirty="0" err="1" smtClean="0"/>
              <a:t>sentinel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for </a:t>
            </a:r>
            <a:r>
              <a:rPr lang="fr-FR" dirty="0" err="1" smtClean="0"/>
              <a:t>efficiency</a:t>
            </a:r>
            <a:r>
              <a:rPr lang="fr-FR" dirty="0" smtClean="0"/>
              <a:t>. 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decouple</a:t>
            </a:r>
            <a:r>
              <a:rPr lang="fr-FR" dirty="0" smtClean="0"/>
              <a:t> </a:t>
            </a:r>
            <a:r>
              <a:rPr lang="fr-FR" dirty="0" err="1" smtClean="0"/>
              <a:t>cleanly</a:t>
            </a:r>
            <a:r>
              <a:rPr lang="fr-FR" dirty="0" smtClean="0"/>
              <a:t> the </a:t>
            </a:r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iterator</a:t>
            </a:r>
            <a:r>
              <a:rPr lang="fr-FR" dirty="0" smtClean="0"/>
              <a:t> and the end condition of </a:t>
            </a:r>
            <a:r>
              <a:rPr lang="fr-FR" dirty="0" err="1" smtClean="0"/>
              <a:t>algorithm</a:t>
            </a:r>
            <a:r>
              <a:rPr lang="fr-FR" dirty="0" smtClean="0"/>
              <a:t>.</a:t>
            </a:r>
            <a:endParaRPr lang="fr-F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/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"Bonjour Monde"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unsafe_find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==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found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unsafe_find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(hello,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::find(hello,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unreacheable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Iterator / Sentinel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fr-FR" altLang="fr-FR" smtClean="0"/>
              <a:t>In range TS : Iterator / sentinel has been generalized across the entire STL.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The range-based for loop have also been modified to support iterator/ sentinel (Already implemented in gcc and clang trunk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41055</TotalTime>
  <Words>5944</Words>
  <Application>Microsoft Office PowerPoint</Application>
  <PresentationFormat>On-screen Show (4:3)</PresentationFormat>
  <Paragraphs>1120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Calibri</vt:lpstr>
      <vt:lpstr>Arial</vt:lpstr>
      <vt:lpstr>Wingdings</vt:lpstr>
      <vt:lpstr>Office Theme</vt:lpstr>
      <vt:lpstr>Range TS view::transform&lt;algorithm&gt;</vt:lpstr>
      <vt:lpstr>Range TS</vt:lpstr>
      <vt:lpstr>In a nutshell</vt:lpstr>
      <vt:lpstr>« No raw loop. Use algorithm »</vt:lpstr>
      <vt:lpstr>« No raw loop. Use algorithm »</vt:lpstr>
      <vt:lpstr>Cumbersome to use</vt:lpstr>
      <vt:lpstr>Cumbersome to use</vt:lpstr>
      <vt:lpstr>Cumbersome to use</vt:lpstr>
      <vt:lpstr>Let’s improve the STL !</vt:lpstr>
      <vt:lpstr>Cumbersome to use</vt:lpstr>
      <vt:lpstr>Cumbersome to use</vt:lpstr>
      <vt:lpstr>PowerPoint Presentation</vt:lpstr>
      <vt:lpstr>PowerPoint Presentation</vt:lpstr>
      <vt:lpstr>PowerPoint Presentation</vt:lpstr>
      <vt:lpstr>Range</vt:lpstr>
      <vt:lpstr>Range</vt:lpstr>
      <vt:lpstr>Range</vt:lpstr>
      <vt:lpstr>Let’s improve the STL !</vt:lpstr>
      <vt:lpstr>Callable</vt:lpstr>
      <vt:lpstr>Callable</vt:lpstr>
      <vt:lpstr>Callable</vt:lpstr>
      <vt:lpstr>Callable</vt:lpstr>
      <vt:lpstr>Callable</vt:lpstr>
      <vt:lpstr>Cumbersome to use</vt:lpstr>
      <vt:lpstr>Let’s improve the STL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« No raw loop. Use algorithm »</vt:lpstr>
      <vt:lpstr>Eager and don’t compose</vt:lpstr>
      <vt:lpstr>View</vt:lpstr>
      <vt:lpstr>View</vt:lpstr>
      <vt:lpstr>View</vt:lpstr>
      <vt:lpstr>Eager and don’t compose</vt:lpstr>
      <vt:lpstr>Built-in Range Views</vt:lpstr>
      <vt:lpstr>Eager and don’t compose</vt:lpstr>
      <vt:lpstr>1. Print hello in front of the name.</vt:lpstr>
      <vt:lpstr>2. List of names : find all those names where "am" occurs</vt:lpstr>
      <vt:lpstr>3. Partitioning</vt:lpstr>
      <vt:lpstr>4. Find  names where length of name is less than the index + 1.</vt:lpstr>
      <vt:lpstr>4. Find  names where length of name is less than the index + 1.</vt:lpstr>
      <vt:lpstr>5. Flatten range of range</vt:lpstr>
      <vt:lpstr>5. Flatten range of range</vt:lpstr>
      <vt:lpstr>Serious java example</vt:lpstr>
      <vt:lpstr>Find buy of the youngest person</vt:lpstr>
      <vt:lpstr>Find buy of the youngest person</vt:lpstr>
      <vt:lpstr>Challenge</vt:lpstr>
      <vt:lpstr>Challenge</vt:lpstr>
      <vt:lpstr>PowerPoint Presentation</vt:lpstr>
      <vt:lpstr>?</vt:lpstr>
      <vt:lpstr>Range rewriting 1/2</vt:lpstr>
      <vt:lpstr>Range rewriting 2/2</vt:lpstr>
      <vt:lpstr>Range rewriting 2/2</vt:lpstr>
      <vt:lpstr>PowerPoint Presentation</vt:lpstr>
      <vt:lpstr>Questions?</vt:lpstr>
      <vt:lpstr>PowerPoint Presentation</vt:lpstr>
      <vt:lpstr>LLVM/clang STL usage survey</vt:lpstr>
      <vt:lpstr>LLVM/clang STL usage survey</vt:lpstr>
      <vt:lpstr>LLVM/clang STL usage survey</vt:lpstr>
      <vt:lpstr>LLVM/clang STL usage survey</vt:lpstr>
      <vt:lpstr>LLVM/clang STL usage survey</vt:lpstr>
      <vt:lpstr>PowerPoint Presentation</vt:lpstr>
      <vt:lpstr>Concept</vt:lpstr>
      <vt:lpstr>Concept</vt:lpstr>
      <vt:lpstr>Concept</vt:lpstr>
      <vt:lpstr>Concept</vt:lpstr>
      <vt:lpstr>Concept</vt:lpstr>
      <vt:lpstr>PowerPoint Presentation</vt:lpstr>
      <vt:lpstr>Concept</vt:lpstr>
      <vt:lpstr>Concept</vt:lpstr>
      <vt:lpstr>PowerPoint Presentation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  <vt:lpstr>Iterator / Sentinel</vt:lpstr>
    </vt:vector>
  </TitlesOfParts>
  <Company>Aerix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Ranges for the Standard Library</dc:title>
  <dc:creator>Eric</dc:creator>
  <cp:lastModifiedBy>Thomas</cp:lastModifiedBy>
  <cp:revision>602</cp:revision>
  <dcterms:created xsi:type="dcterms:W3CDTF">2014-10-18T21:53:44Z</dcterms:created>
  <dcterms:modified xsi:type="dcterms:W3CDTF">2016-05-17T12:05:05Z</dcterms:modified>
</cp:coreProperties>
</file>