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5" r:id="rId3"/>
    <p:sldId id="265" r:id="rId4"/>
    <p:sldId id="263" r:id="rId5"/>
    <p:sldId id="282" r:id="rId6"/>
    <p:sldId id="258" r:id="rId7"/>
    <p:sldId id="259" r:id="rId8"/>
    <p:sldId id="266" r:id="rId9"/>
    <p:sldId id="268" r:id="rId10"/>
    <p:sldId id="275" r:id="rId11"/>
    <p:sldId id="276" r:id="rId12"/>
    <p:sldId id="279" r:id="rId13"/>
    <p:sldId id="271" r:id="rId14"/>
    <p:sldId id="284" r:id="rId15"/>
    <p:sldId id="283" r:id="rId16"/>
    <p:sldId id="277" r:id="rId17"/>
    <p:sldId id="278" r:id="rId18"/>
    <p:sldId id="280" r:id="rId19"/>
    <p:sldId id="281" r:id="rId2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1972" autoAdjust="0"/>
  </p:normalViewPr>
  <p:slideViewPr>
    <p:cSldViewPr snapToGrid="0" snapToObjects="1">
      <p:cViewPr varScale="1">
        <p:scale>
          <a:sx n="100" d="100"/>
          <a:sy n="100" d="100"/>
        </p:scale>
        <p:origin x="169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04/12/24</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04/12/24</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a:bodyPr>
          <a:lstStyle/>
          <a:p>
            <a:r>
              <a:rPr lang="en-US" sz="3900" dirty="0"/>
              <a:t>Large-Scale and Multi-Structured Databases</a:t>
            </a:r>
            <a:br>
              <a:rPr lang="en-US" dirty="0"/>
            </a:br>
            <a:r>
              <a:rPr lang="en-US" b="1" i="1" dirty="0"/>
              <a:t>&lt;Project title&gt;</a:t>
            </a:r>
            <a:endParaRPr lang="en-US" sz="3300" i="1" dirty="0"/>
          </a:p>
        </p:txBody>
      </p:sp>
      <p:sp>
        <p:nvSpPr>
          <p:cNvPr id="3" name="Sottotitolo 2"/>
          <p:cNvSpPr>
            <a:spLocks noGrp="1"/>
          </p:cNvSpPr>
          <p:nvPr>
            <p:ph type="subTitle" idx="1"/>
          </p:nvPr>
        </p:nvSpPr>
        <p:spPr/>
        <p:txBody>
          <a:bodyPr/>
          <a:lstStyle/>
          <a:p>
            <a:r>
              <a:rPr lang="it-IT" dirty="0"/>
              <a:t>&lt;</a:t>
            </a:r>
            <a:r>
              <a:rPr lang="it-IT" dirty="0" err="1"/>
              <a:t>authors</a:t>
            </a:r>
            <a:r>
              <a:rPr lang="it-IT" dirty="0"/>
              <a:t>&gt;</a:t>
            </a:r>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509B-E1C2-F9B5-B3A5-3D1BFDF9D83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42B07DE-25D9-F3C6-B627-29B05F04A55A}"/>
              </a:ext>
            </a:extLst>
          </p:cNvPr>
          <p:cNvSpPr>
            <a:spLocks noGrp="1"/>
          </p:cNvSpPr>
          <p:nvPr>
            <p:ph type="title"/>
          </p:nvPr>
        </p:nvSpPr>
        <p:spPr/>
        <p:txBody>
          <a:bodyPr>
            <a:normAutofit/>
          </a:bodyPr>
          <a:lstStyle/>
          <a:p>
            <a:r>
              <a:rPr lang="en-US" dirty="0"/>
              <a:t>MongoDB Replica Set Configuration</a:t>
            </a:r>
          </a:p>
        </p:txBody>
      </p:sp>
      <p:sp>
        <p:nvSpPr>
          <p:cNvPr id="3" name="CasellaDiTesto 2">
            <a:extLst>
              <a:ext uri="{FF2B5EF4-FFF2-40B4-BE49-F238E27FC236}">
                <a16:creationId xmlns:a16="http://schemas.microsoft.com/office/drawing/2014/main" id="{7E56C738-FE1D-8529-B249-6B7A24251711}"/>
              </a:ext>
            </a:extLst>
          </p:cNvPr>
          <p:cNvSpPr txBox="1"/>
          <p:nvPr/>
        </p:nvSpPr>
        <p:spPr>
          <a:xfrm>
            <a:off x="538843" y="1469572"/>
            <a:ext cx="7494814" cy="1477328"/>
          </a:xfrm>
          <a:prstGeom prst="rect">
            <a:avLst/>
          </a:prstGeom>
          <a:noFill/>
        </p:spPr>
        <p:txBody>
          <a:bodyPr wrap="square" rtlCol="0">
            <a:spAutoFit/>
          </a:bodyPr>
          <a:lstStyle/>
          <a:p>
            <a:r>
              <a:rPr lang="en-US" i="1" dirty="0"/>
              <a:t>Show the configuration of the MongoDB Replica Set. </a:t>
            </a:r>
          </a:p>
          <a:p>
            <a:endParaRPr lang="en-US" i="1" dirty="0"/>
          </a:p>
          <a:p>
            <a:r>
              <a:rPr lang="en-US" i="1" dirty="0"/>
              <a:t>Show how Write Concern and Read Preference have been configured and justify this configuration highlighting how they support non-functional requirements.</a:t>
            </a:r>
          </a:p>
        </p:txBody>
      </p:sp>
    </p:spTree>
    <p:extLst>
      <p:ext uri="{BB962C8B-B14F-4D97-AF65-F5344CB8AC3E}">
        <p14:creationId xmlns:p14="http://schemas.microsoft.com/office/powerpoint/2010/main" val="267316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052C8-7546-2CD3-35B2-0D9E1D8F631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F0F7CF3-C373-6CD2-DF09-99E2485CEB11}"/>
              </a:ext>
            </a:extLst>
          </p:cNvPr>
          <p:cNvSpPr>
            <a:spLocks noGrp="1"/>
          </p:cNvSpPr>
          <p:nvPr>
            <p:ph type="title"/>
          </p:nvPr>
        </p:nvSpPr>
        <p:spPr/>
        <p:txBody>
          <a:bodyPr>
            <a:normAutofit/>
          </a:bodyPr>
          <a:lstStyle/>
          <a:p>
            <a:r>
              <a:rPr lang="en-US" dirty="0"/>
              <a:t>MongoDB Indexes</a:t>
            </a:r>
          </a:p>
        </p:txBody>
      </p:sp>
      <p:sp>
        <p:nvSpPr>
          <p:cNvPr id="3" name="CasellaDiTesto 2">
            <a:extLst>
              <a:ext uri="{FF2B5EF4-FFF2-40B4-BE49-F238E27FC236}">
                <a16:creationId xmlns:a16="http://schemas.microsoft.com/office/drawing/2014/main" id="{8A063D84-9C27-83CC-3427-34D6EBCE9D08}"/>
              </a:ext>
            </a:extLst>
          </p:cNvPr>
          <p:cNvSpPr txBox="1"/>
          <p:nvPr/>
        </p:nvSpPr>
        <p:spPr>
          <a:xfrm>
            <a:off x="538843" y="1469572"/>
            <a:ext cx="7494814" cy="646331"/>
          </a:xfrm>
          <a:prstGeom prst="rect">
            <a:avLst/>
          </a:prstGeom>
          <a:noFill/>
        </p:spPr>
        <p:txBody>
          <a:bodyPr wrap="square" rtlCol="0">
            <a:spAutoFit/>
          </a:bodyPr>
          <a:lstStyle/>
          <a:p>
            <a:r>
              <a:rPr lang="en-US" i="1" dirty="0"/>
              <a:t>Show indexes defined. Justify their usage and validate them experimentally (show query performance with and w/o the indexes). </a:t>
            </a:r>
          </a:p>
        </p:txBody>
      </p:sp>
    </p:spTree>
    <p:extLst>
      <p:ext uri="{BB962C8B-B14F-4D97-AF65-F5344CB8AC3E}">
        <p14:creationId xmlns:p14="http://schemas.microsoft.com/office/powerpoint/2010/main" val="426979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0FD46-E23E-8965-6215-16E2573CD78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289B94-C15E-C92A-C508-2FC25C3C9767}"/>
              </a:ext>
            </a:extLst>
          </p:cNvPr>
          <p:cNvSpPr>
            <a:spLocks noGrp="1"/>
          </p:cNvSpPr>
          <p:nvPr>
            <p:ph type="title"/>
          </p:nvPr>
        </p:nvSpPr>
        <p:spPr/>
        <p:txBody>
          <a:bodyPr>
            <a:normAutofit fontScale="90000"/>
          </a:bodyPr>
          <a:lstStyle/>
          <a:p>
            <a:r>
              <a:rPr lang="en-US" dirty="0"/>
              <a:t>Discussion on MongoDB Data Sharding</a:t>
            </a:r>
          </a:p>
        </p:txBody>
      </p:sp>
      <p:sp>
        <p:nvSpPr>
          <p:cNvPr id="3" name="CasellaDiTesto 2">
            <a:extLst>
              <a:ext uri="{FF2B5EF4-FFF2-40B4-BE49-F238E27FC236}">
                <a16:creationId xmlns:a16="http://schemas.microsoft.com/office/drawing/2014/main" id="{25C55F6B-DA13-815B-BB76-5F20B0C8BBC3}"/>
              </a:ext>
            </a:extLst>
          </p:cNvPr>
          <p:cNvSpPr txBox="1"/>
          <p:nvPr/>
        </p:nvSpPr>
        <p:spPr>
          <a:xfrm>
            <a:off x="538843" y="1469572"/>
            <a:ext cx="7494814" cy="923330"/>
          </a:xfrm>
          <a:prstGeom prst="rect">
            <a:avLst/>
          </a:prstGeom>
          <a:noFill/>
        </p:spPr>
        <p:txBody>
          <a:bodyPr wrap="square" rtlCol="0">
            <a:spAutoFit/>
          </a:bodyPr>
          <a:lstStyle/>
          <a:p>
            <a:r>
              <a:rPr lang="en-US" i="1" dirty="0"/>
              <a:t>Argue about possible data sharding strategies highlighting why these strategies could bring benefits </a:t>
            </a:r>
            <a:r>
              <a:rPr lang="en-US" i="1" dirty="0" err="1"/>
              <a:t>w.r.t.</a:t>
            </a:r>
            <a:r>
              <a:rPr lang="en-US" i="1" dirty="0"/>
              <a:t> application functional and non-functional requirements. </a:t>
            </a:r>
          </a:p>
        </p:txBody>
      </p:sp>
    </p:spTree>
    <p:extLst>
      <p:ext uri="{BB962C8B-B14F-4D97-AF65-F5344CB8AC3E}">
        <p14:creationId xmlns:p14="http://schemas.microsoft.com/office/powerpoint/2010/main" val="23665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6B5E6-966C-B97A-3696-C737DDCE2AE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349FF-821C-E9A8-7149-FE33169A381C}"/>
              </a:ext>
            </a:extLst>
          </p:cNvPr>
          <p:cNvSpPr>
            <a:spLocks noGrp="1"/>
          </p:cNvSpPr>
          <p:nvPr>
            <p:ph type="title"/>
          </p:nvPr>
        </p:nvSpPr>
        <p:spPr/>
        <p:txBody>
          <a:bodyPr>
            <a:normAutofit/>
          </a:bodyPr>
          <a:lstStyle/>
          <a:p>
            <a:r>
              <a:rPr lang="en-US" dirty="0"/>
              <a:t>Key-value DB Design</a:t>
            </a:r>
          </a:p>
        </p:txBody>
      </p:sp>
      <p:sp>
        <p:nvSpPr>
          <p:cNvPr id="3" name="CasellaDiTesto 2">
            <a:extLst>
              <a:ext uri="{FF2B5EF4-FFF2-40B4-BE49-F238E27FC236}">
                <a16:creationId xmlns:a16="http://schemas.microsoft.com/office/drawing/2014/main" id="{5E19476B-EB96-956E-8F5E-A77A8860C56E}"/>
              </a:ext>
            </a:extLst>
          </p:cNvPr>
          <p:cNvSpPr txBox="1"/>
          <p:nvPr/>
        </p:nvSpPr>
        <p:spPr>
          <a:xfrm>
            <a:off x="538843" y="1469572"/>
            <a:ext cx="7494814" cy="646331"/>
          </a:xfrm>
          <a:prstGeom prst="rect">
            <a:avLst/>
          </a:prstGeom>
          <a:noFill/>
        </p:spPr>
        <p:txBody>
          <a:bodyPr wrap="square" rtlCol="0">
            <a:spAutoFit/>
          </a:bodyPr>
          <a:lstStyle/>
          <a:p>
            <a:r>
              <a:rPr lang="en-US" i="1" dirty="0"/>
              <a:t>Show the Redis data model (which names have been chosen for keys? Which values are stored within keys?) and justify choices.</a:t>
            </a:r>
          </a:p>
        </p:txBody>
      </p:sp>
      <p:sp>
        <p:nvSpPr>
          <p:cNvPr id="5" name="CasellaDiTesto 4">
            <a:extLst>
              <a:ext uri="{FF2B5EF4-FFF2-40B4-BE49-F238E27FC236}">
                <a16:creationId xmlns:a16="http://schemas.microsoft.com/office/drawing/2014/main" id="{277EAB67-8180-EBFD-C5C9-C4F5F45800AE}"/>
              </a:ext>
            </a:extLst>
          </p:cNvPr>
          <p:cNvSpPr txBox="1"/>
          <p:nvPr/>
        </p:nvSpPr>
        <p:spPr>
          <a:xfrm>
            <a:off x="538843" y="2423416"/>
            <a:ext cx="7494814" cy="1477328"/>
          </a:xfrm>
          <a:prstGeom prst="rect">
            <a:avLst/>
          </a:prstGeom>
          <a:noFill/>
        </p:spPr>
        <p:txBody>
          <a:bodyPr wrap="square">
            <a:spAutoFit/>
          </a:bodyPr>
          <a:lstStyle/>
          <a:p>
            <a:r>
              <a:rPr lang="en-US" i="1" dirty="0"/>
              <a:t>Show the implemented queries highlighting how the system benefits from the proposed DB design.</a:t>
            </a:r>
          </a:p>
          <a:p>
            <a:endParaRPr lang="en-US" i="1" dirty="0"/>
          </a:p>
          <a:p>
            <a:r>
              <a:rPr lang="en-US" i="1" dirty="0"/>
              <a:t>If needed, make also reference to the Mock-ups (for the view supported by the designed key)</a:t>
            </a:r>
          </a:p>
        </p:txBody>
      </p:sp>
      <p:sp>
        <p:nvSpPr>
          <p:cNvPr id="6" name="CasellaDiTesto 5">
            <a:extLst>
              <a:ext uri="{FF2B5EF4-FFF2-40B4-BE49-F238E27FC236}">
                <a16:creationId xmlns:a16="http://schemas.microsoft.com/office/drawing/2014/main" id="{23EF06B9-3A37-688B-FE5C-DD7CC6EF893E}"/>
              </a:ext>
            </a:extLst>
          </p:cNvPr>
          <p:cNvSpPr txBox="1"/>
          <p:nvPr/>
        </p:nvSpPr>
        <p:spPr>
          <a:xfrm>
            <a:off x="2286000" y="5019096"/>
            <a:ext cx="4572000" cy="369332"/>
          </a:xfrm>
          <a:prstGeom prst="rect">
            <a:avLst/>
          </a:prstGeom>
          <a:noFill/>
        </p:spPr>
        <p:txBody>
          <a:bodyPr wrap="square">
            <a:spAutoFit/>
          </a:bodyPr>
          <a:lstStyle/>
          <a:p>
            <a:r>
              <a:rPr lang="en-US" dirty="0"/>
              <a:t>Use max 3 slides</a:t>
            </a:r>
          </a:p>
        </p:txBody>
      </p:sp>
    </p:spTree>
    <p:extLst>
      <p:ext uri="{BB962C8B-B14F-4D97-AF65-F5344CB8AC3E}">
        <p14:creationId xmlns:p14="http://schemas.microsoft.com/office/powerpoint/2010/main" val="79806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A70AA-DE6C-1AFD-AE81-383777DB33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C3D0010-ABC6-8DEC-AE0B-26C902B98AE4}"/>
              </a:ext>
            </a:extLst>
          </p:cNvPr>
          <p:cNvSpPr>
            <a:spLocks noGrp="1"/>
          </p:cNvSpPr>
          <p:nvPr>
            <p:ph type="title"/>
          </p:nvPr>
        </p:nvSpPr>
        <p:spPr/>
        <p:txBody>
          <a:bodyPr>
            <a:normAutofit/>
          </a:bodyPr>
          <a:lstStyle/>
          <a:p>
            <a:r>
              <a:rPr lang="en-US" dirty="0"/>
              <a:t>Redis Replica Set Configuration</a:t>
            </a:r>
          </a:p>
        </p:txBody>
      </p:sp>
      <p:sp>
        <p:nvSpPr>
          <p:cNvPr id="3" name="CasellaDiTesto 2">
            <a:extLst>
              <a:ext uri="{FF2B5EF4-FFF2-40B4-BE49-F238E27FC236}">
                <a16:creationId xmlns:a16="http://schemas.microsoft.com/office/drawing/2014/main" id="{0507454D-3BD2-EC44-D682-135DC32A8C06}"/>
              </a:ext>
            </a:extLst>
          </p:cNvPr>
          <p:cNvSpPr txBox="1"/>
          <p:nvPr/>
        </p:nvSpPr>
        <p:spPr>
          <a:xfrm>
            <a:off x="699481" y="1679637"/>
            <a:ext cx="7494814" cy="2031325"/>
          </a:xfrm>
          <a:prstGeom prst="rect">
            <a:avLst/>
          </a:prstGeom>
          <a:noFill/>
        </p:spPr>
        <p:txBody>
          <a:bodyPr wrap="square" rtlCol="0">
            <a:spAutoFit/>
          </a:bodyPr>
          <a:lstStyle/>
          <a:p>
            <a:r>
              <a:rPr lang="en-US" i="1" dirty="0"/>
              <a:t>Show the configuration of the Redis DB: did you configure a key eviction policy? Which one and why? How did you handle persistence and why? Did you configure a clustered (sharded/partitioned) DB? Why? </a:t>
            </a:r>
          </a:p>
          <a:p>
            <a:endParaRPr lang="en-US" i="1" dirty="0"/>
          </a:p>
          <a:p>
            <a:r>
              <a:rPr lang="en-US" i="1" dirty="0"/>
              <a:t>Discuss replica configuration. Replicas should be deployed on the same Virtual Machines than the ones of MongoDB (obviously listening on </a:t>
            </a:r>
            <a:r>
              <a:rPr lang="en-US" i="1"/>
              <a:t>different port numbers)</a:t>
            </a:r>
            <a:endParaRPr lang="en-US" i="1" dirty="0"/>
          </a:p>
        </p:txBody>
      </p:sp>
    </p:spTree>
    <p:extLst>
      <p:ext uri="{BB962C8B-B14F-4D97-AF65-F5344CB8AC3E}">
        <p14:creationId xmlns:p14="http://schemas.microsoft.com/office/powerpoint/2010/main" val="178800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2C595-7EEB-050F-C876-094BDC21CB8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3F7D54-D6DB-A6DB-E2A4-6BDC6BA6A064}"/>
              </a:ext>
            </a:extLst>
          </p:cNvPr>
          <p:cNvSpPr>
            <a:spLocks noGrp="1"/>
          </p:cNvSpPr>
          <p:nvPr>
            <p:ph type="title"/>
          </p:nvPr>
        </p:nvSpPr>
        <p:spPr/>
        <p:txBody>
          <a:bodyPr>
            <a:normAutofit/>
          </a:bodyPr>
          <a:lstStyle/>
          <a:p>
            <a:r>
              <a:rPr lang="en-US" dirty="0"/>
              <a:t>Graph DB Design</a:t>
            </a:r>
          </a:p>
        </p:txBody>
      </p:sp>
      <p:sp>
        <p:nvSpPr>
          <p:cNvPr id="3" name="CasellaDiTesto 2">
            <a:extLst>
              <a:ext uri="{FF2B5EF4-FFF2-40B4-BE49-F238E27FC236}">
                <a16:creationId xmlns:a16="http://schemas.microsoft.com/office/drawing/2014/main" id="{99CD5EA7-DADF-8F5F-983F-8EC3AFB0D127}"/>
              </a:ext>
            </a:extLst>
          </p:cNvPr>
          <p:cNvSpPr txBox="1"/>
          <p:nvPr/>
        </p:nvSpPr>
        <p:spPr>
          <a:xfrm>
            <a:off x="538843" y="1469572"/>
            <a:ext cx="7494814" cy="923330"/>
          </a:xfrm>
          <a:prstGeom prst="rect">
            <a:avLst/>
          </a:prstGeom>
          <a:noFill/>
        </p:spPr>
        <p:txBody>
          <a:bodyPr wrap="square" rtlCol="0">
            <a:spAutoFit/>
          </a:bodyPr>
          <a:lstStyle/>
          <a:p>
            <a:r>
              <a:rPr lang="en-US" i="1" dirty="0"/>
              <a:t>Show the Neo4j data model (show the graph structure in terms of nodes, edges and properties) and justify choices.</a:t>
            </a:r>
          </a:p>
          <a:p>
            <a:endParaRPr lang="en-US" i="1" dirty="0"/>
          </a:p>
        </p:txBody>
      </p:sp>
      <p:sp>
        <p:nvSpPr>
          <p:cNvPr id="5" name="CasellaDiTesto 4">
            <a:extLst>
              <a:ext uri="{FF2B5EF4-FFF2-40B4-BE49-F238E27FC236}">
                <a16:creationId xmlns:a16="http://schemas.microsoft.com/office/drawing/2014/main" id="{C377700C-EB75-335A-8314-A186981BCD94}"/>
              </a:ext>
            </a:extLst>
          </p:cNvPr>
          <p:cNvSpPr txBox="1"/>
          <p:nvPr/>
        </p:nvSpPr>
        <p:spPr>
          <a:xfrm>
            <a:off x="571361" y="2436869"/>
            <a:ext cx="7494814" cy="1754326"/>
          </a:xfrm>
          <a:prstGeom prst="rect">
            <a:avLst/>
          </a:prstGeom>
          <a:noFill/>
        </p:spPr>
        <p:txBody>
          <a:bodyPr wrap="square">
            <a:spAutoFit/>
          </a:bodyPr>
          <a:lstStyle/>
          <a:p>
            <a:r>
              <a:rPr lang="en-US" i="1" dirty="0"/>
              <a:t>Show the most important implemented ”graph-based” queries (suggestions and analytics) highlighting how the system benefits from the proposed DB design. Use Cypher Language</a:t>
            </a:r>
          </a:p>
          <a:p>
            <a:endParaRPr lang="en-US" i="1" dirty="0"/>
          </a:p>
          <a:p>
            <a:r>
              <a:rPr lang="en-US" i="1" dirty="0"/>
              <a:t>If needed, make also reference to the Mock-ups (for the view supported by the designed key)</a:t>
            </a:r>
          </a:p>
        </p:txBody>
      </p:sp>
      <p:sp>
        <p:nvSpPr>
          <p:cNvPr id="6" name="CasellaDiTesto 5">
            <a:extLst>
              <a:ext uri="{FF2B5EF4-FFF2-40B4-BE49-F238E27FC236}">
                <a16:creationId xmlns:a16="http://schemas.microsoft.com/office/drawing/2014/main" id="{467C1985-E752-B6A8-CACD-1509D391E925}"/>
              </a:ext>
            </a:extLst>
          </p:cNvPr>
          <p:cNvSpPr txBox="1"/>
          <p:nvPr/>
        </p:nvSpPr>
        <p:spPr>
          <a:xfrm>
            <a:off x="2286000" y="5019096"/>
            <a:ext cx="4572000" cy="369332"/>
          </a:xfrm>
          <a:prstGeom prst="rect">
            <a:avLst/>
          </a:prstGeom>
          <a:noFill/>
        </p:spPr>
        <p:txBody>
          <a:bodyPr wrap="square">
            <a:spAutoFit/>
          </a:bodyPr>
          <a:lstStyle/>
          <a:p>
            <a:r>
              <a:rPr lang="en-US" dirty="0"/>
              <a:t>Use max 3 slides</a:t>
            </a:r>
          </a:p>
        </p:txBody>
      </p:sp>
    </p:spTree>
    <p:extLst>
      <p:ext uri="{BB962C8B-B14F-4D97-AF65-F5344CB8AC3E}">
        <p14:creationId xmlns:p14="http://schemas.microsoft.com/office/powerpoint/2010/main" val="364909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711D3-BD01-6B82-4F60-01F3C7E7358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5994999-2950-7B4D-F97C-BB5DAAD8C664}"/>
              </a:ext>
            </a:extLst>
          </p:cNvPr>
          <p:cNvSpPr>
            <a:spLocks noGrp="1"/>
          </p:cNvSpPr>
          <p:nvPr>
            <p:ph type="title"/>
          </p:nvPr>
        </p:nvSpPr>
        <p:spPr/>
        <p:txBody>
          <a:bodyPr>
            <a:normAutofit/>
          </a:bodyPr>
          <a:lstStyle/>
          <a:p>
            <a:r>
              <a:rPr lang="en-US" dirty="0"/>
              <a:t>Neo4j Indexes</a:t>
            </a:r>
          </a:p>
        </p:txBody>
      </p:sp>
      <p:sp>
        <p:nvSpPr>
          <p:cNvPr id="3" name="CasellaDiTesto 2">
            <a:extLst>
              <a:ext uri="{FF2B5EF4-FFF2-40B4-BE49-F238E27FC236}">
                <a16:creationId xmlns:a16="http://schemas.microsoft.com/office/drawing/2014/main" id="{8E7B42B9-8132-917C-4721-49C04488E7B5}"/>
              </a:ext>
            </a:extLst>
          </p:cNvPr>
          <p:cNvSpPr txBox="1"/>
          <p:nvPr/>
        </p:nvSpPr>
        <p:spPr>
          <a:xfrm>
            <a:off x="538843" y="1469572"/>
            <a:ext cx="7494814" cy="646331"/>
          </a:xfrm>
          <a:prstGeom prst="rect">
            <a:avLst/>
          </a:prstGeom>
          <a:noFill/>
        </p:spPr>
        <p:txBody>
          <a:bodyPr wrap="square" rtlCol="0">
            <a:spAutoFit/>
          </a:bodyPr>
          <a:lstStyle/>
          <a:p>
            <a:r>
              <a:rPr lang="en-US" i="1" dirty="0"/>
              <a:t>Show indexes defined (if any). Justify their usage and validate them experimentally (show query performance with and w/o the indexes). </a:t>
            </a:r>
          </a:p>
        </p:txBody>
      </p:sp>
    </p:spTree>
    <p:extLst>
      <p:ext uri="{BB962C8B-B14F-4D97-AF65-F5344CB8AC3E}">
        <p14:creationId xmlns:p14="http://schemas.microsoft.com/office/powerpoint/2010/main" val="306995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6CE02-8921-8C38-9F13-1BD65CAC49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4737838-E2DC-7AA2-CBA2-6910158FE55D}"/>
              </a:ext>
            </a:extLst>
          </p:cNvPr>
          <p:cNvSpPr>
            <a:spLocks noGrp="1"/>
          </p:cNvSpPr>
          <p:nvPr>
            <p:ph type="title"/>
          </p:nvPr>
        </p:nvSpPr>
        <p:spPr/>
        <p:txBody>
          <a:bodyPr>
            <a:normAutofit/>
          </a:bodyPr>
          <a:lstStyle/>
          <a:p>
            <a:r>
              <a:rPr lang="en-US" dirty="0"/>
              <a:t>Handling Intra-DB Consistency </a:t>
            </a:r>
          </a:p>
        </p:txBody>
      </p:sp>
      <p:sp>
        <p:nvSpPr>
          <p:cNvPr id="3" name="CasellaDiTesto 2">
            <a:extLst>
              <a:ext uri="{FF2B5EF4-FFF2-40B4-BE49-F238E27FC236}">
                <a16:creationId xmlns:a16="http://schemas.microsoft.com/office/drawing/2014/main" id="{02177F3E-F8E6-CA29-65A7-EE7F94D58526}"/>
              </a:ext>
            </a:extLst>
          </p:cNvPr>
          <p:cNvSpPr txBox="1"/>
          <p:nvPr/>
        </p:nvSpPr>
        <p:spPr>
          <a:xfrm>
            <a:off x="627743" y="1440544"/>
            <a:ext cx="7494814" cy="1754326"/>
          </a:xfrm>
          <a:prstGeom prst="rect">
            <a:avLst/>
          </a:prstGeom>
          <a:noFill/>
        </p:spPr>
        <p:txBody>
          <a:bodyPr wrap="square" rtlCol="0">
            <a:spAutoFit/>
          </a:bodyPr>
          <a:lstStyle/>
          <a:p>
            <a:r>
              <a:rPr lang="en-US" i="1" dirty="0"/>
              <a:t>Show how you handle consistency between the different databases and justify decisions according to functional and non-functional requirements.</a:t>
            </a:r>
          </a:p>
          <a:p>
            <a:endParaRPr lang="en-US" i="1" dirty="0"/>
          </a:p>
          <a:p>
            <a:r>
              <a:rPr lang="en-US" i="1" dirty="0"/>
              <a:t>For example, if you are using MongoDB and Neo4J, how have you considered the consistency among the two DBs regarding entities stored in both DBs?</a:t>
            </a:r>
          </a:p>
          <a:p>
            <a:endParaRPr lang="en-US" i="1" dirty="0"/>
          </a:p>
        </p:txBody>
      </p:sp>
      <p:sp>
        <p:nvSpPr>
          <p:cNvPr id="4" name="CasellaDiTesto 3">
            <a:extLst>
              <a:ext uri="{FF2B5EF4-FFF2-40B4-BE49-F238E27FC236}">
                <a16:creationId xmlns:a16="http://schemas.microsoft.com/office/drawing/2014/main" id="{3EB38CB2-2489-4E3D-1099-38D4A632BC0B}"/>
              </a:ext>
            </a:extLst>
          </p:cNvPr>
          <p:cNvSpPr txBox="1"/>
          <p:nvPr/>
        </p:nvSpPr>
        <p:spPr>
          <a:xfrm>
            <a:off x="2286000" y="5019096"/>
            <a:ext cx="4572000" cy="369332"/>
          </a:xfrm>
          <a:prstGeom prst="rect">
            <a:avLst/>
          </a:prstGeom>
          <a:noFill/>
        </p:spPr>
        <p:txBody>
          <a:bodyPr wrap="square">
            <a:spAutoFit/>
          </a:bodyPr>
          <a:lstStyle/>
          <a:p>
            <a:r>
              <a:rPr lang="en-US" dirty="0"/>
              <a:t>Use max 3 slides</a:t>
            </a:r>
          </a:p>
        </p:txBody>
      </p:sp>
    </p:spTree>
    <p:extLst>
      <p:ext uri="{BB962C8B-B14F-4D97-AF65-F5344CB8AC3E}">
        <p14:creationId xmlns:p14="http://schemas.microsoft.com/office/powerpoint/2010/main" val="1811675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6719C-05B2-C6C3-75F5-883D865307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BE99EA-3D68-8DA2-95B5-8D7F46540DD0}"/>
              </a:ext>
            </a:extLst>
          </p:cNvPr>
          <p:cNvSpPr>
            <a:spLocks noGrp="1"/>
          </p:cNvSpPr>
          <p:nvPr>
            <p:ph type="title"/>
          </p:nvPr>
        </p:nvSpPr>
        <p:spPr/>
        <p:txBody>
          <a:bodyPr>
            <a:normAutofit/>
          </a:bodyPr>
          <a:lstStyle/>
          <a:p>
            <a:r>
              <a:rPr lang="en-US" dirty="0"/>
              <a:t>Swagger UI REST APIs documentation</a:t>
            </a:r>
          </a:p>
        </p:txBody>
      </p:sp>
      <p:sp>
        <p:nvSpPr>
          <p:cNvPr id="3" name="CasellaDiTesto 2">
            <a:extLst>
              <a:ext uri="{FF2B5EF4-FFF2-40B4-BE49-F238E27FC236}">
                <a16:creationId xmlns:a16="http://schemas.microsoft.com/office/drawing/2014/main" id="{4E5F6E1B-AF1B-3BA4-A49E-E24AFB1B272A}"/>
              </a:ext>
            </a:extLst>
          </p:cNvPr>
          <p:cNvSpPr txBox="1"/>
          <p:nvPr/>
        </p:nvSpPr>
        <p:spPr>
          <a:xfrm>
            <a:off x="538843" y="1469572"/>
            <a:ext cx="7494814" cy="1200329"/>
          </a:xfrm>
          <a:prstGeom prst="rect">
            <a:avLst/>
          </a:prstGeom>
          <a:noFill/>
        </p:spPr>
        <p:txBody>
          <a:bodyPr wrap="square" rtlCol="0">
            <a:spAutoFit/>
          </a:bodyPr>
          <a:lstStyle/>
          <a:p>
            <a:r>
              <a:rPr lang="en-US" i="1" dirty="0"/>
              <a:t>Report here screenshots from the Swagger UI page to present the main entities and their related endpoints. Also, show the Swagger UI page live and show the details of some relevant endpoints, illustrating its purpose, input parameters (if any), and expected responses, including success and error scenarios.</a:t>
            </a:r>
          </a:p>
        </p:txBody>
      </p:sp>
    </p:spTree>
    <p:extLst>
      <p:ext uri="{BB962C8B-B14F-4D97-AF65-F5344CB8AC3E}">
        <p14:creationId xmlns:p14="http://schemas.microsoft.com/office/powerpoint/2010/main" val="43513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6A919-8F80-817E-6217-1B47AF2AD01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CEA642-FC4C-27DE-CD9F-9D8346EB3094}"/>
              </a:ext>
            </a:extLst>
          </p:cNvPr>
          <p:cNvSpPr>
            <a:spLocks noGrp="1"/>
          </p:cNvSpPr>
          <p:nvPr>
            <p:ph type="title"/>
          </p:nvPr>
        </p:nvSpPr>
        <p:spPr/>
        <p:txBody>
          <a:bodyPr>
            <a:normAutofit/>
          </a:bodyPr>
          <a:lstStyle/>
          <a:p>
            <a:r>
              <a:rPr lang="en-US" dirty="0"/>
              <a:t>Live Demo with Postman</a:t>
            </a:r>
          </a:p>
        </p:txBody>
      </p:sp>
      <p:sp>
        <p:nvSpPr>
          <p:cNvPr id="3" name="CasellaDiTesto 2">
            <a:extLst>
              <a:ext uri="{FF2B5EF4-FFF2-40B4-BE49-F238E27FC236}">
                <a16:creationId xmlns:a16="http://schemas.microsoft.com/office/drawing/2014/main" id="{DD065997-AD02-E935-941A-761D0FBD669D}"/>
              </a:ext>
            </a:extLst>
          </p:cNvPr>
          <p:cNvSpPr txBox="1"/>
          <p:nvPr/>
        </p:nvSpPr>
        <p:spPr>
          <a:xfrm>
            <a:off x="538843" y="1469572"/>
            <a:ext cx="7494814" cy="2862322"/>
          </a:xfrm>
          <a:prstGeom prst="rect">
            <a:avLst/>
          </a:prstGeom>
          <a:noFill/>
        </p:spPr>
        <p:txBody>
          <a:bodyPr wrap="square" rtlCol="0">
            <a:spAutoFit/>
          </a:bodyPr>
          <a:lstStyle/>
          <a:p>
            <a:r>
              <a:rPr lang="en-US" i="1" dirty="0"/>
              <a:t>Show the Postman Collection containing all the REST endpoints exposed by your application (e.g. authentication, product management, analytics, etc.) </a:t>
            </a:r>
          </a:p>
          <a:p>
            <a:endParaRPr lang="en-US" i="1" dirty="0"/>
          </a:p>
          <a:p>
            <a:r>
              <a:rPr lang="en-US" i="1" dirty="0"/>
              <a:t>Detailed endpoints descriptions: endpoint purpose, required input parameters with example values .</a:t>
            </a:r>
          </a:p>
          <a:p>
            <a:endParaRPr lang="en-US" i="1" dirty="0"/>
          </a:p>
          <a:p>
            <a:r>
              <a:rPr lang="en-US" i="1" dirty="0"/>
              <a:t>Show live testing of some relevant endpoints of your application within Postman. Also show how error scenarios are handled (bad requests and exceptions; Missing or invalid parameters; Unauthorized access attempts; Endpoint-specific edge cases (e.g., trying to fetch a non-existent resource).</a:t>
            </a:r>
          </a:p>
        </p:txBody>
      </p:sp>
    </p:spTree>
    <p:extLst>
      <p:ext uri="{BB962C8B-B14F-4D97-AF65-F5344CB8AC3E}">
        <p14:creationId xmlns:p14="http://schemas.microsoft.com/office/powerpoint/2010/main" val="362709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A0B878-DA7C-D745-A239-5EFC6080004A}"/>
              </a:ext>
            </a:extLst>
          </p:cNvPr>
          <p:cNvSpPr txBox="1"/>
          <p:nvPr/>
        </p:nvSpPr>
        <p:spPr>
          <a:xfrm>
            <a:off x="1260389" y="2545492"/>
            <a:ext cx="4391330" cy="369332"/>
          </a:xfrm>
          <a:prstGeom prst="rect">
            <a:avLst/>
          </a:prstGeom>
          <a:noFill/>
        </p:spPr>
        <p:txBody>
          <a:bodyPr wrap="none" rtlCol="0">
            <a:spAutoFit/>
          </a:bodyPr>
          <a:lstStyle/>
          <a:p>
            <a:r>
              <a:rPr lang="en-US" dirty="0"/>
              <a:t>The presentation should last max 40 minutes</a:t>
            </a:r>
          </a:p>
        </p:txBody>
      </p:sp>
    </p:spTree>
    <p:extLst>
      <p:ext uri="{BB962C8B-B14F-4D97-AF65-F5344CB8AC3E}">
        <p14:creationId xmlns:p14="http://schemas.microsoft.com/office/powerpoint/2010/main" val="346961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2387B-9513-A290-B4A0-F1AC86631D5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ACA56E5-98DB-81EF-9AB1-0BD31AD6E302}"/>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7CD447AC-3C5D-187B-1286-5CBD0F1817A2}"/>
              </a:ext>
            </a:extLst>
          </p:cNvPr>
          <p:cNvSpPr txBox="1"/>
          <p:nvPr/>
        </p:nvSpPr>
        <p:spPr>
          <a:xfrm>
            <a:off x="424543" y="1404256"/>
            <a:ext cx="8343900" cy="2031325"/>
          </a:xfrm>
          <a:prstGeom prst="rect">
            <a:avLst/>
          </a:prstGeom>
          <a:noFill/>
        </p:spPr>
        <p:txBody>
          <a:bodyPr wrap="square" rtlCol="0">
            <a:spAutoFit/>
          </a:bodyPr>
          <a:lstStyle/>
          <a:p>
            <a:r>
              <a:rPr lang="en-US" i="1" dirty="0"/>
              <a:t>Give a snapshot of the main features of the proposed application. </a:t>
            </a:r>
          </a:p>
          <a:p>
            <a:endParaRPr lang="en-US" i="1" dirty="0"/>
          </a:p>
          <a:p>
            <a:r>
              <a:rPr lang="en-US" i="1" dirty="0"/>
              <a:t>Adopt a bullet list</a:t>
            </a:r>
          </a:p>
          <a:p>
            <a:endParaRPr lang="en-US" i="1" dirty="0"/>
          </a:p>
          <a:p>
            <a:r>
              <a:rPr lang="en-US" i="1" dirty="0"/>
              <a:t>MAX 2 Slides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301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p:txBody>
          <a:bodyPr>
            <a:normAutofit/>
          </a:bodyPr>
          <a:lstStyle/>
          <a:p>
            <a:r>
              <a:rPr lang="en-US" dirty="0"/>
              <a:t>Actors (</a:t>
            </a:r>
            <a:r>
              <a:rPr lang="en-US" dirty="0" err="1"/>
              <a:t>i</a:t>
            </a:r>
            <a:r>
              <a:rPr lang="en-US" dirty="0"/>
              <a:t>)</a:t>
            </a:r>
          </a:p>
        </p:txBody>
      </p:sp>
      <p:sp>
        <p:nvSpPr>
          <p:cNvPr id="3" name="CasellaDiTesto 2">
            <a:extLst>
              <a:ext uri="{FF2B5EF4-FFF2-40B4-BE49-F238E27FC236}">
                <a16:creationId xmlns:a16="http://schemas.microsoft.com/office/drawing/2014/main" id="{391F4034-971B-8A4B-888B-5902E8333D6B}"/>
              </a:ext>
            </a:extLst>
          </p:cNvPr>
          <p:cNvSpPr txBox="1"/>
          <p:nvPr/>
        </p:nvSpPr>
        <p:spPr>
          <a:xfrm>
            <a:off x="465364" y="1233093"/>
            <a:ext cx="8213271" cy="646331"/>
          </a:xfrm>
          <a:prstGeom prst="rect">
            <a:avLst/>
          </a:prstGeom>
          <a:noFill/>
        </p:spPr>
        <p:txBody>
          <a:bodyPr wrap="square" rtlCol="0">
            <a:spAutoFit/>
          </a:bodyPr>
          <a:lstStyle/>
          <a:p>
            <a:r>
              <a:rPr lang="en-US" dirty="0"/>
              <a:t>Show, for each actor of the application, the Mock-ups supporting his/her most relevant functional requirements </a:t>
            </a:r>
          </a:p>
        </p:txBody>
      </p:sp>
    </p:spTree>
    <p:extLst>
      <p:ext uri="{BB962C8B-B14F-4D97-AF65-F5344CB8AC3E}">
        <p14:creationId xmlns:p14="http://schemas.microsoft.com/office/powerpoint/2010/main" val="71099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77F8C-7092-8716-22E7-9A6D8D08551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DBE3F3B-822F-EF55-6057-10758470728A}"/>
              </a:ext>
            </a:extLst>
          </p:cNvPr>
          <p:cNvSpPr>
            <a:spLocks noGrp="1"/>
          </p:cNvSpPr>
          <p:nvPr>
            <p:ph type="title"/>
          </p:nvPr>
        </p:nvSpPr>
        <p:spPr/>
        <p:txBody>
          <a:bodyPr>
            <a:normAutofit/>
          </a:bodyPr>
          <a:lstStyle/>
          <a:p>
            <a:r>
              <a:rPr lang="en-US" dirty="0"/>
              <a:t>Actors (ii)</a:t>
            </a:r>
          </a:p>
        </p:txBody>
      </p:sp>
      <p:sp>
        <p:nvSpPr>
          <p:cNvPr id="3" name="CasellaDiTesto 2">
            <a:extLst>
              <a:ext uri="{FF2B5EF4-FFF2-40B4-BE49-F238E27FC236}">
                <a16:creationId xmlns:a16="http://schemas.microsoft.com/office/drawing/2014/main" id="{4F4694F3-C5B7-4209-CD77-0F0FFF30ECFC}"/>
              </a:ext>
            </a:extLst>
          </p:cNvPr>
          <p:cNvSpPr txBox="1"/>
          <p:nvPr/>
        </p:nvSpPr>
        <p:spPr>
          <a:xfrm>
            <a:off x="465364" y="1233093"/>
            <a:ext cx="8213271" cy="646331"/>
          </a:xfrm>
          <a:prstGeom prst="rect">
            <a:avLst/>
          </a:prstGeom>
          <a:noFill/>
        </p:spPr>
        <p:txBody>
          <a:bodyPr wrap="square" rtlCol="0">
            <a:spAutoFit/>
          </a:bodyPr>
          <a:lstStyle/>
          <a:p>
            <a:r>
              <a:rPr lang="en-US" dirty="0"/>
              <a:t>Show, for each actor of the application, the Mock-ups supporting his/her most relevant functional requirements </a:t>
            </a:r>
          </a:p>
        </p:txBody>
      </p:sp>
    </p:spTree>
    <p:extLst>
      <p:ext uri="{BB962C8B-B14F-4D97-AF65-F5344CB8AC3E}">
        <p14:creationId xmlns:p14="http://schemas.microsoft.com/office/powerpoint/2010/main" val="131537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1642016"/>
            <a:ext cx="8349029" cy="3785652"/>
          </a:xfrm>
          <a:prstGeom prst="rect">
            <a:avLst/>
          </a:prstGeom>
          <a:noFill/>
        </p:spPr>
        <p:txBody>
          <a:bodyPr wrap="square" rtlCol="0">
            <a:spAutoFit/>
          </a:bodyPr>
          <a:lstStyle/>
          <a:p>
            <a:pPr lvl="0"/>
            <a:r>
              <a:rPr lang="en-US" sz="2000" b="1" i="1" dirty="0"/>
              <a:t>Sources:</a:t>
            </a:r>
          </a:p>
          <a:p>
            <a:pPr lvl="0"/>
            <a:endParaRPr lang="en-US" sz="2000" b="1" i="1" dirty="0"/>
          </a:p>
          <a:p>
            <a:pPr lvl="0"/>
            <a:r>
              <a:rPr lang="en-US" sz="2000" b="1" i="1" dirty="0"/>
              <a:t>Description:</a:t>
            </a:r>
          </a:p>
          <a:p>
            <a:endParaRPr lang="en-US" sz="2000" b="1" i="1" dirty="0"/>
          </a:p>
          <a:p>
            <a:r>
              <a:rPr lang="en-US" sz="2000" b="1" i="1" dirty="0"/>
              <a:t>Pre-processing:</a:t>
            </a:r>
          </a:p>
          <a:p>
            <a:pPr lvl="0"/>
            <a:endParaRPr lang="en-US" sz="2000" b="1" i="1" dirty="0"/>
          </a:p>
          <a:p>
            <a:pPr lvl="0"/>
            <a:r>
              <a:rPr lang="en-US" sz="2000" b="1" i="1" dirty="0"/>
              <a:t>Volume:</a:t>
            </a:r>
          </a:p>
          <a:p>
            <a:pPr lvl="0"/>
            <a:endParaRPr lang="en-US" sz="2000" b="1" i="1" dirty="0"/>
          </a:p>
          <a:p>
            <a:pPr lvl="0"/>
            <a:r>
              <a:rPr lang="en-US" sz="2000" b="1" i="1" dirty="0"/>
              <a:t>Variety</a:t>
            </a:r>
            <a:r>
              <a:rPr lang="en-US" sz="2000" dirty="0"/>
              <a:t>: </a:t>
            </a:r>
          </a:p>
          <a:p>
            <a:pPr lvl="0"/>
            <a:endParaRPr lang="en-US" sz="2000" b="1" i="1" dirty="0"/>
          </a:p>
          <a:p>
            <a:pPr lvl="0"/>
            <a:r>
              <a:rPr lang="en-US" sz="2000" b="1" i="1" dirty="0"/>
              <a:t>Velocity/Variability</a:t>
            </a:r>
            <a:r>
              <a:rPr lang="en-US" sz="2000" dirty="0"/>
              <a:t>:</a:t>
            </a:r>
            <a:endParaRPr lang="it-IT" sz="2000" dirty="0"/>
          </a:p>
          <a:p>
            <a:endParaRPr lang="en-US" sz="2000" dirty="0"/>
          </a:p>
        </p:txBody>
      </p:sp>
      <p:sp>
        <p:nvSpPr>
          <p:cNvPr id="4" name="CasellaDiTesto 3">
            <a:extLst>
              <a:ext uri="{FF2B5EF4-FFF2-40B4-BE49-F238E27FC236}">
                <a16:creationId xmlns:a16="http://schemas.microsoft.com/office/drawing/2014/main" id="{CC06F278-F9E1-CFAA-E9B7-9BF1708FA03A}"/>
              </a:ext>
            </a:extLst>
          </p:cNvPr>
          <p:cNvSpPr txBox="1"/>
          <p:nvPr/>
        </p:nvSpPr>
        <p:spPr>
          <a:xfrm>
            <a:off x="397485" y="5427668"/>
            <a:ext cx="5543377" cy="646331"/>
          </a:xfrm>
          <a:prstGeom prst="rect">
            <a:avLst/>
          </a:prstGeom>
          <a:noFill/>
        </p:spPr>
        <p:txBody>
          <a:bodyPr wrap="none" rtlCol="0">
            <a:spAutoFit/>
          </a:bodyPr>
          <a:lstStyle/>
          <a:p>
            <a:r>
              <a:rPr lang="en-US" dirty="0"/>
              <a:t>Provide info regarding the final dataset stored in the </a:t>
            </a:r>
            <a:r>
              <a:rPr lang="en-US" dirty="0" err="1"/>
              <a:t>DBs.</a:t>
            </a:r>
            <a:endParaRPr lang="en-US" dirty="0"/>
          </a:p>
          <a:p>
            <a:r>
              <a:rPr lang="en-US" dirty="0"/>
              <a:t>Use max 2 slides for the description of the dataset</a:t>
            </a:r>
          </a:p>
        </p:txBody>
      </p:sp>
    </p:spTree>
    <p:extLst>
      <p:ext uri="{BB962C8B-B14F-4D97-AF65-F5344CB8AC3E}">
        <p14:creationId xmlns:p14="http://schemas.microsoft.com/office/powerpoint/2010/main" val="105667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UML Design Class Diagram</a:t>
            </a:r>
          </a:p>
        </p:txBody>
      </p:sp>
      <p:sp>
        <p:nvSpPr>
          <p:cNvPr id="4" name="CasellaDiTesto 3">
            <a:extLst>
              <a:ext uri="{FF2B5EF4-FFF2-40B4-BE49-F238E27FC236}">
                <a16:creationId xmlns:a16="http://schemas.microsoft.com/office/drawing/2014/main" id="{D5CCDCDA-EEC5-C8F7-03C7-C50A4202A267}"/>
              </a:ext>
            </a:extLst>
          </p:cNvPr>
          <p:cNvSpPr txBox="1"/>
          <p:nvPr/>
        </p:nvSpPr>
        <p:spPr>
          <a:xfrm>
            <a:off x="2286000" y="3105835"/>
            <a:ext cx="4572000" cy="369332"/>
          </a:xfrm>
          <a:prstGeom prst="rect">
            <a:avLst/>
          </a:prstGeom>
          <a:noFill/>
        </p:spPr>
        <p:txBody>
          <a:bodyPr wrap="square">
            <a:spAutoFit/>
          </a:bodyPr>
          <a:lstStyle/>
          <a:p>
            <a:r>
              <a:rPr lang="en-US" dirty="0"/>
              <a:t>Use max 2 slides</a:t>
            </a:r>
          </a:p>
        </p:txBody>
      </p:sp>
    </p:spTree>
    <p:extLst>
      <p:ext uri="{BB962C8B-B14F-4D97-AF65-F5344CB8AC3E}">
        <p14:creationId xmlns:p14="http://schemas.microsoft.com/office/powerpoint/2010/main" val="77379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E86CC-9103-FD27-DF99-A05BB1B185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A103D43-ADC4-3DC2-18EE-A6F94FA28132}"/>
              </a:ext>
            </a:extLst>
          </p:cNvPr>
          <p:cNvSpPr>
            <a:spLocks noGrp="1"/>
          </p:cNvSpPr>
          <p:nvPr>
            <p:ph type="title"/>
          </p:nvPr>
        </p:nvSpPr>
        <p:spPr/>
        <p:txBody>
          <a:bodyPr>
            <a:normAutofit fontScale="90000"/>
          </a:bodyPr>
          <a:lstStyle/>
          <a:p>
            <a:r>
              <a:rPr lang="en-US" dirty="0"/>
              <a:t>Application non-functional requirements</a:t>
            </a:r>
          </a:p>
        </p:txBody>
      </p:sp>
      <p:sp>
        <p:nvSpPr>
          <p:cNvPr id="3" name="CasellaDiTesto 2">
            <a:extLst>
              <a:ext uri="{FF2B5EF4-FFF2-40B4-BE49-F238E27FC236}">
                <a16:creationId xmlns:a16="http://schemas.microsoft.com/office/drawing/2014/main" id="{6EDB192E-69AA-8F8B-4122-3DC170C7ACAF}"/>
              </a:ext>
            </a:extLst>
          </p:cNvPr>
          <p:cNvSpPr txBox="1"/>
          <p:nvPr/>
        </p:nvSpPr>
        <p:spPr>
          <a:xfrm>
            <a:off x="424543" y="1404256"/>
            <a:ext cx="8343900" cy="2862322"/>
          </a:xfrm>
          <a:prstGeom prst="rect">
            <a:avLst/>
          </a:prstGeom>
          <a:noFill/>
        </p:spPr>
        <p:txBody>
          <a:bodyPr wrap="square" rtlCol="0">
            <a:spAutoFit/>
          </a:bodyPr>
          <a:lstStyle/>
          <a:p>
            <a:r>
              <a:rPr lang="en-US" i="1" dirty="0"/>
              <a:t>Illustrate the non-functional requirements of the application. Better to provide few and clear non-functional requirements </a:t>
            </a:r>
            <a:r>
              <a:rPr lang="en-US" i="1" dirty="0" err="1"/>
              <a:t>w.r.t.</a:t>
            </a:r>
            <a:r>
              <a:rPr lang="en-US" i="1" dirty="0"/>
              <a:t> having many and unclear non-functional requirements. </a:t>
            </a:r>
          </a:p>
          <a:p>
            <a:endParaRPr lang="en-US" i="1" dirty="0"/>
          </a:p>
          <a:p>
            <a:r>
              <a:rPr lang="en-US" i="1" dirty="0"/>
              <a:t>In the rest of the presentation show how each non-functional requirement is supported by database choices (Which databases has been chosen? How the CAP theorem issues have been handled in the application? How inter-DB and intra-DB consistency has been handled? Etc.) </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8736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0D9BC-533B-8E82-2554-ECAC527212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FBDC59E-825B-654A-8184-DD1F7985D0E5}"/>
              </a:ext>
            </a:extLst>
          </p:cNvPr>
          <p:cNvSpPr>
            <a:spLocks noGrp="1"/>
          </p:cNvSpPr>
          <p:nvPr>
            <p:ph type="title"/>
          </p:nvPr>
        </p:nvSpPr>
        <p:spPr/>
        <p:txBody>
          <a:bodyPr>
            <a:normAutofit/>
          </a:bodyPr>
          <a:lstStyle/>
          <a:p>
            <a:r>
              <a:rPr lang="en-US" dirty="0"/>
              <a:t>Document DB Design</a:t>
            </a:r>
          </a:p>
        </p:txBody>
      </p:sp>
      <p:sp>
        <p:nvSpPr>
          <p:cNvPr id="3" name="CasellaDiTesto 2">
            <a:extLst>
              <a:ext uri="{FF2B5EF4-FFF2-40B4-BE49-F238E27FC236}">
                <a16:creationId xmlns:a16="http://schemas.microsoft.com/office/drawing/2014/main" id="{6F695549-3C92-0996-CE32-82CDA2B1B142}"/>
              </a:ext>
            </a:extLst>
          </p:cNvPr>
          <p:cNvSpPr txBox="1"/>
          <p:nvPr/>
        </p:nvSpPr>
        <p:spPr>
          <a:xfrm>
            <a:off x="816232" y="1395431"/>
            <a:ext cx="7494814" cy="2308324"/>
          </a:xfrm>
          <a:prstGeom prst="rect">
            <a:avLst/>
          </a:prstGeom>
          <a:noFill/>
        </p:spPr>
        <p:txBody>
          <a:bodyPr wrap="square" rtlCol="0">
            <a:spAutoFit/>
          </a:bodyPr>
          <a:lstStyle/>
          <a:p>
            <a:r>
              <a:rPr lang="en-US" i="1" dirty="0"/>
              <a:t>Show the document DB data model (</a:t>
            </a:r>
            <a:r>
              <a:rPr lang="en-US" i="1" dirty="0" err="1"/>
              <a:t>json</a:t>
            </a:r>
            <a:r>
              <a:rPr lang="en-US" i="1" dirty="0"/>
              <a:t> document structure of each collection) and justify choices.</a:t>
            </a:r>
          </a:p>
          <a:p>
            <a:endParaRPr lang="en-US" i="1" dirty="0"/>
          </a:p>
          <a:p>
            <a:r>
              <a:rPr lang="en-US" i="1" dirty="0"/>
              <a:t>Show the implemented aggregation (in </a:t>
            </a:r>
            <a:r>
              <a:rPr lang="en-US" i="1" dirty="0" err="1"/>
              <a:t>javascript</a:t>
            </a:r>
            <a:r>
              <a:rPr lang="en-US" i="1" dirty="0"/>
              <a:t> format) highlighting the queries which benefits from the proposed DB design.</a:t>
            </a:r>
          </a:p>
          <a:p>
            <a:endParaRPr lang="en-US" i="1" dirty="0"/>
          </a:p>
          <a:p>
            <a:r>
              <a:rPr lang="en-US" i="1" dirty="0"/>
              <a:t>If needed, make also reference to the Mock-ups (for the view supported by the designed collections)</a:t>
            </a:r>
          </a:p>
        </p:txBody>
      </p:sp>
      <p:sp>
        <p:nvSpPr>
          <p:cNvPr id="4" name="CasellaDiTesto 3">
            <a:extLst>
              <a:ext uri="{FF2B5EF4-FFF2-40B4-BE49-F238E27FC236}">
                <a16:creationId xmlns:a16="http://schemas.microsoft.com/office/drawing/2014/main" id="{F2171D71-C459-2C39-0127-594EEE34CD30}"/>
              </a:ext>
            </a:extLst>
          </p:cNvPr>
          <p:cNvSpPr txBox="1"/>
          <p:nvPr/>
        </p:nvSpPr>
        <p:spPr>
          <a:xfrm>
            <a:off x="2957261" y="5093237"/>
            <a:ext cx="4572000" cy="369332"/>
          </a:xfrm>
          <a:prstGeom prst="rect">
            <a:avLst/>
          </a:prstGeom>
          <a:noFill/>
        </p:spPr>
        <p:txBody>
          <a:bodyPr wrap="square">
            <a:spAutoFit/>
          </a:bodyPr>
          <a:lstStyle/>
          <a:p>
            <a:r>
              <a:rPr lang="en-US" dirty="0"/>
              <a:t>Use max 3 slides</a:t>
            </a:r>
          </a:p>
        </p:txBody>
      </p:sp>
    </p:spTree>
    <p:extLst>
      <p:ext uri="{BB962C8B-B14F-4D97-AF65-F5344CB8AC3E}">
        <p14:creationId xmlns:p14="http://schemas.microsoft.com/office/powerpoint/2010/main" val="10437925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3754</TotalTime>
  <Words>815</Words>
  <Application>Microsoft Macintosh PowerPoint</Application>
  <PresentationFormat>Presentazione su schermo (4:3)</PresentationFormat>
  <Paragraphs>79</Paragraphs>
  <Slides>19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19</vt:i4>
      </vt:variant>
    </vt:vector>
  </HeadingPairs>
  <TitlesOfParts>
    <vt:vector size="22" baseType="lpstr">
      <vt:lpstr>Arial</vt:lpstr>
      <vt:lpstr>Calibri</vt:lpstr>
      <vt:lpstr>Tema di Office</vt:lpstr>
      <vt:lpstr>Large-Scale and Multi-Structured Databases &lt;Project title&gt;</vt:lpstr>
      <vt:lpstr>Presentazione standard di PowerPoint</vt:lpstr>
      <vt:lpstr>Application Highlights</vt:lpstr>
      <vt:lpstr>Actors (i)</vt:lpstr>
      <vt:lpstr>Actors (ii)</vt:lpstr>
      <vt:lpstr>Dataset Description</vt:lpstr>
      <vt:lpstr>UML Design Class Diagram</vt:lpstr>
      <vt:lpstr>Application non-functional requirements</vt:lpstr>
      <vt:lpstr>Document DB Design</vt:lpstr>
      <vt:lpstr>MongoDB Replica Set Configuration</vt:lpstr>
      <vt:lpstr>MongoDB Indexes</vt:lpstr>
      <vt:lpstr>Discussion on MongoDB Data Sharding</vt:lpstr>
      <vt:lpstr>Key-value DB Design</vt:lpstr>
      <vt:lpstr>Redis Replica Set Configuration</vt:lpstr>
      <vt:lpstr>Graph DB Design</vt:lpstr>
      <vt:lpstr>Neo4j Indexes</vt:lpstr>
      <vt:lpstr>Handling Intra-DB Consistency </vt:lpstr>
      <vt:lpstr>Swagger UI REST APIs documentation</vt:lpstr>
      <vt:lpstr>Live Demo with Postman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Pietro Ducange</cp:lastModifiedBy>
  <cp:revision>186</cp:revision>
  <dcterms:created xsi:type="dcterms:W3CDTF">2019-07-02T09:26:30Z</dcterms:created>
  <dcterms:modified xsi:type="dcterms:W3CDTF">2024-12-04T08:20:23Z</dcterms:modified>
</cp:coreProperties>
</file>