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Constanti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DAAA59-9F33-4AC6-ACAC-2E185C626295}">
  <a:tblStyle styleId="{E8DAAA59-9F33-4AC6-ACAC-2E185C6262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onstantia-bold.fntdata"/><Relationship Id="rId23" Type="http://schemas.openxmlformats.org/officeDocument/2006/relationships/font" Target="fonts/Constanti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nstantia-boldItalic.fntdata"/><Relationship Id="rId25" Type="http://schemas.openxmlformats.org/officeDocument/2006/relationships/font" Target="fonts/Constanti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936a2b63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936a2b63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936a2b63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936a2b63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936a2b63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936a2b63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936a2b63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936a2b63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936a2b63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936a2b63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936a2b63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936a2b63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936a2b63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936a2b63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936a2b63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936a2b63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936a2b63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936a2b63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INVESTMENT ANALYTICS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b</a:t>
            </a:r>
            <a:r>
              <a:rPr lang="en" sz="2200">
                <a:solidFill>
                  <a:srgbClr val="000000"/>
                </a:solidFill>
              </a:rPr>
              <a:t>y - Arzoo Meshram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Details</a:t>
            </a:r>
            <a:endParaRPr/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952500" y="207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{E8DAAA59-9F33-4AC6-ACAC-2E185C626295}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Project Title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Investment Analytics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Technology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Business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Intelligence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Domain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Finance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Project difficulty level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Intermediate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Tools used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Jupyter Notebook, PowerBi, MS-Excel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20"/>
              <a:buFont typeface="Arial"/>
              <a:buNone/>
            </a:pP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The goal of this project is to find the equilibrium</a:t>
            </a: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" sz="2400">
                <a:latin typeface="Constantia"/>
                <a:ea typeface="Constantia"/>
                <a:cs typeface="Constantia"/>
                <a:sym typeface="Constantia"/>
              </a:rPr>
              <a:t>investment from the given dataset.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A447"/>
              </a:buClr>
              <a:buSzPts val="1360"/>
              <a:buFont typeface="Noto Sans Symbols"/>
              <a:buChar char="⚫"/>
            </a:pPr>
            <a:r>
              <a:rPr lang="en" sz="1600">
                <a:latin typeface="Constantia"/>
                <a:ea typeface="Constantia"/>
                <a:cs typeface="Constantia"/>
                <a:sym typeface="Constantia"/>
              </a:rPr>
              <a:t>Investment is a game of understanding historic data of investment objects under different events but it is still a game of chances to minimize the risk we apply analytics to find the equilibrium investment. </a:t>
            </a:r>
            <a:endParaRPr sz="2600">
              <a:latin typeface="Constantia"/>
              <a:ea typeface="Constantia"/>
              <a:cs typeface="Constantia"/>
              <a:sym typeface="Constantia"/>
            </a:endParaRPr>
          </a:p>
          <a:p>
            <a:pPr indent="-18796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None/>
            </a:pPr>
            <a:r>
              <a:t/>
            </a:r>
            <a:endParaRPr sz="1600"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A447"/>
              </a:buClr>
              <a:buSzPts val="1360"/>
              <a:buFont typeface="Noto Sans Symbols"/>
              <a:buChar char="⚫"/>
            </a:pPr>
            <a:r>
              <a:rPr lang="en" sz="1600">
                <a:latin typeface="Constantia"/>
                <a:ea typeface="Constantia"/>
                <a:cs typeface="Constantia"/>
                <a:sym typeface="Constantia"/>
              </a:rPr>
              <a:t>To understand the Foreign direct investment in India for the last 17 years from 2000-01 to 2016-17. This dataset contains sector and financial year-wise data of FDI in India </a:t>
            </a:r>
            <a:endParaRPr sz="2600"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A447"/>
              </a:buClr>
              <a:buSzPts val="1360"/>
              <a:buFont typeface="Noto Sans Symbols"/>
              <a:buChar char="⚫"/>
            </a:pPr>
            <a:r>
              <a:rPr lang="en" sz="1600">
                <a:latin typeface="Constantia"/>
                <a:ea typeface="Constantia"/>
                <a:cs typeface="Constantia"/>
                <a:sym typeface="Constantia"/>
              </a:rPr>
              <a:t>Sector-wise investment analysis </a:t>
            </a:r>
            <a:endParaRPr sz="2600"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A447"/>
              </a:buClr>
              <a:buSzPts val="1360"/>
              <a:buFont typeface="Noto Sans Symbols"/>
              <a:buChar char="⚫"/>
            </a:pPr>
            <a:r>
              <a:rPr lang="en" sz="1600">
                <a:latin typeface="Constantia"/>
                <a:ea typeface="Constantia"/>
                <a:cs typeface="Constantia"/>
                <a:sym typeface="Constantia"/>
              </a:rPr>
              <a:t>Year-wise investment analysis </a:t>
            </a:r>
            <a:endParaRPr sz="2600">
              <a:latin typeface="Constantia"/>
              <a:ea typeface="Constantia"/>
              <a:cs typeface="Constantia"/>
              <a:sym typeface="Constantia"/>
            </a:endParaRPr>
          </a:p>
          <a:p>
            <a:pPr indent="-18796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None/>
            </a:pPr>
            <a:r>
              <a:t/>
            </a:r>
            <a:endParaRPr sz="1600"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A447"/>
              </a:buClr>
              <a:buSzPts val="1360"/>
              <a:buFont typeface="Noto Sans Symbols"/>
              <a:buChar char="⚫"/>
            </a:pPr>
            <a:r>
              <a:rPr lang="en" sz="1600">
                <a:latin typeface="Constantia"/>
                <a:ea typeface="Constantia"/>
                <a:cs typeface="Constantia"/>
                <a:sym typeface="Constantia"/>
              </a:rPr>
              <a:t>Find key metrics and factors and show the meaningful relationships between attributes.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Design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750" y="1568587"/>
            <a:ext cx="6934200" cy="27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involved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Char char="⚫"/>
            </a:pPr>
            <a:r>
              <a:rPr b="1" lang="en" sz="1700">
                <a:latin typeface="Constantia"/>
                <a:ea typeface="Constantia"/>
                <a:cs typeface="Constantia"/>
                <a:sym typeface="Constantia"/>
              </a:rPr>
              <a:t>Sector wise: </a:t>
            </a:r>
            <a:r>
              <a:rPr lang="en" sz="1500">
                <a:latin typeface="Constantia"/>
                <a:ea typeface="Constantia"/>
                <a:cs typeface="Constantia"/>
                <a:sym typeface="Constantia"/>
              </a:rPr>
              <a:t>In the 1</a:t>
            </a:r>
            <a:r>
              <a:rPr baseline="30000" lang="en" sz="1500">
                <a:latin typeface="Constantia"/>
                <a:ea typeface="Constantia"/>
                <a:cs typeface="Constantia"/>
                <a:sym typeface="Constantia"/>
              </a:rPr>
              <a:t>st</a:t>
            </a:r>
            <a:r>
              <a:rPr lang="en" sz="1500">
                <a:latin typeface="Constantia"/>
                <a:ea typeface="Constantia"/>
                <a:cs typeface="Constantia"/>
                <a:sym typeface="Constantia"/>
              </a:rPr>
              <a:t> column, Sector names are mentioned. There are total different 63 sectors, some of them are AGRICULTURAL MACHINERY, AGRICULTURE SERVICES, AUTOMOBILE INDUSTRY, COMPUTER SOFTWARE &amp; HARDWARE etc.</a:t>
            </a:r>
            <a:endParaRPr sz="1500">
              <a:latin typeface="Constantia"/>
              <a:ea typeface="Constantia"/>
              <a:cs typeface="Constantia"/>
              <a:sym typeface="Constantia"/>
            </a:endParaRPr>
          </a:p>
          <a:p>
            <a:pPr indent="-133985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10"/>
              <a:buFont typeface="Arial"/>
              <a:buNone/>
            </a:pPr>
            <a:r>
              <a:t/>
            </a:r>
            <a:endParaRPr sz="2700">
              <a:latin typeface="Constantia"/>
              <a:ea typeface="Constantia"/>
              <a:cs typeface="Constantia"/>
              <a:sym typeface="Constantia"/>
            </a:endParaRPr>
          </a:p>
          <a:p>
            <a:pPr indent="-28067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90"/>
              <a:buFont typeface="Noto Sans Symbols"/>
              <a:buChar char="⚫"/>
            </a:pPr>
            <a:r>
              <a:rPr b="1" lang="en" sz="1500">
                <a:latin typeface="Constantia"/>
                <a:ea typeface="Constantia"/>
                <a:cs typeface="Constantia"/>
                <a:sym typeface="Constantia"/>
              </a:rPr>
              <a:t>Year wise: </a:t>
            </a:r>
            <a:r>
              <a:rPr lang="en" sz="1500">
                <a:latin typeface="Constantia"/>
                <a:ea typeface="Constantia"/>
                <a:cs typeface="Constantia"/>
                <a:sym typeface="Constantia"/>
              </a:rPr>
              <a:t>Except 1</a:t>
            </a:r>
            <a:r>
              <a:rPr baseline="30000" lang="en" sz="1500">
                <a:latin typeface="Constantia"/>
                <a:ea typeface="Constantia"/>
                <a:cs typeface="Constantia"/>
                <a:sym typeface="Constantia"/>
              </a:rPr>
              <a:t>st</a:t>
            </a:r>
            <a:r>
              <a:rPr lang="en" sz="1500">
                <a:latin typeface="Constantia"/>
                <a:ea typeface="Constantia"/>
                <a:cs typeface="Constantia"/>
                <a:sym typeface="Constantia"/>
              </a:rPr>
              <a:t> column, There are different 17 columns  and in the columns years are mentioned from 2000-01 to 2016-17. In these column, Investment are mentioned.</a:t>
            </a:r>
            <a:endParaRPr sz="1900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Year wise analysis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50" y="1276025"/>
            <a:ext cx="6564315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Sector wise Analysis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975" y="1296525"/>
            <a:ext cx="6543196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A447"/>
              </a:buClr>
              <a:buSzPts val="1360"/>
              <a:buFont typeface="Noto Sans Symbols"/>
              <a:buChar char="⚫"/>
            </a:pPr>
            <a:r>
              <a:rPr lang="en" sz="1600">
                <a:latin typeface="Constantia"/>
                <a:ea typeface="Constantia"/>
                <a:cs typeface="Constantia"/>
                <a:sym typeface="Constantia"/>
              </a:rPr>
              <a:t>Maximum investment is done in SERVICES SECTOR in 2016-17 whereas minimum investment is done in COIR.</a:t>
            </a:r>
            <a:endParaRPr sz="2600">
              <a:latin typeface="Constantia"/>
              <a:ea typeface="Constantia"/>
              <a:cs typeface="Constantia"/>
              <a:sym typeface="Constantia"/>
            </a:endParaRPr>
          </a:p>
          <a:p>
            <a:pPr indent="-18796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None/>
            </a:pPr>
            <a:r>
              <a:t/>
            </a:r>
            <a:endParaRPr sz="1600"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A447"/>
              </a:buClr>
              <a:buSzPts val="1360"/>
              <a:buFont typeface="Noto Sans Symbols"/>
              <a:buChar char="⚫"/>
            </a:pPr>
            <a:r>
              <a:rPr lang="en" sz="1600">
                <a:latin typeface="Constantia"/>
                <a:ea typeface="Constantia"/>
                <a:cs typeface="Constantia"/>
                <a:sym typeface="Constantia"/>
              </a:rPr>
              <a:t>It is also observed in 2000-01, There are 23 sectors in which no investment is done which is also maximum of no investment in any year.</a:t>
            </a:r>
            <a:endParaRPr sz="1600">
              <a:latin typeface="Constantia"/>
              <a:ea typeface="Constantia"/>
              <a:cs typeface="Constantia"/>
              <a:sym typeface="Constantia"/>
            </a:endParaRPr>
          </a:p>
          <a:p>
            <a:pPr indent="-18796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None/>
            </a:pPr>
            <a:r>
              <a:t/>
            </a:r>
            <a:endParaRPr sz="1600"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A447"/>
              </a:buClr>
              <a:buSzPts val="1360"/>
              <a:buFont typeface="Noto Sans Symbols"/>
              <a:buChar char="⚫"/>
            </a:pPr>
            <a:r>
              <a:rPr lang="en" sz="1600">
                <a:latin typeface="Constantia"/>
                <a:ea typeface="Constantia"/>
                <a:cs typeface="Constantia"/>
                <a:sym typeface="Constantia"/>
              </a:rPr>
              <a:t>Out of 63 sectors, In 36 sectors average investment is under 100.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