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75" r:id="rId6"/>
    <p:sldId id="262" r:id="rId7"/>
    <p:sldId id="263" r:id="rId8"/>
    <p:sldId id="261" r:id="rId9"/>
    <p:sldId id="278" r:id="rId10"/>
    <p:sldId id="279" r:id="rId11"/>
    <p:sldId id="267" r:id="rId12"/>
    <p:sldId id="276" r:id="rId13"/>
    <p:sldId id="277" r:id="rId14"/>
    <p:sldId id="271" r:id="rId15"/>
    <p:sldId id="272" r:id="rId16"/>
    <p:sldId id="274" r:id="rId17"/>
    <p:sldId id="273" r:id="rId18"/>
    <p:sldId id="25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47" d="100"/>
          <a:sy n="47" d="100"/>
        </p:scale>
        <p:origin x="5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6/24/2024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6/24/2024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s.statcounter.com/" TargetMode="External"/><Relationship Id="rId2" Type="http://schemas.openxmlformats.org/officeDocument/2006/relationships/hyperlink" Target="https://www.kaggle.com/datasets/michau96/social-media-popularity-2009-202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265C-A8D0-B868-FEB7-88B56D08DE85}"/>
              </a:ext>
            </a:extLst>
          </p:cNvPr>
          <p:cNvSpPr>
            <a:spLocks noGrp="1"/>
          </p:cNvSpPr>
          <p:nvPr>
            <p:ph type="ctrTitle"/>
          </p:nvPr>
        </p:nvSpPr>
        <p:spPr/>
        <p:txBody>
          <a:bodyPr/>
          <a:lstStyle/>
          <a:p>
            <a:r>
              <a:rPr lang="en-US" dirty="0"/>
              <a:t>Social Media Popularity</a:t>
            </a:r>
          </a:p>
        </p:txBody>
      </p:sp>
      <p:sp>
        <p:nvSpPr>
          <p:cNvPr id="3" name="Subtitle 2">
            <a:extLst>
              <a:ext uri="{FF2B5EF4-FFF2-40B4-BE49-F238E27FC236}">
                <a16:creationId xmlns:a16="http://schemas.microsoft.com/office/drawing/2014/main" id="{7E285F57-D48C-6E21-B8B8-E0B30864CAF9}"/>
              </a:ext>
            </a:extLst>
          </p:cNvPr>
          <p:cNvSpPr>
            <a:spLocks noGrp="1"/>
          </p:cNvSpPr>
          <p:nvPr>
            <p:ph type="subTitle" idx="1"/>
          </p:nvPr>
        </p:nvSpPr>
        <p:spPr>
          <a:xfrm>
            <a:off x="680322" y="4394039"/>
            <a:ext cx="8144134" cy="1503841"/>
          </a:xfrm>
        </p:spPr>
        <p:txBody>
          <a:bodyPr>
            <a:normAutofit lnSpcReduction="10000"/>
          </a:bodyPr>
          <a:lstStyle/>
          <a:p>
            <a:r>
              <a:rPr lang="en-US" sz="1400" dirty="0"/>
              <a:t>Arzoo Fatima</a:t>
            </a:r>
          </a:p>
          <a:p>
            <a:r>
              <a:rPr lang="en-US" sz="1400" dirty="0" err="1"/>
              <a:t>Caughey</a:t>
            </a:r>
            <a:r>
              <a:rPr lang="en-US" sz="1400" dirty="0"/>
              <a:t> Key</a:t>
            </a:r>
          </a:p>
          <a:p>
            <a:r>
              <a:rPr lang="en-US" sz="1400" dirty="0"/>
              <a:t>Derrick Smith</a:t>
            </a:r>
          </a:p>
          <a:p>
            <a:r>
              <a:rPr lang="en-US" sz="1400" dirty="0"/>
              <a:t>Khatia </a:t>
            </a:r>
            <a:r>
              <a:rPr lang="en-US" sz="1400" dirty="0" err="1"/>
              <a:t>Khokhiashvili</a:t>
            </a:r>
            <a:endParaRPr lang="en-US" sz="1400" dirty="0"/>
          </a:p>
          <a:p>
            <a:r>
              <a:rPr lang="en-US" sz="1400" dirty="0"/>
              <a:t>Natalia </a:t>
            </a:r>
            <a:r>
              <a:rPr lang="en-US" sz="1400" dirty="0" err="1"/>
              <a:t>Perlaza</a:t>
            </a:r>
            <a:endParaRPr lang="en-US" sz="1400" dirty="0"/>
          </a:p>
          <a:p>
            <a:endParaRPr lang="en-US" dirty="0"/>
          </a:p>
        </p:txBody>
      </p:sp>
    </p:spTree>
    <p:extLst>
      <p:ext uri="{BB962C8B-B14F-4D97-AF65-F5344CB8AC3E}">
        <p14:creationId xmlns:p14="http://schemas.microsoft.com/office/powerpoint/2010/main" val="1703921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1B59-AEB7-A2DE-FCED-29A8C6AFA992}"/>
              </a:ext>
            </a:extLst>
          </p:cNvPr>
          <p:cNvSpPr>
            <a:spLocks noGrp="1"/>
          </p:cNvSpPr>
          <p:nvPr>
            <p:ph type="title"/>
          </p:nvPr>
        </p:nvSpPr>
        <p:spPr/>
        <p:txBody>
          <a:bodyPr>
            <a:normAutofit fontScale="90000"/>
          </a:bodyPr>
          <a:lstStyle/>
          <a:p>
            <a:r>
              <a:rPr lang="en-US" dirty="0"/>
              <a:t>Financial results of Meta’s two reportable segment Family of Apps(</a:t>
            </a:r>
            <a:r>
              <a:rPr lang="en-US" dirty="0" err="1"/>
              <a:t>Foa</a:t>
            </a:r>
            <a:r>
              <a:rPr lang="en-US" dirty="0"/>
              <a:t>) and </a:t>
            </a:r>
            <a:r>
              <a:rPr lang="en-US" dirty="0" err="1"/>
              <a:t>Rality</a:t>
            </a:r>
            <a:r>
              <a:rPr lang="en-US" dirty="0"/>
              <a:t> Labs(RL) </a:t>
            </a:r>
          </a:p>
        </p:txBody>
      </p:sp>
      <p:pic>
        <p:nvPicPr>
          <p:cNvPr id="5" name="Content Placeholder 4">
            <a:extLst>
              <a:ext uri="{FF2B5EF4-FFF2-40B4-BE49-F238E27FC236}">
                <a16:creationId xmlns:a16="http://schemas.microsoft.com/office/drawing/2014/main" id="{B175909B-04EC-FF68-EDA6-A590659D43B5}"/>
              </a:ext>
            </a:extLst>
          </p:cNvPr>
          <p:cNvPicPr>
            <a:picLocks noGrp="1" noChangeAspect="1"/>
          </p:cNvPicPr>
          <p:nvPr>
            <p:ph sz="half" idx="1"/>
          </p:nvPr>
        </p:nvPicPr>
        <p:blipFill>
          <a:blip r:embed="rId2"/>
          <a:stretch>
            <a:fillRect/>
          </a:stretch>
        </p:blipFill>
        <p:spPr>
          <a:xfrm>
            <a:off x="789838" y="2194560"/>
            <a:ext cx="5489041" cy="3910212"/>
          </a:xfrm>
          <a:prstGeom prst="rect">
            <a:avLst/>
          </a:prstGeom>
        </p:spPr>
      </p:pic>
      <p:pic>
        <p:nvPicPr>
          <p:cNvPr id="6" name="Content Placeholder 5">
            <a:extLst>
              <a:ext uri="{FF2B5EF4-FFF2-40B4-BE49-F238E27FC236}">
                <a16:creationId xmlns:a16="http://schemas.microsoft.com/office/drawing/2014/main" id="{91771674-AE3B-37DE-09CD-904869DAB35E}"/>
              </a:ext>
            </a:extLst>
          </p:cNvPr>
          <p:cNvPicPr>
            <a:picLocks noGrp="1" noChangeAspect="1"/>
          </p:cNvPicPr>
          <p:nvPr>
            <p:ph sz="half" idx="2"/>
          </p:nvPr>
        </p:nvPicPr>
        <p:blipFill>
          <a:blip r:embed="rId3"/>
          <a:stretch>
            <a:fillRect/>
          </a:stretch>
        </p:blipFill>
        <p:spPr>
          <a:xfrm>
            <a:off x="6502400" y="2194560"/>
            <a:ext cx="5174298" cy="3910212"/>
          </a:xfrm>
          <a:prstGeom prst="rect">
            <a:avLst/>
          </a:prstGeom>
        </p:spPr>
      </p:pic>
    </p:spTree>
    <p:extLst>
      <p:ext uri="{BB962C8B-B14F-4D97-AF65-F5344CB8AC3E}">
        <p14:creationId xmlns:p14="http://schemas.microsoft.com/office/powerpoint/2010/main" val="84434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1B15-4590-5195-ED93-3C9382EC29D5}"/>
              </a:ext>
            </a:extLst>
          </p:cNvPr>
          <p:cNvSpPr>
            <a:spLocks noGrp="1"/>
          </p:cNvSpPr>
          <p:nvPr>
            <p:ph type="title"/>
          </p:nvPr>
        </p:nvSpPr>
        <p:spPr/>
        <p:txBody>
          <a:bodyPr/>
          <a:lstStyle/>
          <a:p>
            <a:r>
              <a:rPr lang="en-US" dirty="0"/>
              <a:t>Market Volatility of Social Media Platforms</a:t>
            </a:r>
          </a:p>
        </p:txBody>
      </p:sp>
      <p:sp>
        <p:nvSpPr>
          <p:cNvPr id="4" name="Text Placeholder 3">
            <a:extLst>
              <a:ext uri="{FF2B5EF4-FFF2-40B4-BE49-F238E27FC236}">
                <a16:creationId xmlns:a16="http://schemas.microsoft.com/office/drawing/2014/main" id="{A0776537-459C-8BB3-FD2B-6381DA46E369}"/>
              </a:ext>
            </a:extLst>
          </p:cNvPr>
          <p:cNvSpPr>
            <a:spLocks noGrp="1"/>
          </p:cNvSpPr>
          <p:nvPr>
            <p:ph type="body" sz="half" idx="2"/>
          </p:nvPr>
        </p:nvSpPr>
        <p:spPr>
          <a:xfrm>
            <a:off x="680321" y="2336872"/>
            <a:ext cx="3412177" cy="3599317"/>
          </a:xfrm>
        </p:spPr>
        <p:txBody>
          <a:bodyPr/>
          <a:lstStyle/>
          <a:p>
            <a:r>
              <a:rPr lang="en-US" dirty="0"/>
              <a:t>The market volatility graph depicts YouTube reaching its peak volatility of 27.5 in 2009, showcasing its resilience amid economic shifts. Facebook's volatility surged above 30 during its pivotal moments, reflecting its market sensitivity, while Pinterest hit its highest volatility peak in 2020 amidst global uncertainties, with all platforms currently stabilizing between 25 to 27.5.</a:t>
            </a:r>
          </a:p>
        </p:txBody>
      </p:sp>
      <p:pic>
        <p:nvPicPr>
          <p:cNvPr id="12" name="Content Placeholder 11">
            <a:extLst>
              <a:ext uri="{FF2B5EF4-FFF2-40B4-BE49-F238E27FC236}">
                <a16:creationId xmlns:a16="http://schemas.microsoft.com/office/drawing/2014/main" id="{CEB93DA9-B915-38D3-9148-36283A52A3ED}"/>
              </a:ext>
            </a:extLst>
          </p:cNvPr>
          <p:cNvPicPr>
            <a:picLocks noGrp="1" noChangeAspect="1"/>
          </p:cNvPicPr>
          <p:nvPr>
            <p:ph idx="1"/>
          </p:nvPr>
        </p:nvPicPr>
        <p:blipFill>
          <a:blip r:embed="rId2"/>
          <a:stretch>
            <a:fillRect/>
          </a:stretch>
        </p:blipFill>
        <p:spPr>
          <a:xfrm>
            <a:off x="4686300" y="2241395"/>
            <a:ext cx="7000178" cy="4059044"/>
          </a:xfrm>
        </p:spPr>
      </p:pic>
    </p:spTree>
    <p:extLst>
      <p:ext uri="{BB962C8B-B14F-4D97-AF65-F5344CB8AC3E}">
        <p14:creationId xmlns:p14="http://schemas.microsoft.com/office/powerpoint/2010/main" val="81011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F93F-756B-B8EE-A952-F0FB7C3F40ED}"/>
              </a:ext>
            </a:extLst>
          </p:cNvPr>
          <p:cNvSpPr>
            <a:spLocks noGrp="1"/>
          </p:cNvSpPr>
          <p:nvPr>
            <p:ph type="title"/>
          </p:nvPr>
        </p:nvSpPr>
        <p:spPr/>
        <p:txBody>
          <a:bodyPr/>
          <a:lstStyle/>
          <a:p>
            <a:r>
              <a:rPr lang="en-US" dirty="0"/>
              <a:t>Market Volatility of Social Media Platforms</a:t>
            </a:r>
          </a:p>
        </p:txBody>
      </p:sp>
      <p:pic>
        <p:nvPicPr>
          <p:cNvPr id="5" name="Content Placeholder 4">
            <a:extLst>
              <a:ext uri="{FF2B5EF4-FFF2-40B4-BE49-F238E27FC236}">
                <a16:creationId xmlns:a16="http://schemas.microsoft.com/office/drawing/2014/main" id="{64F0900A-79EC-06BA-188E-5B1486DA0CD4}"/>
              </a:ext>
            </a:extLst>
          </p:cNvPr>
          <p:cNvPicPr>
            <a:picLocks noGrp="1" noChangeAspect="1"/>
          </p:cNvPicPr>
          <p:nvPr>
            <p:ph idx="1"/>
          </p:nvPr>
        </p:nvPicPr>
        <p:blipFill>
          <a:blip r:embed="rId2"/>
          <a:stretch>
            <a:fillRect/>
          </a:stretch>
        </p:blipFill>
        <p:spPr>
          <a:xfrm>
            <a:off x="680321" y="2336800"/>
            <a:ext cx="9613861" cy="3598863"/>
          </a:xfrm>
        </p:spPr>
      </p:pic>
    </p:spTree>
    <p:extLst>
      <p:ext uri="{BB962C8B-B14F-4D97-AF65-F5344CB8AC3E}">
        <p14:creationId xmlns:p14="http://schemas.microsoft.com/office/powerpoint/2010/main" val="24573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A3C4-71D0-63A8-D568-3857DC65902B}"/>
              </a:ext>
            </a:extLst>
          </p:cNvPr>
          <p:cNvSpPr>
            <a:spLocks noGrp="1"/>
          </p:cNvSpPr>
          <p:nvPr>
            <p:ph type="title"/>
          </p:nvPr>
        </p:nvSpPr>
        <p:spPr/>
        <p:txBody>
          <a:bodyPr/>
          <a:lstStyle/>
          <a:p>
            <a:r>
              <a:rPr lang="en-US" dirty="0"/>
              <a:t>Market Volatility of Social Media Platforms</a:t>
            </a:r>
          </a:p>
        </p:txBody>
      </p:sp>
      <p:pic>
        <p:nvPicPr>
          <p:cNvPr id="5" name="Content Placeholder 4">
            <a:extLst>
              <a:ext uri="{FF2B5EF4-FFF2-40B4-BE49-F238E27FC236}">
                <a16:creationId xmlns:a16="http://schemas.microsoft.com/office/drawing/2014/main" id="{0354CBFC-AF22-C954-0690-A077970B05DB}"/>
              </a:ext>
            </a:extLst>
          </p:cNvPr>
          <p:cNvPicPr>
            <a:picLocks noGrp="1" noChangeAspect="1"/>
          </p:cNvPicPr>
          <p:nvPr>
            <p:ph idx="1"/>
          </p:nvPr>
        </p:nvPicPr>
        <p:blipFill>
          <a:blip r:embed="rId2"/>
          <a:stretch>
            <a:fillRect/>
          </a:stretch>
        </p:blipFill>
        <p:spPr>
          <a:xfrm>
            <a:off x="548640" y="2336800"/>
            <a:ext cx="9326880" cy="3767972"/>
          </a:xfrm>
        </p:spPr>
      </p:pic>
    </p:spTree>
    <p:extLst>
      <p:ext uri="{BB962C8B-B14F-4D97-AF65-F5344CB8AC3E}">
        <p14:creationId xmlns:p14="http://schemas.microsoft.com/office/powerpoint/2010/main" val="190885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657D-633D-8CEC-64DB-127F1F212DF0}"/>
              </a:ext>
            </a:extLst>
          </p:cNvPr>
          <p:cNvSpPr>
            <a:spLocks noGrp="1"/>
          </p:cNvSpPr>
          <p:nvPr>
            <p:ph type="title"/>
          </p:nvPr>
        </p:nvSpPr>
        <p:spPr>
          <a:xfrm>
            <a:off x="680321" y="528320"/>
            <a:ext cx="9613861" cy="1544320"/>
          </a:xfrm>
        </p:spPr>
        <p:txBody>
          <a:bodyPr>
            <a:normAutofit fontScale="90000"/>
          </a:bodyPr>
          <a:lstStyle/>
          <a:p>
            <a:r>
              <a:rPr lang="en-US" dirty="0"/>
              <a:t>Comparative Analysis of WhatsApp/Messenger and Pinterest: Market Influence and Reaction to Global Events</a:t>
            </a:r>
          </a:p>
        </p:txBody>
      </p:sp>
      <p:sp>
        <p:nvSpPr>
          <p:cNvPr id="3" name="Content Placeholder 2">
            <a:extLst>
              <a:ext uri="{FF2B5EF4-FFF2-40B4-BE49-F238E27FC236}">
                <a16:creationId xmlns:a16="http://schemas.microsoft.com/office/drawing/2014/main" id="{C06EC43C-BF5E-3CBD-F3B9-2C7AD2FFCFA0}"/>
              </a:ext>
            </a:extLst>
          </p:cNvPr>
          <p:cNvSpPr>
            <a:spLocks noGrp="1"/>
          </p:cNvSpPr>
          <p:nvPr>
            <p:ph idx="1"/>
          </p:nvPr>
        </p:nvSpPr>
        <p:spPr/>
        <p:txBody>
          <a:bodyPr>
            <a:normAutofit/>
          </a:bodyPr>
          <a:lstStyle/>
          <a:p>
            <a:pPr marL="0" indent="0">
              <a:buNone/>
            </a:pPr>
            <a:r>
              <a:rPr lang="en-US" sz="2800" dirty="0" err="1"/>
              <a:t>Whatsapp</a:t>
            </a:r>
            <a:r>
              <a:rPr lang="en-US" sz="2800" dirty="0"/>
              <a:t>, and messenger is one of the largest and most influential social media companies globally with over 5 billion monthly active users. Pinterest a independent company stills holds a solid market share , ranking as a third tier company with 450 million monthly active users . Both companies show similar stock movement in reaction to major global events, in 2020 COVID and in 2022 Ukraine war combined with supply issues and US economic downturn</a:t>
            </a:r>
          </a:p>
        </p:txBody>
      </p:sp>
    </p:spTree>
    <p:extLst>
      <p:ext uri="{BB962C8B-B14F-4D97-AF65-F5344CB8AC3E}">
        <p14:creationId xmlns:p14="http://schemas.microsoft.com/office/powerpoint/2010/main" val="330630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CCF4-14C1-8E96-9083-9C1AAF911FAB}"/>
              </a:ext>
            </a:extLst>
          </p:cNvPr>
          <p:cNvSpPr>
            <a:spLocks noGrp="1"/>
          </p:cNvSpPr>
          <p:nvPr>
            <p:ph type="title"/>
          </p:nvPr>
        </p:nvSpPr>
        <p:spPr/>
        <p:txBody>
          <a:bodyPr/>
          <a:lstStyle/>
          <a:p>
            <a:r>
              <a:rPr lang="en-US" dirty="0"/>
              <a:t>Stock Prices of META and PINS</a:t>
            </a:r>
          </a:p>
        </p:txBody>
      </p:sp>
      <p:pic>
        <p:nvPicPr>
          <p:cNvPr id="5" name="Content Placeholder 4">
            <a:extLst>
              <a:ext uri="{FF2B5EF4-FFF2-40B4-BE49-F238E27FC236}">
                <a16:creationId xmlns:a16="http://schemas.microsoft.com/office/drawing/2014/main" id="{B412B0D6-70D3-0750-26D2-46DF7FDB5A9B}"/>
              </a:ext>
            </a:extLst>
          </p:cNvPr>
          <p:cNvPicPr>
            <a:picLocks noGrp="1" noChangeAspect="1"/>
          </p:cNvPicPr>
          <p:nvPr>
            <p:ph idx="1"/>
          </p:nvPr>
        </p:nvPicPr>
        <p:blipFill>
          <a:blip r:embed="rId2"/>
          <a:stretch>
            <a:fillRect/>
          </a:stretch>
        </p:blipFill>
        <p:spPr>
          <a:xfrm>
            <a:off x="4171950" y="2279650"/>
            <a:ext cx="7633570" cy="3598863"/>
          </a:xfrm>
        </p:spPr>
      </p:pic>
      <p:sp>
        <p:nvSpPr>
          <p:cNvPr id="11" name="TextBox 10">
            <a:extLst>
              <a:ext uri="{FF2B5EF4-FFF2-40B4-BE49-F238E27FC236}">
                <a16:creationId xmlns:a16="http://schemas.microsoft.com/office/drawing/2014/main" id="{1115D6D9-EE32-69EE-C3F3-C5E95B7AD124}"/>
              </a:ext>
            </a:extLst>
          </p:cNvPr>
          <p:cNvSpPr txBox="1"/>
          <p:nvPr/>
        </p:nvSpPr>
        <p:spPr>
          <a:xfrm>
            <a:off x="386480" y="2355850"/>
            <a:ext cx="3404470" cy="2862322"/>
          </a:xfrm>
          <a:prstGeom prst="rect">
            <a:avLst/>
          </a:prstGeom>
          <a:noFill/>
        </p:spPr>
        <p:txBody>
          <a:bodyPr wrap="square">
            <a:spAutoFit/>
          </a:bodyPr>
          <a:lstStyle/>
          <a:p>
            <a:r>
              <a:rPr lang="en-US" dirty="0"/>
              <a:t>Chart compares the two with </a:t>
            </a:r>
            <a:r>
              <a:rPr lang="en-US" dirty="0" err="1"/>
              <a:t>pinterests</a:t>
            </a:r>
            <a:r>
              <a:rPr lang="en-US" dirty="0"/>
              <a:t> stock prices on the left y axis and meta stock prices on the right y axis , so the similarity between the two con be easily seen , and the second chart shows the comparison with just using meta stock range showing a vast stock difference</a:t>
            </a:r>
          </a:p>
        </p:txBody>
      </p:sp>
    </p:spTree>
    <p:extLst>
      <p:ext uri="{BB962C8B-B14F-4D97-AF65-F5344CB8AC3E}">
        <p14:creationId xmlns:p14="http://schemas.microsoft.com/office/powerpoint/2010/main" val="1130904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6A4-46E2-6DA9-CB3C-07E6B6C535A4}"/>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680009CB-FD38-6910-EC8A-08513070C1F5}"/>
              </a:ext>
            </a:extLst>
          </p:cNvPr>
          <p:cNvSpPr>
            <a:spLocks noGrp="1"/>
          </p:cNvSpPr>
          <p:nvPr>
            <p:ph idx="1"/>
          </p:nvPr>
        </p:nvSpPr>
        <p:spPr/>
        <p:txBody>
          <a:bodyPr/>
          <a:lstStyle/>
          <a:p>
            <a:r>
              <a:rPr lang="en-US" dirty="0"/>
              <a:t>All data used in this project is publicly available and properly cited. </a:t>
            </a:r>
          </a:p>
          <a:p>
            <a:r>
              <a:rPr lang="en-US" dirty="0"/>
              <a:t>Sensitive information has been anonymized to respect user privacy. </a:t>
            </a:r>
          </a:p>
          <a:p>
            <a:r>
              <a:rPr lang="en-US" dirty="0"/>
              <a:t>The visualizations are designed to present data ethically and responsibly.</a:t>
            </a:r>
          </a:p>
        </p:txBody>
      </p:sp>
    </p:spTree>
    <p:extLst>
      <p:ext uri="{BB962C8B-B14F-4D97-AF65-F5344CB8AC3E}">
        <p14:creationId xmlns:p14="http://schemas.microsoft.com/office/powerpoint/2010/main" val="1242771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ED3E-F000-3298-E393-32BBCEF75F35}"/>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CEA15BB-BB9E-0BC1-B145-D757E0EDB747}"/>
              </a:ext>
            </a:extLst>
          </p:cNvPr>
          <p:cNvSpPr>
            <a:spLocks noGrp="1"/>
          </p:cNvSpPr>
          <p:nvPr>
            <p:ph idx="1"/>
          </p:nvPr>
        </p:nvSpPr>
        <p:spPr/>
        <p:txBody>
          <a:bodyPr>
            <a:normAutofit/>
          </a:bodyPr>
          <a:lstStyle/>
          <a:p>
            <a:r>
              <a:rPr lang="en-US" dirty="0"/>
              <a:t>Analyzed global social media trends, usage patterns, volatility, market values, and competitive landscape from 2009 to 2023.</a:t>
            </a:r>
          </a:p>
          <a:p>
            <a:r>
              <a:rPr lang="en-US" dirty="0"/>
              <a:t>Utilized charts, graphs, and visualizations to demonstrate social media's deep integration into modern society.</a:t>
            </a:r>
          </a:p>
          <a:p>
            <a:r>
              <a:rPr lang="en-US" dirty="0"/>
              <a:t>Insights could inform strategic decisions for promotional strategies and investments across various sectors.</a:t>
            </a:r>
          </a:p>
          <a:p>
            <a:r>
              <a:rPr lang="en-US" dirty="0"/>
              <a:t>Dataset enables proactive monitoring to safeguard against social and economic vulnerabilities.</a:t>
            </a:r>
          </a:p>
        </p:txBody>
      </p:sp>
    </p:spTree>
    <p:extLst>
      <p:ext uri="{BB962C8B-B14F-4D97-AF65-F5344CB8AC3E}">
        <p14:creationId xmlns:p14="http://schemas.microsoft.com/office/powerpoint/2010/main" val="213106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F36D-75BB-3FB2-FE20-228FDFF59B56}"/>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79BE5E8-7528-1CAA-8BFB-E7C9C3573B58}"/>
              </a:ext>
            </a:extLst>
          </p:cNvPr>
          <p:cNvSpPr>
            <a:spLocks noGrp="1"/>
          </p:cNvSpPr>
          <p:nvPr>
            <p:ph idx="1"/>
          </p:nvPr>
        </p:nvSpPr>
        <p:spPr/>
        <p:txBody>
          <a:bodyPr>
            <a:normAutofit/>
          </a:bodyPr>
          <a:lstStyle/>
          <a:p>
            <a:r>
              <a:rPr lang="en-US" dirty="0"/>
              <a:t>Kaggle </a:t>
            </a:r>
            <a:r>
              <a:rPr lang="en-US" dirty="0">
                <a:hlinkClick r:id="rId2"/>
              </a:rPr>
              <a:t>https://www.kaggle.com/datasets/michau96/social-media-popularity-2009-2023</a:t>
            </a:r>
            <a:r>
              <a:rPr lang="en-US" dirty="0"/>
              <a:t> </a:t>
            </a:r>
          </a:p>
          <a:p>
            <a:r>
              <a:rPr lang="en-US" dirty="0"/>
              <a:t>Statcounter </a:t>
            </a:r>
            <a:r>
              <a:rPr lang="en-US" dirty="0">
                <a:hlinkClick r:id="rId3"/>
              </a:rPr>
              <a:t>https://gs.statcounter.com/</a:t>
            </a:r>
            <a:r>
              <a:rPr lang="en-US" dirty="0"/>
              <a:t> </a:t>
            </a:r>
          </a:p>
          <a:p>
            <a:r>
              <a:rPr lang="en-US" dirty="0"/>
              <a:t>Yahoo Finance</a:t>
            </a:r>
          </a:p>
          <a:p>
            <a:r>
              <a:rPr lang="en-US" dirty="0"/>
              <a:t>Google Trends Data: [Google Trends](https://trends.google.com/trends/)</a:t>
            </a:r>
          </a:p>
          <a:p>
            <a:r>
              <a:rPr lang="en-US" dirty="0"/>
              <a:t>Dataset and Methodology details available upon request.</a:t>
            </a:r>
          </a:p>
        </p:txBody>
      </p:sp>
    </p:spTree>
    <p:extLst>
      <p:ext uri="{BB962C8B-B14F-4D97-AF65-F5344CB8AC3E}">
        <p14:creationId xmlns:p14="http://schemas.microsoft.com/office/powerpoint/2010/main" val="26680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3C03-40A1-61B4-0C6B-C163A9FED27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C226357-12AF-754E-E840-E580BCA072BC}"/>
              </a:ext>
            </a:extLst>
          </p:cNvPr>
          <p:cNvSpPr>
            <a:spLocks noGrp="1"/>
          </p:cNvSpPr>
          <p:nvPr>
            <p:ph idx="1"/>
          </p:nvPr>
        </p:nvSpPr>
        <p:spPr/>
        <p:txBody>
          <a:bodyPr/>
          <a:lstStyle/>
          <a:p>
            <a:r>
              <a:rPr lang="en-US" dirty="0"/>
              <a:t>Social media evolved significantly from niche platforms to essential daily tools (2009-2023).</a:t>
            </a:r>
          </a:p>
          <a:p>
            <a:r>
              <a:rPr lang="en-US" dirty="0"/>
              <a:t>They shape communication, culture, and commerce.</a:t>
            </a:r>
          </a:p>
          <a:p>
            <a:r>
              <a:rPr lang="en-US" dirty="0"/>
              <a:t>Social media are now a popular way to exchange information online.</a:t>
            </a:r>
          </a:p>
          <a:p>
            <a:r>
              <a:rPr lang="en-US" dirty="0"/>
              <a:t>New platforms emerge and old ones fade over time.</a:t>
            </a:r>
          </a:p>
          <a:p>
            <a:r>
              <a:rPr lang="en-US" dirty="0"/>
              <a:t>Two datasets: global and USA social media market share since 2009</a:t>
            </a:r>
          </a:p>
          <a:p>
            <a:r>
              <a:rPr lang="en-US" dirty="0"/>
              <a:t>Data was stored using SQL.</a:t>
            </a:r>
          </a:p>
          <a:p>
            <a:endParaRPr lang="en-US" dirty="0"/>
          </a:p>
        </p:txBody>
      </p:sp>
    </p:spTree>
    <p:extLst>
      <p:ext uri="{BB962C8B-B14F-4D97-AF65-F5344CB8AC3E}">
        <p14:creationId xmlns:p14="http://schemas.microsoft.com/office/powerpoint/2010/main" val="236959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22BA-6791-81D8-3CCA-B9BE063CADCD}"/>
              </a:ext>
            </a:extLst>
          </p:cNvPr>
          <p:cNvSpPr>
            <a:spLocks noGrp="1"/>
          </p:cNvSpPr>
          <p:nvPr>
            <p:ph type="title"/>
          </p:nvPr>
        </p:nvSpPr>
        <p:spPr/>
        <p:txBody>
          <a:bodyPr/>
          <a:lstStyle/>
          <a:p>
            <a:r>
              <a:rPr lang="en-US" dirty="0"/>
              <a:t>About Datasets</a:t>
            </a:r>
          </a:p>
        </p:txBody>
      </p:sp>
      <p:sp>
        <p:nvSpPr>
          <p:cNvPr id="3" name="Content Placeholder 2">
            <a:extLst>
              <a:ext uri="{FF2B5EF4-FFF2-40B4-BE49-F238E27FC236}">
                <a16:creationId xmlns:a16="http://schemas.microsoft.com/office/drawing/2014/main" id="{5AC2A799-77BE-767C-1B53-0F664E8CE5E3}"/>
              </a:ext>
            </a:extLst>
          </p:cNvPr>
          <p:cNvSpPr>
            <a:spLocks noGrp="1"/>
          </p:cNvSpPr>
          <p:nvPr>
            <p:ph idx="1"/>
          </p:nvPr>
        </p:nvSpPr>
        <p:spPr/>
        <p:txBody>
          <a:bodyPr>
            <a:normAutofit/>
          </a:bodyPr>
          <a:lstStyle/>
          <a:p>
            <a:r>
              <a:rPr lang="en-US" dirty="0"/>
              <a:t>Worldwide dataset:</a:t>
            </a:r>
          </a:p>
          <a:p>
            <a:pPr lvl="1">
              <a:buFont typeface="Courier New" panose="02070309020205020404" pitchFamily="49" charset="0"/>
              <a:buChar char="o"/>
            </a:pPr>
            <a:r>
              <a:rPr lang="en-US" dirty="0"/>
              <a:t>CSV format with several columns</a:t>
            </a:r>
          </a:p>
          <a:p>
            <a:pPr lvl="1">
              <a:buFont typeface="Courier New" panose="02070309020205020404" pitchFamily="49" charset="0"/>
              <a:buChar char="o"/>
            </a:pPr>
            <a:r>
              <a:rPr lang="en-US" dirty="0"/>
              <a:t>First column: date (YYYY-MM)</a:t>
            </a:r>
          </a:p>
          <a:p>
            <a:pPr lvl="1">
              <a:buFont typeface="Courier New" panose="02070309020205020404" pitchFamily="49" charset="0"/>
              <a:buChar char="o"/>
            </a:pPr>
            <a:r>
              <a:rPr lang="en-US" dirty="0"/>
              <a:t>Subsequent columns: market share percentages (rounded to 2 decimal places)</a:t>
            </a:r>
          </a:p>
          <a:p>
            <a:pPr lvl="1">
              <a:buFont typeface="Courier New" panose="02070309020205020404" pitchFamily="49" charset="0"/>
              <a:buChar char="o"/>
            </a:pPr>
            <a:r>
              <a:rPr lang="en-US" dirty="0"/>
              <a:t>180 rows: 15 years of monthly data</a:t>
            </a:r>
          </a:p>
          <a:p>
            <a:r>
              <a:rPr lang="en-US" dirty="0"/>
              <a:t>USA dataset:</a:t>
            </a:r>
          </a:p>
          <a:p>
            <a:pPr lvl="1">
              <a:buFont typeface="Courier New" panose="02070309020205020404" pitchFamily="49" charset="0"/>
              <a:buChar char="o"/>
            </a:pPr>
            <a:r>
              <a:rPr lang="en-US" dirty="0"/>
              <a:t>Similar format as worldwide dataset</a:t>
            </a:r>
          </a:p>
          <a:p>
            <a:pPr lvl="1">
              <a:buFont typeface="Courier New" panose="02070309020205020404" pitchFamily="49" charset="0"/>
              <a:buChar char="o"/>
            </a:pPr>
            <a:r>
              <a:rPr lang="en-US" dirty="0"/>
              <a:t>178 rows: missing 3 columns (platforms) compared to global data</a:t>
            </a:r>
          </a:p>
        </p:txBody>
      </p:sp>
    </p:spTree>
    <p:extLst>
      <p:ext uri="{BB962C8B-B14F-4D97-AF65-F5344CB8AC3E}">
        <p14:creationId xmlns:p14="http://schemas.microsoft.com/office/powerpoint/2010/main" val="183958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9954-8114-4AB9-CA83-7C4127FD72D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5A838F2-C06A-AB32-8719-04B3F04D5BF8}"/>
              </a:ext>
            </a:extLst>
          </p:cNvPr>
          <p:cNvSpPr>
            <a:spLocks noGrp="1"/>
          </p:cNvSpPr>
          <p:nvPr>
            <p:ph idx="1"/>
          </p:nvPr>
        </p:nvSpPr>
        <p:spPr/>
        <p:txBody>
          <a:bodyPr>
            <a:normAutofit fontScale="92500" lnSpcReduction="10000"/>
          </a:bodyPr>
          <a:lstStyle/>
          <a:p>
            <a:r>
              <a:rPr lang="en-US" dirty="0"/>
              <a:t>Chose Data Visualization Track and identified two datasets, stored in an SQL database.</a:t>
            </a:r>
          </a:p>
          <a:p>
            <a:r>
              <a:rPr lang="en-US" dirty="0"/>
              <a:t>Analyzed global and US social media trends through correlation analyses across platforms.</a:t>
            </a:r>
          </a:p>
          <a:p>
            <a:r>
              <a:rPr lang="en-US" dirty="0"/>
              <a:t>Explored the impact of new social media platforms on existing ones, and examined financial metrics of Facebook and Meta.</a:t>
            </a:r>
          </a:p>
          <a:p>
            <a:r>
              <a:rPr lang="en-US" dirty="0"/>
              <a:t>Studied growth trends in social media users over time and mean values across platforms.</a:t>
            </a:r>
          </a:p>
          <a:p>
            <a:r>
              <a:rPr lang="en-US" dirty="0"/>
              <a:t>Assessed market volatility of social media platforms and conducted a comparative analysis of WhatsApp/Messenger and Pinterest.</a:t>
            </a:r>
          </a:p>
        </p:txBody>
      </p:sp>
    </p:spTree>
    <p:extLst>
      <p:ext uri="{BB962C8B-B14F-4D97-AF65-F5344CB8AC3E}">
        <p14:creationId xmlns:p14="http://schemas.microsoft.com/office/powerpoint/2010/main" val="129178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74A5-5EAC-CFD5-0771-3E91CFBAFB7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2BD48F5-3B42-8E17-9B79-D8551E2C35AF}"/>
              </a:ext>
            </a:extLst>
          </p:cNvPr>
          <p:cNvSpPr>
            <a:spLocks noGrp="1"/>
          </p:cNvSpPr>
          <p:nvPr>
            <p:ph idx="1"/>
          </p:nvPr>
        </p:nvSpPr>
        <p:spPr/>
        <p:txBody>
          <a:bodyPr>
            <a:normAutofit fontScale="92500" lnSpcReduction="10000"/>
          </a:bodyPr>
          <a:lstStyle/>
          <a:p>
            <a:r>
              <a:rPr lang="en-US" dirty="0"/>
              <a:t>Investigated how social media platforms respond to global events and analyzed stock performance of Meta and Pinterest.</a:t>
            </a:r>
          </a:p>
          <a:p>
            <a:r>
              <a:rPr lang="en-US" dirty="0"/>
              <a:t>Insights aimed to guide strategic decisions on promotional strategies and investments in diverse sectors.</a:t>
            </a:r>
          </a:p>
          <a:p>
            <a:r>
              <a:rPr lang="en-US" dirty="0"/>
              <a:t>Developed SQL database, notebook, and webpage for showcasing data visualizations.</a:t>
            </a:r>
          </a:p>
          <a:p>
            <a:r>
              <a:rPr lang="en-US" dirty="0"/>
              <a:t>Implemented user interaction via HTML dropdown menus and JavaScript-powered visualizations.</a:t>
            </a:r>
          </a:p>
          <a:p>
            <a:r>
              <a:rPr lang="en-US" dirty="0"/>
              <a:t>Built Flask backend with interactive API routes to serve JavaScript-generated plots based on filtered data.</a:t>
            </a:r>
          </a:p>
        </p:txBody>
      </p:sp>
    </p:spTree>
    <p:extLst>
      <p:ext uri="{BB962C8B-B14F-4D97-AF65-F5344CB8AC3E}">
        <p14:creationId xmlns:p14="http://schemas.microsoft.com/office/powerpoint/2010/main" val="51548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CD0E-9339-D5C3-7044-A194A612BFA2}"/>
              </a:ext>
            </a:extLst>
          </p:cNvPr>
          <p:cNvSpPr>
            <a:spLocks noGrp="1"/>
          </p:cNvSpPr>
          <p:nvPr>
            <p:ph type="title"/>
          </p:nvPr>
        </p:nvSpPr>
        <p:spPr/>
        <p:txBody>
          <a:bodyPr/>
          <a:lstStyle/>
          <a:p>
            <a:r>
              <a:rPr lang="en-US" dirty="0"/>
              <a:t>Correlation Analysis Between Platforms</a:t>
            </a:r>
          </a:p>
        </p:txBody>
      </p:sp>
      <p:pic>
        <p:nvPicPr>
          <p:cNvPr id="5" name="Content Placeholder 4">
            <a:extLst>
              <a:ext uri="{FF2B5EF4-FFF2-40B4-BE49-F238E27FC236}">
                <a16:creationId xmlns:a16="http://schemas.microsoft.com/office/drawing/2014/main" id="{AD66C95C-BFC9-344A-BC65-2CEB3D173947}"/>
              </a:ext>
            </a:extLst>
          </p:cNvPr>
          <p:cNvPicPr>
            <a:picLocks noGrp="1" noChangeAspect="1"/>
          </p:cNvPicPr>
          <p:nvPr>
            <p:ph idx="1"/>
          </p:nvPr>
        </p:nvPicPr>
        <p:blipFill>
          <a:blip r:embed="rId2"/>
          <a:stretch>
            <a:fillRect/>
          </a:stretch>
        </p:blipFill>
        <p:spPr>
          <a:xfrm>
            <a:off x="4922616" y="2174240"/>
            <a:ext cx="6741063" cy="4307840"/>
          </a:xfrm>
          <a:prstGeom prst="rect">
            <a:avLst/>
          </a:prstGeom>
        </p:spPr>
      </p:pic>
      <p:sp>
        <p:nvSpPr>
          <p:cNvPr id="4" name="Text Placeholder 3">
            <a:extLst>
              <a:ext uri="{FF2B5EF4-FFF2-40B4-BE49-F238E27FC236}">
                <a16:creationId xmlns:a16="http://schemas.microsoft.com/office/drawing/2014/main" id="{8BD542B7-8608-DD76-A92B-F0CCA36F8B86}"/>
              </a:ext>
            </a:extLst>
          </p:cNvPr>
          <p:cNvSpPr>
            <a:spLocks noGrp="1"/>
          </p:cNvSpPr>
          <p:nvPr>
            <p:ph type="body" sz="half" idx="2"/>
          </p:nvPr>
        </p:nvSpPr>
        <p:spPr/>
        <p:txBody>
          <a:bodyPr>
            <a:normAutofit/>
          </a:bodyPr>
          <a:lstStyle/>
          <a:p>
            <a:pPr marL="342900" indent="-342900">
              <a:buFont typeface="Arial" panose="020B0604020202020204" pitchFamily="34" charset="0"/>
              <a:buChar char="•"/>
            </a:pPr>
            <a:r>
              <a:rPr lang="en-US" sz="2400" dirty="0"/>
              <a:t>Visualization: Heatmaps to show the correlation between the usage of different platforms.</a:t>
            </a:r>
          </a:p>
          <a:p>
            <a:pPr marL="342900" indent="-342900">
              <a:buFont typeface="Arial" panose="020B0604020202020204" pitchFamily="34" charset="0"/>
              <a:buChar char="•"/>
            </a:pPr>
            <a:r>
              <a:rPr lang="en-US" sz="2400" dirty="0"/>
              <a:t>Purpose: Understand how the usage of different platforms is related.</a:t>
            </a:r>
          </a:p>
        </p:txBody>
      </p:sp>
    </p:spTree>
    <p:extLst>
      <p:ext uri="{BB962C8B-B14F-4D97-AF65-F5344CB8AC3E}">
        <p14:creationId xmlns:p14="http://schemas.microsoft.com/office/powerpoint/2010/main" val="22023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4E63-BFDF-CA6C-F09D-7EB8EA10B5A2}"/>
              </a:ext>
            </a:extLst>
          </p:cNvPr>
          <p:cNvSpPr>
            <a:spLocks noGrp="1"/>
          </p:cNvSpPr>
          <p:nvPr>
            <p:ph type="title"/>
          </p:nvPr>
        </p:nvSpPr>
        <p:spPr/>
        <p:txBody>
          <a:bodyPr/>
          <a:lstStyle/>
          <a:p>
            <a:r>
              <a:rPr lang="en-US" dirty="0"/>
              <a:t>Impact of new platforms on Existing Platforms</a:t>
            </a:r>
          </a:p>
        </p:txBody>
      </p:sp>
      <p:pic>
        <p:nvPicPr>
          <p:cNvPr id="5" name="Content Placeholder 4">
            <a:extLst>
              <a:ext uri="{FF2B5EF4-FFF2-40B4-BE49-F238E27FC236}">
                <a16:creationId xmlns:a16="http://schemas.microsoft.com/office/drawing/2014/main" id="{06E9D5D1-1364-4DB7-A122-F98A43FB3EE1}"/>
              </a:ext>
            </a:extLst>
          </p:cNvPr>
          <p:cNvPicPr>
            <a:picLocks noGrp="1" noChangeAspect="1"/>
          </p:cNvPicPr>
          <p:nvPr>
            <p:ph sz="half" idx="1"/>
          </p:nvPr>
        </p:nvPicPr>
        <p:blipFill>
          <a:blip r:embed="rId2"/>
          <a:stretch>
            <a:fillRect/>
          </a:stretch>
        </p:blipFill>
        <p:spPr>
          <a:xfrm>
            <a:off x="681038" y="2336873"/>
            <a:ext cx="4697412" cy="3767899"/>
          </a:xfrm>
          <a:prstGeom prst="rect">
            <a:avLst/>
          </a:prstGeom>
        </p:spPr>
      </p:pic>
      <p:pic>
        <p:nvPicPr>
          <p:cNvPr id="6" name="Content Placeholder 5">
            <a:extLst>
              <a:ext uri="{FF2B5EF4-FFF2-40B4-BE49-F238E27FC236}">
                <a16:creationId xmlns:a16="http://schemas.microsoft.com/office/drawing/2014/main" id="{AAF9DD65-DDA1-8FCA-F24E-04651FD2E9DA}"/>
              </a:ext>
            </a:extLst>
          </p:cNvPr>
          <p:cNvPicPr>
            <a:picLocks noGrp="1" noChangeAspect="1"/>
          </p:cNvPicPr>
          <p:nvPr>
            <p:ph sz="half" idx="2"/>
          </p:nvPr>
        </p:nvPicPr>
        <p:blipFill>
          <a:blip r:embed="rId3"/>
          <a:stretch>
            <a:fillRect/>
          </a:stretch>
        </p:blipFill>
        <p:spPr>
          <a:xfrm>
            <a:off x="5756910" y="2336874"/>
            <a:ext cx="4700588" cy="3767898"/>
          </a:xfrm>
          <a:prstGeom prst="rect">
            <a:avLst/>
          </a:prstGeom>
        </p:spPr>
      </p:pic>
    </p:spTree>
    <p:extLst>
      <p:ext uri="{BB962C8B-B14F-4D97-AF65-F5344CB8AC3E}">
        <p14:creationId xmlns:p14="http://schemas.microsoft.com/office/powerpoint/2010/main" val="335077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B898-0578-8BBB-3DC0-577F8F345F7D}"/>
              </a:ext>
            </a:extLst>
          </p:cNvPr>
          <p:cNvSpPr>
            <a:spLocks noGrp="1"/>
          </p:cNvSpPr>
          <p:nvPr>
            <p:ph type="title"/>
          </p:nvPr>
        </p:nvSpPr>
        <p:spPr/>
        <p:txBody>
          <a:bodyPr/>
          <a:lstStyle/>
          <a:p>
            <a:r>
              <a:rPr lang="en-US" dirty="0"/>
              <a:t>Social Media stats Worldwide (gs.statcounter.com)</a:t>
            </a:r>
          </a:p>
        </p:txBody>
      </p:sp>
      <p:pic>
        <p:nvPicPr>
          <p:cNvPr id="4" name="Content Placeholder 3">
            <a:extLst>
              <a:ext uri="{FF2B5EF4-FFF2-40B4-BE49-F238E27FC236}">
                <a16:creationId xmlns:a16="http://schemas.microsoft.com/office/drawing/2014/main" id="{2A3A2613-B90C-C288-7CE9-EAA482C74FE1}"/>
              </a:ext>
            </a:extLst>
          </p:cNvPr>
          <p:cNvPicPr>
            <a:picLocks noGrp="1" noChangeAspect="1"/>
          </p:cNvPicPr>
          <p:nvPr>
            <p:ph idx="1"/>
          </p:nvPr>
        </p:nvPicPr>
        <p:blipFill>
          <a:blip r:embed="rId2"/>
          <a:stretch>
            <a:fillRect/>
          </a:stretch>
        </p:blipFill>
        <p:spPr>
          <a:xfrm>
            <a:off x="477120" y="1991360"/>
            <a:ext cx="10922399" cy="4653280"/>
          </a:xfrm>
          <a:prstGeom prst="rect">
            <a:avLst/>
          </a:prstGeom>
        </p:spPr>
      </p:pic>
    </p:spTree>
    <p:extLst>
      <p:ext uri="{BB962C8B-B14F-4D97-AF65-F5344CB8AC3E}">
        <p14:creationId xmlns:p14="http://schemas.microsoft.com/office/powerpoint/2010/main" val="224468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7860-F9A9-283C-69E2-85E403C1BD05}"/>
              </a:ext>
            </a:extLst>
          </p:cNvPr>
          <p:cNvSpPr>
            <a:spLocks noGrp="1"/>
          </p:cNvSpPr>
          <p:nvPr>
            <p:ph type="title"/>
          </p:nvPr>
        </p:nvSpPr>
        <p:spPr/>
        <p:txBody>
          <a:bodyPr/>
          <a:lstStyle/>
          <a:p>
            <a:r>
              <a:rPr lang="en-US" dirty="0"/>
              <a:t>Mean Values of Social Media Platforms Worldwide and US</a:t>
            </a:r>
          </a:p>
        </p:txBody>
      </p:sp>
      <p:pic>
        <p:nvPicPr>
          <p:cNvPr id="5" name="Content Placeholder 4">
            <a:extLst>
              <a:ext uri="{FF2B5EF4-FFF2-40B4-BE49-F238E27FC236}">
                <a16:creationId xmlns:a16="http://schemas.microsoft.com/office/drawing/2014/main" id="{71010C69-1D50-59EF-7185-639D901CA4D8}"/>
              </a:ext>
            </a:extLst>
          </p:cNvPr>
          <p:cNvPicPr>
            <a:picLocks noGrp="1" noChangeAspect="1"/>
          </p:cNvPicPr>
          <p:nvPr>
            <p:ph sz="half" idx="1"/>
          </p:nvPr>
        </p:nvPicPr>
        <p:blipFill>
          <a:blip r:embed="rId2"/>
          <a:stretch>
            <a:fillRect/>
          </a:stretch>
        </p:blipFill>
        <p:spPr>
          <a:xfrm>
            <a:off x="681038" y="2174240"/>
            <a:ext cx="5414962" cy="4124960"/>
          </a:xfrm>
          <a:prstGeom prst="rect">
            <a:avLst/>
          </a:prstGeom>
        </p:spPr>
      </p:pic>
      <p:pic>
        <p:nvPicPr>
          <p:cNvPr id="6" name="Content Placeholder 5">
            <a:extLst>
              <a:ext uri="{FF2B5EF4-FFF2-40B4-BE49-F238E27FC236}">
                <a16:creationId xmlns:a16="http://schemas.microsoft.com/office/drawing/2014/main" id="{240FC81A-70B2-DF3C-A2C3-768C19B2DAA2}"/>
              </a:ext>
            </a:extLst>
          </p:cNvPr>
          <p:cNvPicPr>
            <a:picLocks noGrp="1" noChangeAspect="1"/>
          </p:cNvPicPr>
          <p:nvPr>
            <p:ph sz="half" idx="2"/>
          </p:nvPr>
        </p:nvPicPr>
        <p:blipFill>
          <a:blip r:embed="rId3"/>
          <a:stretch>
            <a:fillRect/>
          </a:stretch>
        </p:blipFill>
        <p:spPr>
          <a:xfrm>
            <a:off x="6650990" y="2174240"/>
            <a:ext cx="5236210" cy="4124960"/>
          </a:xfrm>
          <a:prstGeom prst="rect">
            <a:avLst/>
          </a:prstGeom>
        </p:spPr>
      </p:pic>
    </p:spTree>
    <p:extLst>
      <p:ext uri="{BB962C8B-B14F-4D97-AF65-F5344CB8AC3E}">
        <p14:creationId xmlns:p14="http://schemas.microsoft.com/office/powerpoint/2010/main" val="94354278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TM04033917[[fn=Berlin]]</Template>
  <TotalTime>471</TotalTime>
  <Words>753</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Courier New</vt:lpstr>
      <vt:lpstr>Trebuchet MS</vt:lpstr>
      <vt:lpstr>Berlin</vt:lpstr>
      <vt:lpstr>Social Media Popularity</vt:lpstr>
      <vt:lpstr>Background</vt:lpstr>
      <vt:lpstr>About Datasets</vt:lpstr>
      <vt:lpstr>Overview</vt:lpstr>
      <vt:lpstr>Overview</vt:lpstr>
      <vt:lpstr>Correlation Analysis Between Platforms</vt:lpstr>
      <vt:lpstr>Impact of new platforms on Existing Platforms</vt:lpstr>
      <vt:lpstr>Social Media stats Worldwide (gs.statcounter.com)</vt:lpstr>
      <vt:lpstr>Mean Values of Social Media Platforms Worldwide and US</vt:lpstr>
      <vt:lpstr>Financial results of Meta’s two reportable segment Family of Apps(Foa) and Rality Labs(RL) </vt:lpstr>
      <vt:lpstr>Market Volatility of Social Media Platforms</vt:lpstr>
      <vt:lpstr>Market Volatility of Social Media Platforms</vt:lpstr>
      <vt:lpstr>Market Volatility of Social Media Platforms</vt:lpstr>
      <vt:lpstr>Comparative Analysis of WhatsApp/Messenger and Pinterest: Market Influence and Reaction to Global Events</vt:lpstr>
      <vt:lpstr>Stock Prices of META and PINS</vt:lpstr>
      <vt:lpstr>Ethical Considerations</vt:lpstr>
      <vt:lpstr>Conclusion </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arzu fatima</dc:creator>
  <cp:lastModifiedBy>arzu fatima</cp:lastModifiedBy>
  <cp:revision>22</cp:revision>
  <dcterms:created xsi:type="dcterms:W3CDTF">2024-06-24T12:58:38Z</dcterms:created>
  <dcterms:modified xsi:type="dcterms:W3CDTF">2024-06-24T22:12:28Z</dcterms:modified>
</cp:coreProperties>
</file>