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4" r:id="rId49"/>
  </p:sldIdLst>
  <p:sldSz cx="9144000" cy="5143500" type="screen16x9"/>
  <p:notesSz cx="6858000" cy="9144000"/>
  <p:embeddedFontLst>
    <p:embeddedFont>
      <p:font typeface="Lato" panose="020B0604020202020204" charset="-94"/>
      <p:regular r:id="rId51"/>
      <p:bold r:id="rId52"/>
      <p:italic r:id="rId53"/>
      <p:boldItalic r:id="rId54"/>
    </p:embeddedFont>
    <p:embeddedFont>
      <p:font typeface="Raleway" panose="020B0604020202020204" charset="-94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8" autoAdjust="0"/>
  </p:normalViewPr>
  <p:slideViewPr>
    <p:cSldViewPr snapToGrid="0">
      <p:cViewPr varScale="1">
        <p:scale>
          <a:sx n="162" d="100"/>
          <a:sy n="162" d="100"/>
        </p:scale>
        <p:origin x="144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7c488b2a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7c488b2a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7c488b2a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7c488b2a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bfb809a8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bfb809a8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7c488b2a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7c488b2a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7c488b2a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7c488b2a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7c488b2a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87c488b2a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a4dc042e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8a4dc042e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a4dc042e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8a4dc042e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a4dc042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8a4dc042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8bfb809a8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8bfb809a8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bbe4b565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bbe4b565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bfb809a8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8bfb809a8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bbe4b565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bbe4b565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a4dc042e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8a4dc042e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bbe4b565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bbe4b565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bbe4b56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8bbe4b56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bbe4b565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bbe4b565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8bbe4b565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8bbe4b565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bbe4b565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8bbe4b565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bbe4b565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8bbe4b565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8bbe4b565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8bbe4b565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bfb809a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bfb809a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8bbe4b565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8bbe4b565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8bbe4b565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8bbe4b565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8bbe4b565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8bbe4b565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bbe4b565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bbe4b565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8bbe4b565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8bbe4b565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bbe4b565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bbe4b565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8bbe4b565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8bbe4b565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bbe4b565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8bbe4b565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bfb809a8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bfb809a8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8bfb809a8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8bfb809a8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7c488b2a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7c488b2a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bfb809a8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bfb809a8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bfb809a8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8bfb809a8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8bfb809a8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8bfb809a8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bfb809a84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bfb809a84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a4dc042e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a4dc042e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bfb809a8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bfb809a8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bfb809a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bfb809a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8bfb809a8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8bfb809a8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8bbe4b565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8bbe4b565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7c488b2a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7c488b2a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7c488b2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7c488b2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7c488b2a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7c488b2a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7c488b2a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7c488b2a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7c488b2a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7c488b2a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Kafka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Veysel Gündüzalp - Senior Software Engineer @Trendyol</a:t>
            </a:r>
            <a:br>
              <a:rPr lang="tr" dirty="0"/>
            </a:br>
            <a:r>
              <a:rPr lang="tr" sz="1400" dirty="0">
                <a:solidFill>
                  <a:srgbClr val="0B5394"/>
                </a:solidFill>
              </a:rPr>
              <a:t>twitter.com/v_gunduzalp</a:t>
            </a:r>
            <a:br>
              <a:rPr lang="tr" sz="1400" dirty="0">
                <a:solidFill>
                  <a:srgbClr val="0B5394"/>
                </a:solidFill>
              </a:rPr>
            </a:br>
            <a:r>
              <a:rPr lang="tr" sz="1400" dirty="0" smtClean="0">
                <a:solidFill>
                  <a:srgbClr val="0B5394"/>
                </a:solidFill>
              </a:rPr>
              <a:t>linkedin.com/in/vgunduzalp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 smtClean="0">
                <a:solidFill>
                  <a:srgbClr val="0B5394"/>
                </a:solidFill>
              </a:rPr>
              <a:t>05538720204</a:t>
            </a:r>
            <a:r>
              <a:rPr lang="tr"/>
              <a:t/>
            </a:r>
            <a:br>
              <a:rPr lang="tr"/>
            </a:b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Topic Partitions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232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kendi içinde sırayı garanti eder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Partition sayısı ile pod sayısı arasındaki ilişki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Mesaj işleme performansı ile ilişkisi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475" y="1400150"/>
            <a:ext cx="3959050" cy="21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Topic Replication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729450" y="2224175"/>
            <a:ext cx="519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Kafkanın yüksek erişilebilir (high availability) olmasının diğer bir sebebi verilerin kopyalarının tutulmasıdır. Brokerlardan biri çökse bile data kaybı olmadan çalışmaya devam eder.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Lider ve lider seçimi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Lider olan broker veriyi alır ve sunar, diğer brokerlar pasif kopyalar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Lider ve ISR’lara ZooKeeper karar verir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Replication factor en az 2, önerilen 3, en fazla 4 olmalıdır.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250" y="1113750"/>
            <a:ext cx="4191124" cy="11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650" y="1370325"/>
            <a:ext cx="5140450" cy="350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Message Key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189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Eğer Message Key verilmezse yükü dengelemek için round robin yöntemi ile yazar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Yük dağılımı için kullanılabilir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Sıralı işlemler için kullanılabilir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50" y="2956749"/>
            <a:ext cx="4694799" cy="193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Message Header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729450" y="2155075"/>
            <a:ext cx="5002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Consumer ların mesajı işlerken veri  yapısını bozmadan ihtiyaç duyduğu metadata verilerini işlemesine olanak tanır. 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CorelationId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AgentName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RetryCount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Zookeeper</a:t>
            </a: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949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Dağıtık sistemlerdeki koordinasyonu sağlar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Kafka kümesindeki node ların durumunu izler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Replicaların liderin seçimini sağlar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975" y="1650248"/>
            <a:ext cx="2463075" cy="133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Producer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Uygulamaların mesajları kafka ya göndermesini sağlar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Ack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tr"/>
              <a:t>0: hiçbir kontrol olmadan mesaj sadece gönderilir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tr"/>
              <a:t>1: mesajın lider tarafından alındığını doğrular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tr"/>
              <a:t>all(-1): mesajların replicalar tarafından alındığını doğrular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952" y="2461352"/>
            <a:ext cx="3574999" cy="19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Consumer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161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Producer yardımıyla kafkaya gönderilen mesajların uygulamamız tarafından okunmasını sağlar. Consumerlar poll mantığı ile çalışır.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425" y="997100"/>
            <a:ext cx="4010102" cy="2196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Consumer Delivery Semantics</a:t>
            </a:r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1"/>
          </p:nvPr>
        </p:nvSpPr>
        <p:spPr>
          <a:xfrm>
            <a:off x="729450" y="2204350"/>
            <a:ext cx="7688700" cy="21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Kafkadaki mesajı okuduğunuzu bildirmek için farklı yöntemler kullanılır.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auto-commit: true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At most once (0, 1)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At least once (1, n)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Exactly once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Consumer</a:t>
            </a: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69816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Peki ya uygulamanız var olan bir topic i sonradan consume etmeye başlarsa ne olacak?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Giriş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 sz="1100" dirty="0"/>
              <a:t>Message Queue (Kafka) 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 sz="1100" dirty="0"/>
              <a:t>System Design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 sz="1100" dirty="0"/>
              <a:t>Distributed Systems 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 sz="1100" dirty="0"/>
              <a:t>Microservices, Micro Frontends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 sz="1100" dirty="0"/>
              <a:t>Monitoring-Alerting: Grafana, Kibana, Graylog, Sentry, Fluentbit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 sz="1100" dirty="0"/>
              <a:t>Databases: RDMS, NoSql (Mongo, Couchbase, Elasticsearch), Graph DB, Vector DB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 sz="1100" dirty="0"/>
              <a:t>CDC - Debezium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 sz="1100" dirty="0"/>
              <a:t>Cache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 sz="1100" dirty="0"/>
              <a:t>DevOps: Kubernetes, Docker, CI-CD, Pipelines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 sz="1100" dirty="0"/>
              <a:t>Manage Your Packages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 sz="1100" dirty="0"/>
              <a:t>Unit Test, Load Test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 sz="1100" dirty="0"/>
              <a:t>Cloud (AWS)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 sz="1100" dirty="0"/>
              <a:t>Machine Learning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 sz="1100" dirty="0"/>
              <a:t>Productivity </a:t>
            </a:r>
            <a:r>
              <a:rPr lang="tr" sz="1100" dirty="0" smtClean="0"/>
              <a:t>Tools</a:t>
            </a:r>
            <a:endParaRPr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Consumer</a:t>
            </a: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7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auto.offset.reset:  earliest, latest</a:t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Log Compection</a:t>
            </a:r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Mesajların silinmesi yerine skıştırılmasını sağlar, bunu yaparken partition daki aynı key ile gelen son mesajı alır diğerlerini siler.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25" y="2700900"/>
            <a:ext cx="5493549" cy="20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Kafka Stream</a:t>
            </a:r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Kafka Streams, Kafka’da depolanan verilerin anlık olarak işlenmesi ve analiz edilmesi için geliştirilmiş bir client kütüphanesidir.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Akan veriler üzerinde gerçek zamanlı hesaplamalar yapmanıza olanak sağlar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Kafka Stream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776" y="1923550"/>
            <a:ext cx="4385600" cy="30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Kafka Stream</a:t>
            </a:r>
            <a:endParaRPr/>
          </a:p>
        </p:txBody>
      </p:sp>
      <p:sp>
        <p:nvSpPr>
          <p:cNvPr id="234" name="Google Shape;234;p3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Geliştireceğiniz uygulamalar esnektir: Uygulamanızı tek veya cluster olacak şekilde çalıştırabilirsiniz, bunlar birbirlerini otomatik olarak keşfedecek ve verileri birlikte işleyecektir.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Geliştireceğiniz uygulamalarınız ayrıca hataya da dayanıklıdır: Uygulama örneklerinden biri ölürse, herhangi bir veri kaybı olmadan kalan örnekler otomatik olarak işini üstlenecektir.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Kafka Stream</a:t>
            </a:r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Uygulamalarınızı yüksek ölçeklenebilir, elastik, dağıtılmış, hataya dayanıklı hale getirir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Exactly Once Processing (tam olarak bir kez işleme) semantiğini destekler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Stateful processing (window, aggregation işlemleri vs) ve stateless processing (veriyi zenginleştirme, veri transformasyonu vs)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Windowing, joins, aggregations ile event-time processing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Streams ve veritabanlarının dünyalarını birleştirmek için Interactive Queries (Etkileşimli Sorguları) destekler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Kafka Broker Ayarları</a:t>
            </a:r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broker.id=-1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Kafka broker id sini temsil eder. Sayı ve unique olmak zorunda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log.dirs = /tmp/logs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Kafka loglarının yazılacağı yeri belirtir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Kafka Broker Ayarları</a:t>
            </a:r>
            <a:endParaRPr/>
          </a:p>
        </p:txBody>
      </p:sp>
      <p:sp>
        <p:nvSpPr>
          <p:cNvPr id="252" name="Google Shape;252;p3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zookeeper.connect: null (hostname1:port1,hostname2:port2,hostname3:port3)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Zookeeper adresini belirtir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auto.create.topics.enable: true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Topic lerin otomatik oluşmasına izin verir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Kafka Broker Ayarları</a:t>
            </a:r>
            <a:endParaRPr/>
          </a:p>
        </p:txBody>
      </p:sp>
      <p:sp>
        <p:nvSpPr>
          <p:cNvPr id="258" name="Google Shape;258;p4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auto.leader.rebalance.enable: true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Arkaplanda çalışan bir thread belirli aralıklarla (leader.imbalance.check.interval.seconds:300) lider lerdeki dağılımı kontrol eder. Eğer bir dengesizlik varsa rebalance işlemi yapar.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background.threads=10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Brokerın kaç thread de çalışacağını belirtir.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Kafka Broker Ayarları</a:t>
            </a:r>
            <a:endParaRPr/>
          </a:p>
        </p:txBody>
      </p:sp>
      <p:sp>
        <p:nvSpPr>
          <p:cNvPr id="264" name="Google Shape;264;p4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delete.topic.enable: true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Topic silinmesine izin verir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leader.imbalance.per.broker.percentage: 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Balansın yüzde kaç bozulmasından sonra devreye girmesini belirler.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Giriş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50" y="1940300"/>
            <a:ext cx="7688700" cy="26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tr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Adınız soyadınız, 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tr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Hangi birimden katılıyorsunuz.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tr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Kaç yıldır yazılım sektördesiniz?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tr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Göreviniz nedir?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tr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Kurstan beklentiniz nedir?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Kurs bittiğinde ne noktada olmak istersiniz/bekliyorsunuz?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Kafka’yı daha önce kullandınız mı?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Kafka ya neden ihtiyacınız var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Kafka yı kullandıysanız sorun yaşadınız mı? nereye takıldınız?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Birimler arası mesaj iletimi var mı?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 kursa kursu alacak grubun içinde olduğunuz için mi geldiniz yoksa size kimler katılmak ister diye bir eposta geldi de siz mi katılmak istediniz?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Kafka Broker Ayarları</a:t>
            </a:r>
            <a:endParaRPr/>
          </a:p>
        </p:txBody>
      </p:sp>
      <p:sp>
        <p:nvSpPr>
          <p:cNvPr id="270" name="Google Shape;270;p4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log.retention.bytes: -1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Log boyutuna göre mesaj silinmesini ayarlar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log.retention.hours: 168 (7 gün)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log.retention.minutes: null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log.retention.ms: null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Mesajların ne kadar süre sonra silinmesini belirler. Eğer log.retention.ms -1 olarak girilirse mesajlar hiçbir şekilde silinmez.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Kafka Broker Ayarları</a:t>
            </a:r>
            <a:endParaRPr/>
          </a:p>
        </p:txBody>
      </p:sp>
      <p:sp>
        <p:nvSpPr>
          <p:cNvPr id="276" name="Google Shape;276;p4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log.segment.bytes: 1073741824 (1GB)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Log dosyasının max ne kadar boyutta olmasını belirler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message.max.bytes: 1048588 (1MB)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Bir mesajın maksimum boyutunu belirler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Kafka Broker Ayarları</a:t>
            </a:r>
            <a:endParaRPr/>
          </a:p>
        </p:txBody>
      </p:sp>
      <p:sp>
        <p:nvSpPr>
          <p:cNvPr id="282" name="Google Shape;282;p4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min.insync.replicas: 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Producer mesaj bırakırken ack yı -1 (all) gönderirse, bu mesajın kaç replica ya yazıldıktan sonra cevap döneceğini belirtir. Topic oluştururken eğer bu değer verilmezse default olarak buradaki değeri kullanır.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num.io.threads: 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Server requestleri işlerken kaç thread kullanacağını belirtir. Buradaki disk I/O ya dikkat etmek gerekiyor.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Kafka Broker Ayarları</a:t>
            </a:r>
            <a:endParaRPr/>
          </a:p>
        </p:txBody>
      </p:sp>
      <p:sp>
        <p:nvSpPr>
          <p:cNvPr id="288" name="Google Shape;288;p4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offsets.topic.num.partitions: 50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Offset topiğinin partition sayısını belirtir. Kurulumdan sonra değiştirilmemeli.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offsets.topic.replication.factor: 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Offset topiğinin replika sayısını belirler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Kafka Broker Ayarları</a:t>
            </a:r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request.timeout.ms: 30000 (30 seconds)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Kafka ya gelen isteklerin ne kadar sürede tümeout alacağını belirler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broker.rack: null (eu-central-1)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Eğer hata toleransını azaltmak için DC ler arasında bir replication varsa bu ayar kullanılmalıdır.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Kafka Broker Ayarları</a:t>
            </a:r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default.replication.factor: 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Replication factor u belirtilmeyen topiclerin kaç replica olacağını belirler.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group.max.size: 2147483647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Consumer Group ta kaç tane consumer olacağını belirler.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Kafka Broker Ayarları</a:t>
            </a:r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log.retention.check.interval.ms: 300000 (5 minute)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Logları silmek için ne kadar sürede bir kontrol etmesini belirler.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num.partitions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Topic için partition belirtilmemişse default olarak buradaki  değeri kullanır.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Topic Ayarları</a:t>
            </a:r>
            <a:endParaRPr/>
          </a:p>
        </p:txBody>
      </p:sp>
      <p:sp>
        <p:nvSpPr>
          <p:cNvPr id="312" name="Google Shape;312;p4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cleanup.policy: delete (delete|cleanup)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Topic te  bulunana mesajların temizlenme şeklinde belirler. Eğer cleanup seçilmişse, Log Compection adımları uygulanır.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min.insync.replicas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Producer mesajların minimum kaç replicaya yazılmasını belirler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Producer Ayarları</a:t>
            </a:r>
            <a:endParaRPr/>
          </a:p>
        </p:txBody>
      </p:sp>
      <p:sp>
        <p:nvSpPr>
          <p:cNvPr id="318" name="Google Shape;318;p5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key.serializer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Key değerini serileştirme sınıfı 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value.serializer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Value değerini serileştirme sınıfının adı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Producer Ayarları</a:t>
            </a:r>
            <a:endParaRPr/>
          </a:p>
        </p:txBody>
      </p:sp>
      <p:sp>
        <p:nvSpPr>
          <p:cNvPr id="324" name="Google Shape;324;p5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bootstrap.servers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Kafka brokerların adresleri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client.id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Sunucu tarafındaki log lara eklenmek yazılması gerekir.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Request response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Request-response nedir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Timeout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Client beklemek zorunda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Yetersiz sunucu kaynağın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Uygulamanın kapalı olması ve data kaybı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Producer Ayarları</a:t>
            </a:r>
            <a:endParaRPr/>
          </a:p>
        </p:txBody>
      </p:sp>
      <p:sp>
        <p:nvSpPr>
          <p:cNvPr id="330" name="Google Shape;330;p5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ack: all (all, -1, 0, 1)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Gönderilen mesajın ack değerini alırken replica lara yazılmasını garantiler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Consumer Ayarları</a:t>
            </a:r>
            <a:endParaRPr/>
          </a:p>
        </p:txBody>
      </p:sp>
      <p:sp>
        <p:nvSpPr>
          <p:cNvPr id="336" name="Google Shape;336;p5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fetch.min.bytes: 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Kafka minimum ne kadar veri olduğunda getirilmesini belirler. Eğer yeteri kadar veri yoksa bekler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group.id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Consumerın idsini belirler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Consumer Ayarları</a:t>
            </a:r>
            <a:endParaRPr/>
          </a:p>
        </p:txBody>
      </p:sp>
      <p:sp>
        <p:nvSpPr>
          <p:cNvPr id="342" name="Google Shape;342;p5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heartbeat.interval.ms: 3000 (3 seconds)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Consumer in ne kadar sürede bir kafkaya ayakta olduğunu bildirmesini sağlar. Eğer consumer düşerse kafka tarafında yeniden reblans işlemi yapılır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auto.offset.reset: latest (latest, earliest, none)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Consumer kafkaya bağlandığında eğer offseti yoksa mesajları nasıl almasını belirler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Consumer Ayarları</a:t>
            </a:r>
            <a:endParaRPr/>
          </a:p>
        </p:txBody>
      </p:sp>
      <p:sp>
        <p:nvSpPr>
          <p:cNvPr id="348" name="Google Shape;348;p5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enable.auto.commit: true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Mesajları okuduktan sonra commit gönderilmezse bile otomatik olarak commit gönderilmesini belirler.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auto.commit.interval.ms: 5000 (5 seconds)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Ne kadar sürede bir commit mesajı gönderilmesini belirler.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KSQL</a:t>
            </a:r>
            <a:endParaRPr/>
          </a:p>
        </p:txBody>
      </p:sp>
      <p:sp>
        <p:nvSpPr>
          <p:cNvPr id="354" name="Google Shape;354;p5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381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Herhangi bir programlama dili kullanmadan Kafka topiclerine gelen anlık veriler üzerinde SQL queryleri yazmanızı sağlamaktadır.</a:t>
            </a:r>
            <a:endParaRPr/>
          </a:p>
        </p:txBody>
      </p:sp>
      <p:pic>
        <p:nvPicPr>
          <p:cNvPr id="355" name="Google Shape;35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475" y="2861125"/>
            <a:ext cx="4283848" cy="199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KSQL</a:t>
            </a:r>
            <a:endParaRPr/>
          </a:p>
        </p:txBody>
      </p:sp>
      <p:sp>
        <p:nvSpPr>
          <p:cNvPr id="361" name="Google Shape;361;p5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6574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Akan veri üzerinde filtering, transformations, aggregations, joins, windowing, and sessionization gibi çeşitli operasyonları desteklemektedir.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Kafka Connect kullanılarak yeni topiclere veya external data stores lara yönlendirilebilir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Klasik bir relational DB’de veri pasif, sorgu aktiftir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KSQL ile ise aktif olan sorgu değil veridir, sorgu pasif modda beklemektedir. Bir veri geldiği anda aktif olarak sorgu çalışmakta ve sonuç döndürmektedir.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Kafka Connect</a:t>
            </a:r>
            <a:endParaRPr/>
          </a:p>
        </p:txBody>
      </p:sp>
      <p:sp>
        <p:nvSpPr>
          <p:cNvPr id="367" name="Google Shape;367;p5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5090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Kafka’nın dış sistemler ile data entegrasyonu yapmasını sağlayan bir araçtır.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Herhangi bir dış sistemden bir Kafka topic’ine data almak veya tam tersi bir topic içerisindeki datayı başka bir sisteme akıtmak adına kullanılır.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Kafka Connect</a:t>
            </a:r>
            <a:endParaRPr/>
          </a:p>
        </p:txBody>
      </p:sp>
      <p:pic>
        <p:nvPicPr>
          <p:cNvPr id="373" name="Google Shape;37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800" y="1853850"/>
            <a:ext cx="58674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Uygulama Örnekler</a:t>
            </a:r>
            <a:endParaRPr/>
          </a:p>
        </p:txBody>
      </p:sp>
      <p:sp>
        <p:nvSpPr>
          <p:cNvPr id="385" name="Google Shape;385;p6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Zookeper kurulumu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Kafka kurulumu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topic oluşturma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topic e mesaj bırakma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consume etme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rest proxy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kowl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conduktor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kafdrop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kafkacat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tüm parametlerin anlatımı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İletişim şekilleri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1791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request-response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callback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push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pull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poll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575" y="1096975"/>
            <a:ext cx="3744374" cy="22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Neden ihtiyacınız var?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566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iyi bir teknoloji?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hype?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over-engineering?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000" y="1156250"/>
            <a:ext cx="3543150" cy="185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Neden Kafka?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Yüksek erişilebilirlik (high availability)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Aktif aktif çalışması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Ölçeklenebilirlik ve genişletilebilirlik (Scalability-Extensibility)  yatay da büyüme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Pub-sub -&gt; birden çok dinleyici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Async işlem yapmak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Dil bağımsız servisler oluşturmak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Düşük gecikme süresi (Low Latency)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650" y="682900"/>
            <a:ext cx="2307576" cy="197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Broker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Broker?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Db den farkı nedir?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Topic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Verilerin gönderilip alındığı veri kategorisinin adıdır.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Fifo şeklinde çalışır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Delete yok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Offset, Timestamp, Key, Value, Header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Topic isimlendirmesi nasıl olmalı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Npm paket isimlendirmeleri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1387</Words>
  <Application>Microsoft Office PowerPoint</Application>
  <PresentationFormat>Ekran Gösterisi (16:9)</PresentationFormat>
  <Paragraphs>233</Paragraphs>
  <Slides>48</Slides>
  <Notes>48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48</vt:i4>
      </vt:variant>
    </vt:vector>
  </HeadingPairs>
  <TitlesOfParts>
    <vt:vector size="52" baseType="lpstr">
      <vt:lpstr>Arial</vt:lpstr>
      <vt:lpstr>Lato</vt:lpstr>
      <vt:lpstr>Raleway</vt:lpstr>
      <vt:lpstr>Streamline</vt:lpstr>
      <vt:lpstr>Kafka</vt:lpstr>
      <vt:lpstr>Giriş</vt:lpstr>
      <vt:lpstr>Giriş</vt:lpstr>
      <vt:lpstr>Request response</vt:lpstr>
      <vt:lpstr>İletişim şekilleri</vt:lpstr>
      <vt:lpstr>Neden ihtiyacınız var?</vt:lpstr>
      <vt:lpstr>Neden Kafka?</vt:lpstr>
      <vt:lpstr>Broker</vt:lpstr>
      <vt:lpstr>Topic</vt:lpstr>
      <vt:lpstr>Topic Partitions</vt:lpstr>
      <vt:lpstr>Topic Replication</vt:lpstr>
      <vt:lpstr>PowerPoint Sunusu</vt:lpstr>
      <vt:lpstr>Message Key</vt:lpstr>
      <vt:lpstr>Message Header</vt:lpstr>
      <vt:lpstr>Zookeeper</vt:lpstr>
      <vt:lpstr>Producer</vt:lpstr>
      <vt:lpstr>Consumer</vt:lpstr>
      <vt:lpstr>Consumer Delivery Semantics</vt:lpstr>
      <vt:lpstr>Consumer</vt:lpstr>
      <vt:lpstr>Consumer</vt:lpstr>
      <vt:lpstr>Log Compection</vt:lpstr>
      <vt:lpstr>Kafka Stream</vt:lpstr>
      <vt:lpstr>Kafka Stream</vt:lpstr>
      <vt:lpstr>Kafka Stream</vt:lpstr>
      <vt:lpstr>Kafka Stream</vt:lpstr>
      <vt:lpstr>Kafka Broker Ayarları</vt:lpstr>
      <vt:lpstr>Kafka Broker Ayarları</vt:lpstr>
      <vt:lpstr>Kafka Broker Ayarları</vt:lpstr>
      <vt:lpstr>Kafka Broker Ayarları</vt:lpstr>
      <vt:lpstr>Kafka Broker Ayarları</vt:lpstr>
      <vt:lpstr>Kafka Broker Ayarları</vt:lpstr>
      <vt:lpstr>Kafka Broker Ayarları</vt:lpstr>
      <vt:lpstr>Kafka Broker Ayarları</vt:lpstr>
      <vt:lpstr>Kafka Broker Ayarları</vt:lpstr>
      <vt:lpstr>Kafka Broker Ayarları</vt:lpstr>
      <vt:lpstr>Kafka Broker Ayarları</vt:lpstr>
      <vt:lpstr>Topic Ayarları</vt:lpstr>
      <vt:lpstr>Producer Ayarları</vt:lpstr>
      <vt:lpstr>Producer Ayarları</vt:lpstr>
      <vt:lpstr>Producer Ayarları</vt:lpstr>
      <vt:lpstr>Consumer Ayarları</vt:lpstr>
      <vt:lpstr>Consumer Ayarları</vt:lpstr>
      <vt:lpstr>Consumer Ayarları</vt:lpstr>
      <vt:lpstr>KSQL</vt:lpstr>
      <vt:lpstr>KSQL</vt:lpstr>
      <vt:lpstr>Kafka Connect</vt:lpstr>
      <vt:lpstr>Kafka Connect</vt:lpstr>
      <vt:lpstr>Uygulama Örnekler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cp:lastModifiedBy>2019</cp:lastModifiedBy>
  <cp:revision>5</cp:revision>
  <dcterms:modified xsi:type="dcterms:W3CDTF">2022-11-17T13:24:05Z</dcterms:modified>
</cp:coreProperties>
</file>