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65" r:id="rId3"/>
    <p:sldId id="281" r:id="rId4"/>
    <p:sldId id="266" r:id="rId5"/>
    <p:sldId id="267" r:id="rId6"/>
    <p:sldId id="282" r:id="rId7"/>
    <p:sldId id="280" r:id="rId8"/>
    <p:sldId id="257" r:id="rId9"/>
    <p:sldId id="258" r:id="rId10"/>
    <p:sldId id="259" r:id="rId11"/>
    <p:sldId id="268" r:id="rId12"/>
    <p:sldId id="278" r:id="rId13"/>
    <p:sldId id="269" r:id="rId14"/>
    <p:sldId id="270" r:id="rId15"/>
    <p:sldId id="274" r:id="rId16"/>
    <p:sldId id="273" r:id="rId17"/>
    <p:sldId id="271" r:id="rId18"/>
    <p:sldId id="272" r:id="rId19"/>
    <p:sldId id="275" r:id="rId20"/>
    <p:sldId id="277" r:id="rId21"/>
    <p:sldId id="276" r:id="rId22"/>
    <p:sldId id="279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A9969-7878-402C-ACF4-1D5E16F0B5E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972-0C7E-498C-A289-2BB98761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3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6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9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9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5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64BAEA-EC8C-4A24-A819-DEE3AE67D28E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3E441B-5ACE-4216-8E16-4544F259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4AE3-353B-406F-A2E6-12F61A149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Math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084FA-5141-4F08-A052-A9DB3C54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Differential Calculus</a:t>
            </a:r>
          </a:p>
        </p:txBody>
      </p:sp>
    </p:spTree>
    <p:extLst>
      <p:ext uri="{BB962C8B-B14F-4D97-AF65-F5344CB8AC3E}">
        <p14:creationId xmlns:p14="http://schemas.microsoft.com/office/powerpoint/2010/main" val="291381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B65848-0B2A-47B5-BC86-D8AF80677798}"/>
                  </a:ext>
                </a:extLst>
              </p:cNvPr>
              <p:cNvSpPr txBox="1"/>
              <p:nvPr/>
            </p:nvSpPr>
            <p:spPr>
              <a:xfrm>
                <a:off x="1058342" y="1380866"/>
                <a:ext cx="10204175" cy="476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L, M, c, and k are real numbers and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then,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 rule : 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Difference rule : 	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Constant Multiple Rule 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Product Rule :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Quotient Rule: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(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Power Rule :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 Rule : 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𝑖𝑛𝑡𝑒𝑔𝑒𝑟</m:t>
                        </m:r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         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n is even, we assume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x in an interval containing c.)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B65848-0B2A-47B5-BC86-D8AF8067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2" y="1380866"/>
                <a:ext cx="10204175" cy="4760662"/>
              </a:xfrm>
              <a:prstGeom prst="rect">
                <a:avLst/>
              </a:prstGeom>
              <a:blipFill>
                <a:blip r:embed="rId2"/>
                <a:stretch>
                  <a:fillRect l="-597" t="-769" b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913C19-F04F-402C-B9CA-B4CD8FAE63CC}"/>
              </a:ext>
            </a:extLst>
          </p:cNvPr>
          <p:cNvSpPr txBox="1"/>
          <p:nvPr/>
        </p:nvSpPr>
        <p:spPr>
          <a:xfrm>
            <a:off x="1080654" y="858986"/>
            <a:ext cx="1005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0070C0"/>
                </a:solidFill>
                <a:latin typeface="HelveticaNeueLTW1G-Md"/>
              </a:rPr>
              <a:t>Basic Limit Laws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BDAF-898E-4BF8-93FD-2F32C5F0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Existance</a:t>
            </a:r>
            <a:r>
              <a:rPr lang="en-US" dirty="0" smtClean="0">
                <a:solidFill>
                  <a:srgbClr val="0070C0"/>
                </a:solidFill>
              </a:rPr>
              <a:t> at any point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ECC362-6F07-41BA-B37A-F9A2F2B397E1}"/>
                  </a:ext>
                </a:extLst>
              </p:cNvPr>
              <p:cNvSpPr txBox="1"/>
              <p:nvPr/>
            </p:nvSpPr>
            <p:spPr>
              <a:xfrm>
                <a:off x="1295402" y="2650435"/>
                <a:ext cx="9601196" cy="1414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u="none" strike="noStrike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exists limit</a:t>
                </a:r>
                <a:r>
                  <a:rPr lang="en-US" sz="2000" u="none" strike="noStrik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2000" b="0" i="1" u="none" strike="no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u="none" strike="noStrike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a point x=a</a:t>
                </a:r>
                <a:r>
                  <a:rPr lang="en-US" sz="2000" u="none" strike="noStrik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sz="2000" u="none" strike="noStrik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u="none" strike="noStrike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there exists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limit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ECC362-6F07-41BA-B37A-F9A2F2B3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50435"/>
                <a:ext cx="9601196" cy="1414105"/>
              </a:xfrm>
              <a:prstGeom prst="rect">
                <a:avLst/>
              </a:prstGeom>
              <a:blipFill>
                <a:blip r:embed="rId2"/>
                <a:stretch>
                  <a:fillRect l="-699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77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BDAF-898E-4BF8-93FD-2F32C5F0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Continuity at 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ECC362-6F07-41BA-B37A-F9A2F2B397E1}"/>
                  </a:ext>
                </a:extLst>
              </p:cNvPr>
              <p:cNvSpPr txBox="1"/>
              <p:nvPr/>
            </p:nvSpPr>
            <p:spPr>
              <a:xfrm>
                <a:off x="1295402" y="2650435"/>
                <a:ext cx="9601196" cy="3056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c be a real number that is either an interior point or an endpoint of an interval in the domain of ƒ. The function ƒ is continuous at c if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sz="200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function ƒ is right-continuous at c (or continuous from the right) if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sz="200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function ƒ is left-continuous at c (or continuous from the left) if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ECC362-6F07-41BA-B37A-F9A2F2B3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50435"/>
                <a:ext cx="9601196" cy="3056286"/>
              </a:xfrm>
              <a:prstGeom prst="rect">
                <a:avLst/>
              </a:prstGeom>
              <a:blipFill>
                <a:blip r:embed="rId2"/>
                <a:stretch>
                  <a:fillRect l="-699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3647-37F9-4A52-A14D-5F05F378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Continuity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D34E7-B557-4A45-AB57-42361CFFD784}"/>
                  </a:ext>
                </a:extLst>
              </p:cNvPr>
              <p:cNvSpPr txBox="1"/>
              <p:nvPr/>
            </p:nvSpPr>
            <p:spPr>
              <a:xfrm>
                <a:off x="1295402" y="2690191"/>
                <a:ext cx="9601196" cy="203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function ƒ(x) is continuous at a point x = c if and only if it meets the following</a:t>
                </a:r>
              </a:p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 conditions.</a:t>
                </a:r>
              </a:p>
              <a:p>
                <a:pPr algn="l"/>
                <a:endParaRPr lang="en-US" sz="200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exists 			( c lies in the domain of </a:t>
                </a:r>
                <a:r>
                  <a:rPr lang="en-US" sz="20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ƒ  </a:t>
                </a:r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exists 		( </a:t>
                </a:r>
                <a:r>
                  <a:rPr lang="en-US" sz="20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has a limit as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( the limit equals the function value).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D34E7-B557-4A45-AB57-42361CFFD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90191"/>
                <a:ext cx="9601196" cy="2031775"/>
              </a:xfrm>
              <a:prstGeom prst="rect">
                <a:avLst/>
              </a:prstGeom>
              <a:blipFill>
                <a:blip r:embed="rId2"/>
                <a:stretch>
                  <a:fillRect l="-699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24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D74-4E5D-41A6-AD13-139B7676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Derivatives of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630A94-7D37-4F9B-AF96-49473D7E5C00}"/>
                  </a:ext>
                </a:extLst>
              </p:cNvPr>
              <p:cNvSpPr txBox="1"/>
              <p:nvPr/>
            </p:nvSpPr>
            <p:spPr>
              <a:xfrm>
                <a:off x="1295402" y="2756452"/>
                <a:ext cx="9601196" cy="164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derivative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 function 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ƒ(x)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respect to the variable x is the function 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whose value at x is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provided this limit exists.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630A94-7D37-4F9B-AF96-49473D7E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756452"/>
                <a:ext cx="9601196" cy="1641731"/>
              </a:xfrm>
              <a:prstGeom prst="rect">
                <a:avLst/>
              </a:prstGeom>
              <a:blipFill>
                <a:blip r:embed="rId2"/>
                <a:stretch>
                  <a:fillRect l="-826" t="-2602" r="-254" b="-6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B76E-33E4-4B48-943B-29A8CE1D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Successive Differentiation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05CA-725E-447A-B0BE-C5EEA3C3D8E1}"/>
                  </a:ext>
                </a:extLst>
              </p:cNvPr>
              <p:cNvSpPr txBox="1"/>
              <p:nvPr/>
            </p:nvSpPr>
            <p:spPr>
              <a:xfrm>
                <a:off x="1295402" y="2699657"/>
                <a:ext cx="945968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Successive differentiation is the differentiation of a function successively to derive its higher order derivatives.</a:t>
                </a:r>
              </a:p>
              <a:p>
                <a:pPr algn="l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the successive differentiation is represented by the symbols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,………,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each term is the derivative of the preceding one.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05CA-725E-447A-B0BE-C5EEA3C3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99657"/>
                <a:ext cx="9459684" cy="1631216"/>
              </a:xfrm>
              <a:prstGeom prst="rect">
                <a:avLst/>
              </a:prstGeom>
              <a:blipFill>
                <a:blip r:embed="rId2"/>
                <a:stretch>
                  <a:fillRect l="-709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1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6EC-DE40-4A54-B750-7CC71F8D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Libnitz’s</a:t>
            </a:r>
            <a:r>
              <a:rPr lang="en-US" dirty="0">
                <a:solidFill>
                  <a:srgbClr val="0070C0"/>
                </a:solidFill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E4BCC-B43F-4661-890E-6CE89BD43914}"/>
                  </a:ext>
                </a:extLst>
              </p:cNvPr>
              <p:cNvSpPr txBox="1"/>
              <p:nvPr/>
            </p:nvSpPr>
            <p:spPr>
              <a:xfrm>
                <a:off x="1295402" y="2699657"/>
                <a:ext cx="9459684" cy="11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n-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derivatives of the product of two functions. If </a:t>
                </a:r>
                <a:r>
                  <a:rPr lang="en-US" sz="22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u,v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two functions processing derivatives of the n-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order,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E4BCC-B43F-4661-890E-6CE89BD43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99657"/>
                <a:ext cx="9459684" cy="1138966"/>
              </a:xfrm>
              <a:prstGeom prst="rect">
                <a:avLst/>
              </a:prstGeom>
              <a:blipFill>
                <a:blip r:embed="rId2"/>
                <a:stretch>
                  <a:fillRect l="-838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55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4DC-7D46-4F00-909A-A4007795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Rolle’s Theorem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C17B1-BB56-4BA5-BF04-F8C6C3DF70C2}"/>
                  </a:ext>
                </a:extLst>
              </p:cNvPr>
              <p:cNvSpPr txBox="1"/>
              <p:nvPr/>
            </p:nvSpPr>
            <p:spPr>
              <a:xfrm>
                <a:off x="1295402" y="2597426"/>
                <a:ext cx="960119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defined in closed interval [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such that </a:t>
                </a:r>
              </a:p>
              <a:p>
                <a:pPr marL="400050" indent="-400050">
                  <a:buAutoNum type="romanL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continuous in [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400050" indent="-400050">
                  <a:buAutoNum type="romanL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differentiable in (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00050" indent="-400050">
                  <a:buAutoNum type="romanL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there exists at least one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C17B1-BB56-4BA5-BF04-F8C6C3D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7426"/>
                <a:ext cx="9601196" cy="1785104"/>
              </a:xfrm>
              <a:prstGeom prst="rect">
                <a:avLst/>
              </a:prstGeom>
              <a:blipFill>
                <a:blip r:embed="rId2"/>
                <a:stretch>
                  <a:fillRect l="-826" t="-2389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7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4DC-7D46-4F00-909A-A4007795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Mean Value Theorem (Lagrange’s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C17B1-BB56-4BA5-BF04-F8C6C3DF70C2}"/>
                  </a:ext>
                </a:extLst>
              </p:cNvPr>
              <p:cNvSpPr txBox="1"/>
              <p:nvPr/>
            </p:nvSpPr>
            <p:spPr>
              <a:xfrm>
                <a:off x="1295402" y="2597426"/>
                <a:ext cx="9601196" cy="195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defined in closed interval [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such that </a:t>
                </a:r>
              </a:p>
              <a:p>
                <a:pPr marL="400050" indent="-400050">
                  <a:buAutoNum type="romanL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continuous in [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400050" indent="-400050">
                  <a:buAutoNum type="romanL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differentiable in (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00050" indent="-400050">
                  <a:buAutoNum type="romanL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there exists at least one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C17B1-BB56-4BA5-BF04-F8C6C3D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7426"/>
                <a:ext cx="9601196" cy="1951112"/>
              </a:xfrm>
              <a:prstGeom prst="rect">
                <a:avLst/>
              </a:prstGeom>
              <a:blipFill>
                <a:blip r:embed="rId2"/>
                <a:stretch>
                  <a:fillRect l="-826" t="-2188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2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FFE8-98B2-4838-A33C-D8C6BCBD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Absolute Maxima &amp;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A87C2-3DEC-4E3F-A557-57FCFB092CAF}"/>
                  </a:ext>
                </a:extLst>
              </p:cNvPr>
              <p:cNvSpPr txBox="1"/>
              <p:nvPr/>
            </p:nvSpPr>
            <p:spPr>
              <a:xfrm>
                <a:off x="1295402" y="2597426"/>
                <a:ext cx="96011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ƒ be a function with domain D. Then ƒ has an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absolute maximum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 on D at a point c if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for all x in D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an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absolute minimum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 on D at c if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for all x in 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A87C2-3DEC-4E3F-A557-57FCFB092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7426"/>
                <a:ext cx="9601196" cy="1631216"/>
              </a:xfrm>
              <a:prstGeom prst="rect">
                <a:avLst/>
              </a:prstGeom>
              <a:blipFill>
                <a:blip r:embed="rId2"/>
                <a:stretch>
                  <a:fillRect l="-699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92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2667-2C70-4231-ADDF-5EBF7200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Definition of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B7AD1-0B6B-468A-99B6-D8DD349BF9FF}"/>
                  </a:ext>
                </a:extLst>
              </p:cNvPr>
              <p:cNvSpPr txBox="1"/>
              <p:nvPr/>
            </p:nvSpPr>
            <p:spPr>
              <a:xfrm>
                <a:off x="1295402" y="2590800"/>
                <a:ext cx="96011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from a set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a set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rule that assigns a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unique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each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algn="l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domain and the set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Co-domain of the function. The set of the images we get from the function is called Range 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B7AD1-0B6B-468A-99B6-D8DD349B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0800"/>
                <a:ext cx="9601196" cy="2308324"/>
              </a:xfrm>
              <a:prstGeom prst="rect">
                <a:avLst/>
              </a:prstGeom>
              <a:blipFill>
                <a:blip r:embed="rId2"/>
                <a:stretch>
                  <a:fillRect l="-1017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FFE8-98B2-4838-A33C-D8C6BCBD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Maxima &amp;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A87C2-3DEC-4E3F-A557-57FCFB092CAF}"/>
                  </a:ext>
                </a:extLst>
              </p:cNvPr>
              <p:cNvSpPr txBox="1"/>
              <p:nvPr/>
            </p:nvSpPr>
            <p:spPr>
              <a:xfrm>
                <a:off x="1295402" y="2597426"/>
                <a:ext cx="96011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function ƒ has a </a:t>
                </a:r>
                <a:r>
                  <a:rPr lang="en-US" sz="2000" b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local maximum</a:t>
                </a:r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at a point c within its domain D if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lying in some open interval containing c.</a:t>
                </a:r>
              </a:p>
              <a:p>
                <a:endParaRPr lang="en-US" sz="200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function ƒ has a </a:t>
                </a:r>
                <a:r>
                  <a:rPr lang="en-US" sz="2000" b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local minimum</a:t>
                </a:r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at a point c within its domain D if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lying in some open interval containing c.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A87C2-3DEC-4E3F-A557-57FCFB092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7426"/>
                <a:ext cx="9601196" cy="1631216"/>
              </a:xfrm>
              <a:prstGeom prst="rect">
                <a:avLst/>
              </a:prstGeom>
              <a:blipFill>
                <a:blip r:embed="rId2"/>
                <a:stretch>
                  <a:fillRect l="-699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84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C98A-1EC1-462C-BAE4-599B1FB7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Finding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49D932-94DC-4B2C-ABD6-B86AA9D8AEC5}"/>
                  </a:ext>
                </a:extLst>
              </p:cNvPr>
              <p:cNvSpPr txBox="1"/>
              <p:nvPr/>
            </p:nvSpPr>
            <p:spPr>
              <a:xfrm>
                <a:off x="1295402" y="2597426"/>
                <a:ext cx="960119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ƒ has a local maximum or minimum value at an interior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its domain, and if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defined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sz="2000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49D932-94DC-4B2C-ABD6-B86AA9D8A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7426"/>
                <a:ext cx="9601196" cy="1323439"/>
              </a:xfrm>
              <a:prstGeom prst="rect">
                <a:avLst/>
              </a:prstGeom>
              <a:blipFill>
                <a:blip r:embed="rId2"/>
                <a:stretch>
                  <a:fillRect l="-699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E09FD-153A-4E82-B850-C21A9EAD7E54}"/>
                  </a:ext>
                </a:extLst>
              </p:cNvPr>
              <p:cNvSpPr txBox="1"/>
              <p:nvPr/>
            </p:nvSpPr>
            <p:spPr>
              <a:xfrm>
                <a:off x="1295402" y="3750365"/>
                <a:ext cx="96011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twice differentiable at the point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f has a relative maximum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AutoNum type="romanLcParenBoth" startAt="2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then f has a relative minimum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AutoNum type="romanLcParenBoth" startAt="2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the test is inconclusive; that is f may have a relative maximum, a relative minimum ,or neither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E09FD-153A-4E82-B850-C21A9EAD7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3750365"/>
                <a:ext cx="9601196" cy="1631216"/>
              </a:xfrm>
              <a:prstGeom prst="rect">
                <a:avLst/>
              </a:prstGeom>
              <a:blipFill>
                <a:blip r:embed="rId3"/>
                <a:stretch>
                  <a:fillRect l="-699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47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15C888-20B1-46B6-8AA2-FB63188CD785}"/>
              </a:ext>
            </a:extLst>
          </p:cNvPr>
          <p:cNvSpPr txBox="1"/>
          <p:nvPr/>
        </p:nvSpPr>
        <p:spPr>
          <a:xfrm>
            <a:off x="1295402" y="2446296"/>
            <a:ext cx="9601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Syllabus: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Differential Calculus: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Functions of a real variables and their plots;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limit; 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continuity and derivatives; -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physical meaning of derivative of a function; -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Leibnitz Theorem; -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Rolle’s Theorem; mean value theorem and Taylor’s theorem (statement only). –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Taylor’s and Maclaurin’s series and expansion of functions; -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maximum and minimum values of functions; -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functions of two or three variables; -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partial and total derivatives.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8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0F929D-96D0-4AE2-90F7-8BC3E1A20CA3}"/>
                  </a:ext>
                </a:extLst>
              </p:cNvPr>
              <p:cNvSpPr txBox="1"/>
              <p:nvPr/>
            </p:nvSpPr>
            <p:spPr>
              <a:xfrm>
                <a:off x="1391478" y="1845928"/>
                <a:ext cx="9409043" cy="326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 4—The Sandwich Theorem</a:t>
                </a:r>
              </a:p>
              <a:p>
                <a:endParaRPr lang="de-D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 x in some open interval containing c, except possibly at x = c itself. Suppose also that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0F929D-96D0-4AE2-90F7-8BC3E1A2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8" y="1845928"/>
                <a:ext cx="9409043" cy="3269869"/>
              </a:xfrm>
              <a:prstGeom prst="rect">
                <a:avLst/>
              </a:prstGeom>
              <a:blipFill>
                <a:blip r:embed="rId2"/>
                <a:stretch>
                  <a:fillRect l="-97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8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2667-2C70-4231-ADDF-5EBF7200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, Co-domain &amp; Range of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B7AD1-0B6B-468A-99B6-D8DD349BF9FF}"/>
                  </a:ext>
                </a:extLst>
              </p:cNvPr>
              <p:cNvSpPr txBox="1"/>
              <p:nvPr/>
            </p:nvSpPr>
            <p:spPr>
              <a:xfrm>
                <a:off x="1295402" y="2590800"/>
                <a:ext cx="960119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function, then A is the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domain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 is the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co-domain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define a function 𝑦 = 𝑓(𝑥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with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formula and the domain is not stated explicitly,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domain of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set of those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-values for which 𝑓(𝑥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defined or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exists.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if we denote the domain of a function by D,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𝑒𝑥𝑖𝑠𝑡𝑠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range of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set of all images of elements of the domain D , </a:t>
                </a:r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</a:t>
                </a:r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 is not defined at x, then x does not belongs of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f.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B7AD1-0B6B-468A-99B6-D8DD349B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0800"/>
                <a:ext cx="9601196" cy="2554545"/>
              </a:xfrm>
              <a:prstGeom prst="rect">
                <a:avLst/>
              </a:prstGeom>
              <a:blipFill>
                <a:blip r:embed="rId2"/>
                <a:stretch>
                  <a:fillRect l="-699" t="-1193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4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384A-D6A9-4E2A-9987-E9DD8534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Graph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AC1AE-A5D7-4617-9A2F-CEE67DF71E7A}"/>
                  </a:ext>
                </a:extLst>
              </p:cNvPr>
              <p:cNvSpPr txBox="1"/>
              <p:nvPr/>
            </p:nvSpPr>
            <p:spPr>
              <a:xfrm>
                <a:off x="1295402" y="2576945"/>
                <a:ext cx="9601196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ƒ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function with domain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its </a:t>
                </a:r>
                <a:r>
                  <a:rPr lang="en-US" sz="24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graph</a:t>
                </a:r>
                <a:r>
                  <a:rPr lang="en-US" sz="24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consists of the points in the Cartesian plane whose coordinates are the input-output pairs for </a:t>
                </a:r>
                <a:r>
                  <a:rPr lang="en-US" sz="24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ƒ </a:t>
                </a:r>
                <a:r>
                  <a:rPr lang="en-US" sz="2400" b="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In set notation, the graph is</a:t>
                </a:r>
              </a:p>
              <a:p>
                <a:pPr algn="l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		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AC1AE-A5D7-4617-9A2F-CEE67DF7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76945"/>
                <a:ext cx="9601196" cy="1617174"/>
              </a:xfrm>
              <a:prstGeom prst="rect">
                <a:avLst/>
              </a:prstGeom>
              <a:blipFill>
                <a:blip r:embed="rId2"/>
                <a:stretch>
                  <a:fillRect l="-1017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8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745AE-F183-4F5F-BC33-F73161DBE4DC}"/>
              </a:ext>
            </a:extLst>
          </p:cNvPr>
          <p:cNvSpPr txBox="1"/>
          <p:nvPr/>
        </p:nvSpPr>
        <p:spPr>
          <a:xfrm>
            <a:off x="1269274" y="2428726"/>
            <a:ext cx="51298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Example</a:t>
            </a:r>
          </a:p>
          <a:p>
            <a:pPr algn="l"/>
            <a:r>
              <a:rPr lang="en-US" sz="2400" b="0" i="0" u="none" strike="noStrike" baseline="0" dirty="0">
                <a:latin typeface="TimesLTPro-Roman"/>
              </a:rPr>
              <a:t>The graph of the function </a:t>
            </a:r>
            <a:r>
              <a:rPr lang="en-US" sz="2400" b="0" i="1" u="none" strike="noStrike" baseline="0" dirty="0">
                <a:latin typeface="TimesLTPro-Italic"/>
              </a:rPr>
              <a:t>ƒ</a:t>
            </a:r>
            <a:r>
              <a:rPr lang="en-US" sz="2400" b="0" i="0" u="none" strike="noStrike" baseline="0" dirty="0">
                <a:latin typeface="TimesLTPro-Roman"/>
              </a:rPr>
              <a:t>(</a:t>
            </a:r>
            <a:r>
              <a:rPr lang="en-US" sz="2400" b="0" i="1" u="none" strike="noStrike" baseline="0" dirty="0">
                <a:latin typeface="TimesLTPro-Italic"/>
              </a:rPr>
              <a:t>x</a:t>
            </a:r>
            <a:r>
              <a:rPr lang="en-US" sz="2400" b="0" i="0" u="none" strike="noStrike" baseline="0" dirty="0">
                <a:latin typeface="TimesLTPro-Roman"/>
              </a:rPr>
              <a:t>) </a:t>
            </a:r>
            <a:r>
              <a:rPr lang="en-US" sz="2400" b="0" i="0" u="none" strike="noStrike" baseline="0" dirty="0">
                <a:latin typeface="PearsonMATHPRO02"/>
              </a:rPr>
              <a:t>= </a:t>
            </a:r>
            <a:r>
              <a:rPr lang="en-US" sz="2400" b="0" i="1" u="none" strike="noStrike" baseline="0" dirty="0">
                <a:latin typeface="TimesLTPro-Italic"/>
              </a:rPr>
              <a:t>x </a:t>
            </a:r>
            <a:r>
              <a:rPr lang="en-US" sz="2400" b="0" i="0" u="none" strike="noStrike" baseline="0" dirty="0">
                <a:latin typeface="PearsonMATHPRO02"/>
              </a:rPr>
              <a:t>+ </a:t>
            </a:r>
            <a:r>
              <a:rPr lang="en-US" sz="2400" b="0" i="0" u="none" strike="noStrike" baseline="0" dirty="0">
                <a:latin typeface="TimesLTPro-Roman"/>
              </a:rPr>
              <a:t>2 is the set of points with coordinates</a:t>
            </a:r>
          </a:p>
          <a:p>
            <a:pPr algn="l"/>
            <a:r>
              <a:rPr lang="en-US" sz="2400" b="0" i="0" u="none" strike="noStrike" baseline="0" dirty="0">
                <a:latin typeface="TimesLTPro-Roman"/>
              </a:rPr>
              <a:t>(</a:t>
            </a:r>
            <a:r>
              <a:rPr lang="en-US" sz="2400" b="0" i="1" u="none" strike="noStrike" baseline="0" dirty="0">
                <a:latin typeface="TimesLTPro-Italic"/>
              </a:rPr>
              <a:t>x</a:t>
            </a:r>
            <a:r>
              <a:rPr lang="en-US" sz="2400" b="0" i="0" u="none" strike="noStrike" baseline="0" dirty="0">
                <a:latin typeface="TimesLTPro-Roman"/>
              </a:rPr>
              <a:t>, </a:t>
            </a:r>
            <a:r>
              <a:rPr lang="en-US" sz="2400" b="0" i="1" u="none" strike="noStrike" baseline="0" dirty="0">
                <a:latin typeface="TimesLTPro-Italic"/>
              </a:rPr>
              <a:t>y</a:t>
            </a:r>
            <a:r>
              <a:rPr lang="en-US" sz="2400" b="0" i="0" u="none" strike="noStrike" baseline="0" dirty="0">
                <a:latin typeface="TimesLTPro-Roman"/>
              </a:rPr>
              <a:t>) for which </a:t>
            </a:r>
            <a:r>
              <a:rPr lang="en-US" sz="2400" b="0" i="1" u="none" strike="noStrike" baseline="0" dirty="0">
                <a:latin typeface="TimesLTPro-Italic"/>
              </a:rPr>
              <a:t>y </a:t>
            </a:r>
            <a:r>
              <a:rPr lang="en-US" sz="2400" b="0" i="0" u="none" strike="noStrike" baseline="0" dirty="0">
                <a:latin typeface="PearsonMATHPRO02"/>
              </a:rPr>
              <a:t>= </a:t>
            </a:r>
            <a:r>
              <a:rPr lang="en-US" sz="2400" b="0" i="1" u="none" strike="noStrike" baseline="0" dirty="0">
                <a:latin typeface="TimesLTPro-Italic"/>
              </a:rPr>
              <a:t>x </a:t>
            </a:r>
            <a:r>
              <a:rPr lang="en-US" sz="2400" b="0" i="0" u="none" strike="noStrike" baseline="0" dirty="0">
                <a:latin typeface="PearsonMATHPRO02"/>
              </a:rPr>
              <a:t>+ </a:t>
            </a:r>
            <a:r>
              <a:rPr lang="en-US" sz="2400" b="0" i="0" u="none" strike="noStrike" baseline="0" dirty="0">
                <a:latin typeface="TimesLTPro-Roman"/>
              </a:rPr>
              <a:t>2. Its graph is the straight line sketched in Figure 1.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6A5BE-30B8-48E0-9AEF-AEEDDE01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1" y="1277178"/>
            <a:ext cx="4388195" cy="43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384A-D6A9-4E2A-9987-E9DD8534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Graph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AC1AE-A5D7-4617-9A2F-CEE67DF71E7A}"/>
                  </a:ext>
                </a:extLst>
              </p:cNvPr>
              <p:cNvSpPr txBox="1"/>
              <p:nvPr/>
            </p:nvSpPr>
            <p:spPr>
              <a:xfrm>
                <a:off x="1295402" y="2576945"/>
                <a:ext cx="96011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real-valued function of a real variable, then the graph of f in the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-plane is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defined to be the graph of the equation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AC1AE-A5D7-4617-9A2F-CEE67DF7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76945"/>
                <a:ext cx="9601196" cy="707886"/>
              </a:xfrm>
              <a:prstGeom prst="rect">
                <a:avLst/>
              </a:prstGeom>
              <a:blipFill>
                <a:blip r:embed="rId2"/>
                <a:stretch>
                  <a:fillRect l="-69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33" y="3093942"/>
            <a:ext cx="2904499" cy="2843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2" y="3575777"/>
                <a:ext cx="609363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graph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set of points with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Its graph is the straight line sketched in Figure 1.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3575777"/>
                <a:ext cx="6093631" cy="1754326"/>
              </a:xfrm>
              <a:prstGeom prst="rect">
                <a:avLst/>
              </a:prstGeom>
              <a:blipFill>
                <a:blip r:embed="rId4"/>
                <a:stretch>
                  <a:fillRect l="-90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97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384A-D6A9-4E2A-9987-E9DD8534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Shifting of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AC1AE-A5D7-4617-9A2F-CEE67DF71E7A}"/>
                  </a:ext>
                </a:extLst>
              </p:cNvPr>
              <p:cNvSpPr txBox="1"/>
              <p:nvPr/>
            </p:nvSpPr>
            <p:spPr>
              <a:xfrm>
                <a:off x="1295401" y="2576945"/>
                <a:ext cx="9770163" cy="3531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Vertical Shifts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Shifts the graph of ƒ </a:t>
                </a:r>
                <a:r>
                  <a:rPr lang="en-US" sz="18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 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units if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Shifts it 								</a:t>
                </a:r>
                <a:r>
                  <a:rPr lang="en-US" sz="18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down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units if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Horizontal Shifts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Shifts the graph of ƒ </a:t>
                </a:r>
                <a:r>
                  <a:rPr lang="en-US" sz="18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left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units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Shifts it </a:t>
                </a:r>
                <a:r>
                  <a:rPr lang="en-US" sz="18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right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units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800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sz="1800" b="1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18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sz="1800" b="1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sz="18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+ 1, the graph is scaled:	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Stretches the graph of ƒ vertically by a factor of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Compresses the graph of ƒ vertically by a factor of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compresses the graph of ƒ horizontally by a factor of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Stretches the graph of ƒ horizontally by a factor of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endParaRPr lang="en-US" sz="1800" b="1" i="0" u="none" strike="noStrike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18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sz="1800" b="1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sz="1800" b="1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the graph is reflected:	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Reflects the graph of ƒ across the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-axis.</a:t>
                </a:r>
              </a:p>
              <a:p>
                <a:pPr algn="l"/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:r>
                  <a:rPr lang="en-US" sz="180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Reflects the graph of ƒ across the </a:t>
                </a:r>
                <a:r>
                  <a:rPr lang="en-US" sz="180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1800" i="0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-axis.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AC1AE-A5D7-4617-9A2F-CEE67DF7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1" y="2576945"/>
                <a:ext cx="9770163" cy="3531929"/>
              </a:xfrm>
              <a:prstGeom prst="rect">
                <a:avLst/>
              </a:prstGeom>
              <a:blipFill>
                <a:blip r:embed="rId2"/>
                <a:stretch>
                  <a:fillRect l="-562" t="-1209" b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39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B4F2EC-B532-4846-AC5E-4787A4295334}"/>
                  </a:ext>
                </a:extLst>
              </p:cNvPr>
              <p:cNvSpPr txBox="1"/>
              <p:nvPr/>
            </p:nvSpPr>
            <p:spPr>
              <a:xfrm>
                <a:off x="1324618" y="1621576"/>
                <a:ext cx="9819861" cy="3219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limit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defined on an open interval about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except possibly at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itself. We say that the limit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approaches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number L, and write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if, for every number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there exists a corresponding number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whenever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B4F2EC-B532-4846-AC5E-4787A429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18" y="1621576"/>
                <a:ext cx="9819861" cy="3219984"/>
              </a:xfrm>
              <a:prstGeom prst="rect">
                <a:avLst/>
              </a:prstGeom>
              <a:blipFill>
                <a:blip r:embed="rId2"/>
                <a:stretch>
                  <a:fillRect l="-1241" t="-1894" r="-497"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2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A96AA-B886-4A3C-A510-9E607F7E31C7}"/>
                  </a:ext>
                </a:extLst>
              </p:cNvPr>
              <p:cNvSpPr txBox="1"/>
              <p:nvPr/>
            </p:nvSpPr>
            <p:spPr>
              <a:xfrm>
                <a:off x="1610139" y="662607"/>
                <a:ext cx="8971722" cy="552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Show that,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 c = 1, ƒ(x) = 5x - 3, and L = 2 in the definition of limit. For any given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 have to find a suitable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so that if x ≠ 1 and x is within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c = 1, that is, whenever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is true that ƒ(x) is within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L = 2, 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 working backward from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-inequality: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	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		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/5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Thus, we can take 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then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 proves that,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the only value that will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imply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Any smaller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will do as well. The definition does not ask for the “best”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just one that will work.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A96AA-B886-4A3C-A510-9E607F7E3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39" y="662607"/>
                <a:ext cx="8971722" cy="5522537"/>
              </a:xfrm>
              <a:prstGeom prst="rect">
                <a:avLst/>
              </a:prstGeom>
              <a:blipFill>
                <a:blip r:embed="rId2"/>
                <a:stretch>
                  <a:fillRect l="-543" t="-773" r="-204" b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B7AFF96-D0EA-4B33-B381-0163C8E10596}"/>
              </a:ext>
            </a:extLst>
          </p:cNvPr>
          <p:cNvSpPr/>
          <p:nvPr/>
        </p:nvSpPr>
        <p:spPr>
          <a:xfrm>
            <a:off x="1338470" y="2385391"/>
            <a:ext cx="9647582" cy="53009"/>
          </a:xfrm>
          <a:prstGeom prst="rect">
            <a:avLst/>
          </a:prstGeom>
          <a:solidFill>
            <a:srgbClr val="FBFBFB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666</TotalTime>
  <Words>604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Garamond</vt:lpstr>
      <vt:lpstr>HelveticaNeueLTW1G-Md</vt:lpstr>
      <vt:lpstr>PearsonMATHPRO02</vt:lpstr>
      <vt:lpstr>Segoe UI Historic</vt:lpstr>
      <vt:lpstr>TimesLTPro-Italic</vt:lpstr>
      <vt:lpstr>TimesLTPro-Roman</vt:lpstr>
      <vt:lpstr>Organic</vt:lpstr>
      <vt:lpstr>Math Presentation</vt:lpstr>
      <vt:lpstr>Definition of Function</vt:lpstr>
      <vt:lpstr>Domain , Co-domain &amp; Range of Function</vt:lpstr>
      <vt:lpstr>Graph of a Function</vt:lpstr>
      <vt:lpstr>PowerPoint Presentation</vt:lpstr>
      <vt:lpstr>Graph of a Function</vt:lpstr>
      <vt:lpstr>Shifting of Graphs</vt:lpstr>
      <vt:lpstr>PowerPoint Presentation</vt:lpstr>
      <vt:lpstr>PowerPoint Presentation</vt:lpstr>
      <vt:lpstr>PowerPoint Presentation</vt:lpstr>
      <vt:lpstr>Existance at any point</vt:lpstr>
      <vt:lpstr>Continuity at a point</vt:lpstr>
      <vt:lpstr>Continuity Test</vt:lpstr>
      <vt:lpstr>Derivatives of Function</vt:lpstr>
      <vt:lpstr>Successive Differentiation </vt:lpstr>
      <vt:lpstr>Libnitz’s Theorem</vt:lpstr>
      <vt:lpstr>Rolle’s Theorem </vt:lpstr>
      <vt:lpstr>Mean Value Theorem (Lagrange’s form)</vt:lpstr>
      <vt:lpstr>Absolute Maxima &amp; Minima</vt:lpstr>
      <vt:lpstr>Local Maxima &amp; Minima</vt:lpstr>
      <vt:lpstr>Finding Extrema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75</cp:revision>
  <dcterms:created xsi:type="dcterms:W3CDTF">2020-11-19T10:41:31Z</dcterms:created>
  <dcterms:modified xsi:type="dcterms:W3CDTF">2020-11-26T14:04:56Z</dcterms:modified>
</cp:coreProperties>
</file>