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80" r:id="rId2"/>
    <p:sldMasterId id="2147483792" r:id="rId3"/>
    <p:sldMasterId id="2147483864" r:id="rId4"/>
    <p:sldMasterId id="2147483924" r:id="rId5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99" r:id="rId13"/>
    <p:sldId id="264" r:id="rId14"/>
    <p:sldId id="265" r:id="rId15"/>
    <p:sldId id="266" r:id="rId16"/>
    <p:sldId id="267" r:id="rId17"/>
    <p:sldId id="268" r:id="rId18"/>
    <p:sldId id="269" r:id="rId19"/>
    <p:sldId id="30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1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700C2-3208-4005-A03B-177C0F6EA104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EED8-9BFC-47D8-9AD0-A8C1D3D49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43EF8E0-4CBA-494B-A936-67D909AE0FCA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1590FD6-86FD-4AB6-8F10-1F5C7007C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Algerian" pitchFamily="82" charset="0"/>
              </a:rPr>
              <a:t>PAYROLL MANAGEMENT</a:t>
            </a:r>
            <a:br>
              <a:rPr lang="en-US" sz="4800" dirty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4800" dirty="0">
                <a:solidFill>
                  <a:srgbClr val="0070C0"/>
                </a:solidFill>
                <a:latin typeface="Algerian" pitchFamily="82" charset="0"/>
              </a:rPr>
              <a:t>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0" y="4724400"/>
            <a:ext cx="3526536" cy="685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lgerian" pitchFamily="82" charset="0"/>
              </a:rPr>
              <a:t>Presented By Ajay  </a:t>
            </a:r>
          </a:p>
          <a:p>
            <a:r>
              <a:rPr lang="en-US" b="1" dirty="0">
                <a:solidFill>
                  <a:srgbClr val="0070C0"/>
                </a:solidFill>
                <a:latin typeface="Algerian" pitchFamily="82" charset="0"/>
              </a:rPr>
              <a:t>and </a:t>
            </a:r>
            <a:r>
              <a:rPr lang="en-US" b="1" dirty="0" err="1">
                <a:solidFill>
                  <a:srgbClr val="0070C0"/>
                </a:solidFill>
                <a:latin typeface="Algerian" pitchFamily="82" charset="0"/>
              </a:rPr>
              <a:t>Priyanka</a:t>
            </a:r>
            <a:endParaRPr lang="en-US" b="1" dirty="0">
              <a:solidFill>
                <a:srgbClr val="0070C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  <a:latin typeface="Algerian" pitchFamily="82" charset="0"/>
                <a:ea typeface="Times New Roman" pitchFamily="18" charset="0"/>
                <a:cs typeface="Arial" pitchFamily="34" charset="0"/>
              </a:rPr>
              <a:t>DFD AT LEVEL 0</a:t>
            </a:r>
            <a:r>
              <a:rPr lang="en-US" dirty="0">
                <a:latin typeface="Algerian" pitchFamily="82" charset="0"/>
                <a:ea typeface="Times New Roman" pitchFamily="18" charset="0"/>
                <a:cs typeface="Arial" pitchFamily="34" charset="0"/>
              </a:rPr>
              <a:t> </a:t>
            </a:r>
            <a:br>
              <a:rPr lang="en-US" b="1" dirty="0"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br>
              <a:rPr lang="en-US" b="1" dirty="0"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en-US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br>
              <a:rPr lang="en-US" b="1" dirty="0"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br>
              <a:rPr lang="en-US" sz="4000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513012" y="1143000"/>
            <a:ext cx="9906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Admin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>
            <a:off x="3503612" y="1371600"/>
            <a:ext cx="60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922712" y="1561306"/>
            <a:ext cx="381794" cy="238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427412" y="1752600"/>
            <a:ext cx="1525588" cy="1524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User Validation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960812" y="3429000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46412" y="3581400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16"/>
          <p:cNvSpPr>
            <a:spLocks noChangeShapeType="1"/>
          </p:cNvSpPr>
          <p:nvPr/>
        </p:nvSpPr>
        <p:spPr bwMode="auto">
          <a:xfrm>
            <a:off x="3046412" y="3581400"/>
            <a:ext cx="0" cy="311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5790406" y="3885406"/>
            <a:ext cx="6096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208212" y="3886200"/>
            <a:ext cx="1752600" cy="1828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Employee Payroll Management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62600" y="4191000"/>
            <a:ext cx="11430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Display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Errors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2900362" y="5862638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05000" y="6019800"/>
            <a:ext cx="4953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utoShape 6"/>
          <p:cNvSpPr>
            <a:spLocks noChangeShapeType="1"/>
          </p:cNvSpPr>
          <p:nvPr/>
        </p:nvSpPr>
        <p:spPr bwMode="auto">
          <a:xfrm>
            <a:off x="1905000" y="6019800"/>
            <a:ext cx="0" cy="311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4" name="AutoShape 5"/>
          <p:cNvSpPr>
            <a:spLocks noChangeShapeType="1"/>
          </p:cNvSpPr>
          <p:nvPr/>
        </p:nvSpPr>
        <p:spPr bwMode="auto">
          <a:xfrm>
            <a:off x="3048000" y="6019800"/>
            <a:ext cx="0" cy="311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5" name="AutoShape 4"/>
          <p:cNvSpPr>
            <a:spLocks noChangeShapeType="1"/>
          </p:cNvSpPr>
          <p:nvPr/>
        </p:nvSpPr>
        <p:spPr bwMode="auto">
          <a:xfrm>
            <a:off x="4041775" y="6019800"/>
            <a:ext cx="0" cy="311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6" name="AutoShape 3"/>
          <p:cNvSpPr>
            <a:spLocks noChangeShapeType="1"/>
          </p:cNvSpPr>
          <p:nvPr/>
        </p:nvSpPr>
        <p:spPr bwMode="auto">
          <a:xfrm>
            <a:off x="5486400" y="6029325"/>
            <a:ext cx="0" cy="311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7" name="AutoShape 2"/>
          <p:cNvSpPr>
            <a:spLocks noChangeShapeType="1"/>
          </p:cNvSpPr>
          <p:nvPr/>
        </p:nvSpPr>
        <p:spPr bwMode="auto">
          <a:xfrm>
            <a:off x="6858000" y="6029325"/>
            <a:ext cx="0" cy="311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1371600" y="6340475"/>
            <a:ext cx="990600" cy="365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MASTER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438400" y="632460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EMPLOYEE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733800" y="6324600"/>
            <a:ext cx="947737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SEARCH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5029200" y="6324600"/>
            <a:ext cx="990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SALARY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6400800" y="6324600"/>
            <a:ext cx="990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REPORT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1"/>
          <p:cNvSpPr>
            <a:spLocks noChangeArrowheads="1"/>
          </p:cNvSpPr>
          <p:nvPr/>
        </p:nvSpPr>
        <p:spPr bwMode="auto">
          <a:xfrm>
            <a:off x="3352800" y="1219200"/>
            <a:ext cx="1447800" cy="1295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User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Validation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20"/>
          <p:cNvSpPr>
            <a:spLocks noChangeArrowheads="1"/>
          </p:cNvSpPr>
          <p:nvPr/>
        </p:nvSpPr>
        <p:spPr bwMode="auto">
          <a:xfrm>
            <a:off x="2057400" y="2895600"/>
            <a:ext cx="1825625" cy="1524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Employee Payroll Management System 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4953000" y="3124200"/>
            <a:ext cx="1447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Display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Errors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05000" y="5105400"/>
            <a:ext cx="1219200" cy="476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Employee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Details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867400" y="5105400"/>
            <a:ext cx="1066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Salary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438400" y="4800600"/>
            <a:ext cx="3886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95600" y="2667000"/>
            <a:ext cx="274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2782094" y="2780507"/>
            <a:ext cx="228600" cy="158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5409406" y="2895600"/>
            <a:ext cx="4572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286794" y="4953000"/>
            <a:ext cx="3048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6171406" y="4953000"/>
            <a:ext cx="3048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4"/>
          </p:cNvCxnSpPr>
          <p:nvPr/>
        </p:nvCxnSpPr>
        <p:spPr>
          <a:xfrm rot="16200000" flipH="1">
            <a:off x="2780506" y="4609306"/>
            <a:ext cx="381000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905000" y="762000"/>
            <a:ext cx="1219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Employee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6200" y="228600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Contd</a:t>
            </a:r>
            <a:r>
              <a:rPr lang="en-US" sz="2000" b="1" dirty="0">
                <a:solidFill>
                  <a:schemeClr val="bg1"/>
                </a:solidFill>
              </a:rPr>
              <a:t>….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124200" y="990600"/>
            <a:ext cx="99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038600" y="2590800"/>
            <a:ext cx="15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3999706" y="1104900"/>
            <a:ext cx="2286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DFD</a:t>
            </a:r>
            <a:r>
              <a:rPr lang="en-US" dirty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AT</a:t>
            </a:r>
            <a:r>
              <a:rPr lang="en-US" dirty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LEVEL 1</a:t>
            </a:r>
          </a:p>
        </p:txBody>
      </p:sp>
      <p:sp>
        <p:nvSpPr>
          <p:cNvPr id="62491" name="Rectangle 27"/>
          <p:cNvSpPr>
            <a:spLocks noChangeArrowheads="1"/>
          </p:cNvSpPr>
          <p:nvPr/>
        </p:nvSpPr>
        <p:spPr bwMode="auto">
          <a:xfrm>
            <a:off x="3886200" y="1371600"/>
            <a:ext cx="1219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Admin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90" name="Oval 26"/>
          <p:cNvSpPr>
            <a:spLocks noChangeArrowheads="1"/>
          </p:cNvSpPr>
          <p:nvPr/>
        </p:nvSpPr>
        <p:spPr bwMode="auto">
          <a:xfrm>
            <a:off x="3733800" y="2286000"/>
            <a:ext cx="1600200" cy="13477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chemeClr val="bg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MANAGES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87" name="AutoShape 23"/>
          <p:cNvSpPr>
            <a:spLocks noChangeShapeType="1"/>
          </p:cNvSpPr>
          <p:nvPr/>
        </p:nvSpPr>
        <p:spPr bwMode="auto">
          <a:xfrm flipH="1">
            <a:off x="2971800" y="3429000"/>
            <a:ext cx="990600" cy="685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6" name="AutoShape 22"/>
          <p:cNvSpPr>
            <a:spLocks noChangeShapeType="1"/>
          </p:cNvSpPr>
          <p:nvPr/>
        </p:nvSpPr>
        <p:spPr bwMode="auto">
          <a:xfrm>
            <a:off x="4953000" y="3505200"/>
            <a:ext cx="381000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5" name="AutoShape 21"/>
          <p:cNvSpPr>
            <a:spLocks noChangeShapeType="1"/>
          </p:cNvSpPr>
          <p:nvPr/>
        </p:nvSpPr>
        <p:spPr bwMode="auto">
          <a:xfrm>
            <a:off x="5181600" y="3352800"/>
            <a:ext cx="121920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67" name="AutoShape 3"/>
          <p:cNvSpPr>
            <a:spLocks noChangeShapeType="1"/>
          </p:cNvSpPr>
          <p:nvPr/>
        </p:nvSpPr>
        <p:spPr bwMode="auto">
          <a:xfrm>
            <a:off x="2362200" y="5559623"/>
            <a:ext cx="9255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7" name="AutoShape 13"/>
          <p:cNvSpPr>
            <a:spLocks noChangeShapeType="1"/>
          </p:cNvSpPr>
          <p:nvPr/>
        </p:nvSpPr>
        <p:spPr bwMode="auto">
          <a:xfrm>
            <a:off x="2819400" y="4705350"/>
            <a:ext cx="0" cy="552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2209800" y="4111823"/>
            <a:ext cx="1128713" cy="676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Salary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Detail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4876801" y="4114800"/>
            <a:ext cx="1066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Employee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Detail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6019800" y="4111823"/>
            <a:ext cx="12192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Search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Department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92" name="Rectangle 28"/>
          <p:cNvSpPr>
            <a:spLocks noChangeArrowheads="1"/>
          </p:cNvSpPr>
          <p:nvPr/>
        </p:nvSpPr>
        <p:spPr bwMode="auto">
          <a:xfrm>
            <a:off x="0" y="-40705"/>
            <a:ext cx="184731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99" name="Rectangle 35"/>
          <p:cNvSpPr>
            <a:spLocks noChangeArrowheads="1"/>
          </p:cNvSpPr>
          <p:nvPr/>
        </p:nvSpPr>
        <p:spPr bwMode="auto">
          <a:xfrm>
            <a:off x="304800" y="-242432"/>
            <a:ext cx="8305800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500" name="Rectangle 36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  <a:tab pos="3668713" algn="l"/>
              </a:tabLst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                                          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  <a:tab pos="3668713" algn="l"/>
              </a:tabLst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  <a:tab pos="3668713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0" y="637401"/>
            <a:ext cx="126669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503" name="Rectangle 39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                                                                           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utoShape 10"/>
          <p:cNvSpPr>
            <a:spLocks noChangeShapeType="1"/>
          </p:cNvSpPr>
          <p:nvPr/>
        </p:nvSpPr>
        <p:spPr bwMode="auto">
          <a:xfrm>
            <a:off x="4953000" y="5181600"/>
            <a:ext cx="904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6"/>
          <p:cNvSpPr>
            <a:spLocks noChangeShapeType="1"/>
          </p:cNvSpPr>
          <p:nvPr/>
        </p:nvSpPr>
        <p:spPr bwMode="auto">
          <a:xfrm>
            <a:off x="2362200" y="5254823"/>
            <a:ext cx="9255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10"/>
          <p:cNvSpPr>
            <a:spLocks noChangeShapeType="1"/>
          </p:cNvSpPr>
          <p:nvPr/>
        </p:nvSpPr>
        <p:spPr bwMode="auto">
          <a:xfrm>
            <a:off x="4953000" y="5562600"/>
            <a:ext cx="904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6363494" y="4987329"/>
            <a:ext cx="3810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5220494" y="4990306"/>
            <a:ext cx="3810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62200" y="525482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Salary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26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953000" y="518160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72200" y="518160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Department</a:t>
            </a:r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2209800" y="5407223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4762500" y="5372100"/>
            <a:ext cx="381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6019800" y="5331023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12"/>
          <p:cNvSpPr>
            <a:spLocks noChangeShapeType="1"/>
          </p:cNvSpPr>
          <p:nvPr/>
        </p:nvSpPr>
        <p:spPr bwMode="auto">
          <a:xfrm>
            <a:off x="6172200" y="5178623"/>
            <a:ext cx="9334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10"/>
          <p:cNvSpPr>
            <a:spLocks noChangeShapeType="1"/>
          </p:cNvSpPr>
          <p:nvPr/>
        </p:nvSpPr>
        <p:spPr bwMode="auto">
          <a:xfrm>
            <a:off x="6172200" y="5483423"/>
            <a:ext cx="904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4343400" y="2133600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6200" y="228600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Contd</a:t>
            </a:r>
            <a:r>
              <a:rPr lang="en-US" sz="2000" b="1" dirty="0">
                <a:solidFill>
                  <a:schemeClr val="bg1"/>
                </a:solidFill>
              </a:rPr>
              <a:t>….</a:t>
            </a:r>
          </a:p>
        </p:txBody>
      </p:sp>
      <p:sp>
        <p:nvSpPr>
          <p:cNvPr id="61469" name="Rectangle 29"/>
          <p:cNvSpPr>
            <a:spLocks noChangeArrowheads="1"/>
          </p:cNvSpPr>
          <p:nvPr/>
        </p:nvSpPr>
        <p:spPr bwMode="auto">
          <a:xfrm>
            <a:off x="3810000" y="1219200"/>
            <a:ext cx="1371600" cy="531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Employee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8" name="Oval 28"/>
          <p:cNvSpPr>
            <a:spLocks noChangeArrowheads="1"/>
          </p:cNvSpPr>
          <p:nvPr/>
        </p:nvSpPr>
        <p:spPr bwMode="auto">
          <a:xfrm>
            <a:off x="3810000" y="2286000"/>
            <a:ext cx="1351935" cy="1295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Manages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4" name="AutoShape 4"/>
          <p:cNvSpPr>
            <a:spLocks noChangeShapeType="1"/>
          </p:cNvSpPr>
          <p:nvPr/>
        </p:nvSpPr>
        <p:spPr bwMode="auto">
          <a:xfrm>
            <a:off x="2378075" y="5410200"/>
            <a:ext cx="9255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5" name="AutoShape 5"/>
          <p:cNvSpPr>
            <a:spLocks noChangeShapeType="1"/>
          </p:cNvSpPr>
          <p:nvPr/>
        </p:nvSpPr>
        <p:spPr bwMode="auto">
          <a:xfrm>
            <a:off x="2362200" y="5027613"/>
            <a:ext cx="9255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2362200" y="3997325"/>
            <a:ext cx="1152525" cy="574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Salary Detail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5302250" y="3997325"/>
            <a:ext cx="1250950" cy="574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Employee Detail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70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77" name="Rectangle 37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1550" algn="l"/>
              </a:tabLst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1550" algn="l"/>
              </a:tabLst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                                          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15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78" name="Rectangle 38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79" name="Rectangle 39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  <a:tab pos="3668713" algn="l"/>
              </a:tabLst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  <a:tab pos="3668713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80" name="Rectangle 40"/>
          <p:cNvSpPr>
            <a:spLocks noChangeArrowheads="1"/>
          </p:cNvSpPr>
          <p:nvPr/>
        </p:nvSpPr>
        <p:spPr bwMode="auto">
          <a:xfrm>
            <a:off x="0" y="637401"/>
            <a:ext cx="18473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38400" y="510540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Salary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6400" y="5105400"/>
            <a:ext cx="99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Employee 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5563393" y="4799807"/>
            <a:ext cx="45720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 flipH="1" flipV="1">
            <a:off x="2667652" y="4799948"/>
            <a:ext cx="457199" cy="13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4229894" y="2018506"/>
            <a:ext cx="5334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124200" y="3352802"/>
            <a:ext cx="838200" cy="60959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029200" y="3352800"/>
            <a:ext cx="6858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10200" y="5029200"/>
            <a:ext cx="1219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410200" y="5410200"/>
            <a:ext cx="1219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5219700" y="5219700"/>
            <a:ext cx="381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2171700" y="5219700"/>
            <a:ext cx="381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57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lgerian" pitchFamily="82" charset="0"/>
              </a:rPr>
              <a:t>DFD AT LEVEL 2</a:t>
            </a:r>
          </a:p>
        </p:txBody>
      </p:sp>
      <p:sp>
        <p:nvSpPr>
          <p:cNvPr id="60446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50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51" name="Rectangle 3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                 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56" name="Rectangle 4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                                           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58" name="Rectangle 4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36650" algn="l"/>
                <a:tab pos="4371975" algn="l"/>
              </a:tabLst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                                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36650" algn="l"/>
                <a:tab pos="4371975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10000" y="1295400"/>
            <a:ext cx="1162050" cy="7048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4" name="AutoShape 10"/>
          <p:cNvCxnSpPr>
            <a:cxnSpLocks noChangeShapeType="1"/>
          </p:cNvCxnSpPr>
          <p:nvPr/>
        </p:nvCxnSpPr>
        <p:spPr bwMode="auto">
          <a:xfrm>
            <a:off x="1990725" y="5889625"/>
            <a:ext cx="9826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37" name="AutoShape 13"/>
          <p:cNvCxnSpPr>
            <a:cxnSpLocks noChangeShapeType="1"/>
          </p:cNvCxnSpPr>
          <p:nvPr/>
        </p:nvCxnSpPr>
        <p:spPr bwMode="auto">
          <a:xfrm>
            <a:off x="6283325" y="6248400"/>
            <a:ext cx="10556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38" name="AutoShape 14"/>
          <p:cNvCxnSpPr>
            <a:cxnSpLocks noChangeShapeType="1"/>
          </p:cNvCxnSpPr>
          <p:nvPr/>
        </p:nvCxnSpPr>
        <p:spPr bwMode="auto">
          <a:xfrm>
            <a:off x="6290675" y="5791200"/>
            <a:ext cx="10556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39" name="AutoShape 15"/>
          <p:cNvCxnSpPr>
            <a:cxnSpLocks noChangeShapeType="1"/>
          </p:cNvCxnSpPr>
          <p:nvPr/>
        </p:nvCxnSpPr>
        <p:spPr bwMode="auto">
          <a:xfrm rot="5400000">
            <a:off x="1768476" y="6102350"/>
            <a:ext cx="43497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5" name="AutoShape 21"/>
          <p:cNvCxnSpPr>
            <a:cxnSpLocks noChangeShapeType="1"/>
          </p:cNvCxnSpPr>
          <p:nvPr/>
        </p:nvCxnSpPr>
        <p:spPr bwMode="auto">
          <a:xfrm>
            <a:off x="1981200" y="6324600"/>
            <a:ext cx="9826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1828800" y="3581400"/>
            <a:ext cx="1203325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Employee detail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1938925" y="2590800"/>
            <a:ext cx="1203325" cy="6095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Employee 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6400800" y="3276600"/>
            <a:ext cx="1031875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Salary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981200" y="5940623"/>
            <a:ext cx="958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Employee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rot="5400000" flipH="1" flipV="1">
            <a:off x="6709569" y="3999706"/>
            <a:ext cx="3810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 flipH="1" flipV="1">
            <a:off x="2096294" y="3390106"/>
            <a:ext cx="3810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2134394" y="4266406"/>
            <a:ext cx="3048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AutoShape 24"/>
          <p:cNvCxnSpPr>
            <a:cxnSpLocks noChangeShapeType="1"/>
          </p:cNvCxnSpPr>
          <p:nvPr/>
        </p:nvCxnSpPr>
        <p:spPr bwMode="auto">
          <a:xfrm rot="5400000">
            <a:off x="1828800" y="2133600"/>
            <a:ext cx="9144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7" name="AutoShape 16"/>
          <p:cNvCxnSpPr>
            <a:cxnSpLocks noChangeShapeType="1"/>
          </p:cNvCxnSpPr>
          <p:nvPr/>
        </p:nvCxnSpPr>
        <p:spPr bwMode="auto">
          <a:xfrm>
            <a:off x="6248400" y="5791200"/>
            <a:ext cx="0" cy="447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18" name="Rectangle 117"/>
          <p:cNvSpPr/>
          <p:nvPr/>
        </p:nvSpPr>
        <p:spPr>
          <a:xfrm>
            <a:off x="6324600" y="5867400"/>
            <a:ext cx="838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Salary 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10800000">
            <a:off x="4953000" y="1676400"/>
            <a:ext cx="198120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828800" y="4419600"/>
            <a:ext cx="1219200" cy="1066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Store and retrieves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rot="5400000" flipH="1" flipV="1">
            <a:off x="2097088" y="5676900"/>
            <a:ext cx="3810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31"/>
          <p:cNvSpPr>
            <a:spLocks noChangeArrowheads="1"/>
          </p:cNvSpPr>
          <p:nvPr/>
        </p:nvSpPr>
        <p:spPr bwMode="auto">
          <a:xfrm>
            <a:off x="5562600" y="4572000"/>
            <a:ext cx="1031875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Allowance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31"/>
          <p:cNvSpPr>
            <a:spLocks noChangeArrowheads="1"/>
          </p:cNvSpPr>
          <p:nvPr/>
        </p:nvSpPr>
        <p:spPr bwMode="auto">
          <a:xfrm>
            <a:off x="7010400" y="4572000"/>
            <a:ext cx="1031875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Deduction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rot="5400000" flipH="1" flipV="1">
            <a:off x="5909469" y="5257006"/>
            <a:ext cx="3048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 flipH="1" flipV="1">
            <a:off x="7433469" y="5257006"/>
            <a:ext cx="3048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AutoShape 3"/>
          <p:cNvCxnSpPr>
            <a:cxnSpLocks noChangeShapeType="1"/>
          </p:cNvCxnSpPr>
          <p:nvPr/>
        </p:nvCxnSpPr>
        <p:spPr bwMode="auto">
          <a:xfrm>
            <a:off x="6061075" y="4191000"/>
            <a:ext cx="15240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5" name="AutoShape 3"/>
          <p:cNvCxnSpPr>
            <a:cxnSpLocks noChangeShapeType="1"/>
          </p:cNvCxnSpPr>
          <p:nvPr/>
        </p:nvCxnSpPr>
        <p:spPr bwMode="auto">
          <a:xfrm>
            <a:off x="6061075" y="5410200"/>
            <a:ext cx="15240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7" name="AutoShape 24"/>
          <p:cNvCxnSpPr>
            <a:cxnSpLocks noChangeShapeType="1"/>
          </p:cNvCxnSpPr>
          <p:nvPr/>
        </p:nvCxnSpPr>
        <p:spPr bwMode="auto">
          <a:xfrm rot="5400000">
            <a:off x="5871369" y="4380706"/>
            <a:ext cx="3810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8" name="AutoShape 24"/>
          <p:cNvCxnSpPr>
            <a:cxnSpLocks noChangeShapeType="1"/>
          </p:cNvCxnSpPr>
          <p:nvPr/>
        </p:nvCxnSpPr>
        <p:spPr bwMode="auto">
          <a:xfrm rot="5400000">
            <a:off x="7395369" y="4380706"/>
            <a:ext cx="3810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99" name="Oval 98"/>
          <p:cNvSpPr/>
          <p:nvPr/>
        </p:nvSpPr>
        <p:spPr>
          <a:xfrm>
            <a:off x="6213475" y="1905000"/>
            <a:ext cx="1371600" cy="1066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Calculates Salary</a:t>
            </a:r>
          </a:p>
        </p:txBody>
      </p:sp>
      <p:cxnSp>
        <p:nvCxnSpPr>
          <p:cNvPr id="107" name="AutoShape 24"/>
          <p:cNvCxnSpPr>
            <a:cxnSpLocks noChangeShapeType="1"/>
          </p:cNvCxnSpPr>
          <p:nvPr/>
        </p:nvCxnSpPr>
        <p:spPr bwMode="auto">
          <a:xfrm rot="5400000">
            <a:off x="6785769" y="1789906"/>
            <a:ext cx="2286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5" name="AutoShape 24"/>
          <p:cNvCxnSpPr>
            <a:cxnSpLocks noChangeShapeType="1"/>
          </p:cNvCxnSpPr>
          <p:nvPr/>
        </p:nvCxnSpPr>
        <p:spPr bwMode="auto">
          <a:xfrm rot="5400000">
            <a:off x="6631781" y="5599906"/>
            <a:ext cx="3810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7" name="Straight Arrow Connector 126"/>
          <p:cNvCxnSpPr/>
          <p:nvPr/>
        </p:nvCxnSpPr>
        <p:spPr>
          <a:xfrm>
            <a:off x="2286000" y="1676400"/>
            <a:ext cx="15240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886200" y="144780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Employee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rot="5400000" flipH="1" flipV="1">
            <a:off x="6781800" y="3123406"/>
            <a:ext cx="304006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2438400"/>
            <a:ext cx="4952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1440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lgerian" pitchFamily="82" charset="0"/>
              </a:rPr>
              <a:t>OBJECTIVE</a:t>
            </a:r>
            <a:r>
              <a:rPr lang="en-US" sz="4400" dirty="0">
                <a:solidFill>
                  <a:schemeClr val="bg1"/>
                </a:solidFill>
                <a:latin typeface="Algerian" pitchFamily="82" charset="0"/>
              </a:rPr>
              <a:t> </a:t>
            </a:r>
            <a:r>
              <a:rPr lang="en-US" sz="4400" dirty="0">
                <a:latin typeface="Algerian" pitchFamily="82" charset="0"/>
              </a:rPr>
              <a:t>OF</a:t>
            </a:r>
            <a:r>
              <a:rPr lang="en-US" sz="4400" dirty="0">
                <a:solidFill>
                  <a:schemeClr val="bg1"/>
                </a:solidFill>
                <a:latin typeface="Algerian" pitchFamily="82" charset="0"/>
              </a:rPr>
              <a:t> </a:t>
            </a:r>
            <a:r>
              <a:rPr lang="en-US" sz="4400" dirty="0">
                <a:latin typeface="Algerian" pitchFamily="82" charset="0"/>
              </a:rPr>
              <a:t>THE</a:t>
            </a:r>
            <a:r>
              <a:rPr lang="en-US" sz="4400" dirty="0">
                <a:solidFill>
                  <a:schemeClr val="bg1"/>
                </a:solidFill>
                <a:latin typeface="Algerian" pitchFamily="82" charset="0"/>
              </a:rPr>
              <a:t> </a:t>
            </a:r>
            <a:r>
              <a:rPr lang="en-US" sz="4400" dirty="0">
                <a:latin typeface="Algerian" pitchFamily="82" charset="0"/>
              </a:rPr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An easy way to automate all functionalities of the employees of Company.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Provides full functional reports to management of Company.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Committed to bring the best way of management in the various forms of EPLM. </a:t>
            </a:r>
          </a:p>
          <a:p>
            <a:pPr lvl="0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Tool to manage the inner operation of Company related to employee leave and Payroll.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lgerian" pitchFamily="82" charset="0"/>
                <a:cs typeface="Courier New" pitchFamily="49" charset="0"/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Manages the employees in a better way.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Easy to find the background of an employee.</a:t>
            </a:r>
          </a:p>
        </p:txBody>
      </p:sp>
    </p:spTree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lgerian" pitchFamily="82" charset="0"/>
                <a:cs typeface="Courier New" pitchFamily="49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525963"/>
          </a:xfrm>
        </p:spPr>
        <p:txBody>
          <a:bodyPr>
            <a:normAutofit/>
          </a:bodyPr>
          <a:lstStyle/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Works on multiple pcs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Employees can use it sitting at different location.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Can be used simultaneously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lgerian" pitchFamily="82" charset="0"/>
                <a:cs typeface="Courier New" pitchFamily="49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7924800" cy="2514600"/>
          </a:xfrm>
        </p:spPr>
        <p:txBody>
          <a:bodyPr>
            <a:normAutofit/>
          </a:bodyPr>
          <a:lstStyle/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The records are maintained in registers. 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Manually entered.</a:t>
            </a:r>
          </a:p>
          <a:p>
            <a:pPr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lgerian" pitchFamily="82" charset="0"/>
                <a:cs typeface="Courier New" pitchFamily="49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Helps in maintaining the computerized employee details.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Calculate the salary based on leaves.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Generate the reports.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Hence the salary will be easily calculated.</a:t>
            </a:r>
          </a:p>
          <a:p>
            <a:pPr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lgerian" pitchFamily="82" charset="0"/>
                <a:cs typeface="Courier New" pitchFamily="49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01000" cy="4525963"/>
          </a:xfrm>
        </p:spPr>
        <p:txBody>
          <a:bodyPr>
            <a:normAutofit/>
          </a:bodyPr>
          <a:lstStyle/>
          <a:p>
            <a:pPr lvl="0"/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Software Requirements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Front End : Visual Studio 2008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Back End : Ms Access</a:t>
            </a:r>
          </a:p>
          <a:p>
            <a:pPr lvl="0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Hardware Requirements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Processor : 1.2ghz or more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RAM : 256mB or more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Hard Disk : 20mB or more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lgerian" pitchFamily="82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Master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Employee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Search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Tools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Salary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Reports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4"/>
          <p:cNvSpPr>
            <a:spLocks noChangeArrowheads="1"/>
          </p:cNvSpPr>
          <p:nvPr/>
        </p:nvSpPr>
        <p:spPr bwMode="auto">
          <a:xfrm>
            <a:off x="3657600" y="1752599"/>
            <a:ext cx="1282700" cy="627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DATABASE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5715000" y="1752599"/>
            <a:ext cx="1371600" cy="627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SERVER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9"/>
          <p:cNvSpPr>
            <a:spLocks noChangeArrowheads="1"/>
          </p:cNvSpPr>
          <p:nvPr/>
        </p:nvSpPr>
        <p:spPr bwMode="auto">
          <a:xfrm>
            <a:off x="5791200" y="2655914"/>
            <a:ext cx="1295400" cy="5489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SALARY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5791200" y="3494114"/>
            <a:ext cx="1295400" cy="3920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EMPLOYEE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35"/>
          <p:cNvSpPr>
            <a:spLocks noChangeArrowheads="1"/>
          </p:cNvSpPr>
          <p:nvPr/>
        </p:nvSpPr>
        <p:spPr bwMode="auto">
          <a:xfrm>
            <a:off x="4724400" y="4876800"/>
            <a:ext cx="1371600" cy="137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DATA REPORT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40"/>
          <p:cNvSpPr>
            <a:spLocks noChangeShapeType="1"/>
          </p:cNvSpPr>
          <p:nvPr/>
        </p:nvSpPr>
        <p:spPr bwMode="auto">
          <a:xfrm>
            <a:off x="4648200" y="4267200"/>
            <a:ext cx="609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914400" y="3428999"/>
            <a:ext cx="1609725" cy="627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ADMINSTRATOR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41"/>
          <p:cNvSpPr>
            <a:spLocks noChangeArrowheads="1"/>
          </p:cNvSpPr>
          <p:nvPr/>
        </p:nvSpPr>
        <p:spPr bwMode="auto">
          <a:xfrm>
            <a:off x="2209800" y="4800600"/>
            <a:ext cx="1600200" cy="1600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VISUAL BASIC.NET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05400" y="3722714"/>
            <a:ext cx="685800" cy="1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811588" y="2590800"/>
            <a:ext cx="4556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6333154" y="3333160"/>
            <a:ext cx="2892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1"/>
            <a:endCxn id="5" idx="3"/>
          </p:cNvCxnSpPr>
          <p:nvPr/>
        </p:nvCxnSpPr>
        <p:spPr>
          <a:xfrm rot="10800000">
            <a:off x="4940300" y="2066268"/>
            <a:ext cx="7747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0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838200"/>
          </a:xfrm>
        </p:spPr>
        <p:txBody>
          <a:bodyPr>
            <a:normAutofit fontScale="90000"/>
          </a:bodyPr>
          <a:lstStyle/>
          <a:p>
            <a:pPr lvl="0" algn="ctr"/>
            <a:br>
              <a:rPr lang="en-US" b="1" dirty="0"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en-US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Algerian" pitchFamily="82" charset="0"/>
                <a:ea typeface="Times New Roman" pitchFamily="18" charset="0"/>
                <a:cs typeface="Arial" pitchFamily="34" charset="0"/>
              </a:rPr>
              <a:t>CONTEXT FLOW DIAGRAM</a:t>
            </a:r>
            <a:endParaRPr lang="en-US" dirty="0">
              <a:latin typeface="Algerian" pitchFamily="82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4077494" y="2780506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3238500" y="4305300"/>
            <a:ext cx="609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3"/>
          </p:cNvCxnSpPr>
          <p:nvPr/>
        </p:nvCxnSpPr>
        <p:spPr>
          <a:xfrm rot="10800000">
            <a:off x="2524126" y="3742668"/>
            <a:ext cx="828675" cy="66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00400" y="2819400"/>
            <a:ext cx="2057400" cy="1905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 payroll and leave management</a:t>
            </a:r>
          </a:p>
        </p:txBody>
      </p:sp>
    </p:spTree>
  </p:cSld>
  <p:clrMapOvr>
    <a:masterClrMapping/>
  </p:clrMapOvr>
  <p:transition>
    <p:zo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880</TotalTime>
  <Words>277</Words>
  <Application>Microsoft Office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35" baseType="lpstr">
      <vt:lpstr>Algerian</vt:lpstr>
      <vt:lpstr>Arial</vt:lpstr>
      <vt:lpstr>Bookman Old Style</vt:lpstr>
      <vt:lpstr>Calibri</vt:lpstr>
      <vt:lpstr>Century Gothic</vt:lpstr>
      <vt:lpstr>Consolas</vt:lpstr>
      <vt:lpstr>Corbel</vt:lpstr>
      <vt:lpstr>Courier New</vt:lpstr>
      <vt:lpstr>Franklin Gothic Book</vt:lpstr>
      <vt:lpstr>Franklin Gothic Medium</vt:lpstr>
      <vt:lpstr>Times New Roman</vt:lpstr>
      <vt:lpstr>Verdana</vt:lpstr>
      <vt:lpstr>Wingdings</vt:lpstr>
      <vt:lpstr>Wingdings 2</vt:lpstr>
      <vt:lpstr>Wingdings 3</vt:lpstr>
      <vt:lpstr>Metro</vt:lpstr>
      <vt:lpstr>2_Office Theme</vt:lpstr>
      <vt:lpstr>Module</vt:lpstr>
      <vt:lpstr>Verve</vt:lpstr>
      <vt:lpstr>Trek</vt:lpstr>
      <vt:lpstr>PAYROLL MANAGEMENT System</vt:lpstr>
      <vt:lpstr>OBJECTIVE OF THE PROJECT</vt:lpstr>
      <vt:lpstr>PURPOSE</vt:lpstr>
      <vt:lpstr>SCOPE</vt:lpstr>
      <vt:lpstr>EXISTING SYSTEM</vt:lpstr>
      <vt:lpstr>PROPOSED SYSTEM</vt:lpstr>
      <vt:lpstr>SYSTEM REQUIREMENTS</vt:lpstr>
      <vt:lpstr>Modules</vt:lpstr>
      <vt:lpstr>  CONTEXT FLOW DIAGRAM</vt:lpstr>
      <vt:lpstr>DFD AT LEVEL 0      </vt:lpstr>
      <vt:lpstr>PowerPoint Presentation</vt:lpstr>
      <vt:lpstr>DFD AT LEVEL 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PAYROLL AND LEAVE MANAGEMENT</dc:title>
  <dc:creator>user</dc:creator>
  <cp:lastModifiedBy>Ajay</cp:lastModifiedBy>
  <cp:revision>201</cp:revision>
  <dcterms:created xsi:type="dcterms:W3CDTF">2011-02-11T14:18:04Z</dcterms:created>
  <dcterms:modified xsi:type="dcterms:W3CDTF">2017-05-03T14:41:53Z</dcterms:modified>
</cp:coreProperties>
</file>