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127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15/11/2023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15/11/2023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15/11/2023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15/11/2023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15/11/2023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15/11/2023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15/11/2023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15/11/2023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15/11/2023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15/11/2023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15/11/2023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t>15/11/2023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PROGRAMACIÓN MULTIPROCESO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Programación de Servicios y Procesos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677384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Transiciones entre estados del proceso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 smtClean="0"/>
              <a:t>El proceso permanece en el estado de </a:t>
            </a:r>
            <a:r>
              <a:rPr lang="es-ES" b="1" dirty="0" smtClean="0"/>
              <a:t>Preparado o En espera </a:t>
            </a:r>
            <a:r>
              <a:rPr lang="es-ES" dirty="0" smtClean="0"/>
              <a:t>hasta que se le concede tiempo de procesador y pasa a estado en </a:t>
            </a:r>
            <a:r>
              <a:rPr lang="es-ES" b="1" dirty="0" smtClean="0"/>
              <a:t>Ejecución</a:t>
            </a:r>
            <a:r>
              <a:rPr lang="es-ES" dirty="0" smtClean="0"/>
              <a:t>.</a:t>
            </a:r>
          </a:p>
          <a:p>
            <a:r>
              <a:rPr lang="es-ES" dirty="0" smtClean="0"/>
              <a:t>Si durante la ejecución necesita un recurso que no está disponible, pasa a </a:t>
            </a:r>
            <a:r>
              <a:rPr lang="es-ES" b="1" dirty="0" smtClean="0"/>
              <a:t>estado Bloqueado.</a:t>
            </a:r>
          </a:p>
          <a:p>
            <a:r>
              <a:rPr lang="es-ES" dirty="0" smtClean="0"/>
              <a:t>También puede ocurrir que el </a:t>
            </a:r>
            <a:r>
              <a:rPr lang="es-ES" b="1" dirty="0" smtClean="0"/>
              <a:t>proceso en Ejecución termine su tiempo</a:t>
            </a:r>
            <a:r>
              <a:rPr lang="es-ES" dirty="0" smtClean="0"/>
              <a:t> de procesador y vuelva a estar en estado </a:t>
            </a:r>
            <a:r>
              <a:rPr lang="es-ES" b="1" dirty="0" smtClean="0"/>
              <a:t>Preparado</a:t>
            </a:r>
            <a:r>
              <a:rPr lang="es-ES" dirty="0" smtClean="0"/>
              <a:t>.</a:t>
            </a:r>
          </a:p>
          <a:p>
            <a:r>
              <a:rPr lang="es-ES" dirty="0" smtClean="0"/>
              <a:t>Si el proceso termina antes del tiempo de CPU concedido pasa a </a:t>
            </a:r>
            <a:r>
              <a:rPr lang="es-ES" b="1" dirty="0" smtClean="0"/>
              <a:t>estado Terminado</a:t>
            </a:r>
            <a:r>
              <a:rPr lang="es-ES" dirty="0" smtClean="0"/>
              <a:t>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913924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Transiciones entre estados del proceso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225" y="1556792"/>
            <a:ext cx="8335963" cy="412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10470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EL Bloque De Control de Proceso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 smtClean="0"/>
              <a:t>Es una estructura de datos donde se almacena la información de un proceso:</a:t>
            </a:r>
          </a:p>
          <a:p>
            <a:pPr lvl="1"/>
            <a:r>
              <a:rPr lang="es-ES" dirty="0" smtClean="0"/>
              <a:t>Identificación del </a:t>
            </a:r>
            <a:r>
              <a:rPr lang="es-ES" dirty="0" err="1" smtClean="0"/>
              <a:t>proceso.</a:t>
            </a:r>
            <a:r>
              <a:rPr lang="es-ES" dirty="0" err="1" smtClean="0">
                <a:sym typeface="Wingdings" panose="05000000000000000000" pitchFamily="2" charset="2"/>
              </a:rPr>
              <a:t>PID</a:t>
            </a:r>
            <a:endParaRPr lang="es-ES" dirty="0" smtClean="0"/>
          </a:p>
          <a:p>
            <a:pPr lvl="1"/>
            <a:r>
              <a:rPr lang="es-ES" dirty="0" smtClean="0"/>
              <a:t>Estado del proceso</a:t>
            </a:r>
          </a:p>
          <a:p>
            <a:pPr lvl="2"/>
            <a:r>
              <a:rPr lang="es-ES" dirty="0" smtClean="0"/>
              <a:t>Preparado, Activo o Bloqueado</a:t>
            </a:r>
          </a:p>
          <a:p>
            <a:pPr lvl="1"/>
            <a:r>
              <a:rPr lang="es-ES" dirty="0" smtClean="0"/>
              <a:t>Contador de programa</a:t>
            </a:r>
          </a:p>
          <a:p>
            <a:pPr lvl="1"/>
            <a:r>
              <a:rPr lang="es-ES" dirty="0" smtClean="0"/>
              <a:t>Registros de CPU</a:t>
            </a:r>
          </a:p>
          <a:p>
            <a:pPr lvl="1"/>
            <a:r>
              <a:rPr lang="es-ES" dirty="0" smtClean="0"/>
              <a:t>Prioridad del proceso</a:t>
            </a:r>
          </a:p>
          <a:p>
            <a:pPr lvl="1"/>
            <a:r>
              <a:rPr lang="es-ES" dirty="0" smtClean="0"/>
              <a:t>Información de gestión de memoria</a:t>
            </a:r>
          </a:p>
          <a:p>
            <a:pPr lvl="1"/>
            <a:r>
              <a:rPr lang="es-ES" dirty="0" smtClean="0"/>
              <a:t>Tiempo de CPU y tiempo real consumido</a:t>
            </a:r>
          </a:p>
          <a:p>
            <a:pPr lvl="1"/>
            <a:r>
              <a:rPr lang="es-ES" dirty="0" smtClean="0"/>
              <a:t>Información del estado de E/S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099160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Servicios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s-ES" dirty="0" smtClean="0"/>
              <a:t>Servicio: es un programa o aplicación en segundo plano que no interactúa con el usuario.</a:t>
            </a:r>
          </a:p>
          <a:p>
            <a:r>
              <a:rPr lang="es-ES" dirty="0" smtClean="0"/>
              <a:t>Se pueden ejecutar de forma automática cuando se inicia el S.O y proporcionan alguna función o servicio esencial.</a:t>
            </a:r>
          </a:p>
          <a:p>
            <a:r>
              <a:rPr lang="es-ES" dirty="0" smtClean="0"/>
              <a:t>En </a:t>
            </a:r>
            <a:r>
              <a:rPr lang="es-ES" dirty="0" err="1" smtClean="0"/>
              <a:t>windows</a:t>
            </a:r>
            <a:r>
              <a:rPr lang="es-ES" dirty="0" smtClean="0"/>
              <a:t> son servicios y en Linux </a:t>
            </a:r>
            <a:r>
              <a:rPr lang="es-ES" dirty="0" err="1" smtClean="0"/>
              <a:t>daemons</a:t>
            </a:r>
            <a:r>
              <a:rPr lang="es-ES" dirty="0" smtClean="0"/>
              <a:t>.</a:t>
            </a:r>
          </a:p>
          <a:p>
            <a:r>
              <a:rPr lang="es-ES" dirty="0" smtClean="0"/>
              <a:t>En </a:t>
            </a:r>
            <a:r>
              <a:rPr lang="es-ES" dirty="0" err="1" smtClean="0"/>
              <a:t>windows</a:t>
            </a:r>
            <a:r>
              <a:rPr lang="es-ES" dirty="0" smtClean="0"/>
              <a:t> se pueden lanzar desde:</a:t>
            </a:r>
          </a:p>
          <a:p>
            <a:pPr lvl="1"/>
            <a:r>
              <a:rPr lang="es-ES" dirty="0" smtClean="0"/>
              <a:t>Archivos ejecutables .</a:t>
            </a:r>
            <a:r>
              <a:rPr lang="es-ES" dirty="0" err="1" smtClean="0"/>
              <a:t>exe</a:t>
            </a:r>
            <a:endParaRPr lang="es-ES" dirty="0" smtClean="0"/>
          </a:p>
          <a:p>
            <a:pPr lvl="1"/>
            <a:r>
              <a:rPr lang="es-ES" dirty="0" smtClean="0"/>
              <a:t>Archivos .</a:t>
            </a:r>
            <a:r>
              <a:rPr lang="es-ES" dirty="0" err="1" smtClean="0"/>
              <a:t>dll</a:t>
            </a:r>
            <a:r>
              <a:rPr lang="es-ES" dirty="0"/>
              <a:t> </a:t>
            </a:r>
            <a:r>
              <a:rPr lang="es-ES" dirty="0" smtClean="0"/>
              <a:t>, se invocan y cargan </a:t>
            </a:r>
            <a:r>
              <a:rPr lang="es-ES" smtClean="0"/>
              <a:t>con svchost.exe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751751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Gestión de procesos en Linux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268760"/>
            <a:ext cx="8507288" cy="4857403"/>
          </a:xfrm>
        </p:spPr>
        <p:txBody>
          <a:bodyPr>
            <a:normAutofit fontScale="77500" lnSpcReduction="20000"/>
          </a:bodyPr>
          <a:lstStyle/>
          <a:p>
            <a:r>
              <a:rPr lang="es-ES" dirty="0" smtClean="0"/>
              <a:t>La gestión de Linux se realiza usualmente desde el terminal, con los siguientes comandos:</a:t>
            </a:r>
          </a:p>
          <a:p>
            <a:r>
              <a:rPr lang="es-ES" b="1" dirty="0" err="1" smtClean="0"/>
              <a:t>Ps</a:t>
            </a:r>
            <a:r>
              <a:rPr lang="es-ES" b="1" dirty="0" smtClean="0"/>
              <a:t>/</a:t>
            </a:r>
            <a:r>
              <a:rPr lang="es-ES" b="1" dirty="0" err="1" smtClean="0"/>
              <a:t>pstree</a:t>
            </a:r>
            <a:r>
              <a:rPr lang="es-ES" dirty="0" smtClean="0"/>
              <a:t>: muestra los procesos que hay en el sistema</a:t>
            </a:r>
          </a:p>
          <a:p>
            <a:r>
              <a:rPr lang="es-ES" b="1" dirty="0" err="1" smtClean="0"/>
              <a:t>Kill</a:t>
            </a:r>
            <a:r>
              <a:rPr lang="es-ES" dirty="0" err="1" smtClean="0"/>
              <a:t>:envia</a:t>
            </a:r>
            <a:r>
              <a:rPr lang="es-ES" dirty="0" smtClean="0"/>
              <a:t> una señal a un proceso</a:t>
            </a:r>
          </a:p>
          <a:p>
            <a:r>
              <a:rPr lang="es-ES" b="1" dirty="0" err="1" smtClean="0"/>
              <a:t>Killall</a:t>
            </a:r>
            <a:r>
              <a:rPr lang="es-ES" dirty="0" smtClean="0"/>
              <a:t>: </a:t>
            </a:r>
            <a:r>
              <a:rPr lang="es-ES" dirty="0" err="1" smtClean="0"/>
              <a:t>envia</a:t>
            </a:r>
            <a:r>
              <a:rPr lang="es-ES" dirty="0" smtClean="0"/>
              <a:t> una señal a un proceso mediante con un determinado nombre.</a:t>
            </a:r>
          </a:p>
          <a:p>
            <a:r>
              <a:rPr lang="es-ES" b="1" dirty="0" smtClean="0"/>
              <a:t>Top/</a:t>
            </a:r>
            <a:r>
              <a:rPr lang="es-ES" b="1" dirty="0" err="1" smtClean="0"/>
              <a:t>htop</a:t>
            </a:r>
            <a:r>
              <a:rPr lang="es-ES" dirty="0" smtClean="0"/>
              <a:t>: muestra los procesos en ejecución.</a:t>
            </a:r>
          </a:p>
          <a:p>
            <a:r>
              <a:rPr lang="es-ES" b="1" dirty="0" err="1" smtClean="0"/>
              <a:t>Nice</a:t>
            </a:r>
            <a:r>
              <a:rPr lang="es-ES" b="1" dirty="0" smtClean="0"/>
              <a:t>/</a:t>
            </a:r>
            <a:r>
              <a:rPr lang="es-ES" b="1" dirty="0" err="1" smtClean="0"/>
              <a:t>renice</a:t>
            </a:r>
            <a:r>
              <a:rPr lang="es-ES" b="1" dirty="0" smtClean="0"/>
              <a:t>:</a:t>
            </a:r>
            <a:r>
              <a:rPr lang="es-ES" dirty="0" smtClean="0"/>
              <a:t> cambia de prioridad un proceso</a:t>
            </a:r>
          </a:p>
          <a:p>
            <a:r>
              <a:rPr lang="es-ES" b="1" dirty="0" err="1" smtClean="0"/>
              <a:t>Time</a:t>
            </a:r>
            <a:r>
              <a:rPr lang="es-ES" dirty="0" err="1" smtClean="0"/>
              <a:t>:Muestra</a:t>
            </a:r>
            <a:r>
              <a:rPr lang="es-ES" dirty="0" smtClean="0"/>
              <a:t> el tiempo que ha tardado en ejecutarse un proceso</a:t>
            </a:r>
          </a:p>
          <a:p>
            <a:r>
              <a:rPr lang="es-ES" b="1" dirty="0" err="1" smtClean="0"/>
              <a:t>Fb</a:t>
            </a:r>
            <a:r>
              <a:rPr lang="es-ES" b="1" dirty="0" smtClean="0"/>
              <a:t>/</a:t>
            </a:r>
            <a:r>
              <a:rPr lang="es-ES" b="1" dirty="0" err="1" smtClean="0"/>
              <a:t>bg</a:t>
            </a:r>
            <a:r>
              <a:rPr lang="es-ES" dirty="0" smtClean="0"/>
              <a:t>: manda a primero/segundo plano un proceso</a:t>
            </a:r>
          </a:p>
          <a:p>
            <a:r>
              <a:rPr lang="es-ES" b="1" dirty="0" smtClean="0"/>
              <a:t>&amp;</a:t>
            </a:r>
            <a:r>
              <a:rPr lang="es-ES" dirty="0" smtClean="0"/>
              <a:t>: colocado al final de una línea de comando, lo ejecuta en segundo plano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604568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MULTIPROCESO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Programación multiproceso o multitarea: ejecución de múltiples procesos simultáneos sobre el mismo código del programa.</a:t>
            </a:r>
          </a:p>
          <a:p>
            <a:r>
              <a:rPr lang="es-ES" dirty="0" smtClean="0"/>
              <a:t>Es decir, desde una misma aplicación podemos realizar varias tareas de forma simultánea, dividiéndose un proceso en varios subprocesos.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536756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Creación de procesos con Java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 smtClean="0"/>
              <a:t>Java dispone en el paquete </a:t>
            </a:r>
            <a:r>
              <a:rPr lang="es-ES" dirty="0" err="1" smtClean="0"/>
              <a:t>java.lang</a:t>
            </a:r>
            <a:r>
              <a:rPr lang="es-ES" dirty="0" smtClean="0"/>
              <a:t> de varias clases para la gestión de procesos:</a:t>
            </a:r>
          </a:p>
          <a:p>
            <a:r>
              <a:rPr lang="es-ES" dirty="0" smtClean="0"/>
              <a:t>Dos métodos importantes de la clase </a:t>
            </a:r>
            <a:r>
              <a:rPr lang="es-ES" dirty="0" err="1" smtClean="0"/>
              <a:t>Runtime</a:t>
            </a:r>
            <a:r>
              <a:rPr lang="es-ES" dirty="0" smtClean="0"/>
              <a:t>:</a:t>
            </a:r>
          </a:p>
          <a:p>
            <a:r>
              <a:rPr lang="es-ES" dirty="0" err="1" smtClean="0"/>
              <a:t>Static</a:t>
            </a:r>
            <a:r>
              <a:rPr lang="es-ES" dirty="0" smtClean="0"/>
              <a:t> </a:t>
            </a:r>
            <a:r>
              <a:rPr lang="es-ES" dirty="0" err="1" smtClean="0"/>
              <a:t>Runtime</a:t>
            </a:r>
            <a:r>
              <a:rPr lang="es-ES" dirty="0" smtClean="0"/>
              <a:t> </a:t>
            </a:r>
            <a:r>
              <a:rPr lang="es-ES" dirty="0" err="1" smtClean="0"/>
              <a:t>getRuntime</a:t>
            </a:r>
            <a:r>
              <a:rPr lang="es-ES" dirty="0" smtClean="0"/>
              <a:t>()</a:t>
            </a:r>
          </a:p>
          <a:p>
            <a:pPr lvl="1"/>
            <a:r>
              <a:rPr lang="es-ES" dirty="0" smtClean="0"/>
              <a:t>Devuelve el </a:t>
            </a:r>
            <a:r>
              <a:rPr lang="es-ES" dirty="0" err="1" smtClean="0"/>
              <a:t>ojbeto</a:t>
            </a:r>
            <a:r>
              <a:rPr lang="es-ES" dirty="0" smtClean="0"/>
              <a:t> </a:t>
            </a:r>
            <a:r>
              <a:rPr lang="es-ES" dirty="0" err="1" smtClean="0"/>
              <a:t>Runtime</a:t>
            </a:r>
            <a:r>
              <a:rPr lang="es-ES" dirty="0" smtClean="0"/>
              <a:t> asociado a la aplicación Java en curso.</a:t>
            </a:r>
          </a:p>
          <a:p>
            <a:r>
              <a:rPr lang="es-ES" dirty="0" err="1" smtClean="0"/>
              <a:t>Process</a:t>
            </a:r>
            <a:r>
              <a:rPr lang="es-ES" dirty="0" smtClean="0"/>
              <a:t> </a:t>
            </a:r>
            <a:r>
              <a:rPr lang="es-ES" dirty="0" err="1" smtClean="0"/>
              <a:t>exec</a:t>
            </a:r>
            <a:r>
              <a:rPr lang="es-ES" dirty="0" smtClean="0"/>
              <a:t> (</a:t>
            </a:r>
            <a:r>
              <a:rPr lang="es-ES" dirty="0" err="1" smtClean="0"/>
              <a:t>String</a:t>
            </a:r>
            <a:r>
              <a:rPr lang="es-ES" dirty="0" smtClean="0"/>
              <a:t> comando)</a:t>
            </a:r>
          </a:p>
          <a:p>
            <a:pPr lvl="1"/>
            <a:r>
              <a:rPr lang="es-ES" dirty="0" smtClean="0"/>
              <a:t>Ejecuta la orden especificada en </a:t>
            </a:r>
            <a:r>
              <a:rPr lang="es-ES" b="1" dirty="0" smtClean="0"/>
              <a:t>comando</a:t>
            </a:r>
            <a:r>
              <a:rPr lang="es-ES" dirty="0" smtClean="0"/>
              <a:t> en un proceso separado. Devuelve un objeto </a:t>
            </a:r>
            <a:r>
              <a:rPr lang="es-ES" b="1" dirty="0" err="1" smtClean="0"/>
              <a:t>Proccess</a:t>
            </a:r>
            <a:r>
              <a:rPr lang="es-ES" dirty="0" smtClean="0"/>
              <a:t> que se puede utilizar para controlar la interacción del programa Java con el nuevo proceso en ejecución.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756890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Comunicación de procesos en java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ES" dirty="0" smtClean="0"/>
              <a:t>En java el proceso hijo creado de la clase </a:t>
            </a:r>
            <a:r>
              <a:rPr lang="es-ES" dirty="0" err="1" smtClean="0"/>
              <a:t>Process</a:t>
            </a:r>
            <a:r>
              <a:rPr lang="es-ES" dirty="0" smtClean="0"/>
              <a:t> no tiene su propia interfaz de comunicación, por lo que el usuario no puede comunicarse con él directamente. Todas sus salidas de entradas de información (</a:t>
            </a:r>
            <a:r>
              <a:rPr lang="es-ES" dirty="0" err="1" smtClean="0"/>
              <a:t>stdin</a:t>
            </a:r>
            <a:r>
              <a:rPr lang="es-ES" dirty="0" smtClean="0"/>
              <a:t>, </a:t>
            </a:r>
            <a:r>
              <a:rPr lang="es-ES" dirty="0" err="1" smtClean="0"/>
              <a:t>stdout</a:t>
            </a:r>
            <a:r>
              <a:rPr lang="es-ES" dirty="0" smtClean="0"/>
              <a:t> y </a:t>
            </a:r>
            <a:r>
              <a:rPr lang="es-ES" dirty="0" err="1" smtClean="0"/>
              <a:t>stderr</a:t>
            </a:r>
            <a:r>
              <a:rPr lang="es-ES" dirty="0" smtClean="0"/>
              <a:t>) se redirigen al flujo padre a través de los siguientes </a:t>
            </a:r>
            <a:r>
              <a:rPr lang="es-ES" dirty="0" err="1" smtClean="0"/>
              <a:t>streams</a:t>
            </a:r>
            <a:r>
              <a:rPr lang="es-ES" dirty="0" smtClean="0"/>
              <a:t>:</a:t>
            </a:r>
          </a:p>
          <a:p>
            <a:r>
              <a:rPr lang="es-ES" b="1" dirty="0" err="1" smtClean="0"/>
              <a:t>OutputStream</a:t>
            </a:r>
            <a:r>
              <a:rPr lang="es-ES" dirty="0" smtClean="0"/>
              <a:t>: flujo de salida del proceso hijo.</a:t>
            </a:r>
          </a:p>
          <a:p>
            <a:r>
              <a:rPr lang="es-ES" b="1" dirty="0" err="1" smtClean="0"/>
              <a:t>InputStream</a:t>
            </a:r>
            <a:r>
              <a:rPr lang="es-ES" dirty="0" smtClean="0"/>
              <a:t>: flujo de entrada del proceso hijo.</a:t>
            </a:r>
          </a:p>
          <a:p>
            <a:r>
              <a:rPr lang="es-ES" b="1" dirty="0" err="1" smtClean="0"/>
              <a:t>ErrorStream</a:t>
            </a:r>
            <a:r>
              <a:rPr lang="es-ES" dirty="0" smtClean="0"/>
              <a:t>: flujo de error del proceso hijo.</a:t>
            </a:r>
          </a:p>
          <a:p>
            <a:r>
              <a:rPr lang="es-ES" dirty="0" smtClean="0"/>
              <a:t>Utilizando estos </a:t>
            </a:r>
            <a:r>
              <a:rPr lang="es-ES" dirty="0" err="1" smtClean="0"/>
              <a:t>streams</a:t>
            </a:r>
            <a:r>
              <a:rPr lang="es-ES" dirty="0" smtClean="0"/>
              <a:t>, el proceso padre puede enviar datos y recibir resultados de salida comprobando los errores que puedan generar.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167273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Comunicación entre procesos Java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s-ES" dirty="0" smtClean="0"/>
              <a:t>Para leer la salida, lo que nos devuelve el método </a:t>
            </a:r>
            <a:r>
              <a:rPr lang="es-ES" dirty="0" err="1" smtClean="0"/>
              <a:t>exec</a:t>
            </a:r>
            <a:r>
              <a:rPr lang="es-ES" dirty="0" smtClean="0"/>
              <a:t>() del </a:t>
            </a:r>
            <a:r>
              <a:rPr lang="es-ES" dirty="0" err="1" smtClean="0"/>
              <a:t>Runtime</a:t>
            </a:r>
            <a:r>
              <a:rPr lang="es-ES" dirty="0" smtClean="0"/>
              <a:t>, tenemos que usar el objeto </a:t>
            </a:r>
            <a:r>
              <a:rPr lang="es-ES" dirty="0" err="1" smtClean="0"/>
              <a:t>Process</a:t>
            </a:r>
            <a:r>
              <a:rPr lang="es-ES" dirty="0" smtClean="0"/>
              <a:t>, para ello utilizamos el método:</a:t>
            </a:r>
          </a:p>
          <a:p>
            <a:r>
              <a:rPr lang="es-ES" dirty="0" err="1" smtClean="0"/>
              <a:t>GetInputStream</a:t>
            </a:r>
            <a:r>
              <a:rPr lang="es-ES" dirty="0" smtClean="0"/>
              <a:t>() : leer la salida del proceso. Así podremos leer lo que el comando CMD escribió en la consola:</a:t>
            </a:r>
          </a:p>
          <a:p>
            <a:r>
              <a:rPr lang="es-ES" dirty="0" smtClean="0"/>
              <a:t>Para leer la salida usamos el método </a:t>
            </a:r>
            <a:r>
              <a:rPr lang="es-ES" dirty="0" err="1" smtClean="0"/>
              <a:t>Readline</a:t>
            </a:r>
            <a:r>
              <a:rPr lang="es-ES" dirty="0" smtClean="0"/>
              <a:t>() de </a:t>
            </a:r>
            <a:r>
              <a:rPr lang="es-ES" dirty="0" err="1" smtClean="0"/>
              <a:t>BufferedReader</a:t>
            </a:r>
            <a:r>
              <a:rPr lang="es-ES" dirty="0" smtClean="0"/>
              <a:t> que devuelve una línea de texto.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702935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Espera de procesos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Mediante </a:t>
            </a:r>
            <a:r>
              <a:rPr lang="es-ES" dirty="0" err="1" smtClean="0"/>
              <a:t>waitFor</a:t>
            </a:r>
            <a:r>
              <a:rPr lang="es-ES" dirty="0" smtClean="0"/>
              <a:t>() de la clase </a:t>
            </a:r>
            <a:r>
              <a:rPr lang="es-ES" dirty="0" err="1" smtClean="0"/>
              <a:t>Process</a:t>
            </a:r>
            <a:r>
              <a:rPr lang="es-ES" dirty="0" smtClean="0"/>
              <a:t> el padre espera bloqueado hasta que el hijo finalice su ejecución, volviendo inmediatamente a activo si el hijo ha finalizado con anterioridad o si alguien le interrumpe.</a:t>
            </a:r>
          </a:p>
          <a:p>
            <a:r>
              <a:rPr lang="es-ES" dirty="0" smtClean="0"/>
              <a:t>Se puede utilizar </a:t>
            </a:r>
            <a:r>
              <a:rPr lang="es-ES" dirty="0" err="1" smtClean="0"/>
              <a:t>exitValue</a:t>
            </a:r>
            <a:r>
              <a:rPr lang="es-ES" dirty="0" smtClean="0"/>
              <a:t>() para obtener el valor de retorno que devolvió un proceso hijo.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70649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Í</a:t>
            </a:r>
            <a:r>
              <a:rPr lang="es-ES" dirty="0" smtClean="0"/>
              <a:t>ndice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Procesos y Servicios</a:t>
            </a:r>
          </a:p>
          <a:p>
            <a:r>
              <a:rPr lang="es-ES" dirty="0" smtClean="0"/>
              <a:t>Estados de un proceso</a:t>
            </a:r>
          </a:p>
          <a:p>
            <a:r>
              <a:rPr lang="es-ES" dirty="0" smtClean="0"/>
              <a:t>Gestión de procesos en Linux</a:t>
            </a:r>
          </a:p>
          <a:p>
            <a:r>
              <a:rPr lang="es-ES" dirty="0" smtClean="0"/>
              <a:t>Programación concurrente</a:t>
            </a:r>
          </a:p>
          <a:p>
            <a:pPr lvl="1"/>
            <a:r>
              <a:rPr lang="es-ES" dirty="0" smtClean="0"/>
              <a:t>Programación paralela y distribuida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885716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ProcessBuilder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7504" y="1412776"/>
            <a:ext cx="8928992" cy="5040560"/>
          </a:xfrm>
        </p:spPr>
        <p:txBody>
          <a:bodyPr>
            <a:normAutofit fontScale="92500"/>
          </a:bodyPr>
          <a:lstStyle/>
          <a:p>
            <a:r>
              <a:rPr lang="es-ES" dirty="0" smtClean="0"/>
              <a:t>Existe otra </a:t>
            </a:r>
            <a:r>
              <a:rPr lang="es-ES" dirty="0" err="1" smtClean="0"/>
              <a:t>clae</a:t>
            </a:r>
            <a:r>
              <a:rPr lang="es-ES" dirty="0" smtClean="0"/>
              <a:t> para crear y ejecutar procesos, </a:t>
            </a:r>
            <a:r>
              <a:rPr lang="es-ES" dirty="0" err="1" smtClean="0"/>
              <a:t>ProcessBuilder</a:t>
            </a:r>
            <a:r>
              <a:rPr lang="es-ES" dirty="0" smtClean="0"/>
              <a:t>.</a:t>
            </a:r>
          </a:p>
          <a:p>
            <a:r>
              <a:rPr lang="es-ES" dirty="0" smtClean="0"/>
              <a:t>El método </a:t>
            </a:r>
            <a:r>
              <a:rPr lang="es-ES" dirty="0" err="1" smtClean="0"/>
              <a:t>start</a:t>
            </a:r>
            <a:r>
              <a:rPr lang="es-ES" dirty="0" smtClean="0"/>
              <a:t>() crea una nueva instancia de </a:t>
            </a:r>
            <a:r>
              <a:rPr lang="es-ES" dirty="0" err="1" smtClean="0"/>
              <a:t>Process</a:t>
            </a:r>
            <a:r>
              <a:rPr lang="es-ES" dirty="0" smtClean="0"/>
              <a:t>.</a:t>
            </a:r>
          </a:p>
          <a:p>
            <a:pPr lvl="1"/>
            <a:r>
              <a:rPr lang="es-ES" dirty="0" err="1" smtClean="0"/>
              <a:t>Process</a:t>
            </a:r>
            <a:r>
              <a:rPr lang="es-ES" dirty="0" smtClean="0"/>
              <a:t> p = new </a:t>
            </a:r>
            <a:r>
              <a:rPr lang="es-ES" dirty="0" err="1" smtClean="0"/>
              <a:t>ProcessBuilder</a:t>
            </a:r>
            <a:r>
              <a:rPr lang="es-ES" dirty="0" smtClean="0"/>
              <a:t>(“Comando”,”Arg1”).</a:t>
            </a:r>
            <a:r>
              <a:rPr lang="es-ES" dirty="0" err="1" smtClean="0"/>
              <a:t>start</a:t>
            </a:r>
            <a:r>
              <a:rPr lang="es-ES" dirty="0" smtClean="0"/>
              <a:t>();</a:t>
            </a:r>
          </a:p>
          <a:p>
            <a:r>
              <a:rPr lang="es-ES" dirty="0" smtClean="0"/>
              <a:t>Ejemplo:</a:t>
            </a:r>
          </a:p>
          <a:p>
            <a:pPr lvl="1"/>
            <a:r>
              <a:rPr lang="es-ES" dirty="0" err="1" smtClean="0"/>
              <a:t>ProccesBuilder</a:t>
            </a:r>
            <a:r>
              <a:rPr lang="es-ES" dirty="0" smtClean="0"/>
              <a:t> </a:t>
            </a:r>
            <a:r>
              <a:rPr lang="es-ES" dirty="0" err="1" smtClean="0"/>
              <a:t>pb</a:t>
            </a:r>
            <a:r>
              <a:rPr lang="es-ES" dirty="0" smtClean="0"/>
              <a:t> = new </a:t>
            </a:r>
            <a:r>
              <a:rPr lang="es-ES" dirty="0" err="1" smtClean="0"/>
              <a:t>ProcessBuilder</a:t>
            </a:r>
            <a:r>
              <a:rPr lang="es-ES" dirty="0" smtClean="0"/>
              <a:t>(“CMD”,”/C”,”DIR”);</a:t>
            </a:r>
          </a:p>
          <a:p>
            <a:pPr lvl="1"/>
            <a:r>
              <a:rPr lang="es-ES" dirty="0" err="1" smtClean="0"/>
              <a:t>Process</a:t>
            </a:r>
            <a:r>
              <a:rPr lang="es-ES" dirty="0" smtClean="0"/>
              <a:t> p = </a:t>
            </a:r>
            <a:r>
              <a:rPr lang="es-ES" dirty="0" err="1" smtClean="0"/>
              <a:t>pb.start</a:t>
            </a:r>
            <a:r>
              <a:rPr lang="es-ES" dirty="0" smtClean="0"/>
              <a:t>();</a:t>
            </a:r>
          </a:p>
          <a:p>
            <a:r>
              <a:rPr lang="es-ES" dirty="0" smtClean="0"/>
              <a:t>O bien:</a:t>
            </a:r>
          </a:p>
          <a:p>
            <a:pPr lvl="1"/>
            <a:r>
              <a:rPr lang="es-ES" dirty="0" err="1" smtClean="0"/>
              <a:t>ProcessBuilder</a:t>
            </a:r>
            <a:r>
              <a:rPr lang="es-ES" dirty="0" smtClean="0"/>
              <a:t> </a:t>
            </a:r>
            <a:r>
              <a:rPr lang="es-ES" dirty="0" err="1" smtClean="0"/>
              <a:t>pb</a:t>
            </a:r>
            <a:r>
              <a:rPr lang="es-ES" dirty="0" smtClean="0"/>
              <a:t> = new </a:t>
            </a:r>
            <a:r>
              <a:rPr lang="es-ES" dirty="0" err="1" smtClean="0"/>
              <a:t>ProcessBuilder</a:t>
            </a:r>
            <a:r>
              <a:rPr lang="es-ES" dirty="0" smtClean="0"/>
              <a:t>(“CMD”,”/C”,”DIR).</a:t>
            </a:r>
            <a:r>
              <a:rPr lang="es-ES" dirty="0" err="1" smtClean="0"/>
              <a:t>start</a:t>
            </a:r>
            <a:r>
              <a:rPr lang="es-ES" dirty="0" smtClean="0"/>
              <a:t>();</a:t>
            </a:r>
          </a:p>
          <a:p>
            <a:pPr lvl="1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83951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ProcessBuilder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ES" dirty="0" smtClean="0"/>
              <a:t>Cada </a:t>
            </a:r>
            <a:r>
              <a:rPr lang="es-ES" dirty="0" err="1" smtClean="0"/>
              <a:t>ProccessBuilder</a:t>
            </a:r>
            <a:r>
              <a:rPr lang="es-ES" dirty="0" smtClean="0"/>
              <a:t> gestiona los siguientes atributos de un proceso:</a:t>
            </a:r>
          </a:p>
          <a:p>
            <a:r>
              <a:rPr lang="es-ES" b="1" dirty="0" smtClean="0"/>
              <a:t>Comando</a:t>
            </a:r>
            <a:r>
              <a:rPr lang="es-ES" dirty="0" smtClean="0"/>
              <a:t>: es una lista de </a:t>
            </a:r>
            <a:r>
              <a:rPr lang="es-ES" dirty="0" err="1" smtClean="0"/>
              <a:t>Strings</a:t>
            </a:r>
            <a:r>
              <a:rPr lang="es-ES" dirty="0" smtClean="0"/>
              <a:t> que representan el ejecutable invocado y sus argumentos.</a:t>
            </a:r>
          </a:p>
          <a:p>
            <a:r>
              <a:rPr lang="es-ES" b="1" dirty="0" smtClean="0"/>
              <a:t>Entorno</a:t>
            </a:r>
            <a:r>
              <a:rPr lang="es-ES" dirty="0" smtClean="0"/>
              <a:t>: con sus variables.</a:t>
            </a:r>
          </a:p>
          <a:p>
            <a:r>
              <a:rPr lang="es-ES" b="1" dirty="0" smtClean="0"/>
              <a:t>Directorio de trabajo</a:t>
            </a:r>
            <a:r>
              <a:rPr lang="es-ES" dirty="0" smtClean="0"/>
              <a:t>: El valor por defecto es el directorio del trabajo del proceso en curso.</a:t>
            </a:r>
          </a:p>
          <a:p>
            <a:r>
              <a:rPr lang="es-ES" b="1" dirty="0" smtClean="0"/>
              <a:t>Fuente de entrada estándar</a:t>
            </a:r>
            <a:r>
              <a:rPr lang="es-ES" dirty="0" smtClean="0"/>
              <a:t>: </a:t>
            </a:r>
            <a:r>
              <a:rPr lang="es-ES" dirty="0" err="1" smtClean="0"/>
              <a:t>Procces.getInputStream</a:t>
            </a:r>
            <a:r>
              <a:rPr lang="es-ES" dirty="0" smtClean="0"/>
              <a:t>() crea una </a:t>
            </a:r>
            <a:r>
              <a:rPr lang="es-ES" dirty="0" err="1" smtClean="0"/>
              <a:t>tuberia</a:t>
            </a:r>
            <a:r>
              <a:rPr lang="es-ES" dirty="0" smtClean="0"/>
              <a:t> de entrada con el subproceso hijo.</a:t>
            </a:r>
          </a:p>
          <a:p>
            <a:r>
              <a:rPr lang="es-ES" b="1" dirty="0" smtClean="0"/>
              <a:t>Destino para la salida estándar y salida de error:</a:t>
            </a:r>
            <a:r>
              <a:rPr lang="es-ES" dirty="0" smtClean="0"/>
              <a:t> </a:t>
            </a:r>
            <a:r>
              <a:rPr lang="es-ES" dirty="0" err="1" smtClean="0"/>
              <a:t>Process.getOutputStream</a:t>
            </a:r>
            <a:r>
              <a:rPr lang="es-ES" dirty="0" smtClean="0"/>
              <a:t>() y </a:t>
            </a:r>
            <a:r>
              <a:rPr lang="es-ES" dirty="0" err="1" smtClean="0"/>
              <a:t>Process.getErrorStream</a:t>
            </a:r>
            <a:r>
              <a:rPr lang="es-ES" dirty="0" smtClean="0"/>
              <a:t>()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42872375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PROGRAMACIÓN CONCURRENTE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 smtClean="0"/>
              <a:t>Es existencia simultánea de varios proceso en ejecución.</a:t>
            </a:r>
          </a:p>
          <a:p>
            <a:r>
              <a:rPr lang="es-ES" b="1" dirty="0" smtClean="0"/>
              <a:t>Programa</a:t>
            </a:r>
            <a:r>
              <a:rPr lang="es-ES" dirty="0" smtClean="0"/>
              <a:t>: conjunto de instrucciones que se aplican a un conjunto de datos de entrada para obtener una salida. Un programa es algo pasivo.</a:t>
            </a:r>
          </a:p>
          <a:p>
            <a:r>
              <a:rPr lang="es-ES" b="1" dirty="0" smtClean="0"/>
              <a:t>Proceso</a:t>
            </a:r>
            <a:r>
              <a:rPr lang="es-ES" dirty="0" smtClean="0"/>
              <a:t>: es algo activo que cuenta con una serie de recursos asociados.</a:t>
            </a:r>
          </a:p>
          <a:p>
            <a:r>
              <a:rPr lang="es-ES" dirty="0" smtClean="0"/>
              <a:t>Un programa al ejecutarse puede dar lugar a más de un proceso, cada uno ejecutando una parte del programa.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75895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PROGRAMACIÓN CONCURRENTE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Beneficios</a:t>
            </a:r>
          </a:p>
          <a:p>
            <a:r>
              <a:rPr lang="es-ES" dirty="0" smtClean="0"/>
              <a:t>Mejor aprovechamiento de la CPU</a:t>
            </a:r>
          </a:p>
          <a:p>
            <a:r>
              <a:rPr lang="es-ES" dirty="0" smtClean="0"/>
              <a:t>Velocidad de ejecución</a:t>
            </a:r>
          </a:p>
          <a:p>
            <a:r>
              <a:rPr lang="es-ES" dirty="0" smtClean="0"/>
              <a:t>Solución a problemas de naturaleza concurrente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139008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Monoprocesador y multiprocesador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 smtClean="0"/>
              <a:t>En un sistema monoprocesador se puede tener una ejecución concurrente gestionando el tiempo de procesador para cada proceso. Esta forma de gestionar los procesos en un sistema monoprocesador se llama multiprogramación.</a:t>
            </a:r>
          </a:p>
          <a:p>
            <a:r>
              <a:rPr lang="es-ES" dirty="0" smtClean="0"/>
              <a:t>Se denomina multiproceso a la gestión de varios procesos dentro de un sistema multiprocesador.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086385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Diferencias entre la multiprogramación y la multitarea en el sistema operativo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En un sistema de multiprogramación (monoprocesador) hay uno o más programas cargados en la memoria principal ejecutándose simultáneamente en un solo procesador.</a:t>
            </a:r>
          </a:p>
          <a:p>
            <a:r>
              <a:rPr lang="es-ES" dirty="0" smtClean="0"/>
              <a:t>La multitarea se ejecuta múltiples tareas a la vez utilizando múltiples CPU.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745349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Problemas inherentes a la programación concurrente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 smtClean="0"/>
              <a:t>Exclusión mutua: Cuando dos o más procesos comparten una variable, el acceso a dicha variable se debe efectuar </a:t>
            </a:r>
            <a:r>
              <a:rPr lang="es-ES" b="1" dirty="0" smtClean="0"/>
              <a:t>dentro de su región critica.</a:t>
            </a:r>
          </a:p>
          <a:p>
            <a:r>
              <a:rPr lang="es-ES" dirty="0" smtClean="0"/>
              <a:t>Condición de sincronización: Coordinar los proceso con el fin de sincronizar sus actividades:</a:t>
            </a:r>
          </a:p>
          <a:p>
            <a:r>
              <a:rPr lang="es-ES" dirty="0" smtClean="0"/>
              <a:t>Herramientas para manejar la concurrencia:</a:t>
            </a:r>
          </a:p>
          <a:p>
            <a:pPr lvl="1"/>
            <a:r>
              <a:rPr lang="es-ES" dirty="0" smtClean="0"/>
              <a:t>Región crítica</a:t>
            </a:r>
          </a:p>
          <a:p>
            <a:pPr lvl="1"/>
            <a:r>
              <a:rPr lang="es-ES" dirty="0" smtClean="0"/>
              <a:t>Semáforos</a:t>
            </a:r>
          </a:p>
          <a:p>
            <a:pPr lvl="1"/>
            <a:r>
              <a:rPr lang="es-ES" dirty="0" smtClean="0"/>
              <a:t>Buzones</a:t>
            </a:r>
          </a:p>
          <a:p>
            <a:pPr lvl="1"/>
            <a:r>
              <a:rPr lang="es-ES" dirty="0" smtClean="0"/>
              <a:t>Sincronización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741560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Programación Paralela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La programación paralela es un programa concurrente diseñado para ejecutarse en un sistema multiprocesador</a:t>
            </a:r>
            <a:endParaRPr lang="es-E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6239" y="3337726"/>
            <a:ext cx="4437683" cy="3102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766828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Programación paralela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b="1" dirty="0" smtClean="0"/>
              <a:t>Sistemas de memoria compartida o multiprocesadores:</a:t>
            </a:r>
            <a:r>
              <a:rPr lang="es-ES" dirty="0" smtClean="0"/>
              <a:t> los procesadores comparten físicamente memoria, es decir, todos acceden al mismo espacio de direcciones.</a:t>
            </a:r>
          </a:p>
          <a:p>
            <a:r>
              <a:rPr lang="es-ES" b="1" dirty="0" smtClean="0"/>
              <a:t>Sistemas de memoria distribuida o </a:t>
            </a:r>
            <a:r>
              <a:rPr lang="es-ES" b="1" dirty="0" err="1" smtClean="0"/>
              <a:t>multicomputadores</a:t>
            </a:r>
            <a:r>
              <a:rPr lang="es-ES" dirty="0" smtClean="0"/>
              <a:t>: cada procesador dispone de su propia memoria independiente del resto y es accesible solo por él. Para realizar el intercambio de información, cada procesador tiene que realizar la petición de datos al procesador que los tiene y éste tiene que realizar el envío.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88899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Ventajas de la Programación Paralela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 smtClean="0"/>
              <a:t>Ejecución simultánea de tareas.</a:t>
            </a:r>
          </a:p>
          <a:p>
            <a:r>
              <a:rPr lang="es-ES" dirty="0" smtClean="0"/>
              <a:t>Disminuye el tiempo total de ejecución de una aplicación.</a:t>
            </a:r>
          </a:p>
          <a:p>
            <a:r>
              <a:rPr lang="es-ES" dirty="0" smtClean="0"/>
              <a:t>Resolución de problemas complejos y de grandes dimensiones.</a:t>
            </a:r>
          </a:p>
          <a:p>
            <a:r>
              <a:rPr lang="es-ES" dirty="0" smtClean="0"/>
              <a:t>Utilización de recursos no locales.</a:t>
            </a:r>
          </a:p>
          <a:p>
            <a:r>
              <a:rPr lang="es-ES" dirty="0" smtClean="0"/>
              <a:t>Disminución de costos, en vez de gastar en un supercomputador se pueden utilizar recursos más baratos disponibles remotamente.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44821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Procesos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Proceso: es un programa o aplicación en ejecución</a:t>
            </a:r>
          </a:p>
          <a:p>
            <a:r>
              <a:rPr lang="es-ES" dirty="0" smtClean="0"/>
              <a:t>Puede haber varios Tipos de Procesos;</a:t>
            </a:r>
          </a:p>
          <a:p>
            <a:pPr lvl="1"/>
            <a:r>
              <a:rPr lang="es-ES" dirty="0" smtClean="0"/>
              <a:t>Atendiendo al interacción del usuario</a:t>
            </a:r>
          </a:p>
          <a:p>
            <a:pPr lvl="1"/>
            <a:r>
              <a:rPr lang="es-ES" dirty="0" smtClean="0"/>
              <a:t>Atendiendo al modo que se ejecutan</a:t>
            </a:r>
          </a:p>
          <a:p>
            <a:pPr lvl="1"/>
            <a:r>
              <a:rPr lang="es-ES" dirty="0" smtClean="0"/>
              <a:t>Atendiendo al quién lo ejecutó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723178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Inconvenientes de la programación paralela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 smtClean="0"/>
              <a:t>Los compiladores y entornos de programación para sistemas paralelos son más difíciles de desarrollar.</a:t>
            </a:r>
          </a:p>
          <a:p>
            <a:r>
              <a:rPr lang="es-ES" dirty="0" smtClean="0"/>
              <a:t>Los programas paralelos son más d</a:t>
            </a:r>
            <a:r>
              <a:rPr lang="es-ES" dirty="0"/>
              <a:t>i</a:t>
            </a:r>
            <a:r>
              <a:rPr lang="es-ES" dirty="0" smtClean="0"/>
              <a:t>fíciles de crear.</a:t>
            </a:r>
          </a:p>
          <a:p>
            <a:r>
              <a:rPr lang="es-ES" dirty="0" smtClean="0"/>
              <a:t>Consumo de energía de los elementos que forman el sistema.</a:t>
            </a:r>
          </a:p>
          <a:p>
            <a:r>
              <a:rPr lang="es-ES" dirty="0" smtClean="0"/>
              <a:t>Mayor complejidad en el acceso a datos.</a:t>
            </a:r>
          </a:p>
          <a:p>
            <a:r>
              <a:rPr lang="es-ES" dirty="0" smtClean="0"/>
              <a:t>La comunicación y la sincronización entre las diferentes </a:t>
            </a:r>
            <a:r>
              <a:rPr lang="es-ES" dirty="0" err="1" smtClean="0"/>
              <a:t>subtareas</a:t>
            </a:r>
            <a:r>
              <a:rPr lang="es-ES" dirty="0" smtClean="0"/>
              <a:t>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46986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Programación distribuida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 smtClean="0"/>
              <a:t>Sistema distribuido: es aquel en el que los componentes hardware o software están localizados en ordenadores unidos mediante una red. Tienen las siguientes características:</a:t>
            </a:r>
          </a:p>
          <a:p>
            <a:r>
              <a:rPr lang="es-ES" b="1" dirty="0" smtClean="0"/>
              <a:t>Concurrencia</a:t>
            </a:r>
            <a:r>
              <a:rPr lang="es-ES" dirty="0" smtClean="0"/>
              <a:t>: ejecutar programas concurrentes desde una red de ordenadores.</a:t>
            </a:r>
          </a:p>
          <a:p>
            <a:r>
              <a:rPr lang="es-ES" b="1" dirty="0" smtClean="0"/>
              <a:t>Inexistencia de reloj global</a:t>
            </a:r>
            <a:r>
              <a:rPr lang="es-ES" dirty="0" smtClean="0"/>
              <a:t>: se coordinan mediante mensajes</a:t>
            </a:r>
          </a:p>
          <a:p>
            <a:r>
              <a:rPr lang="es-ES" b="1" dirty="0" smtClean="0"/>
              <a:t>Fallos independientes: </a:t>
            </a:r>
            <a:r>
              <a:rPr lang="es-ES" dirty="0" smtClean="0"/>
              <a:t>cada componente del sistema puede fallar pero el resto continúan su ejecución.</a:t>
            </a:r>
            <a:endParaRPr lang="es-ES" b="1" dirty="0" smtClean="0"/>
          </a:p>
        </p:txBody>
      </p:sp>
    </p:spTree>
    <p:extLst>
      <p:ext uri="{BB962C8B-B14F-4D97-AF65-F5344CB8AC3E}">
        <p14:creationId xmlns:p14="http://schemas.microsoft.com/office/powerpoint/2010/main" val="16779614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Ventajas de los sistemas distribuidos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Pueden compartir recursos y datos.</a:t>
            </a:r>
          </a:p>
          <a:p>
            <a:r>
              <a:rPr lang="es-ES" dirty="0" smtClean="0"/>
              <a:t>Capacidad de crecimiento incremental.</a:t>
            </a:r>
          </a:p>
          <a:p>
            <a:r>
              <a:rPr lang="es-ES" dirty="0" smtClean="0"/>
              <a:t>Mayor flexibilidad al poder distribuir la carga de trabajo entre diferentes ordenadores.</a:t>
            </a:r>
          </a:p>
          <a:p>
            <a:r>
              <a:rPr lang="es-ES" dirty="0" smtClean="0"/>
              <a:t>Alta disponibilidad.</a:t>
            </a:r>
          </a:p>
          <a:p>
            <a:r>
              <a:rPr lang="es-ES" dirty="0" smtClean="0"/>
              <a:t>Soporte de aplicaciones distribuidas.</a:t>
            </a:r>
          </a:p>
          <a:p>
            <a:r>
              <a:rPr lang="es-ES" dirty="0" smtClean="0"/>
              <a:t>Carácter abierto y heterogéneo.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112637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Inconveniente de los Sistemas Distribuidos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Aumento de la complejidad, se necesita nuevo tipo de software.</a:t>
            </a:r>
          </a:p>
          <a:p>
            <a:r>
              <a:rPr lang="es-ES" dirty="0" smtClean="0"/>
              <a:t>Problemas con las redes de comunicación: pérdida de mensajes, saturación del tráfico, etc.</a:t>
            </a:r>
          </a:p>
          <a:p>
            <a:r>
              <a:rPr lang="es-ES" dirty="0" smtClean="0"/>
              <a:t>Problemas </a:t>
            </a:r>
            <a:r>
              <a:rPr lang="es-ES" smtClean="0"/>
              <a:t>de seguridad.</a:t>
            </a:r>
          </a:p>
        </p:txBody>
      </p:sp>
    </p:spTree>
    <p:extLst>
      <p:ext uri="{BB962C8B-B14F-4D97-AF65-F5344CB8AC3E}">
        <p14:creationId xmlns:p14="http://schemas.microsoft.com/office/powerpoint/2010/main" val="3099916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Tipo de procesos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Atendiendo a la interacción del usuario</a:t>
            </a:r>
          </a:p>
          <a:p>
            <a:pPr lvl="1"/>
            <a:r>
              <a:rPr lang="es-ES" dirty="0" smtClean="0"/>
              <a:t>Primer Plano (</a:t>
            </a:r>
            <a:r>
              <a:rPr lang="es-ES" dirty="0" err="1" smtClean="0"/>
              <a:t>foreground</a:t>
            </a:r>
            <a:r>
              <a:rPr lang="es-ES" dirty="0" smtClean="0"/>
              <a:t>): precisan la intervención del usuario</a:t>
            </a:r>
          </a:p>
          <a:p>
            <a:pPr lvl="1"/>
            <a:r>
              <a:rPr lang="es-ES" dirty="0" smtClean="0"/>
              <a:t>Segundo Plano (</a:t>
            </a:r>
            <a:r>
              <a:rPr lang="es-ES" dirty="0" err="1" smtClean="0"/>
              <a:t>background</a:t>
            </a:r>
            <a:r>
              <a:rPr lang="es-ES" dirty="0" smtClean="0"/>
              <a:t>) : se ejecutan sin necesitar la intervención del usuario ( servicios en Windows, </a:t>
            </a:r>
            <a:r>
              <a:rPr lang="es-ES" dirty="0" err="1" smtClean="0"/>
              <a:t>daemons</a:t>
            </a:r>
            <a:r>
              <a:rPr lang="es-ES" dirty="0" smtClean="0"/>
              <a:t> en Linux)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69082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Tipo de procesos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Atendiendo a quién lo ejecuto;</a:t>
            </a:r>
          </a:p>
          <a:p>
            <a:pPr lvl="1"/>
            <a:r>
              <a:rPr lang="es-ES" dirty="0" smtClean="0"/>
              <a:t>Procesos de sistema: los que han sido lanzado por el propio sistema</a:t>
            </a:r>
          </a:p>
          <a:p>
            <a:pPr lvl="1"/>
            <a:r>
              <a:rPr lang="es-ES" dirty="0" smtClean="0"/>
              <a:t>Procesos de usuario: los que han sido lanzado por el usuario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87756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Tipos de procesos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Atendiendo al modo en el que se ejecutan:</a:t>
            </a:r>
          </a:p>
          <a:p>
            <a:pPr lvl="1"/>
            <a:r>
              <a:rPr lang="es-ES" dirty="0" smtClean="0"/>
              <a:t>Modo </a:t>
            </a:r>
            <a:r>
              <a:rPr lang="es-ES" dirty="0" err="1" smtClean="0"/>
              <a:t>kernel</a:t>
            </a:r>
            <a:r>
              <a:rPr lang="es-ES" dirty="0" smtClean="0"/>
              <a:t>: son proceso que tienen acceso privilegiado a todo el equipo. Son mucho más seguros.</a:t>
            </a:r>
          </a:p>
          <a:p>
            <a:pPr lvl="1"/>
            <a:r>
              <a:rPr lang="es-ES" dirty="0" smtClean="0"/>
              <a:t>Modo usuario: son procesos menos seguros, ejecutados por los usuarios </a:t>
            </a:r>
            <a:r>
              <a:rPr lang="es-ES" smtClean="0"/>
              <a:t>o aplicaciones.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70483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Estados de un Proceso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 smtClean="0"/>
              <a:t>Un proceso puede atravesar diversas etapas en su &lt;ciclo de vida&gt;. Los estados en los que puede estar son:</a:t>
            </a:r>
          </a:p>
          <a:p>
            <a:pPr lvl="1"/>
            <a:r>
              <a:rPr lang="es-ES" b="1" dirty="0" smtClean="0"/>
              <a:t>En ejecución</a:t>
            </a:r>
            <a:r>
              <a:rPr lang="es-ES" dirty="0" smtClean="0"/>
              <a:t>: esta dentro del microprocesador.</a:t>
            </a:r>
          </a:p>
          <a:p>
            <a:pPr lvl="1"/>
            <a:r>
              <a:rPr lang="es-ES" b="1" dirty="0" smtClean="0"/>
              <a:t>Pausado/detenido/en espera</a:t>
            </a:r>
            <a:r>
              <a:rPr lang="es-ES" dirty="0" smtClean="0"/>
              <a:t>: el proceso tiene que seguir en ejecución pero en ese momento el S.O tomó la decisión de dejar paso a otro.</a:t>
            </a:r>
          </a:p>
          <a:p>
            <a:pPr lvl="1"/>
            <a:r>
              <a:rPr lang="es-ES" b="1" dirty="0" smtClean="0"/>
              <a:t>Interrumpido</a:t>
            </a:r>
            <a:r>
              <a:rPr lang="es-ES" dirty="0" smtClean="0"/>
              <a:t>: el proceso tiene que seguir en ejecución pero el usuario ha decidido interrumpir la ejecución.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2957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Estados del proceso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 smtClean="0"/>
              <a:t>Hay más estados intermedios, dependiendo del sistema operativo:</a:t>
            </a:r>
          </a:p>
          <a:p>
            <a:r>
              <a:rPr lang="es-ES" b="1" dirty="0" smtClean="0"/>
              <a:t>Parado</a:t>
            </a:r>
            <a:r>
              <a:rPr lang="es-ES" dirty="0" smtClean="0"/>
              <a:t>: le ha llegado una señal para que se pare y espera a que le llegue otra para reiniciarse</a:t>
            </a:r>
          </a:p>
          <a:p>
            <a:r>
              <a:rPr lang="es-ES" b="1" dirty="0" err="1" smtClean="0"/>
              <a:t>Zombie</a:t>
            </a:r>
            <a:r>
              <a:rPr lang="es-ES" dirty="0" smtClean="0"/>
              <a:t>: cuando un proceso no se puede comunicar con su proceso padre y queda sin terminar ocupando espacio en la tabla de procesos y consumiendo recursos.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527181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Transiciones entre estados del proceso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1. Se crea una nueva entrada en la tabla de procesos del sistema.</a:t>
            </a:r>
          </a:p>
          <a:p>
            <a:r>
              <a:rPr lang="es-ES" dirty="0" smtClean="0"/>
              <a:t>2. Se le asigna un PID al proceso</a:t>
            </a:r>
          </a:p>
          <a:p>
            <a:r>
              <a:rPr lang="es-ES" dirty="0" smtClean="0"/>
              <a:t>3. Se le asignan los recursos y la zona de memoria necesaria.</a:t>
            </a:r>
          </a:p>
          <a:p>
            <a:r>
              <a:rPr lang="es-ES" dirty="0" smtClean="0"/>
              <a:t>4. Se cargan las páginas del programa en memoria RAM.</a:t>
            </a:r>
          </a:p>
          <a:p>
            <a:r>
              <a:rPr lang="es-ES" dirty="0" smtClean="0"/>
              <a:t>5. Se pone el proceso en la lista de espera.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5278367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</TotalTime>
  <Words>1817</Words>
  <Application>Microsoft Office PowerPoint</Application>
  <PresentationFormat>Presentación en pantalla (4:3)</PresentationFormat>
  <Paragraphs>171</Paragraphs>
  <Slides>33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33</vt:i4>
      </vt:variant>
    </vt:vector>
  </HeadingPairs>
  <TitlesOfParts>
    <vt:vector size="34" baseType="lpstr">
      <vt:lpstr>Tema de Office</vt:lpstr>
      <vt:lpstr>PROGRAMACIÓN MULTIPROCESO</vt:lpstr>
      <vt:lpstr>Índice</vt:lpstr>
      <vt:lpstr>Procesos</vt:lpstr>
      <vt:lpstr>Tipo de procesos</vt:lpstr>
      <vt:lpstr>Tipo de procesos</vt:lpstr>
      <vt:lpstr>Tipos de procesos</vt:lpstr>
      <vt:lpstr>Estados de un Proceso</vt:lpstr>
      <vt:lpstr>Estados del proceso</vt:lpstr>
      <vt:lpstr>Transiciones entre estados del proceso</vt:lpstr>
      <vt:lpstr>Transiciones entre estados del proceso</vt:lpstr>
      <vt:lpstr>Transiciones entre estados del proceso</vt:lpstr>
      <vt:lpstr>EL Bloque De Control de Proceso</vt:lpstr>
      <vt:lpstr>Servicios</vt:lpstr>
      <vt:lpstr>Gestión de procesos en Linux</vt:lpstr>
      <vt:lpstr>MULTIPROCESO</vt:lpstr>
      <vt:lpstr>Creación de procesos con Java</vt:lpstr>
      <vt:lpstr>Comunicación de procesos en java</vt:lpstr>
      <vt:lpstr>Comunicación entre procesos Java</vt:lpstr>
      <vt:lpstr>Espera de procesos</vt:lpstr>
      <vt:lpstr>ProcessBuilder</vt:lpstr>
      <vt:lpstr>ProcessBuilder</vt:lpstr>
      <vt:lpstr>PROGRAMACIÓN CONCURRENTE</vt:lpstr>
      <vt:lpstr>PROGRAMACIÓN CONCURRENTE</vt:lpstr>
      <vt:lpstr>Monoprocesador y multiprocesador</vt:lpstr>
      <vt:lpstr>Diferencias entre la multiprogramación y la multitarea en el sistema operativo</vt:lpstr>
      <vt:lpstr>Problemas inherentes a la programación concurrente</vt:lpstr>
      <vt:lpstr>Programación Paralela</vt:lpstr>
      <vt:lpstr>Programación paralela</vt:lpstr>
      <vt:lpstr>Ventajas de la Programación Paralela</vt:lpstr>
      <vt:lpstr>Inconvenientes de la programación paralela</vt:lpstr>
      <vt:lpstr>Programación distribuida</vt:lpstr>
      <vt:lpstr>Ventajas de los sistemas distribuidos</vt:lpstr>
      <vt:lpstr>Inconveniente de los Sistemas Distribuidos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PROGRAMACIÓN MULTIPROCESO</dc:title>
  <dc:creator>As1ss</dc:creator>
  <cp:lastModifiedBy>As1ss</cp:lastModifiedBy>
  <cp:revision>88</cp:revision>
  <dcterms:created xsi:type="dcterms:W3CDTF">2023-11-14T13:37:18Z</dcterms:created>
  <dcterms:modified xsi:type="dcterms:W3CDTF">2023-11-15T12:23:16Z</dcterms:modified>
</cp:coreProperties>
</file>