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2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UT2 PROGRAMACIÓN MULTIHILO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Programación de Servicios y Procesos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9689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Estados de un hilo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84784"/>
            <a:ext cx="6696744" cy="4731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5546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Detener un hilo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Hay dos formas de detener un hilo:</a:t>
            </a:r>
          </a:p>
          <a:p>
            <a:r>
              <a:rPr lang="es-ES" dirty="0" err="1" smtClean="0"/>
              <a:t>Suspend</a:t>
            </a:r>
            <a:r>
              <a:rPr lang="es-ES" dirty="0" smtClean="0"/>
              <a:t>() detiene temporalmente durante un intervalo de tiempo indeterminado. (Obsoleto)</a:t>
            </a:r>
          </a:p>
          <a:p>
            <a:r>
              <a:rPr lang="es-ES" dirty="0" smtClean="0"/>
              <a:t>Stop() impide que el hilo pueda volver a reanudarse. </a:t>
            </a:r>
            <a:r>
              <a:rPr lang="es-ES" smtClean="0"/>
              <a:t>(Obsoleto)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8589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Interrumpir un hilo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 </a:t>
            </a:r>
            <a:r>
              <a:rPr lang="es-ES" dirty="0" err="1" smtClean="0"/>
              <a:t>Interrupted</a:t>
            </a:r>
            <a:r>
              <a:rPr lang="es-ES" dirty="0" smtClean="0"/>
              <a:t>() o </a:t>
            </a:r>
            <a:r>
              <a:rPr lang="es-ES" dirty="0" err="1" smtClean="0"/>
              <a:t>isInterrupted</a:t>
            </a:r>
            <a:r>
              <a:rPr lang="es-ES" dirty="0" smtClean="0"/>
              <a:t>() comprobamos si el hilo se ha interrumpido. Devuelven booleano.</a:t>
            </a:r>
          </a:p>
          <a:p>
            <a:r>
              <a:rPr lang="es-ES" dirty="0" err="1" smtClean="0"/>
              <a:t>Interrupt</a:t>
            </a:r>
            <a:r>
              <a:rPr lang="es-ES" dirty="0" smtClean="0"/>
              <a:t>() interrumpimos el hilo poniéndolo delante (hilo1.interrupt())</a:t>
            </a:r>
          </a:p>
          <a:p>
            <a:r>
              <a:rPr lang="es-ES" dirty="0" err="1" smtClean="0"/>
              <a:t>Interrupted</a:t>
            </a:r>
            <a:r>
              <a:rPr lang="es-ES" dirty="0" smtClean="0"/>
              <a:t>() se refiere al hilo actual</a:t>
            </a:r>
          </a:p>
          <a:p>
            <a:r>
              <a:rPr lang="es-ES" dirty="0" err="1" smtClean="0"/>
              <a:t>isInterrupted</a:t>
            </a:r>
            <a:r>
              <a:rPr lang="es-ES" dirty="0" smtClean="0"/>
              <a:t>() hay que ponerlo delante del hilo al que se refiere (hilo1.isInterrupted())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5124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Interrumpir un hilo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Si estas dentro del run() de un </a:t>
            </a:r>
            <a:r>
              <a:rPr lang="es-ES" dirty="0" err="1" smtClean="0"/>
              <a:t>Thread</a:t>
            </a:r>
            <a:r>
              <a:rPr lang="es-ES" dirty="0" smtClean="0"/>
              <a:t> y  metemos un </a:t>
            </a:r>
            <a:r>
              <a:rPr lang="es-ES" dirty="0" err="1" smtClean="0"/>
              <a:t>sleep</a:t>
            </a:r>
            <a:r>
              <a:rPr lang="es-ES" dirty="0" smtClean="0"/>
              <a:t>  y tratamos de interrumpir el hilo cuanto está dormido no hace caso de ningún aviso.</a:t>
            </a:r>
          </a:p>
          <a:p>
            <a:r>
              <a:rPr lang="es-ES" dirty="0" smtClean="0"/>
              <a:t>Ejemplo:</a:t>
            </a:r>
          </a:p>
          <a:p>
            <a:r>
              <a:rPr lang="es-ES" dirty="0" smtClean="0"/>
              <a:t>Dentro de un bucle vamos a dormir el hilo 5 segundos a los 3 segundos interrumpimos el hilo, pero como está dormido no se da cuenta, cuando pasan los 5 segundos se despierta y sigue la ejecución.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1704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SUSPENSIÓN DE UN HILO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Con el método </a:t>
            </a:r>
            <a:r>
              <a:rPr lang="es-ES" dirty="0" err="1" smtClean="0"/>
              <a:t>sleep</a:t>
            </a:r>
            <a:r>
              <a:rPr lang="es-ES" dirty="0" smtClean="0"/>
              <a:t>() el hilo no se detiene, sino que se queda dormido el número de milisegundos que le indiquemos.</a:t>
            </a:r>
          </a:p>
          <a:p>
            <a:r>
              <a:rPr lang="es-ES" dirty="0" smtClean="0"/>
              <a:t>El método </a:t>
            </a:r>
            <a:r>
              <a:rPr lang="es-ES" dirty="0" err="1" smtClean="0"/>
              <a:t>suspend</a:t>
            </a:r>
            <a:r>
              <a:rPr lang="es-ES" dirty="0" smtClean="0"/>
              <a:t>() permite detener la actividad del hilo durante un intervalo de tiempo indeterminado. Para volver a activar el hilo se utiliza el método resume()</a:t>
            </a:r>
          </a:p>
          <a:p>
            <a:r>
              <a:rPr lang="es-ES" dirty="0" smtClean="0"/>
              <a:t>Este método de suspensión esta obsoleto y tiende a no utilizarse porque puede producir situaciones de bloqueos de recursos para otros hilos.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39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 </a:t>
            </a:r>
            <a:r>
              <a:rPr lang="es-ES" dirty="0" err="1" smtClean="0"/>
              <a:t>wait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Este método hace que el hilo espere hasta que le llegue un </a:t>
            </a:r>
            <a:r>
              <a:rPr lang="es-ES" dirty="0" err="1" smtClean="0"/>
              <a:t>notify</a:t>
            </a:r>
            <a:r>
              <a:rPr lang="es-ES" dirty="0" smtClean="0"/>
              <a:t>() o un </a:t>
            </a:r>
            <a:r>
              <a:rPr lang="es-ES" dirty="0" err="1" smtClean="0"/>
              <a:t>notifyAll</a:t>
            </a:r>
            <a:r>
              <a:rPr lang="es-ES" dirty="0" smtClean="0"/>
              <a:t>(). Solo se puede llamar desde dentro de un método </a:t>
            </a:r>
            <a:r>
              <a:rPr lang="es-ES" dirty="0" err="1" smtClean="0"/>
              <a:t>synchronized</a:t>
            </a:r>
            <a:endParaRPr lang="es-ES" dirty="0" smtClean="0"/>
          </a:p>
          <a:p>
            <a:r>
              <a:rPr lang="es-ES" dirty="0" smtClean="0"/>
              <a:t>Estos tres métodos se usan en la sincronización de hilos y forman parte de la clase </a:t>
            </a:r>
            <a:r>
              <a:rPr lang="es-ES" dirty="0" err="1" smtClean="0"/>
              <a:t>Object</a:t>
            </a:r>
            <a:r>
              <a:rPr lang="es-ES" dirty="0" smtClean="0"/>
              <a:t> y no </a:t>
            </a:r>
            <a:r>
              <a:rPr lang="es-ES" dirty="0" err="1" smtClean="0"/>
              <a:t>Thread</a:t>
            </a:r>
            <a:r>
              <a:rPr lang="es-ES" dirty="0" smtClean="0"/>
              <a:t> como es el caso de </a:t>
            </a:r>
            <a:r>
              <a:rPr lang="es-ES" dirty="0" err="1" smtClean="0"/>
              <a:t>sleep</a:t>
            </a:r>
            <a:r>
              <a:rPr lang="es-ES" dirty="0" smtClean="0"/>
              <a:t>(), </a:t>
            </a:r>
            <a:r>
              <a:rPr lang="es-ES" dirty="0" err="1" smtClean="0"/>
              <a:t>suspend</a:t>
            </a:r>
            <a:r>
              <a:rPr lang="es-ES" dirty="0" smtClean="0"/>
              <a:t>() y resume()</a:t>
            </a:r>
          </a:p>
          <a:p>
            <a:r>
              <a:rPr lang="es-ES" dirty="0" smtClean="0"/>
              <a:t>Sincronizar métodos nos permite prevenir inconsistencias cuando un objeto es accesible desde distintos hilos.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6165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 </a:t>
            </a:r>
            <a:r>
              <a:rPr lang="es-ES" dirty="0" err="1" smtClean="0"/>
              <a:t>Join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El método </a:t>
            </a:r>
            <a:r>
              <a:rPr lang="es-ES" dirty="0" err="1" smtClean="0"/>
              <a:t>join</a:t>
            </a:r>
            <a:r>
              <a:rPr lang="es-ES" dirty="0" smtClean="0"/>
              <a:t>() provoca que el hilo que hace la llamada espera la finalización de otros hilos.</a:t>
            </a:r>
          </a:p>
          <a:p>
            <a:r>
              <a:rPr lang="es-ES" dirty="0" smtClean="0"/>
              <a:t>Por ejemplo, sin el hilo actual escribo hilo1.join(), el hilo actual se queda en espera hasta que muera el hilo hilo1.</a:t>
            </a:r>
          </a:p>
          <a:p>
            <a:r>
              <a:rPr lang="es-ES" dirty="0" smtClean="0"/>
              <a:t>Se suele utilizar por ejemplo en un hilo que invoca varios hilos los cuales obtienen unas medidas y luego hay que calcular la media total de esas medias, pues lo lógico es esperar a que los otros hilos obtengan esas medidas para obtener la media de todas.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5024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Prioridad en los hilos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En java cada hilo tiene una prioridad heredada por el hilo padre que lo crea.</a:t>
            </a:r>
          </a:p>
          <a:p>
            <a:r>
              <a:rPr lang="es-ES" dirty="0" smtClean="0"/>
              <a:t>Se puede aumentar o disminuir con el método </a:t>
            </a:r>
            <a:r>
              <a:rPr lang="es-ES" dirty="0" err="1" smtClean="0"/>
              <a:t>setPriority</a:t>
            </a:r>
            <a:r>
              <a:rPr lang="es-ES" dirty="0" smtClean="0"/>
              <a:t>()</a:t>
            </a:r>
          </a:p>
          <a:p>
            <a:r>
              <a:rPr lang="es-ES" dirty="0" smtClean="0"/>
              <a:t>El método </a:t>
            </a:r>
            <a:r>
              <a:rPr lang="es-ES" dirty="0" err="1" smtClean="0"/>
              <a:t>getPriority</a:t>
            </a:r>
            <a:r>
              <a:rPr lang="es-ES" dirty="0" smtClean="0"/>
              <a:t>() devuelve la prioridad del hilo.</a:t>
            </a:r>
          </a:p>
          <a:p>
            <a:r>
              <a:rPr lang="es-ES" dirty="0" smtClean="0"/>
              <a:t>La prioridad de un valor entero de 1 a 10:</a:t>
            </a:r>
          </a:p>
          <a:p>
            <a:pPr lvl="1"/>
            <a:r>
              <a:rPr lang="es-ES" dirty="0" smtClean="0"/>
              <a:t>MIN_PRIORITY 1</a:t>
            </a:r>
          </a:p>
          <a:p>
            <a:pPr lvl="1"/>
            <a:r>
              <a:rPr lang="es-ES" dirty="0" smtClean="0"/>
              <a:t>MAX_PRIORITY 10</a:t>
            </a:r>
          </a:p>
          <a:p>
            <a:pPr lvl="1"/>
            <a:r>
              <a:rPr lang="es-ES" dirty="0" smtClean="0"/>
              <a:t>NORM_PRIORITY 5</a:t>
            </a:r>
          </a:p>
          <a:p>
            <a:r>
              <a:rPr lang="es-ES" dirty="0" smtClean="0"/>
              <a:t>El planificador elige el hilo que debe ejecutarse en función de la prioridad asignada (mayor prioridad)</a:t>
            </a:r>
          </a:p>
          <a:p>
            <a:r>
              <a:rPr lang="es-ES" dirty="0" smtClean="0"/>
              <a:t>SI dos o más hilos están listos y tienen la misma prioridad, la máquina virtual va cediendo la prioridad de forma cíclica.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8381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Prioridad en los hilos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hilo de mayor prioridad sigue funcionando hasta que :</a:t>
            </a:r>
          </a:p>
          <a:p>
            <a:r>
              <a:rPr lang="es-ES" dirty="0" smtClean="0"/>
              <a:t>Cede el control llamando al método </a:t>
            </a:r>
            <a:r>
              <a:rPr lang="es-ES" dirty="0" err="1" smtClean="0"/>
              <a:t>yield</a:t>
            </a:r>
            <a:r>
              <a:rPr lang="es-ES" dirty="0" smtClean="0"/>
              <a:t>().</a:t>
            </a:r>
          </a:p>
          <a:p>
            <a:r>
              <a:rPr lang="es-ES" dirty="0" smtClean="0"/>
              <a:t>Este método </a:t>
            </a:r>
            <a:r>
              <a:rPr lang="es-ES" dirty="0" err="1" smtClean="0"/>
              <a:t>yield</a:t>
            </a:r>
            <a:r>
              <a:rPr lang="es-ES" dirty="0" smtClean="0"/>
              <a:t>() hace que el hilo que está en ejecución, pare temporalmente y permita que otros hilos se ejecuten, es decir, devuelve el automáticamente el control al planificador.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908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Cuando un hilo entra en ejecución y no cede voluntariamente el control para que puedan ejecutarse otros hilos, se dice que es un hilo egoísta.</a:t>
            </a:r>
          </a:p>
          <a:p>
            <a:r>
              <a:rPr lang="es-ES" dirty="0" smtClean="0"/>
              <a:t>Windows combate esta situación con una estrategia de planificación por división de tiempo (time-</a:t>
            </a:r>
            <a:r>
              <a:rPr lang="es-ES" dirty="0" err="1" smtClean="0"/>
              <a:t>slicing</a:t>
            </a:r>
            <a:r>
              <a:rPr lang="es-ES" dirty="0"/>
              <a:t> </a:t>
            </a:r>
            <a:r>
              <a:rPr lang="es-ES" dirty="0" smtClean="0"/>
              <a:t>o tiempo compartido)</a:t>
            </a:r>
            <a:r>
              <a:rPr lang="es-ES" dirty="0" smtClean="0"/>
              <a:t>. Divide el tiempo del proceso de la CPU en espacios de tiempo y asigna tiempo de proceso a los hilos dependiendo de su prioridad impidiendo que un hilo se asigne un intervalo de tiempo prolongado.</a:t>
            </a:r>
          </a:p>
          <a:p>
            <a:r>
              <a:rPr lang="es-ES" dirty="0" smtClean="0"/>
              <a:t>En la práctica casi nunca hay que establecer a mano las prioridades.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662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Hilos o subprocesos. Gestión de hilos</a:t>
            </a:r>
          </a:p>
          <a:p>
            <a:r>
              <a:rPr lang="es-ES" dirty="0" smtClean="0"/>
              <a:t>Creación de hilos en Java.</a:t>
            </a:r>
          </a:p>
          <a:p>
            <a:r>
              <a:rPr lang="es-ES" dirty="0" smtClean="0"/>
              <a:t>Interfaz </a:t>
            </a:r>
            <a:r>
              <a:rPr lang="es-ES" dirty="0" err="1" smtClean="0"/>
              <a:t>Runnable</a:t>
            </a:r>
            <a:r>
              <a:rPr lang="es-ES" dirty="0" smtClean="0"/>
              <a:t>.</a:t>
            </a:r>
          </a:p>
          <a:p>
            <a:r>
              <a:rPr lang="es-ES" dirty="0" smtClean="0"/>
              <a:t>Estados de un hilo</a:t>
            </a:r>
          </a:p>
          <a:p>
            <a:r>
              <a:rPr lang="es-ES" dirty="0" smtClean="0"/>
              <a:t>Interrumpir un hilo.</a:t>
            </a:r>
          </a:p>
          <a:p>
            <a:r>
              <a:rPr lang="es-ES" dirty="0" smtClean="0"/>
              <a:t>Suspensión de un hilo.</a:t>
            </a:r>
          </a:p>
          <a:p>
            <a:r>
              <a:rPr lang="es-ES" dirty="0" smtClean="0"/>
              <a:t>Método </a:t>
            </a:r>
            <a:r>
              <a:rPr lang="es-ES" dirty="0" err="1" smtClean="0"/>
              <a:t>join</a:t>
            </a:r>
            <a:r>
              <a:rPr lang="es-ES" dirty="0" smtClean="0"/>
              <a:t>().</a:t>
            </a:r>
          </a:p>
          <a:p>
            <a:r>
              <a:rPr lang="es-ES" dirty="0" smtClean="0"/>
              <a:t>Prioridad de hilos.</a:t>
            </a:r>
          </a:p>
          <a:p>
            <a:r>
              <a:rPr lang="es-ES" dirty="0" smtClean="0"/>
              <a:t>Sincronización de hilos.</a:t>
            </a:r>
          </a:p>
          <a:p>
            <a:r>
              <a:rPr lang="es-ES" dirty="0" smtClean="0"/>
              <a:t>Modelo productor-consumidor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2413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SINCRONIZACIÓN DE HILOS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Los métodos sincronizados (</a:t>
            </a:r>
            <a:r>
              <a:rPr lang="es-ES" dirty="0" err="1" smtClean="0"/>
              <a:t>synchronized</a:t>
            </a:r>
            <a:r>
              <a:rPr lang="es-ES" dirty="0" smtClean="0"/>
              <a:t>) garantizan que solo un hilo pueda acceder a ese método a la vez. El resto de los hilos se quedarán bloqueados hasta que finalice.</a:t>
            </a:r>
          </a:p>
          <a:p>
            <a:r>
              <a:rPr lang="es-ES" dirty="0" smtClean="0"/>
              <a:t>Es fácil de implementar aunque resulta costos en tiempo de ejecución, ya que los demás hilos tienen que esperar hasta que el hilo salga del método. Por lo cual , tan solo hay que utilizarlo cuando sea necesario.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5356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modelo productor-consumidor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El problema típico de sincronización en la programación concurrente es el que representa el modelo Productor-Consumidor. Uno o más hilos producen datos a procesar y otros hilos los consumen. El problema surge cuando el productor produce datos más rápido que el consumidor consume o viceversa.</a:t>
            </a:r>
          </a:p>
          <a:p>
            <a:r>
              <a:rPr lang="es-ES" dirty="0" smtClean="0"/>
              <a:t>Ejemplo: una aplicación donde un hilo escribe datos(productor) en un fichero y un segundo hilo lee datos(consumidor) de ese fichero. Los hilos comparten un mismo recurso(fichero) y deben sincronizarse para realizar su tarea correctamente.</a:t>
            </a:r>
          </a:p>
          <a:p>
            <a:r>
              <a:rPr lang="es-ES" dirty="0" smtClean="0"/>
              <a:t>Con </a:t>
            </a:r>
            <a:r>
              <a:rPr lang="es-ES" dirty="0" err="1" smtClean="0"/>
              <a:t>wait</a:t>
            </a:r>
            <a:r>
              <a:rPr lang="es-ES" dirty="0" smtClean="0"/>
              <a:t>() y </a:t>
            </a:r>
            <a:r>
              <a:rPr lang="es-ES" dirty="0" err="1" smtClean="0"/>
              <a:t>notify</a:t>
            </a:r>
            <a:r>
              <a:rPr lang="es-ES" dirty="0" smtClean="0"/>
              <a:t>() o </a:t>
            </a:r>
            <a:r>
              <a:rPr lang="es-ES" dirty="0" err="1" smtClean="0"/>
              <a:t>notifyAll</a:t>
            </a:r>
            <a:r>
              <a:rPr lang="es-ES" dirty="0" smtClean="0"/>
              <a:t>() implementamos el bloqueo y desbloqueo de acceso a un recurso.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8439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Sincronizar los hilos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Declarar los métodos </a:t>
            </a:r>
            <a:r>
              <a:rPr lang="es-ES" dirty="0" err="1" smtClean="0"/>
              <a:t>get</a:t>
            </a:r>
            <a:r>
              <a:rPr lang="es-ES" dirty="0" smtClean="0"/>
              <a:t>() y </a:t>
            </a:r>
            <a:r>
              <a:rPr lang="es-ES" dirty="0" err="1" smtClean="0"/>
              <a:t>put</a:t>
            </a:r>
            <a:r>
              <a:rPr lang="es-ES" dirty="0" smtClean="0"/>
              <a:t>() como </a:t>
            </a:r>
            <a:r>
              <a:rPr lang="es-ES" dirty="0" err="1" smtClean="0"/>
              <a:t>synchronized</a:t>
            </a:r>
            <a:r>
              <a:rPr lang="es-ES" dirty="0" smtClean="0"/>
              <a:t>, de esta manera el consumidor y productor no podrán acceder a la vez al recurso compartido (objeto Cola)</a:t>
            </a:r>
          </a:p>
          <a:p>
            <a:r>
              <a:rPr lang="es-ES" dirty="0" smtClean="0"/>
              <a:t>Para mantener la coordinación entre Productor y Consumidor usamos los métodos </a:t>
            </a:r>
            <a:r>
              <a:rPr lang="es-ES" dirty="0" err="1" smtClean="0"/>
              <a:t>wait</a:t>
            </a:r>
            <a:r>
              <a:rPr lang="es-ES" dirty="0" smtClean="0"/>
              <a:t>(), </a:t>
            </a:r>
            <a:r>
              <a:rPr lang="es-ES" dirty="0" err="1" smtClean="0"/>
              <a:t>notify</a:t>
            </a:r>
            <a:r>
              <a:rPr lang="es-ES" dirty="0" smtClean="0"/>
              <a:t>() y </a:t>
            </a:r>
            <a:r>
              <a:rPr lang="es-ES" dirty="0" err="1" smtClean="0"/>
              <a:t>notifyAll</a:t>
            </a:r>
            <a:r>
              <a:rPr lang="es-ES" dirty="0" smtClean="0"/>
              <a:t>().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3844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Sincronizar los hilos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Notify</a:t>
            </a:r>
            <a:r>
              <a:rPr lang="es-ES" dirty="0" smtClean="0"/>
              <a:t>(): Cada llamada a </a:t>
            </a:r>
            <a:r>
              <a:rPr lang="es-ES" dirty="0" err="1" smtClean="0"/>
              <a:t>notify</a:t>
            </a:r>
            <a:r>
              <a:rPr lang="es-ES" dirty="0" smtClean="0"/>
              <a:t>() despierta a l primero hilo en la lista de espera, pero no al resto, que siguen dormidos.</a:t>
            </a:r>
          </a:p>
          <a:p>
            <a:r>
              <a:rPr lang="es-ES" dirty="0" err="1" smtClean="0"/>
              <a:t>notifyAll</a:t>
            </a:r>
            <a:r>
              <a:rPr lang="es-ES" dirty="0" smtClean="0"/>
              <a:t>(): despierta todos los hilos que están esperando al objeto.</a:t>
            </a:r>
          </a:p>
          <a:p>
            <a:r>
              <a:rPr lang="es-ES" dirty="0" smtClean="0"/>
              <a:t>NOTA: los métodos </a:t>
            </a:r>
            <a:r>
              <a:rPr lang="es-ES" dirty="0" err="1" smtClean="0"/>
              <a:t>wait</a:t>
            </a:r>
            <a:r>
              <a:rPr lang="es-ES" dirty="0" smtClean="0"/>
              <a:t>() </a:t>
            </a:r>
            <a:r>
              <a:rPr lang="es-ES" dirty="0" err="1" smtClean="0"/>
              <a:t>notify</a:t>
            </a:r>
            <a:r>
              <a:rPr lang="es-ES" dirty="0" smtClean="0"/>
              <a:t>() y </a:t>
            </a:r>
            <a:r>
              <a:rPr lang="es-ES" dirty="0" err="1" smtClean="0"/>
              <a:t>notifyAll</a:t>
            </a:r>
            <a:r>
              <a:rPr lang="es-ES" dirty="0" smtClean="0"/>
              <a:t>() solo pueden ser invocados desde un método o bloque </a:t>
            </a:r>
            <a:r>
              <a:rPr lang="es-ES" dirty="0" err="1" smtClean="0"/>
              <a:t>synchronized</a:t>
            </a:r>
            <a:r>
              <a:rPr lang="es-ES" smtClean="0"/>
              <a:t>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996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Programación </a:t>
            </a:r>
            <a:r>
              <a:rPr lang="es-ES" dirty="0" err="1" smtClean="0"/>
              <a:t>multihilo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Para programar concurrentemente podemos dividir nuestro programa en hilos o subprocesos.</a:t>
            </a:r>
          </a:p>
          <a:p>
            <a:r>
              <a:rPr lang="es-ES" dirty="0" smtClean="0"/>
              <a:t>La programación </a:t>
            </a:r>
            <a:r>
              <a:rPr lang="es-ES" dirty="0" err="1" smtClean="0"/>
              <a:t>multihilo</a:t>
            </a:r>
            <a:r>
              <a:rPr lang="es-ES" dirty="0" smtClean="0"/>
              <a:t> nos permite realizar tareas simultáneas ejecutando diferentes hilos al mismo tiempo.</a:t>
            </a:r>
          </a:p>
          <a:p>
            <a:r>
              <a:rPr lang="es-ES" dirty="0" smtClean="0"/>
              <a:t>Un hilo es la unidad de procesamiento más pequeña que puede programar un sistema operativo.</a:t>
            </a:r>
          </a:p>
          <a:p>
            <a:r>
              <a:rPr lang="es-ES" dirty="0" smtClean="0"/>
              <a:t>Esta es una tarea que se puede ejecutar al mismo tiempo que otra tarea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990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Hilos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Podemos definir un proceso como una entidad formada por una o más hilos y un conjunto de recursos asociados.</a:t>
            </a:r>
          </a:p>
          <a:p>
            <a:r>
              <a:rPr lang="es-ES" dirty="0" smtClean="0"/>
              <a:t>Los procesos no comparten memoria entre ellos, son independientes.</a:t>
            </a:r>
          </a:p>
          <a:p>
            <a:r>
              <a:rPr lang="es-ES" dirty="0" smtClean="0"/>
              <a:t>El proceso es el que puede acceder de forma protegida a los recursos del sistema y se encarga de su gestión entre los hilos.</a:t>
            </a:r>
          </a:p>
          <a:p>
            <a:r>
              <a:rPr lang="es-ES" dirty="0" smtClean="0"/>
              <a:t>Los hilos no pueden ejecutarse ellos solos, necesitan la supervisión de un proceso padre para ejecutarse.</a:t>
            </a:r>
          </a:p>
          <a:p>
            <a:r>
              <a:rPr lang="es-ES" dirty="0" smtClean="0"/>
              <a:t>Cuando se crea un proceso, el SO crea un hilo el cual a su vez puede crear más hilos.</a:t>
            </a:r>
          </a:p>
          <a:p>
            <a:r>
              <a:rPr lang="es-ES" dirty="0" smtClean="0"/>
              <a:t>El proceso sigue en ejecución mientras al menos uno de sus hilos de ejecución siga activo.</a:t>
            </a:r>
          </a:p>
          <a:p>
            <a:r>
              <a:rPr lang="es-ES" dirty="0" smtClean="0"/>
              <a:t>A los hilos se les conoce como procesos ligeros.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817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hilos en Java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hilos en Java, son básicamente una forma de poder ejecutar procesos simultáneamente en nuestros programas en Java.</a:t>
            </a:r>
          </a:p>
          <a:p>
            <a:r>
              <a:rPr lang="es-ES" dirty="0" smtClean="0"/>
              <a:t>En Java existen dos clases para crear hilos, ambas pertenecen al paquete </a:t>
            </a:r>
            <a:r>
              <a:rPr lang="es-ES" dirty="0" err="1" smtClean="0"/>
              <a:t>java.lang</a:t>
            </a:r>
            <a:endParaRPr lang="es-ES" dirty="0" smtClean="0"/>
          </a:p>
          <a:p>
            <a:pPr lvl="1"/>
            <a:r>
              <a:rPr lang="es-ES" dirty="0" smtClean="0"/>
              <a:t>Extendiendo la clase </a:t>
            </a:r>
            <a:r>
              <a:rPr lang="es-ES" dirty="0" err="1" smtClean="0"/>
              <a:t>Thread</a:t>
            </a:r>
            <a:endParaRPr lang="es-ES" dirty="0" smtClean="0"/>
          </a:p>
          <a:p>
            <a:pPr lvl="1"/>
            <a:r>
              <a:rPr lang="es-ES" dirty="0" smtClean="0"/>
              <a:t>O implementando la interfaz </a:t>
            </a:r>
            <a:r>
              <a:rPr lang="es-ES" dirty="0" err="1" smtClean="0"/>
              <a:t>Runnable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849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Programación de subprocesos o </a:t>
            </a:r>
            <a:r>
              <a:rPr lang="es-ES" dirty="0" err="1" smtClean="0"/>
              <a:t>multihilos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La programación de hilos se basa en qué directiva se debe seguir para decidir qué hilo toma el control del procesador y en qué momento. También programar cuándo deja de ejecutarse.</a:t>
            </a:r>
          </a:p>
          <a:p>
            <a:r>
              <a:rPr lang="es-ES" dirty="0" smtClean="0"/>
              <a:t>Java incluye las siguientes características:</a:t>
            </a:r>
          </a:p>
          <a:p>
            <a:pPr lvl="1"/>
            <a:r>
              <a:rPr lang="es-ES" dirty="0" smtClean="0"/>
              <a:t>A todos los hilos se les asigna una prioridad que puede reducirse en un momento dado.</a:t>
            </a:r>
          </a:p>
          <a:p>
            <a:pPr lvl="1"/>
            <a:r>
              <a:rPr lang="es-ES" dirty="0" smtClean="0"/>
              <a:t>Se debe garantizar que todos los subprocesos se ejecuten en algún momento.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254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es el hilo </a:t>
            </a:r>
            <a:r>
              <a:rPr lang="es-ES" dirty="0" err="1" smtClean="0"/>
              <a:t>Daemon</a:t>
            </a:r>
            <a:r>
              <a:rPr lang="es-ES" dirty="0" smtClean="0"/>
              <a:t> en Java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Un subproceso se puede crear como un </a:t>
            </a:r>
            <a:r>
              <a:rPr lang="es-ES" dirty="0" err="1" smtClean="0"/>
              <a:t>daemon</a:t>
            </a:r>
            <a:r>
              <a:rPr lang="es-ES" dirty="0" smtClean="0"/>
              <a:t> a través del método </a:t>
            </a:r>
            <a:r>
              <a:rPr lang="es-ES" dirty="0" err="1" smtClean="0"/>
              <a:t>setDaemon</a:t>
            </a:r>
            <a:r>
              <a:rPr lang="es-ES" dirty="0" smtClean="0"/>
              <a:t>(true)</a:t>
            </a:r>
          </a:p>
          <a:p>
            <a:r>
              <a:rPr lang="es-ES" dirty="0" smtClean="0"/>
              <a:t>Esto </a:t>
            </a:r>
            <a:r>
              <a:rPr lang="es-ES" dirty="0" err="1" smtClean="0"/>
              <a:t>permitira</a:t>
            </a:r>
            <a:r>
              <a:rPr lang="es-ES" dirty="0" smtClean="0"/>
              <a:t> al subproceso(hilo) ejecutarse en segundo plano.</a:t>
            </a:r>
          </a:p>
          <a:p>
            <a:r>
              <a:rPr lang="es-ES" dirty="0" smtClean="0"/>
              <a:t>Estos subprocesos pueden cerrarse en cualquier momento. El subproceso de usuario se ejecuta completamente.</a:t>
            </a:r>
          </a:p>
          <a:p>
            <a:r>
              <a:rPr lang="es-ES" dirty="0" smtClean="0"/>
              <a:t>Los hilos de </a:t>
            </a:r>
            <a:r>
              <a:rPr lang="es-ES" dirty="0" err="1" smtClean="0"/>
              <a:t>Daemon</a:t>
            </a:r>
            <a:r>
              <a:rPr lang="es-ES" dirty="0" smtClean="0"/>
              <a:t> se ejecutan con una prioridad baja.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151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Estados de un hilo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New (nuevo): cuando se crea un objeto hilo con el operador new()</a:t>
            </a:r>
          </a:p>
          <a:p>
            <a:r>
              <a:rPr lang="es-ES" dirty="0" err="1" smtClean="0"/>
              <a:t>Runnable</a:t>
            </a:r>
            <a:r>
              <a:rPr lang="es-ES" dirty="0" smtClean="0"/>
              <a:t> (ejecutable): cuando se invoca al método </a:t>
            </a:r>
            <a:r>
              <a:rPr lang="es-ES" dirty="0" err="1" smtClean="0"/>
              <a:t>start</a:t>
            </a:r>
            <a:r>
              <a:rPr lang="es-ES" dirty="0" smtClean="0"/>
              <a:t>().</a:t>
            </a:r>
          </a:p>
          <a:p>
            <a:r>
              <a:rPr lang="es-ES" dirty="0" err="1" smtClean="0"/>
              <a:t>Dead</a:t>
            </a:r>
            <a:r>
              <a:rPr lang="es-ES" dirty="0" smtClean="0"/>
              <a:t> (muerto): un hilo muere por varias razones, cuando el método run() finaliza con normalidad, repentinamente debido a alguna excepción no capturada en el método run(), con el método stop()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1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Estados de un hilo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W</a:t>
            </a:r>
            <a:r>
              <a:rPr lang="es-ES" dirty="0" err="1" smtClean="0"/>
              <a:t>ait</a:t>
            </a:r>
            <a:r>
              <a:rPr lang="es-ES" dirty="0" smtClean="0"/>
              <a:t>() deja dormido a un hilo hasta que se le notifique que continúe</a:t>
            </a:r>
          </a:p>
          <a:p>
            <a:r>
              <a:rPr lang="es-ES" dirty="0" err="1" smtClean="0"/>
              <a:t>Notify</a:t>
            </a:r>
            <a:r>
              <a:rPr lang="es-ES" dirty="0" smtClean="0"/>
              <a:t>(): informa a un hilo en espera de que continúe con su </a:t>
            </a:r>
            <a:r>
              <a:rPr lang="es-ES" dirty="0" err="1" smtClean="0"/>
              <a:t>ejecucción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NotifyAll</a:t>
            </a:r>
            <a:r>
              <a:rPr lang="es-ES" dirty="0" smtClean="0"/>
              <a:t>(): es </a:t>
            </a:r>
            <a:r>
              <a:rPr lang="es-ES" dirty="0" err="1" smtClean="0"/>
              <a:t>similara</a:t>
            </a:r>
            <a:r>
              <a:rPr lang="es-ES" dirty="0" smtClean="0"/>
              <a:t> a </a:t>
            </a:r>
            <a:r>
              <a:rPr lang="es-ES" dirty="0" err="1" smtClean="0"/>
              <a:t>notify</a:t>
            </a:r>
            <a:r>
              <a:rPr lang="es-ES" dirty="0" smtClean="0"/>
              <a:t>() excepto que se aplica a todos los hilos dormidos.</a:t>
            </a:r>
          </a:p>
          <a:p>
            <a:r>
              <a:rPr lang="es-ES" dirty="0" smtClean="0"/>
              <a:t>Estos tres métodos solo pueden ser llamados desde un método o bloque </a:t>
            </a:r>
            <a:r>
              <a:rPr lang="es-ES" dirty="0" err="1" smtClean="0"/>
              <a:t>synchronized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11081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1519</Words>
  <Application>Microsoft Office PowerPoint</Application>
  <PresentationFormat>Presentación en pantalla (4:3)</PresentationFormat>
  <Paragraphs>108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UT2 PROGRAMACIÓN MULTIHILO</vt:lpstr>
      <vt:lpstr>INDICE</vt:lpstr>
      <vt:lpstr>Programación multihilo</vt:lpstr>
      <vt:lpstr>Hilos</vt:lpstr>
      <vt:lpstr>Creación de hilos en Java</vt:lpstr>
      <vt:lpstr>Programación de subprocesos o multihilos</vt:lpstr>
      <vt:lpstr>Que es el hilo Daemon en Java</vt:lpstr>
      <vt:lpstr>Estados de un hilo</vt:lpstr>
      <vt:lpstr>Estados de un hilo</vt:lpstr>
      <vt:lpstr>Estados de un hilo</vt:lpstr>
      <vt:lpstr>Detener un hilo</vt:lpstr>
      <vt:lpstr>Interrumpir un hilo</vt:lpstr>
      <vt:lpstr>Interrumpir un hilo</vt:lpstr>
      <vt:lpstr>SUSPENSIÓN DE UN HILO</vt:lpstr>
      <vt:lpstr>Método wait()</vt:lpstr>
      <vt:lpstr>Método Join()</vt:lpstr>
      <vt:lpstr>Prioridad en los hilos</vt:lpstr>
      <vt:lpstr>Prioridad en los hilos</vt:lpstr>
      <vt:lpstr>Conclusiones</vt:lpstr>
      <vt:lpstr>SINCRONIZACIÓN DE HILOS</vt:lpstr>
      <vt:lpstr>El modelo productor-consumidor</vt:lpstr>
      <vt:lpstr>Sincronizar los hilos</vt:lpstr>
      <vt:lpstr>Sincronizar los hilos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UT2 PROGRAMACIÓN MULTIHILO</dc:title>
  <dc:creator>As1ss</dc:creator>
  <cp:lastModifiedBy>As1ss</cp:lastModifiedBy>
  <cp:revision>82</cp:revision>
  <dcterms:created xsi:type="dcterms:W3CDTF">2023-11-15T22:07:38Z</dcterms:created>
  <dcterms:modified xsi:type="dcterms:W3CDTF">2023-11-16T13:02:22Z</dcterms:modified>
</cp:coreProperties>
</file>