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SGE REPASO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Odoo</a:t>
            </a:r>
            <a:r>
              <a:rPr lang="es-ES" dirty="0" smtClean="0"/>
              <a:t> Python </a:t>
            </a:r>
            <a:r>
              <a:rPr lang="es-ES" dirty="0" err="1" smtClean="0"/>
              <a:t>cositax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40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Decoradores y campos computados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api.model</a:t>
            </a:r>
            <a:endParaRPr lang="es-ES" dirty="0" smtClean="0"/>
          </a:p>
          <a:p>
            <a:pPr lvl="1"/>
            <a:r>
              <a:rPr lang="es-ES" dirty="0" smtClean="0"/>
              <a:t>Un solo registro</a:t>
            </a:r>
          </a:p>
          <a:p>
            <a:r>
              <a:rPr lang="es-ES" dirty="0" smtClean="0"/>
              <a:t>@</a:t>
            </a:r>
            <a:r>
              <a:rPr lang="es-ES" dirty="0" err="1" smtClean="0"/>
              <a:t>api.onchange</a:t>
            </a:r>
            <a:endParaRPr lang="es-ES" dirty="0" smtClean="0"/>
          </a:p>
          <a:p>
            <a:pPr lvl="1"/>
            <a:r>
              <a:rPr lang="es-ES" dirty="0" smtClean="0"/>
              <a:t>Cambian los registros de forma dinámica cuando se cumplen condiciones establecidas</a:t>
            </a:r>
          </a:p>
          <a:p>
            <a:r>
              <a:rPr lang="es-ES" dirty="0" smtClean="0"/>
              <a:t>@</a:t>
            </a:r>
            <a:r>
              <a:rPr lang="es-ES" dirty="0" err="1" smtClean="0"/>
              <a:t>api.depends</a:t>
            </a:r>
            <a:endParaRPr lang="es-ES" dirty="0" smtClean="0"/>
          </a:p>
          <a:p>
            <a:pPr lvl="1"/>
            <a:r>
              <a:rPr lang="es-ES" dirty="0" smtClean="0"/>
              <a:t>Crucial para campos calculados</a:t>
            </a:r>
          </a:p>
          <a:p>
            <a:r>
              <a:rPr lang="es-ES" dirty="0" smtClean="0"/>
              <a:t>@</a:t>
            </a:r>
            <a:r>
              <a:rPr lang="es-ES" dirty="0" err="1" smtClean="0"/>
              <a:t>api.constraint</a:t>
            </a:r>
            <a:endParaRPr lang="es-ES" dirty="0" smtClean="0"/>
          </a:p>
          <a:p>
            <a:pPr lvl="1"/>
            <a:r>
              <a:rPr lang="es-ES" dirty="0" smtClean="0"/>
              <a:t>Restricciones de los modelos</a:t>
            </a:r>
          </a:p>
          <a:p>
            <a:r>
              <a:rPr lang="es-ES" dirty="0" err="1" smtClean="0"/>
              <a:t>Tambien</a:t>
            </a:r>
            <a:r>
              <a:rPr lang="es-ES" dirty="0" smtClean="0"/>
              <a:t> existen </a:t>
            </a:r>
            <a:r>
              <a:rPr lang="es-ES" dirty="0" err="1" smtClean="0"/>
              <a:t>sql</a:t>
            </a:r>
            <a:r>
              <a:rPr lang="es-ES" dirty="0" smtClean="0"/>
              <a:t> </a:t>
            </a:r>
            <a:r>
              <a:rPr lang="es-ES" dirty="0" err="1" smtClean="0"/>
              <a:t>contstraints</a:t>
            </a:r>
            <a:r>
              <a:rPr lang="es-ES" dirty="0" smtClean="0"/>
              <a:t> que son atributos de los modelos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964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Atritbutos</a:t>
            </a:r>
            <a:r>
              <a:rPr lang="es-ES" dirty="0" smtClean="0"/>
              <a:t> del modelo de </a:t>
            </a:r>
            <a:r>
              <a:rPr lang="es-ES" dirty="0" err="1" smtClean="0"/>
              <a:t>Odoo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Son características que se definen durante la creación de un modelo o de un modelo existente:</a:t>
            </a:r>
          </a:p>
          <a:p>
            <a:pPr lvl="1"/>
            <a:r>
              <a:rPr lang="es-ES" dirty="0" smtClean="0"/>
              <a:t>_</a:t>
            </a:r>
            <a:r>
              <a:rPr lang="es-ES" dirty="0" err="1" smtClean="0"/>
              <a:t>sql_constraints</a:t>
            </a:r>
            <a:r>
              <a:rPr lang="es-ES" dirty="0" err="1" smtClean="0">
                <a:sym typeface="Wingdings" panose="05000000000000000000" pitchFamily="2" charset="2"/>
              </a:rPr>
              <a:t>indica</a:t>
            </a:r>
            <a:r>
              <a:rPr lang="es-ES" dirty="0" smtClean="0">
                <a:sym typeface="Wingdings" panose="05000000000000000000" pitchFamily="2" charset="2"/>
              </a:rPr>
              <a:t> restricciones de los registros a nivel de la base de datos</a:t>
            </a:r>
            <a:endParaRPr lang="es-ES" dirty="0" smtClean="0"/>
          </a:p>
          <a:p>
            <a:pPr lvl="1"/>
            <a:r>
              <a:rPr lang="es-ES" dirty="0" smtClean="0"/>
              <a:t>_</a:t>
            </a:r>
            <a:r>
              <a:rPr lang="es-ES" dirty="0" err="1" smtClean="0"/>
              <a:t>abstract</a:t>
            </a:r>
            <a:r>
              <a:rPr lang="es-ES" dirty="0" err="1" smtClean="0">
                <a:sym typeface="Wingdings" panose="05000000000000000000" pitchFamily="2" charset="2"/>
              </a:rPr>
              <a:t>indica</a:t>
            </a:r>
            <a:r>
              <a:rPr lang="es-ES" dirty="0" smtClean="0">
                <a:sym typeface="Wingdings" panose="05000000000000000000" pitchFamily="2" charset="2"/>
              </a:rPr>
              <a:t> que esta clase es abstracta</a:t>
            </a:r>
            <a:endParaRPr lang="es-ES" dirty="0" smtClean="0"/>
          </a:p>
          <a:p>
            <a:pPr lvl="1"/>
            <a:r>
              <a:rPr lang="es-ES" dirty="0" smtClean="0"/>
              <a:t>_</a:t>
            </a:r>
            <a:r>
              <a:rPr lang="es-ES" dirty="0" err="1" smtClean="0"/>
              <a:t>transient</a:t>
            </a:r>
            <a:r>
              <a:rPr lang="es-ES" dirty="0" err="1" smtClean="0">
                <a:sym typeface="Wingdings" panose="05000000000000000000" pitchFamily="2" charset="2"/>
              </a:rPr>
              <a:t>indica</a:t>
            </a:r>
            <a:r>
              <a:rPr lang="es-ES" dirty="0" smtClean="0">
                <a:sym typeface="Wingdings" panose="05000000000000000000" pitchFamily="2" charset="2"/>
              </a:rPr>
              <a:t> que esta clase es </a:t>
            </a:r>
            <a:r>
              <a:rPr lang="es-ES" dirty="0" err="1" smtClean="0">
                <a:sym typeface="Wingdings" panose="05000000000000000000" pitchFamily="2" charset="2"/>
              </a:rPr>
              <a:t>transient</a:t>
            </a:r>
            <a:endParaRPr lang="es-ES" dirty="0" smtClean="0"/>
          </a:p>
          <a:p>
            <a:pPr lvl="1"/>
            <a:r>
              <a:rPr lang="es-ES" dirty="0" smtClean="0"/>
              <a:t>_</a:t>
            </a:r>
            <a:r>
              <a:rPr lang="es-ES" dirty="0" err="1" smtClean="0"/>
              <a:t>name</a:t>
            </a:r>
            <a:r>
              <a:rPr lang="es-ES" dirty="0" err="1" smtClean="0">
                <a:sym typeface="Wingdings" panose="05000000000000000000" pitchFamily="2" charset="2"/>
              </a:rPr>
              <a:t>indice</a:t>
            </a:r>
            <a:r>
              <a:rPr lang="es-ES" dirty="0" smtClean="0">
                <a:sym typeface="Wingdings" panose="05000000000000000000" pitchFamily="2" charset="2"/>
              </a:rPr>
              <a:t> el nombre </a:t>
            </a:r>
            <a:r>
              <a:rPr lang="es-ES" dirty="0" err="1" smtClean="0">
                <a:sym typeface="Wingdings" panose="05000000000000000000" pitchFamily="2" charset="2"/>
              </a:rPr>
              <a:t>tecnico</a:t>
            </a:r>
            <a:r>
              <a:rPr lang="es-ES" dirty="0" smtClean="0">
                <a:sym typeface="Wingdings" panose="05000000000000000000" pitchFamily="2" charset="2"/>
              </a:rPr>
              <a:t> del modelo</a:t>
            </a:r>
            <a:endParaRPr lang="es-ES" dirty="0" smtClean="0"/>
          </a:p>
          <a:p>
            <a:pPr lvl="1"/>
            <a:r>
              <a:rPr lang="es-ES" dirty="0" smtClean="0"/>
              <a:t>_</a:t>
            </a:r>
            <a:r>
              <a:rPr lang="es-ES" dirty="0" err="1" smtClean="0"/>
              <a:t>description</a:t>
            </a:r>
            <a:r>
              <a:rPr lang="es-ES" dirty="0" err="1" smtClean="0">
                <a:sym typeface="Wingdings" panose="05000000000000000000" pitchFamily="2" charset="2"/>
              </a:rPr>
              <a:t>indica</a:t>
            </a:r>
            <a:r>
              <a:rPr lang="es-ES" dirty="0" smtClean="0">
                <a:sym typeface="Wingdings" panose="05000000000000000000" pitchFamily="2" charset="2"/>
              </a:rPr>
              <a:t> una breve </a:t>
            </a:r>
            <a:r>
              <a:rPr lang="es-ES" dirty="0" err="1" smtClean="0">
                <a:sym typeface="Wingdings" panose="05000000000000000000" pitchFamily="2" charset="2"/>
              </a:rPr>
              <a:t>descripcion</a:t>
            </a:r>
            <a:r>
              <a:rPr lang="es-ES" dirty="0" smtClean="0">
                <a:sym typeface="Wingdings" panose="05000000000000000000" pitchFamily="2" charset="2"/>
              </a:rPr>
              <a:t> del modelo/clase</a:t>
            </a:r>
            <a:endParaRPr lang="es-ES" dirty="0" smtClean="0"/>
          </a:p>
          <a:p>
            <a:pPr lvl="1"/>
            <a:r>
              <a:rPr lang="es-ES" dirty="0" smtClean="0"/>
              <a:t>_</a:t>
            </a:r>
            <a:r>
              <a:rPr lang="es-ES" dirty="0" err="1" smtClean="0"/>
              <a:t>inherit</a:t>
            </a:r>
            <a:r>
              <a:rPr lang="es-ES" dirty="0" err="1" smtClean="0">
                <a:sym typeface="Wingdings" panose="05000000000000000000" pitchFamily="2" charset="2"/>
              </a:rPr>
              <a:t>indica</a:t>
            </a:r>
            <a:r>
              <a:rPr lang="es-ES" dirty="0" smtClean="0">
                <a:sym typeface="Wingdings" panose="05000000000000000000" pitchFamily="2" charset="2"/>
              </a:rPr>
              <a:t> que esta clase/modelo hereda de </a:t>
            </a:r>
            <a:r>
              <a:rPr lang="es-ES" dirty="0" err="1" smtClean="0">
                <a:sym typeface="Wingdings" panose="05000000000000000000" pitchFamily="2" charset="2"/>
              </a:rPr>
              <a:t>otr</a:t>
            </a:r>
            <a:r>
              <a:rPr lang="es-ES" dirty="0" smtClean="0">
                <a:sym typeface="Wingdings" panose="05000000000000000000" pitchFamily="2" charset="2"/>
              </a:rPr>
              <a:t>@</a:t>
            </a:r>
            <a:endParaRPr lang="es-ES" dirty="0" smtClean="0"/>
          </a:p>
          <a:p>
            <a:pPr lvl="1"/>
            <a:r>
              <a:rPr lang="es-ES" dirty="0" smtClean="0"/>
              <a:t>_</a:t>
            </a:r>
            <a:r>
              <a:rPr lang="es-ES" dirty="0" err="1" smtClean="0"/>
              <a:t>order</a:t>
            </a:r>
            <a:r>
              <a:rPr lang="es-ES" dirty="0" err="1" smtClean="0">
                <a:sym typeface="Wingdings" panose="05000000000000000000" pitchFamily="2" charset="2"/>
              </a:rPr>
              <a:t>indica</a:t>
            </a:r>
            <a:r>
              <a:rPr lang="es-ES" dirty="0" smtClean="0">
                <a:sym typeface="Wingdings" panose="05000000000000000000" pitchFamily="2" charset="2"/>
              </a:rPr>
              <a:t> el orden predeterminado para la </a:t>
            </a:r>
            <a:r>
              <a:rPr lang="es-ES" dirty="0" err="1" smtClean="0">
                <a:sym typeface="Wingdings" panose="05000000000000000000" pitchFamily="2" charset="2"/>
              </a:rPr>
              <a:t>busqueda</a:t>
            </a:r>
            <a:r>
              <a:rPr lang="es-ES" dirty="0" smtClean="0">
                <a:sym typeface="Wingdings" panose="05000000000000000000" pitchFamily="2" charset="2"/>
              </a:rPr>
              <a:t> de los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93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la vista de </a:t>
            </a:r>
            <a:r>
              <a:rPr lang="es-ES" dirty="0" err="1" smtClean="0"/>
              <a:t>Odoo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Odoo</a:t>
            </a:r>
            <a:r>
              <a:rPr lang="es-ES" dirty="0" smtClean="0"/>
              <a:t> utiliza una variedad de atributos en sus vistas.xml</a:t>
            </a:r>
          </a:p>
          <a:p>
            <a:pPr lvl="1"/>
            <a:r>
              <a:rPr lang="es-ES" dirty="0" err="1" smtClean="0"/>
              <a:t>Readonly</a:t>
            </a:r>
            <a:r>
              <a:rPr lang="es-ES" dirty="0" smtClean="0">
                <a:sym typeface="Wingdings" panose="05000000000000000000" pitchFamily="2" charset="2"/>
              </a:rPr>
              <a:t> marca un campo de solo lectura</a:t>
            </a:r>
            <a:endParaRPr lang="es-ES" dirty="0" smtClean="0"/>
          </a:p>
          <a:p>
            <a:pPr lvl="1"/>
            <a:r>
              <a:rPr lang="es-ES" dirty="0" err="1" smtClean="0"/>
              <a:t>Required</a:t>
            </a:r>
            <a:r>
              <a:rPr lang="es-ES" dirty="0" smtClean="0">
                <a:sym typeface="Wingdings" panose="05000000000000000000" pitchFamily="2" charset="2"/>
              </a:rPr>
              <a:t> marca un campo que sea obligatorio</a:t>
            </a:r>
            <a:endParaRPr lang="es-ES" dirty="0" smtClean="0"/>
          </a:p>
          <a:p>
            <a:pPr lvl="1"/>
            <a:r>
              <a:rPr lang="es-ES" dirty="0" smtClean="0"/>
              <a:t>Invisible</a:t>
            </a:r>
            <a:r>
              <a:rPr lang="es-ES" dirty="0" smtClean="0">
                <a:sym typeface="Wingdings" panose="05000000000000000000" pitchFamily="2" charset="2"/>
              </a:rPr>
              <a:t> oculta un campo</a:t>
            </a:r>
            <a:endParaRPr lang="es-ES" dirty="0" smtClean="0"/>
          </a:p>
          <a:p>
            <a:pPr lvl="1"/>
            <a:r>
              <a:rPr lang="es-ES" dirty="0" err="1" smtClean="0"/>
              <a:t>Nolabel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oculta la etiqueta descriptiva de un campo</a:t>
            </a:r>
            <a:endParaRPr lang="es-ES" dirty="0" smtClean="0"/>
          </a:p>
          <a:p>
            <a:pPr lvl="1"/>
            <a:r>
              <a:rPr lang="es-ES" dirty="0" smtClean="0"/>
              <a:t>Widget </a:t>
            </a:r>
            <a:r>
              <a:rPr lang="es-ES" dirty="0" smtClean="0">
                <a:sym typeface="Wingdings" panose="05000000000000000000" pitchFamily="2" charset="2"/>
              </a:rPr>
              <a:t>especifica un widget para el campo</a:t>
            </a:r>
            <a:endParaRPr lang="es-ES" dirty="0" smtClean="0"/>
          </a:p>
          <a:p>
            <a:pPr lvl="1"/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 aplica un dominio para filtrar las opciones disponibles en un campo</a:t>
            </a:r>
            <a:endParaRPr lang="es-ES" dirty="0" smtClean="0"/>
          </a:p>
          <a:p>
            <a:pPr lvl="1"/>
            <a:r>
              <a:rPr lang="es-ES" dirty="0" err="1" smtClean="0"/>
              <a:t>Options</a:t>
            </a:r>
            <a:r>
              <a:rPr lang="es-ES" dirty="0" smtClean="0">
                <a:sym typeface="Wingdings" panose="05000000000000000000" pitchFamily="2" charset="2"/>
              </a:rPr>
              <a:t> proporciona opciones para el comportamiento de un widget</a:t>
            </a:r>
            <a:endParaRPr lang="es-ES" dirty="0" smtClean="0"/>
          </a:p>
          <a:p>
            <a:pPr lvl="1"/>
            <a:r>
              <a:rPr lang="es-ES" dirty="0" err="1" smtClean="0"/>
              <a:t>Attrs</a:t>
            </a:r>
            <a:r>
              <a:rPr lang="es-ES" dirty="0" smtClean="0">
                <a:sym typeface="Wingdings" panose="05000000000000000000" pitchFamily="2" charset="2"/>
              </a:rPr>
              <a:t> define atributos dinámicos basados en expresiones</a:t>
            </a:r>
            <a:endParaRPr lang="es-ES" dirty="0" smtClean="0"/>
          </a:p>
          <a:p>
            <a:pPr lvl="1"/>
            <a:r>
              <a:rPr lang="es-ES" dirty="0" err="1" smtClean="0"/>
              <a:t>Groups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 restringe la visibilidad del campo a miembros de grupos </a:t>
            </a:r>
            <a:r>
              <a:rPr lang="es-ES" dirty="0" err="1" smtClean="0">
                <a:sym typeface="Wingdings" panose="05000000000000000000" pitchFamily="2" charset="2"/>
              </a:rPr>
              <a:t>especificos</a:t>
            </a:r>
            <a:endParaRPr lang="es-ES" dirty="0" smtClean="0"/>
          </a:p>
          <a:p>
            <a:pPr lvl="1"/>
            <a:r>
              <a:rPr lang="es-ES" dirty="0" err="1" smtClean="0"/>
              <a:t>Placeholder</a:t>
            </a:r>
            <a:r>
              <a:rPr lang="es-ES" dirty="0" smtClean="0">
                <a:sym typeface="Wingdings" panose="05000000000000000000" pitchFamily="2" charset="2"/>
              </a:rPr>
              <a:t> establece un texto predefinido en un campo</a:t>
            </a:r>
            <a:endParaRPr lang="es-ES" dirty="0" smtClean="0"/>
          </a:p>
          <a:p>
            <a:pPr lvl="1"/>
            <a:r>
              <a:rPr lang="es-ES" dirty="0" err="1" smtClean="0"/>
              <a:t>Help</a:t>
            </a:r>
            <a:r>
              <a:rPr lang="es-ES" dirty="0" err="1" smtClean="0">
                <a:sym typeface="Wingdings" panose="05000000000000000000" pitchFamily="2" charset="2"/>
              </a:rPr>
              <a:t>proporciona</a:t>
            </a:r>
            <a:r>
              <a:rPr lang="es-ES" dirty="0" smtClean="0">
                <a:sym typeface="Wingdings" panose="05000000000000000000" pitchFamily="2" charset="2"/>
              </a:rPr>
              <a:t> texto de ayuda como un </a:t>
            </a:r>
            <a:r>
              <a:rPr lang="es-ES" dirty="0" err="1" smtClean="0">
                <a:sym typeface="Wingdings" panose="05000000000000000000" pitchFamily="2" charset="2"/>
              </a:rPr>
              <a:t>tooltip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1219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</a:t>
            </a:r>
            <a:r>
              <a:rPr lang="es-ES" dirty="0" err="1" smtClean="0"/>
              <a:t>oe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clases que comienzan con el prefijo </a:t>
            </a:r>
            <a:r>
              <a:rPr lang="es-ES" dirty="0" err="1" smtClean="0"/>
              <a:t>oe</a:t>
            </a:r>
            <a:r>
              <a:rPr lang="es-ES" dirty="0" smtClean="0"/>
              <a:t>_ son clases del estilo CSS diseñadas para la estructura y diseño de la interfaz</a:t>
            </a:r>
          </a:p>
          <a:p>
            <a:r>
              <a:rPr lang="es-ES" dirty="0" smtClean="0"/>
              <a:t>Propósito y uso:</a:t>
            </a:r>
          </a:p>
          <a:p>
            <a:pPr lvl="1"/>
            <a:r>
              <a:rPr lang="es-ES" dirty="0" smtClean="0"/>
              <a:t>Estilo consistente</a:t>
            </a:r>
          </a:p>
          <a:p>
            <a:pPr lvl="1"/>
            <a:r>
              <a:rPr lang="es-ES" dirty="0" smtClean="0"/>
              <a:t>Facilitar la Personalización</a:t>
            </a:r>
          </a:p>
          <a:p>
            <a:pPr lvl="1"/>
            <a:r>
              <a:rPr lang="es-ES" dirty="0" smtClean="0"/>
              <a:t>Interfaz de Usuario Intuitiva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12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</a:t>
            </a:r>
            <a:r>
              <a:rPr lang="es-ES" dirty="0" err="1" smtClean="0"/>
              <a:t>oe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Ejemplos:</a:t>
            </a:r>
          </a:p>
          <a:p>
            <a:pPr lvl="1"/>
            <a:r>
              <a:rPr lang="es-ES" dirty="0" err="1" smtClean="0"/>
              <a:t>Oe_avatar</a:t>
            </a:r>
            <a:endParaRPr lang="es-ES" dirty="0" smtClean="0"/>
          </a:p>
          <a:p>
            <a:pPr lvl="1"/>
            <a:r>
              <a:rPr lang="es-ES" dirty="0" err="1" smtClean="0"/>
              <a:t>Oe_button_box</a:t>
            </a:r>
            <a:endParaRPr lang="es-ES" dirty="0" smtClean="0"/>
          </a:p>
          <a:p>
            <a:pPr lvl="1"/>
            <a:r>
              <a:rPr lang="es-ES" dirty="0" err="1" smtClean="0"/>
              <a:t>Oe_chatter</a:t>
            </a:r>
            <a:endParaRPr lang="es-ES" dirty="0" smtClean="0"/>
          </a:p>
          <a:p>
            <a:pPr lvl="1"/>
            <a:r>
              <a:rPr lang="es-ES" dirty="0" err="1" smtClean="0"/>
              <a:t>Oe_edit_only</a:t>
            </a:r>
            <a:endParaRPr lang="es-ES" dirty="0" smtClean="0"/>
          </a:p>
          <a:p>
            <a:pPr lvl="1"/>
            <a:r>
              <a:rPr lang="es-ES" dirty="0" err="1" smtClean="0"/>
              <a:t>Oe_fade</a:t>
            </a:r>
            <a:endParaRPr lang="es-ES" dirty="0" smtClean="0"/>
          </a:p>
          <a:p>
            <a:pPr lvl="1"/>
            <a:r>
              <a:rPr lang="es-ES" dirty="0" err="1" smtClean="0"/>
              <a:t>Oe_form_field</a:t>
            </a:r>
            <a:endParaRPr lang="es-ES" dirty="0" smtClean="0"/>
          </a:p>
          <a:p>
            <a:pPr lvl="1"/>
            <a:r>
              <a:rPr lang="es-ES" dirty="0" err="1" smtClean="0"/>
              <a:t>Oe_highlight</a:t>
            </a:r>
            <a:endParaRPr lang="es-ES" dirty="0" smtClean="0"/>
          </a:p>
          <a:p>
            <a:pPr lvl="1"/>
            <a:r>
              <a:rPr lang="es-ES" dirty="0" err="1" smtClean="0"/>
              <a:t>Oe_kanban_content</a:t>
            </a:r>
            <a:endParaRPr lang="es-ES" dirty="0" smtClean="0"/>
          </a:p>
          <a:p>
            <a:pPr lvl="1"/>
            <a:r>
              <a:rPr lang="es-ES" dirty="0" err="1" smtClean="0"/>
              <a:t>Oe_kanban_global_click</a:t>
            </a:r>
            <a:endParaRPr lang="es-ES" dirty="0" smtClean="0"/>
          </a:p>
          <a:p>
            <a:pPr lvl="1"/>
            <a:r>
              <a:rPr lang="es-ES" dirty="0" err="1" smtClean="0"/>
              <a:t>Oe_list_header</a:t>
            </a:r>
            <a:endParaRPr lang="es-ES" dirty="0" smtClean="0"/>
          </a:p>
          <a:p>
            <a:pPr lvl="1"/>
            <a:r>
              <a:rPr lang="es-ES" dirty="0" err="1" smtClean="0"/>
              <a:t>Oe_notebook</a:t>
            </a:r>
            <a:endParaRPr lang="es-ES" dirty="0" smtClean="0"/>
          </a:p>
          <a:p>
            <a:pPr lvl="1"/>
            <a:r>
              <a:rPr lang="es-ES" dirty="0" err="1" smtClean="0"/>
              <a:t>Oe_read_only</a:t>
            </a:r>
            <a:endParaRPr lang="es-ES" dirty="0" smtClean="0"/>
          </a:p>
          <a:p>
            <a:pPr lvl="1"/>
            <a:r>
              <a:rPr lang="es-ES" dirty="0" err="1" smtClean="0"/>
              <a:t>Oe_subtitle</a:t>
            </a:r>
            <a:endParaRPr lang="es-ES" dirty="0" smtClean="0"/>
          </a:p>
          <a:p>
            <a:pPr lvl="1"/>
            <a:r>
              <a:rPr lang="es-ES" dirty="0" err="1" smtClean="0"/>
              <a:t>Oe_title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13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</a:t>
            </a:r>
            <a:r>
              <a:rPr lang="es-ES" dirty="0" err="1" smtClean="0"/>
              <a:t>Kanban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vistas </a:t>
            </a:r>
            <a:r>
              <a:rPr lang="es-ES" dirty="0" err="1" smtClean="0"/>
              <a:t>kanban</a:t>
            </a:r>
            <a:r>
              <a:rPr lang="es-ES" dirty="0" smtClean="0"/>
              <a:t> son un tipo de vistas que muestra la información como si fueran tarjetas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60" y="2780928"/>
            <a:ext cx="4306688" cy="351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18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r>
              <a:rPr lang="es-ES" dirty="0" smtClean="0"/>
              <a:t> en </a:t>
            </a:r>
            <a:r>
              <a:rPr lang="es-ES" dirty="0" err="1" smtClean="0"/>
              <a:t>Odoo</a:t>
            </a:r>
            <a:r>
              <a:rPr lang="es-ES" dirty="0" smtClean="0"/>
              <a:t> es una herramienta poderosa para poder localizar y modificar elementos dentro de las vistas XML.</a:t>
            </a:r>
          </a:p>
          <a:p>
            <a:r>
              <a:rPr lang="es-ES" dirty="0" smtClean="0"/>
              <a:t>Puedes utilizar </a:t>
            </a:r>
            <a:r>
              <a:rPr lang="es-ES" dirty="0" err="1" smtClean="0"/>
              <a:t>Xpath</a:t>
            </a:r>
            <a:r>
              <a:rPr lang="es-ES" dirty="0" smtClean="0"/>
              <a:t> para:</a:t>
            </a:r>
          </a:p>
          <a:p>
            <a:pPr lvl="1"/>
            <a:r>
              <a:rPr lang="es-ES" dirty="0" smtClean="0"/>
              <a:t>Agregar elementos</a:t>
            </a:r>
          </a:p>
          <a:p>
            <a:pPr lvl="1"/>
            <a:r>
              <a:rPr lang="es-ES" dirty="0" smtClean="0"/>
              <a:t>Modificar elementos</a:t>
            </a:r>
          </a:p>
          <a:p>
            <a:pPr lvl="1"/>
            <a:r>
              <a:rPr lang="es-ES" dirty="0" smtClean="0"/>
              <a:t>Eliminar elementos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52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r>
              <a:rPr lang="es-ES" dirty="0" smtClean="0"/>
              <a:t>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expr</a:t>
            </a:r>
            <a:r>
              <a:rPr lang="es-ES" dirty="0" smtClean="0"/>
              <a:t>: atributo que sirve para localizar el elemento en el documento </a:t>
            </a:r>
            <a:r>
              <a:rPr lang="es-ES" dirty="0" err="1" smtClean="0"/>
              <a:t>xml</a:t>
            </a:r>
            <a:endParaRPr lang="es-ES" dirty="0" smtClean="0"/>
          </a:p>
          <a:p>
            <a:r>
              <a:rPr lang="es-ES" dirty="0" smtClean="0"/>
              <a:t>position: define como se debe modificar el elemento localizado por el atributo </a:t>
            </a:r>
            <a:r>
              <a:rPr lang="es-ES" dirty="0" err="1" smtClean="0"/>
              <a:t>expr</a:t>
            </a:r>
            <a:endParaRPr lang="es-ES" dirty="0" smtClean="0"/>
          </a:p>
          <a:p>
            <a:pPr lvl="1"/>
            <a:r>
              <a:rPr lang="es-ES" dirty="0" err="1" smtClean="0"/>
              <a:t>Before</a:t>
            </a:r>
            <a:r>
              <a:rPr lang="es-ES" dirty="0" err="1" smtClean="0">
                <a:sym typeface="Wingdings" panose="05000000000000000000" pitchFamily="2" charset="2"/>
              </a:rPr>
              <a:t>inserta</a:t>
            </a:r>
            <a:r>
              <a:rPr lang="es-ES" dirty="0" smtClean="0">
                <a:sym typeface="Wingdings" panose="05000000000000000000" pitchFamily="2" charset="2"/>
              </a:rPr>
              <a:t> contenido antes</a:t>
            </a:r>
            <a:endParaRPr lang="es-ES" dirty="0" smtClean="0"/>
          </a:p>
          <a:p>
            <a:pPr lvl="1"/>
            <a:r>
              <a:rPr lang="es-ES" dirty="0" err="1" smtClean="0"/>
              <a:t>After</a:t>
            </a:r>
            <a:r>
              <a:rPr lang="es-ES" dirty="0" err="1" smtClean="0">
                <a:sym typeface="Wingdings" panose="05000000000000000000" pitchFamily="2" charset="2"/>
              </a:rPr>
              <a:t>despues</a:t>
            </a:r>
            <a:endParaRPr lang="es-ES" dirty="0" smtClean="0"/>
          </a:p>
          <a:p>
            <a:pPr lvl="1"/>
            <a:r>
              <a:rPr lang="es-ES" dirty="0" err="1" smtClean="0"/>
              <a:t>Inside</a:t>
            </a:r>
            <a:r>
              <a:rPr lang="es-ES" dirty="0" err="1" smtClean="0">
                <a:sym typeface="Wingdings" panose="05000000000000000000" pitchFamily="2" charset="2"/>
              </a:rPr>
              <a:t>dentro</a:t>
            </a:r>
            <a:endParaRPr lang="es-ES" dirty="0" smtClean="0"/>
          </a:p>
          <a:p>
            <a:pPr lvl="1"/>
            <a:r>
              <a:rPr lang="es-ES" dirty="0" err="1" smtClean="0"/>
              <a:t>Replace</a:t>
            </a:r>
            <a:r>
              <a:rPr lang="es-ES" dirty="0" err="1" smtClean="0">
                <a:sym typeface="Wingdings" panose="05000000000000000000" pitchFamily="2" charset="2"/>
              </a:rPr>
              <a:t>reemplaza</a:t>
            </a:r>
            <a:r>
              <a:rPr lang="es-ES" dirty="0" smtClean="0">
                <a:sym typeface="Wingdings" panose="05000000000000000000" pitchFamily="2" charset="2"/>
              </a:rPr>
              <a:t> el elemento con el </a:t>
            </a:r>
            <a:r>
              <a:rPr lang="es-ES" dirty="0" err="1" smtClean="0">
                <a:sym typeface="Wingdings" panose="05000000000000000000" pitchFamily="2" charset="2"/>
              </a:rPr>
              <a:t>contendio</a:t>
            </a:r>
            <a:endParaRPr lang="es-ES" dirty="0" smtClean="0"/>
          </a:p>
          <a:p>
            <a:pPr lvl="1"/>
            <a:r>
              <a:rPr lang="es-ES" dirty="0" err="1" smtClean="0"/>
              <a:t>Attributes</a:t>
            </a:r>
            <a:r>
              <a:rPr lang="es-ES" dirty="0" smtClean="0">
                <a:sym typeface="Wingdings" panose="05000000000000000000" pitchFamily="2" charset="2"/>
              </a:rPr>
              <a:t> modifica los atributos del elemento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879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r>
              <a:rPr lang="es-ES" dirty="0" smtClean="0"/>
              <a:t> expresiones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Seleccionar por etiqueta </a:t>
            </a:r>
            <a:r>
              <a:rPr lang="es-ES" dirty="0" smtClean="0">
                <a:sym typeface="Wingdings" panose="05000000000000000000" pitchFamily="2" charset="2"/>
              </a:rPr>
              <a:t></a:t>
            </a:r>
            <a:r>
              <a:rPr lang="es-ES" dirty="0" err="1" smtClean="0">
                <a:sym typeface="Wingdings" panose="05000000000000000000" pitchFamily="2" charset="2"/>
              </a:rPr>
              <a:t>expr</a:t>
            </a:r>
            <a:r>
              <a:rPr lang="es-ES" dirty="0" smtClean="0">
                <a:sym typeface="Wingdings" panose="05000000000000000000" pitchFamily="2" charset="2"/>
              </a:rPr>
              <a:t>=“//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r>
              <a:rPr lang="es-ES" dirty="0" smtClean="0">
                <a:sym typeface="Wingdings" panose="05000000000000000000" pitchFamily="2" charset="2"/>
              </a:rPr>
              <a:t>, </a:t>
            </a:r>
            <a:r>
              <a:rPr lang="es-ES" dirty="0" err="1" smtClean="0">
                <a:sym typeface="Wingdings" panose="05000000000000000000" pitchFamily="2" charset="2"/>
              </a:rPr>
              <a:t>button</a:t>
            </a:r>
            <a:r>
              <a:rPr lang="es-ES" dirty="0" smtClean="0">
                <a:sym typeface="Wingdings" panose="05000000000000000000" pitchFamily="2" charset="2"/>
              </a:rPr>
              <a:t>”</a:t>
            </a:r>
            <a:endParaRPr lang="es-ES" dirty="0" smtClean="0"/>
          </a:p>
          <a:p>
            <a:r>
              <a:rPr lang="es-ES" dirty="0" smtClean="0"/>
              <a:t>Seleccionar por atributo</a:t>
            </a:r>
            <a:r>
              <a:rPr lang="es-ES" dirty="0" smtClean="0">
                <a:sym typeface="Wingdings" panose="05000000000000000000" pitchFamily="2" charset="2"/>
              </a:rPr>
              <a:t>//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r>
              <a:rPr lang="es-ES" dirty="0" smtClean="0">
                <a:sym typeface="Wingdings" panose="05000000000000000000" pitchFamily="2" charset="2"/>
              </a:rPr>
              <a:t>[@</a:t>
            </a:r>
            <a:r>
              <a:rPr lang="es-ES" dirty="0" err="1" smtClean="0">
                <a:sym typeface="Wingdings" panose="05000000000000000000" pitchFamily="2" charset="2"/>
              </a:rPr>
              <a:t>name</a:t>
            </a:r>
            <a:r>
              <a:rPr lang="es-ES" dirty="0" smtClean="0">
                <a:sym typeface="Wingdings" panose="05000000000000000000" pitchFamily="2" charset="2"/>
              </a:rPr>
              <a:t>=“v”]</a:t>
            </a:r>
            <a:endParaRPr lang="es-ES" dirty="0" smtClean="0"/>
          </a:p>
          <a:p>
            <a:r>
              <a:rPr lang="es-ES" dirty="0" smtClean="0"/>
              <a:t>Seleccionar por ID</a:t>
            </a:r>
            <a:r>
              <a:rPr lang="es-ES" dirty="0" smtClean="0">
                <a:sym typeface="Wingdings" panose="05000000000000000000" pitchFamily="2" charset="2"/>
              </a:rPr>
              <a:t>//record[@id=‘</a:t>
            </a:r>
            <a:r>
              <a:rPr lang="es-ES" dirty="0" err="1" smtClean="0">
                <a:sym typeface="Wingdings" panose="05000000000000000000" pitchFamily="2" charset="2"/>
              </a:rPr>
              <a:t>view_id</a:t>
            </a:r>
            <a:r>
              <a:rPr lang="es-ES" dirty="0" smtClean="0">
                <a:sym typeface="Wingdings" panose="05000000000000000000" pitchFamily="2" charset="2"/>
              </a:rPr>
              <a:t>’]</a:t>
            </a:r>
            <a:endParaRPr lang="es-ES" dirty="0" smtClean="0"/>
          </a:p>
          <a:p>
            <a:r>
              <a:rPr lang="es-ES" dirty="0" smtClean="0"/>
              <a:t>Seleccionar por </a:t>
            </a:r>
            <a:r>
              <a:rPr lang="es-ES" dirty="0" err="1" smtClean="0"/>
              <a:t>posicion</a:t>
            </a:r>
            <a:r>
              <a:rPr lang="es-ES" dirty="0" smtClean="0">
                <a:sym typeface="Wingdings" panose="05000000000000000000" pitchFamily="2" charset="2"/>
              </a:rPr>
              <a:t>//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r>
              <a:rPr lang="es-ES" dirty="0" smtClean="0">
                <a:sym typeface="Wingdings" panose="05000000000000000000" pitchFamily="2" charset="2"/>
              </a:rPr>
              <a:t>[1], 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r>
              <a:rPr lang="es-ES" dirty="0" smtClean="0">
                <a:sym typeface="Wingdings" panose="05000000000000000000" pitchFamily="2" charset="2"/>
              </a:rPr>
              <a:t>[</a:t>
            </a:r>
            <a:r>
              <a:rPr lang="es-ES" dirty="0" err="1" smtClean="0">
                <a:sym typeface="Wingdings" panose="05000000000000000000" pitchFamily="2" charset="2"/>
              </a:rPr>
              <a:t>last</a:t>
            </a:r>
            <a:r>
              <a:rPr lang="es-ES" dirty="0" smtClean="0">
                <a:sym typeface="Wingdings" panose="05000000000000000000" pitchFamily="2" charset="2"/>
              </a:rPr>
              <a:t>()]</a:t>
            </a:r>
            <a:endParaRPr lang="es-ES" dirty="0" smtClean="0"/>
          </a:p>
          <a:p>
            <a:r>
              <a:rPr lang="es-ES" dirty="0" smtClean="0"/>
              <a:t>Usar predicados para filtrar</a:t>
            </a:r>
            <a:r>
              <a:rPr lang="es-ES" dirty="0" smtClean="0">
                <a:sym typeface="Wingdings" panose="05000000000000000000" pitchFamily="2" charset="2"/>
              </a:rPr>
              <a:t>//</a:t>
            </a:r>
            <a:r>
              <a:rPr lang="es-ES" dirty="0" err="1" smtClean="0">
                <a:sym typeface="Wingdings" panose="05000000000000000000" pitchFamily="2" charset="2"/>
              </a:rPr>
              <a:t>fields</a:t>
            </a:r>
            <a:r>
              <a:rPr lang="es-ES" dirty="0" smtClean="0">
                <a:sym typeface="Wingdings" panose="05000000000000000000" pitchFamily="2" charset="2"/>
              </a:rPr>
              <a:t>[</a:t>
            </a:r>
            <a:r>
              <a:rPr lang="es-ES" dirty="0" err="1" smtClean="0">
                <a:sym typeface="Wingdings" panose="05000000000000000000" pitchFamily="2" charset="2"/>
              </a:rPr>
              <a:t>condicion</a:t>
            </a:r>
            <a:r>
              <a:rPr lang="es-ES" dirty="0" smtClean="0">
                <a:sym typeface="Wingdings" panose="05000000000000000000" pitchFamily="2" charset="2"/>
              </a:rPr>
              <a:t> AND ]</a:t>
            </a:r>
            <a:endParaRPr lang="es-ES" dirty="0" smtClean="0"/>
          </a:p>
          <a:p>
            <a:r>
              <a:rPr lang="es-ES" dirty="0" smtClean="0"/>
              <a:t>Seleccionar ancestros o padres</a:t>
            </a:r>
            <a:r>
              <a:rPr lang="es-ES" dirty="0" smtClean="0">
                <a:sym typeface="Wingdings" panose="05000000000000000000" pitchFamily="2" charset="2"/>
              </a:rPr>
              <a:t>..//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endParaRPr lang="es-ES" dirty="0" smtClean="0"/>
          </a:p>
          <a:p>
            <a:r>
              <a:rPr lang="es-ES" dirty="0" smtClean="0"/>
              <a:t>Seleccionar descendientes</a:t>
            </a:r>
            <a:r>
              <a:rPr lang="es-ES" dirty="0" smtClean="0">
                <a:sym typeface="Wingdings" panose="05000000000000000000" pitchFamily="2" charset="2"/>
              </a:rPr>
              <a:t>//</a:t>
            </a:r>
            <a:r>
              <a:rPr lang="es-ES" dirty="0" err="1" smtClean="0">
                <a:sym typeface="Wingdings" panose="05000000000000000000" pitchFamily="2" charset="2"/>
              </a:rPr>
              <a:t>form</a:t>
            </a:r>
            <a:r>
              <a:rPr lang="es-ES" dirty="0" smtClean="0">
                <a:sym typeface="Wingdings" panose="05000000000000000000" pitchFamily="2" charset="2"/>
              </a:rPr>
              <a:t>//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endParaRPr lang="es-ES" dirty="0" smtClean="0"/>
          </a:p>
          <a:p>
            <a:r>
              <a:rPr lang="es-ES" dirty="0" smtClean="0"/>
              <a:t>Seleccionar hermanos</a:t>
            </a:r>
            <a:r>
              <a:rPr lang="es-ES" dirty="0" smtClean="0">
                <a:sym typeface="Wingdings" panose="05000000000000000000" pitchFamily="2" charset="2"/>
              </a:rPr>
              <a:t>//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r>
              <a:rPr lang="es-ES" dirty="0" smtClean="0">
                <a:sym typeface="Wingdings" panose="05000000000000000000" pitchFamily="2" charset="2"/>
              </a:rPr>
              <a:t>[‘’]/</a:t>
            </a:r>
            <a:r>
              <a:rPr lang="es-ES" dirty="0" err="1" smtClean="0">
                <a:sym typeface="Wingdings" panose="05000000000000000000" pitchFamily="2" charset="2"/>
              </a:rPr>
              <a:t>preceding-silbing</a:t>
            </a:r>
            <a:r>
              <a:rPr lang="es-ES" dirty="0" smtClean="0">
                <a:sym typeface="Wingdings" panose="05000000000000000000" pitchFamily="2" charset="2"/>
              </a:rPr>
              <a:t>::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endParaRPr lang="es-ES" dirty="0" smtClean="0"/>
          </a:p>
          <a:p>
            <a:r>
              <a:rPr lang="es-ES" dirty="0" smtClean="0"/>
              <a:t>Seleccionar elementos que contienen cierto texto</a:t>
            </a:r>
            <a:r>
              <a:rPr lang="es-ES" dirty="0" smtClean="0">
                <a:sym typeface="Wingdings" panose="05000000000000000000" pitchFamily="2" charset="2"/>
              </a:rPr>
              <a:t>//</a:t>
            </a:r>
            <a:r>
              <a:rPr lang="es-ES" dirty="0" err="1" smtClean="0">
                <a:sym typeface="Wingdings" panose="05000000000000000000" pitchFamily="2" charset="2"/>
              </a:rPr>
              <a:t>label</a:t>
            </a:r>
            <a:r>
              <a:rPr lang="es-ES" dirty="0" smtClean="0">
                <a:sym typeface="Wingdings" panose="05000000000000000000" pitchFamily="2" charset="2"/>
              </a:rPr>
              <a:t>[</a:t>
            </a:r>
            <a:r>
              <a:rPr lang="es-ES" dirty="0" err="1" smtClean="0">
                <a:sym typeface="Wingdings" panose="05000000000000000000" pitchFamily="2" charset="2"/>
              </a:rPr>
              <a:t>contains</a:t>
            </a:r>
            <a:r>
              <a:rPr lang="es-ES" dirty="0" smtClean="0">
                <a:sym typeface="Wingdings" panose="05000000000000000000" pitchFamily="2" charset="2"/>
              </a:rPr>
              <a:t>(</a:t>
            </a:r>
            <a:r>
              <a:rPr lang="es-ES" dirty="0" err="1" smtClean="0">
                <a:sym typeface="Wingdings" panose="05000000000000000000" pitchFamily="2" charset="2"/>
              </a:rPr>
              <a:t>text</a:t>
            </a:r>
            <a:r>
              <a:rPr lang="es-ES" dirty="0" smtClean="0">
                <a:sym typeface="Wingdings" panose="05000000000000000000" pitchFamily="2" charset="2"/>
              </a:rPr>
              <a:t>(), ‘</a:t>
            </a:r>
            <a:r>
              <a:rPr lang="es-ES" dirty="0" err="1" smtClean="0">
                <a:sym typeface="Wingdings" panose="05000000000000000000" pitchFamily="2" charset="2"/>
              </a:rPr>
              <a:t>State</a:t>
            </a:r>
            <a:r>
              <a:rPr lang="es-ES" dirty="0" smtClean="0">
                <a:sym typeface="Wingdings" panose="05000000000000000000" pitchFamily="2" charset="2"/>
              </a:rPr>
              <a:t>’) ]</a:t>
            </a:r>
            <a:endParaRPr lang="es-ES" dirty="0" smtClean="0"/>
          </a:p>
          <a:p>
            <a:r>
              <a:rPr lang="es-ES" dirty="0" smtClean="0"/>
              <a:t>Combinar condiciones</a:t>
            </a:r>
            <a:r>
              <a:rPr lang="es-ES" dirty="0" smtClean="0">
                <a:sym typeface="Wingdings" panose="05000000000000000000" pitchFamily="2" charset="2"/>
              </a:rPr>
              <a:t>//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r>
              <a:rPr lang="es-ES" dirty="0" smtClean="0">
                <a:sym typeface="Wingdings" panose="05000000000000000000" pitchFamily="2" charset="2"/>
              </a:rPr>
              <a:t>[@</a:t>
            </a:r>
            <a:r>
              <a:rPr lang="es-ES" dirty="0" err="1" smtClean="0">
                <a:sym typeface="Wingdings" panose="05000000000000000000" pitchFamily="2" charset="2"/>
              </a:rPr>
              <a:t>name</a:t>
            </a:r>
            <a:r>
              <a:rPr lang="es-ES" dirty="0" smtClean="0">
                <a:sym typeface="Wingdings" panose="05000000000000000000" pitchFamily="2" charset="2"/>
              </a:rPr>
              <a:t>=‘</a:t>
            </a:r>
            <a:r>
              <a:rPr lang="es-ES" dirty="0" err="1" smtClean="0">
                <a:sym typeface="Wingdings" panose="05000000000000000000" pitchFamily="2" charset="2"/>
              </a:rPr>
              <a:t>state</a:t>
            </a:r>
            <a:r>
              <a:rPr lang="es-ES" dirty="0" smtClean="0">
                <a:sym typeface="Wingdings" panose="05000000000000000000" pitchFamily="2" charset="2"/>
              </a:rPr>
              <a:t>’  </a:t>
            </a:r>
            <a:r>
              <a:rPr lang="es-ES" dirty="0" err="1" smtClean="0">
                <a:sym typeface="Wingdings" panose="05000000000000000000" pitchFamily="2" charset="2"/>
              </a:rPr>
              <a:t>or</a:t>
            </a:r>
            <a:r>
              <a:rPr lang="es-ES" dirty="0" smtClean="0">
                <a:sym typeface="Wingdings" panose="05000000000000000000" pitchFamily="2" charset="2"/>
              </a:rPr>
              <a:t> @</a:t>
            </a:r>
            <a:r>
              <a:rPr lang="es-ES" dirty="0" err="1" smtClean="0">
                <a:sym typeface="Wingdings" panose="05000000000000000000" pitchFamily="2" charset="2"/>
              </a:rPr>
              <a:t>name</a:t>
            </a:r>
            <a:r>
              <a:rPr lang="es-ES" dirty="0" smtClean="0">
                <a:sym typeface="Wingdings" panose="05000000000000000000" pitchFamily="2" charset="2"/>
              </a:rPr>
              <a:t>=‘</a:t>
            </a:r>
            <a:r>
              <a:rPr lang="es-ES" dirty="0" err="1" smtClean="0">
                <a:sym typeface="Wingdings" panose="05000000000000000000" pitchFamily="2" charset="2"/>
              </a:rPr>
              <a:t>country_id</a:t>
            </a:r>
            <a:r>
              <a:rPr lang="es-ES" dirty="0" smtClean="0">
                <a:sym typeface="Wingdings" panose="05000000000000000000" pitchFamily="2" charset="2"/>
              </a:rPr>
              <a:t>’]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03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Directivas </a:t>
            </a:r>
            <a:r>
              <a:rPr lang="es-ES" dirty="0" err="1" smtClean="0"/>
              <a:t>QWeb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T-</a:t>
            </a:r>
            <a:r>
              <a:rPr lang="es-ES" dirty="0" err="1" smtClean="0"/>
              <a:t>if</a:t>
            </a:r>
            <a:r>
              <a:rPr lang="es-ES" dirty="0" smtClean="0"/>
              <a:t>: se utiliza para </a:t>
            </a:r>
            <a:r>
              <a:rPr lang="es-ES" dirty="0" err="1" smtClean="0"/>
              <a:t>renderizar</a:t>
            </a:r>
            <a:r>
              <a:rPr lang="es-ES" dirty="0" smtClean="0"/>
              <a:t> condicionalmente un bloque de contenido.</a:t>
            </a:r>
          </a:p>
          <a:p>
            <a:r>
              <a:rPr lang="es-ES" dirty="0" smtClean="0"/>
              <a:t>T-</a:t>
            </a:r>
            <a:r>
              <a:rPr lang="es-ES" dirty="0" err="1" smtClean="0"/>
              <a:t>else</a:t>
            </a:r>
            <a:r>
              <a:rPr lang="es-ES" dirty="0" smtClean="0"/>
              <a:t>: se utiliza para </a:t>
            </a:r>
            <a:r>
              <a:rPr lang="es-ES" dirty="0" err="1" smtClean="0"/>
              <a:t>renderizar</a:t>
            </a:r>
            <a:r>
              <a:rPr lang="es-ES" dirty="0" smtClean="0"/>
              <a:t> el bloque de contenido si el t-</a:t>
            </a:r>
            <a:r>
              <a:rPr lang="es-ES" dirty="0" err="1" smtClean="0"/>
              <a:t>if</a:t>
            </a:r>
            <a:r>
              <a:rPr lang="es-ES" dirty="0" smtClean="0"/>
              <a:t> da false</a:t>
            </a:r>
          </a:p>
          <a:p>
            <a:r>
              <a:rPr lang="es-ES" dirty="0" smtClean="0"/>
              <a:t>T-set: asigna un valor a una variable que luego puede ser utilizada dentro de </a:t>
            </a:r>
            <a:r>
              <a:rPr lang="es-ES" smtClean="0"/>
              <a:t>una plantilla.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65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Odoo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Odoo</a:t>
            </a:r>
            <a:r>
              <a:rPr lang="es-ES" dirty="0" smtClean="0"/>
              <a:t> es un sistema de gestión empresarial de código abierto que proporciona una amplia variedad de aplicaciones y módulos para diversas funciones empresariales.</a:t>
            </a:r>
          </a:p>
          <a:p>
            <a:r>
              <a:rPr lang="es-ES" dirty="0" err="1" smtClean="0"/>
              <a:t>Odoo</a:t>
            </a:r>
            <a:r>
              <a:rPr lang="es-ES" dirty="0" smtClean="0"/>
              <a:t> utiliza un método denominado </a:t>
            </a:r>
            <a:r>
              <a:rPr lang="es-ES" dirty="0" err="1" smtClean="0"/>
              <a:t>scaffolding</a:t>
            </a:r>
            <a:r>
              <a:rPr lang="es-ES" dirty="0" smtClean="0"/>
              <a:t> para generar de forma automática una estructura básica de estos módulos ayudando la iniciación de desarrollo.</a:t>
            </a:r>
          </a:p>
          <a:p>
            <a:r>
              <a:rPr lang="es-ES" dirty="0" smtClean="0"/>
              <a:t>Se realiza en la carpeta cd </a:t>
            </a:r>
            <a:r>
              <a:rPr lang="es-ES" dirty="0" err="1" smtClean="0"/>
              <a:t>mnt</a:t>
            </a:r>
            <a:r>
              <a:rPr lang="es-ES" dirty="0" smtClean="0"/>
              <a:t>/extra-</a:t>
            </a:r>
            <a:r>
              <a:rPr lang="es-ES" dirty="0" err="1" smtClean="0"/>
              <a:t>addons</a:t>
            </a:r>
            <a:r>
              <a:rPr lang="es-ES" dirty="0" smtClean="0"/>
              <a:t> con el comando </a:t>
            </a:r>
            <a:r>
              <a:rPr lang="es-ES" dirty="0" err="1" smtClean="0"/>
              <a:t>odoo</a:t>
            </a:r>
            <a:r>
              <a:rPr lang="es-ES" dirty="0" smtClean="0"/>
              <a:t> </a:t>
            </a:r>
            <a:r>
              <a:rPr lang="es-ES" dirty="0" err="1" smtClean="0"/>
              <a:t>scaffold</a:t>
            </a:r>
            <a:r>
              <a:rPr lang="es-ES" dirty="0" smtClean="0"/>
              <a:t> &lt;</a:t>
            </a:r>
            <a:r>
              <a:rPr lang="es-ES" dirty="0" err="1" smtClean="0"/>
              <a:t>nombreModulo</a:t>
            </a:r>
            <a:r>
              <a:rPr lang="es-ES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4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Archivos base de un módulo en </a:t>
            </a:r>
            <a:r>
              <a:rPr lang="es-ES" dirty="0" err="1" smtClean="0"/>
              <a:t>Odoo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Cuando generas un módulo con </a:t>
            </a:r>
            <a:r>
              <a:rPr lang="es-ES" dirty="0" err="1" smtClean="0"/>
              <a:t>odoo</a:t>
            </a:r>
            <a:r>
              <a:rPr lang="es-ES" dirty="0" smtClean="0"/>
              <a:t> </a:t>
            </a:r>
            <a:r>
              <a:rPr lang="es-ES" dirty="0" err="1" smtClean="0"/>
              <a:t>scaffold</a:t>
            </a:r>
            <a:r>
              <a:rPr lang="es-ES" dirty="0" smtClean="0"/>
              <a:t> se genera el siguiente esqueleto del módulo:</a:t>
            </a:r>
          </a:p>
          <a:p>
            <a:pPr lvl="1"/>
            <a:r>
              <a:rPr lang="es-ES" dirty="0" smtClean="0"/>
              <a:t>__init__.py</a:t>
            </a:r>
          </a:p>
          <a:p>
            <a:pPr lvl="1"/>
            <a:r>
              <a:rPr lang="es-ES" dirty="0" smtClean="0"/>
              <a:t>__manifest__.py</a:t>
            </a:r>
          </a:p>
          <a:p>
            <a:pPr lvl="1"/>
            <a:r>
              <a:rPr lang="es-ES" dirty="0" smtClean="0"/>
              <a:t>Demo</a:t>
            </a:r>
          </a:p>
          <a:p>
            <a:pPr lvl="2"/>
            <a:r>
              <a:rPr lang="es-ES" dirty="0" smtClean="0"/>
              <a:t>Demo.xml</a:t>
            </a:r>
          </a:p>
          <a:p>
            <a:pPr lvl="1"/>
            <a:r>
              <a:rPr lang="es-ES" dirty="0" smtClean="0"/>
              <a:t>Security</a:t>
            </a:r>
          </a:p>
          <a:p>
            <a:pPr lvl="2"/>
            <a:r>
              <a:rPr lang="es-ES" dirty="0" smtClean="0"/>
              <a:t>Ir.model.access.csv</a:t>
            </a:r>
          </a:p>
          <a:p>
            <a:pPr lvl="1"/>
            <a:r>
              <a:rPr lang="es-ES" dirty="0" err="1" smtClean="0"/>
              <a:t>Views</a:t>
            </a:r>
            <a:endParaRPr lang="es-ES" dirty="0" smtClean="0"/>
          </a:p>
          <a:p>
            <a:pPr lvl="2"/>
            <a:r>
              <a:rPr lang="es-ES" dirty="0" smtClean="0"/>
              <a:t>Views.xml</a:t>
            </a:r>
          </a:p>
          <a:p>
            <a:pPr lvl="2"/>
            <a:r>
              <a:rPr lang="es-ES" dirty="0" smtClean="0"/>
              <a:t>Templates.xml</a:t>
            </a:r>
          </a:p>
          <a:p>
            <a:pPr lvl="1"/>
            <a:r>
              <a:rPr lang="es-ES" dirty="0" err="1" smtClean="0"/>
              <a:t>Models</a:t>
            </a:r>
            <a:endParaRPr lang="es-ES" dirty="0" smtClean="0"/>
          </a:p>
          <a:p>
            <a:pPr lvl="2"/>
            <a:r>
              <a:rPr lang="es-ES" dirty="0" smtClean="0"/>
              <a:t>Models.py</a:t>
            </a:r>
          </a:p>
          <a:p>
            <a:pPr lvl="2"/>
            <a:r>
              <a:rPr lang="es-ES" dirty="0" smtClean="0"/>
              <a:t>__init__.py</a:t>
            </a:r>
          </a:p>
          <a:p>
            <a:pPr lvl="1"/>
            <a:r>
              <a:rPr lang="es-ES" dirty="0" err="1" smtClean="0"/>
              <a:t>Controllers</a:t>
            </a:r>
            <a:endParaRPr lang="es-ES" dirty="0" smtClean="0"/>
          </a:p>
          <a:p>
            <a:pPr lvl="2"/>
            <a:r>
              <a:rPr lang="es-ES" dirty="0" smtClean="0"/>
              <a:t>__init__.py</a:t>
            </a:r>
          </a:p>
          <a:p>
            <a:pPr lvl="2"/>
            <a:r>
              <a:rPr lang="es-ES" dirty="0" smtClean="0"/>
              <a:t>Controllers.py</a:t>
            </a:r>
          </a:p>
        </p:txBody>
      </p:sp>
    </p:spTree>
    <p:extLst>
      <p:ext uri="{BB962C8B-B14F-4D97-AF65-F5344CB8AC3E}">
        <p14:creationId xmlns:p14="http://schemas.microsoft.com/office/powerpoint/2010/main" val="7477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Odoo</a:t>
            </a:r>
            <a:r>
              <a:rPr lang="es-ES" dirty="0" smtClean="0"/>
              <a:t> utiliza tres tipos de modelos para representar datos en su SGE:</a:t>
            </a:r>
            <a:endParaRPr lang="es-ES" dirty="0"/>
          </a:p>
          <a:p>
            <a:pPr lvl="1"/>
            <a:r>
              <a:rPr lang="es-ES" dirty="0" err="1" smtClean="0"/>
              <a:t>Model</a:t>
            </a:r>
            <a:endParaRPr lang="es-ES" dirty="0" smtClean="0"/>
          </a:p>
          <a:p>
            <a:pPr lvl="2"/>
            <a:r>
              <a:rPr lang="es-ES" dirty="0" smtClean="0"/>
              <a:t>Datos persistentes</a:t>
            </a:r>
          </a:p>
          <a:p>
            <a:pPr lvl="1"/>
            <a:r>
              <a:rPr lang="es-ES" dirty="0" err="1" smtClean="0"/>
              <a:t>TransientModel</a:t>
            </a:r>
            <a:endParaRPr lang="es-ES" dirty="0" smtClean="0"/>
          </a:p>
          <a:p>
            <a:pPr lvl="2"/>
            <a:r>
              <a:rPr lang="es-ES" dirty="0" smtClean="0"/>
              <a:t>Datos temporales</a:t>
            </a:r>
          </a:p>
          <a:p>
            <a:pPr lvl="1"/>
            <a:r>
              <a:rPr lang="es-ES" dirty="0" err="1" smtClean="0"/>
              <a:t>AbstractModel</a:t>
            </a:r>
            <a:endParaRPr lang="es-ES" dirty="0" smtClean="0"/>
          </a:p>
          <a:p>
            <a:pPr lvl="2"/>
            <a:r>
              <a:rPr lang="es-ES" dirty="0" smtClean="0"/>
              <a:t>No se puede instanciar clase de forma directa, es una plantilla la cual tienen que heredar otras clases para poder instanciarse sus atributos y métodos</a:t>
            </a:r>
          </a:p>
        </p:txBody>
      </p:sp>
    </p:spTree>
    <p:extLst>
      <p:ext uri="{BB962C8B-B14F-4D97-AF65-F5344CB8AC3E}">
        <p14:creationId xmlns:p14="http://schemas.microsoft.com/office/powerpoint/2010/main" val="198884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Campos y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Todos van seguidos de </a:t>
            </a:r>
            <a:r>
              <a:rPr lang="es-ES" dirty="0" err="1" smtClean="0"/>
              <a:t>fields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Basicos</a:t>
            </a:r>
            <a:endParaRPr lang="es-ES" dirty="0" smtClean="0"/>
          </a:p>
          <a:p>
            <a:pPr lvl="1"/>
            <a:r>
              <a:rPr lang="es-ES" dirty="0" err="1" smtClean="0"/>
              <a:t>Float</a:t>
            </a:r>
            <a:r>
              <a:rPr lang="es-ES" dirty="0" smtClean="0"/>
              <a:t>, </a:t>
            </a:r>
            <a:r>
              <a:rPr lang="es-ES" dirty="0" err="1" smtClean="0"/>
              <a:t>Integer</a:t>
            </a:r>
            <a:r>
              <a:rPr lang="es-ES" dirty="0" smtClean="0"/>
              <a:t>, </a:t>
            </a:r>
            <a:r>
              <a:rPr lang="es-ES" dirty="0" err="1" smtClean="0"/>
              <a:t>char</a:t>
            </a:r>
            <a:r>
              <a:rPr lang="es-ES" dirty="0" smtClean="0"/>
              <a:t>, </a:t>
            </a:r>
            <a:r>
              <a:rPr lang="es-ES" dirty="0" err="1" smtClean="0"/>
              <a:t>boolean</a:t>
            </a:r>
            <a:endParaRPr lang="es-ES" dirty="0" smtClean="0"/>
          </a:p>
          <a:p>
            <a:r>
              <a:rPr lang="es-ES" dirty="0" smtClean="0"/>
              <a:t>Avanzados</a:t>
            </a:r>
          </a:p>
          <a:p>
            <a:pPr lvl="1"/>
            <a:r>
              <a:rPr lang="es-ES" dirty="0" err="1" smtClean="0"/>
              <a:t>Image,hmtl</a:t>
            </a:r>
            <a:r>
              <a:rPr lang="es-ES" dirty="0" smtClean="0"/>
              <a:t>, </a:t>
            </a:r>
            <a:r>
              <a:rPr lang="es-ES" dirty="0" err="1" smtClean="0"/>
              <a:t>binary</a:t>
            </a:r>
            <a:r>
              <a:rPr lang="es-ES" dirty="0" smtClean="0"/>
              <a:t>, </a:t>
            </a:r>
            <a:r>
              <a:rPr lang="es-ES" dirty="0" err="1" smtClean="0"/>
              <a:t>monetary</a:t>
            </a:r>
            <a:r>
              <a:rPr lang="es-ES" dirty="0" smtClean="0"/>
              <a:t>, </a:t>
            </a:r>
            <a:r>
              <a:rPr lang="es-ES" dirty="0" err="1" smtClean="0"/>
              <a:t>selection</a:t>
            </a:r>
            <a:r>
              <a:rPr lang="es-ES" dirty="0" smtClean="0"/>
              <a:t>, date , </a:t>
            </a:r>
            <a:r>
              <a:rPr lang="es-ES" dirty="0" err="1" smtClean="0"/>
              <a:t>datetime</a:t>
            </a:r>
            <a:r>
              <a:rPr lang="es-ES" dirty="0" smtClean="0"/>
              <a:t>, </a:t>
            </a:r>
            <a:r>
              <a:rPr lang="es-ES" dirty="0" err="1" smtClean="0"/>
              <a:t>text</a:t>
            </a:r>
            <a:r>
              <a:rPr lang="es-ES" dirty="0" smtClean="0"/>
              <a:t>, many2one(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r>
              <a:rPr lang="es-ES" dirty="0" smtClean="0"/>
              <a:t>Atributos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, default, </a:t>
            </a:r>
            <a:r>
              <a:rPr lang="es-ES" dirty="0" err="1" smtClean="0"/>
              <a:t>help</a:t>
            </a:r>
            <a:r>
              <a:rPr lang="es-ES" dirty="0" smtClean="0"/>
              <a:t> , </a:t>
            </a:r>
            <a:r>
              <a:rPr lang="es-ES" dirty="0" err="1" smtClean="0"/>
              <a:t>required</a:t>
            </a:r>
            <a:r>
              <a:rPr lang="es-ES" dirty="0" smtClean="0"/>
              <a:t>, </a:t>
            </a:r>
            <a:r>
              <a:rPr lang="es-ES" dirty="0" err="1" smtClean="0"/>
              <a:t>readonly</a:t>
            </a:r>
            <a:r>
              <a:rPr lang="es-ES" dirty="0" smtClean="0"/>
              <a:t>, compute</a:t>
            </a:r>
          </a:p>
        </p:txBody>
      </p:sp>
    </p:spTree>
    <p:extLst>
      <p:ext uri="{BB962C8B-B14F-4D97-AF65-F5344CB8AC3E}">
        <p14:creationId xmlns:p14="http://schemas.microsoft.com/office/powerpoint/2010/main" val="325402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Tree</a:t>
            </a:r>
            <a:endParaRPr lang="es-ES" dirty="0" smtClean="0"/>
          </a:p>
          <a:p>
            <a:pPr lvl="1"/>
            <a:r>
              <a:rPr lang="es-ES" dirty="0" smtClean="0"/>
              <a:t>Permite visualizar el contenido de las tablas</a:t>
            </a:r>
          </a:p>
          <a:p>
            <a:r>
              <a:rPr lang="es-ES" dirty="0" err="1" smtClean="0"/>
              <a:t>Form</a:t>
            </a:r>
            <a:endParaRPr lang="es-ES" dirty="0" smtClean="0"/>
          </a:p>
          <a:p>
            <a:pPr lvl="1"/>
            <a:r>
              <a:rPr lang="es-ES" dirty="0" smtClean="0"/>
              <a:t>Permite visualizar y editar el contenido de las tablas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17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en </a:t>
            </a:r>
            <a:r>
              <a:rPr lang="es-ES" dirty="0" err="1" smtClean="0"/>
              <a:t>Odoo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4</a:t>
            </a:r>
          </a:p>
          <a:p>
            <a:pPr lvl="1"/>
            <a:r>
              <a:rPr lang="es-ES" dirty="0" smtClean="0"/>
              <a:t>One2one</a:t>
            </a:r>
          </a:p>
          <a:p>
            <a:pPr lvl="2"/>
            <a:r>
              <a:rPr lang="es-ES" dirty="0" err="1" smtClean="0"/>
              <a:t>Relacion</a:t>
            </a:r>
            <a:r>
              <a:rPr lang="es-ES" dirty="0" smtClean="0"/>
              <a:t> de 1 a 1</a:t>
            </a:r>
          </a:p>
          <a:p>
            <a:pPr lvl="1"/>
            <a:r>
              <a:rPr lang="es-ES" dirty="0" smtClean="0"/>
              <a:t>Many2one</a:t>
            </a:r>
          </a:p>
          <a:p>
            <a:pPr lvl="2"/>
            <a:r>
              <a:rPr lang="es-ES" dirty="0" smtClean="0"/>
              <a:t>Relación de muchos a uno</a:t>
            </a:r>
          </a:p>
          <a:p>
            <a:pPr lvl="1"/>
            <a:r>
              <a:rPr lang="es-ES" dirty="0" smtClean="0"/>
              <a:t>One2many</a:t>
            </a:r>
          </a:p>
          <a:p>
            <a:pPr lvl="2"/>
            <a:r>
              <a:rPr lang="es-ES" dirty="0" smtClean="0"/>
              <a:t>Relación de uno a muchos</a:t>
            </a:r>
          </a:p>
          <a:p>
            <a:pPr lvl="1"/>
            <a:r>
              <a:rPr lang="es-ES" dirty="0" smtClean="0"/>
              <a:t>Many2many</a:t>
            </a:r>
          </a:p>
          <a:p>
            <a:pPr lvl="2"/>
            <a:r>
              <a:rPr lang="es-ES" dirty="0" smtClean="0"/>
              <a:t>Relación de muchos a muchos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313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 y elementos menú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Actions</a:t>
            </a:r>
            <a:endParaRPr lang="es-ES" dirty="0" smtClean="0"/>
          </a:p>
          <a:p>
            <a:pPr lvl="1"/>
            <a:r>
              <a:rPr lang="es-ES" dirty="0" smtClean="0"/>
              <a:t>Son acciones que se indican para el comportamiento de botones, abrir un formulario, etc. </a:t>
            </a:r>
            <a:r>
              <a:rPr lang="es-ES" dirty="0" err="1" smtClean="0"/>
              <a:t>Ir.actions.act_window</a:t>
            </a:r>
            <a:r>
              <a:rPr lang="es-ES" dirty="0" smtClean="0"/>
              <a:t> (ventanas) e </a:t>
            </a:r>
            <a:r>
              <a:rPr lang="es-ES" dirty="0" err="1" smtClean="0"/>
              <a:t>ir.actions.act_url</a:t>
            </a:r>
            <a:r>
              <a:rPr lang="es-ES" dirty="0" smtClean="0"/>
              <a:t> (</a:t>
            </a:r>
            <a:r>
              <a:rPr lang="es-ES" dirty="0" err="1" smtClean="0"/>
              <a:t>url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MenuItems</a:t>
            </a:r>
            <a:endParaRPr lang="es-ES" dirty="0" smtClean="0"/>
          </a:p>
          <a:p>
            <a:pPr lvl="1"/>
            <a:r>
              <a:rPr lang="es-ES" dirty="0" smtClean="0"/>
              <a:t>Sirven para definir </a:t>
            </a:r>
            <a:r>
              <a:rPr lang="es-ES" dirty="0" err="1" smtClean="0"/>
              <a:t>menuses</a:t>
            </a:r>
            <a:r>
              <a:rPr lang="es-ES" dirty="0" smtClean="0"/>
              <a:t> para acceder a diferentes partes del modulo</a:t>
            </a:r>
          </a:p>
        </p:txBody>
      </p:sp>
    </p:spTree>
    <p:extLst>
      <p:ext uri="{BB962C8B-B14F-4D97-AF65-F5344CB8AC3E}">
        <p14:creationId xmlns:p14="http://schemas.microsoft.com/office/powerpoint/2010/main" val="198289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Subida de un conjunto de objetos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Odoo</a:t>
            </a:r>
            <a:r>
              <a:rPr lang="es-ES" dirty="0" smtClean="0"/>
              <a:t> ofrece una manera eficiente de subir registros de datos a través de su interfaz web</a:t>
            </a:r>
          </a:p>
          <a:p>
            <a:pPr lvl="1"/>
            <a:r>
              <a:rPr lang="es-ES" dirty="0" smtClean="0"/>
              <a:t>1. Acceder a la vista Lista</a:t>
            </a:r>
          </a:p>
          <a:p>
            <a:pPr lvl="1"/>
            <a:r>
              <a:rPr lang="es-ES" dirty="0" smtClean="0"/>
              <a:t>2. Clic Favoritos</a:t>
            </a:r>
          </a:p>
          <a:p>
            <a:pPr lvl="1"/>
            <a:r>
              <a:rPr lang="es-ES" dirty="0" smtClean="0"/>
              <a:t>3. Importar Registros</a:t>
            </a:r>
          </a:p>
          <a:p>
            <a:pPr lvl="1"/>
            <a:r>
              <a:rPr lang="es-ES" dirty="0" smtClean="0"/>
              <a:t>4. Subir el archivo de datos.</a:t>
            </a:r>
          </a:p>
          <a:p>
            <a:pPr lvl="1"/>
            <a:r>
              <a:rPr lang="es-ES" dirty="0" smtClean="0"/>
              <a:t>5. Proceso de subida</a:t>
            </a:r>
          </a:p>
          <a:p>
            <a:pPr lvl="1"/>
            <a:r>
              <a:rPr lang="es-ES" dirty="0" smtClean="0"/>
              <a:t>6. </a:t>
            </a:r>
            <a:r>
              <a:rPr lang="es-ES" dirty="0" err="1" smtClean="0"/>
              <a:t>Revision</a:t>
            </a:r>
            <a:r>
              <a:rPr lang="es-ES" dirty="0" smtClean="0"/>
              <a:t> y </a:t>
            </a:r>
            <a:r>
              <a:rPr lang="es-ES" dirty="0" err="1" smtClean="0"/>
              <a:t>confirmacion</a:t>
            </a:r>
            <a:r>
              <a:rPr lang="es-E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2355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923</Words>
  <Application>Microsoft Office PowerPoint</Application>
  <PresentationFormat>Presentación en pantalla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SGE REPASO </vt:lpstr>
      <vt:lpstr>Odoo</vt:lpstr>
      <vt:lpstr>Archivos base de un módulo en Odoo</vt:lpstr>
      <vt:lpstr>Modelos</vt:lpstr>
      <vt:lpstr>Campos y atributos</vt:lpstr>
      <vt:lpstr>Vistas</vt:lpstr>
      <vt:lpstr>Relaciones en Odoo</vt:lpstr>
      <vt:lpstr>Acciones y elementos menú</vt:lpstr>
      <vt:lpstr>Subida de un conjunto de objetos</vt:lpstr>
      <vt:lpstr>Decoradores y campos computados</vt:lpstr>
      <vt:lpstr>Atritbutos del modelo de Odoo</vt:lpstr>
      <vt:lpstr>Atributos de la vista de Odoo</vt:lpstr>
      <vt:lpstr>Clases oe</vt:lpstr>
      <vt:lpstr>Clases oe</vt:lpstr>
      <vt:lpstr>Vista Kanban</vt:lpstr>
      <vt:lpstr>Xpath</vt:lpstr>
      <vt:lpstr>Xpath Atributos</vt:lpstr>
      <vt:lpstr>Xpath expresiones</vt:lpstr>
      <vt:lpstr>Directivas QWeb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SGE REPASO </dc:title>
  <dc:creator>As1ss</dc:creator>
  <cp:lastModifiedBy>As1ss</cp:lastModifiedBy>
  <cp:revision>112</cp:revision>
  <dcterms:created xsi:type="dcterms:W3CDTF">2024-02-13T18:39:57Z</dcterms:created>
  <dcterms:modified xsi:type="dcterms:W3CDTF">2024-02-13T23:06:22Z</dcterms:modified>
</cp:coreProperties>
</file>