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87" r:id="rId2"/>
    <p:sldId id="293" r:id="rId3"/>
    <p:sldId id="302" r:id="rId4"/>
    <p:sldId id="303" r:id="rId5"/>
    <p:sldId id="314" r:id="rId6"/>
    <p:sldId id="312" r:id="rId7"/>
    <p:sldId id="305" r:id="rId8"/>
    <p:sldId id="315" r:id="rId9"/>
    <p:sldId id="326" r:id="rId10"/>
    <p:sldId id="356" r:id="rId11"/>
    <p:sldId id="313" r:id="rId12"/>
    <p:sldId id="308" r:id="rId13"/>
    <p:sldId id="317" r:id="rId14"/>
    <p:sldId id="321" r:id="rId15"/>
    <p:sldId id="324" r:id="rId16"/>
    <p:sldId id="318" r:id="rId17"/>
    <p:sldId id="309" r:id="rId18"/>
    <p:sldId id="323" r:id="rId19"/>
    <p:sldId id="301" r:id="rId20"/>
    <p:sldId id="32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91" d="100"/>
          <a:sy n="91" d="100"/>
        </p:scale>
        <p:origin x="91" y="446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2024/3/27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8.wmf"/><Relationship Id="rId3" Type="http://schemas.openxmlformats.org/officeDocument/2006/relationships/image" Target="../media/image27.svg"/><Relationship Id="rId7" Type="http://schemas.openxmlformats.org/officeDocument/2006/relationships/image" Target="../media/image53.wmf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1.bin"/><Relationship Id="rId2" Type="http://schemas.openxmlformats.org/officeDocument/2006/relationships/image" Target="../media/image26.png"/><Relationship Id="rId16" Type="http://schemas.openxmlformats.org/officeDocument/2006/relationships/image" Target="../media/image5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48.bin"/><Relationship Id="rId5" Type="http://schemas.openxmlformats.org/officeDocument/2006/relationships/image" Target="../media/image52.wmf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4.wmf"/><Relationship Id="rId19" Type="http://schemas.openxmlformats.org/officeDocument/2006/relationships/image" Target="../media/image59.png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60.bin"/><Relationship Id="rId3" Type="http://schemas.openxmlformats.org/officeDocument/2006/relationships/image" Target="../media/image60.wmf"/><Relationship Id="rId21" Type="http://schemas.openxmlformats.org/officeDocument/2006/relationships/image" Target="../media/image69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67.wmf"/><Relationship Id="rId2" Type="http://schemas.openxmlformats.org/officeDocument/2006/relationships/oleObject" Target="../embeddings/oleObject52.bin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68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58.bin"/><Relationship Id="rId2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.svg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72.bin"/><Relationship Id="rId3" Type="http://schemas.openxmlformats.org/officeDocument/2006/relationships/image" Target="../media/image72.wmf"/><Relationship Id="rId21" Type="http://schemas.openxmlformats.org/officeDocument/2006/relationships/image" Target="../media/image81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79.wmf"/><Relationship Id="rId25" Type="http://schemas.openxmlformats.org/officeDocument/2006/relationships/image" Target="../media/image27.svg"/><Relationship Id="rId2" Type="http://schemas.openxmlformats.org/officeDocument/2006/relationships/oleObject" Target="../embeddings/oleObject64.bin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6.wmf"/><Relationship Id="rId24" Type="http://schemas.openxmlformats.org/officeDocument/2006/relationships/image" Target="../media/image26.png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23" Type="http://schemas.openxmlformats.org/officeDocument/2006/relationships/image" Target="../media/image82.w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80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87.wmf"/><Relationship Id="rId3" Type="http://schemas.openxmlformats.org/officeDocument/2006/relationships/image" Target="../media/image27.svg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9.wmf"/><Relationship Id="rId2" Type="http://schemas.openxmlformats.org/officeDocument/2006/relationships/image" Target="../media/image26.png"/><Relationship Id="rId16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90.wmf"/><Relationship Id="rId7" Type="http://schemas.openxmlformats.org/officeDocument/2006/relationships/image" Target="../media/image92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27.svg"/><Relationship Id="rId5" Type="http://schemas.openxmlformats.org/officeDocument/2006/relationships/image" Target="../media/image91.w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8.wmf"/><Relationship Id="rId18" Type="http://schemas.openxmlformats.org/officeDocument/2006/relationships/image" Target="../media/image26.png"/><Relationship Id="rId3" Type="http://schemas.openxmlformats.org/officeDocument/2006/relationships/image" Target="../media/image94.wmf"/><Relationship Id="rId21" Type="http://schemas.openxmlformats.org/officeDocument/2006/relationships/image" Target="../media/image101.w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100.wmf"/><Relationship Id="rId2" Type="http://schemas.openxmlformats.org/officeDocument/2006/relationships/oleObject" Target="../embeddings/oleObject86.bin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7.wmf"/><Relationship Id="rId5" Type="http://schemas.openxmlformats.org/officeDocument/2006/relationships/image" Target="../media/image63.wmf"/><Relationship Id="rId15" Type="http://schemas.openxmlformats.org/officeDocument/2006/relationships/image" Target="../media/image99.wmf"/><Relationship Id="rId23" Type="http://schemas.openxmlformats.org/officeDocument/2006/relationships/image" Target="../media/image103.svg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27.svg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92.bin"/><Relationship Id="rId22" Type="http://schemas.openxmlformats.org/officeDocument/2006/relationships/image" Target="../media/image10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svg"/><Relationship Id="rId4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60.bin"/><Relationship Id="rId3" Type="http://schemas.openxmlformats.org/officeDocument/2006/relationships/image" Target="../media/image104.wmf"/><Relationship Id="rId21" Type="http://schemas.openxmlformats.org/officeDocument/2006/relationships/image" Target="../media/image106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67.wmf"/><Relationship Id="rId2" Type="http://schemas.openxmlformats.org/officeDocument/2006/relationships/oleObject" Target="../embeddings/oleObject95.bin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9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68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58.bin"/><Relationship Id="rId2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sv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8.wmf"/><Relationship Id="rId21" Type="http://schemas.openxmlformats.org/officeDocument/2006/relationships/image" Target="../media/image7.sv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7.wmf"/><Relationship Id="rId21" Type="http://schemas.openxmlformats.org/officeDocument/2006/relationships/image" Target="../media/image27.sv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image" Target="../media/image28.wmf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image" Target="../media/image6.png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4.wmf"/><Relationship Id="rId3" Type="http://schemas.openxmlformats.org/officeDocument/2006/relationships/image" Target="../media/image41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7.svg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3.wmf"/><Relationship Id="rId5" Type="http://schemas.openxmlformats.org/officeDocument/2006/relationships/image" Target="../media/image33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27.svg"/><Relationship Id="rId7" Type="http://schemas.openxmlformats.org/officeDocument/2006/relationships/image" Target="../media/image49.wmf"/><Relationship Id="rId12" Type="http://schemas.openxmlformats.org/officeDocument/2006/relationships/image" Target="../media/image4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4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 </a:t>
              </a:r>
              <a:r>
                <a:rPr lang="zh-CN" altLang="en-US" sz="4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初轨确定和精密定轨原理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2.5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人造地球卫星精密定轨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》(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2024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7284717" cy="533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极短弧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(Too Short Arc, TSA)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可行域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GB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Admissible Region)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能量约束：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近地点高于大气层：</a:t>
            </a: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其他先验约束：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虚拟目标（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Virtual Object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可行域中一个元素           ，与观测属性                    ，可确定一个虚拟目标的轨道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47472F9-C4D6-6EF2-941D-424BCFB0B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A58C78C-9F57-DD72-7715-D5203EEAB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643635"/>
              </p:ext>
            </p:extLst>
          </p:nvPr>
        </p:nvGraphicFramePr>
        <p:xfrm>
          <a:off x="3045868" y="2296087"/>
          <a:ext cx="33210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660320" imgH="354240" progId="Equation.AxMath">
                  <p:embed/>
                </p:oleObj>
              </mc:Choice>
              <mc:Fallback>
                <p:oleObj name="AxMath" r:id="rId4" imgW="1660320" imgH="3542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A58C78C-9F57-DD72-7715-D5203EEABE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5868" y="2296087"/>
                        <a:ext cx="33210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618BD5B-55D9-2B41-DD2C-1106BAABF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466399"/>
              </p:ext>
            </p:extLst>
          </p:nvPr>
        </p:nvGraphicFramePr>
        <p:xfrm>
          <a:off x="5248450" y="1871347"/>
          <a:ext cx="1876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37800" imgH="234720" progId="Equation.AxMath">
                  <p:embed/>
                </p:oleObj>
              </mc:Choice>
              <mc:Fallback>
                <p:oleObj name="AxMath" r:id="rId6" imgW="937800" imgH="234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18BD5B-55D9-2B41-DD2C-1106BAABF5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48450" y="1871347"/>
                        <a:ext cx="187642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E8E23EBB-43B4-B1A7-1659-AFCE65A4A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7377" y="2285464"/>
            <a:ext cx="4094950" cy="4296921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EB5F22C-C25E-E72A-93B0-D504D43C07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255561"/>
              </p:ext>
            </p:extLst>
          </p:nvPr>
        </p:nvGraphicFramePr>
        <p:xfrm>
          <a:off x="4046712" y="3004112"/>
          <a:ext cx="2403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00960" imgH="196560" progId="Equation.AxMath">
                  <p:embed/>
                </p:oleObj>
              </mc:Choice>
              <mc:Fallback>
                <p:oleObj name="AxMath" r:id="rId9" imgW="120096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46712" y="3004112"/>
                        <a:ext cx="24034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801BDEB-335F-E6B3-6D0E-A2B200485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082923"/>
              </p:ext>
            </p:extLst>
          </p:nvPr>
        </p:nvGraphicFramePr>
        <p:xfrm>
          <a:off x="5096668" y="3487876"/>
          <a:ext cx="4984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249120" imgH="190440" progId="Equation.AxMath">
                  <p:embed/>
                </p:oleObj>
              </mc:Choice>
              <mc:Fallback>
                <p:oleObj name="AxMath" r:id="rId11" imgW="24912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96668" y="3487876"/>
                        <a:ext cx="4984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41DDF0D-068A-B056-7D22-C4898F8F6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036891"/>
              </p:ext>
            </p:extLst>
          </p:nvPr>
        </p:nvGraphicFramePr>
        <p:xfrm>
          <a:off x="5106534" y="3882837"/>
          <a:ext cx="4667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232920" imgH="190440" progId="Equation.AxMath">
                  <p:embed/>
                </p:oleObj>
              </mc:Choice>
              <mc:Fallback>
                <p:oleObj name="AxMath" r:id="rId13" imgW="232920" imgH="19044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A801BDEB-335F-E6B3-6D0E-A2B200485C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06534" y="3882837"/>
                        <a:ext cx="4667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2F8B5EB-5CFB-444B-1FD2-1EFA3185D917}"/>
              </a:ext>
            </a:extLst>
          </p:cNvPr>
          <p:cNvSpPr/>
          <p:nvPr/>
        </p:nvSpPr>
        <p:spPr>
          <a:xfrm>
            <a:off x="3455161" y="3495277"/>
            <a:ext cx="1641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探测星等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2D6F4D-EEEF-DDEA-3131-951E0CE1067C}"/>
              </a:ext>
            </a:extLst>
          </p:cNvPr>
          <p:cNvSpPr/>
          <p:nvPr/>
        </p:nvSpPr>
        <p:spPr>
          <a:xfrm>
            <a:off x="3455160" y="3888977"/>
            <a:ext cx="1641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地影外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40A6510-AF09-16CD-8151-7DB9731795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07743"/>
              </p:ext>
            </p:extLst>
          </p:nvPr>
        </p:nvGraphicFramePr>
        <p:xfrm>
          <a:off x="3899015" y="4946939"/>
          <a:ext cx="6127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306360" imgH="226800" progId="Equation.AxMath">
                  <p:embed/>
                </p:oleObj>
              </mc:Choice>
              <mc:Fallback>
                <p:oleObj name="AxMath" r:id="rId15" imgW="306360" imgH="226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618BD5B-55D9-2B41-DD2C-1106BAABF5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99015" y="4946939"/>
                        <a:ext cx="61277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0AFAC76-A824-DEC1-A385-426A22507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935109"/>
              </p:ext>
            </p:extLst>
          </p:nvPr>
        </p:nvGraphicFramePr>
        <p:xfrm>
          <a:off x="6086257" y="4919716"/>
          <a:ext cx="1152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576000" imgH="264600" progId="Equation.AxMath">
                  <p:embed/>
                </p:oleObj>
              </mc:Choice>
              <mc:Fallback>
                <p:oleObj name="AxMath" r:id="rId17" imgW="576000" imgH="2646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231F30E-7743-C0EF-A28A-69AACB5819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86257" y="4919716"/>
                        <a:ext cx="115252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3">
                <a:extLst>
                  <a:ext uri="{FF2B5EF4-FFF2-40B4-BE49-F238E27FC236}">
                    <a16:creationId xmlns:a16="http://schemas.microsoft.com/office/drawing/2014/main" id="{5A1682F7-CF6C-5FE5-82A4-5BAFA87B4322}"/>
                  </a:ext>
                </a:extLst>
              </p:cNvPr>
              <p:cNvSpPr txBox="1"/>
              <p:nvPr/>
            </p:nvSpPr>
            <p:spPr>
              <a:xfrm>
                <a:off x="2243335" y="5891656"/>
                <a:ext cx="4718921" cy="513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3">
                <a:extLst>
                  <a:ext uri="{FF2B5EF4-FFF2-40B4-BE49-F238E27FC236}">
                    <a16:creationId xmlns:a16="http://schemas.microsoft.com/office/drawing/2014/main" id="{5A1682F7-CF6C-5FE5-82A4-5BAFA87B4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335" y="5891656"/>
                <a:ext cx="4718921" cy="51353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E649742F-1792-ACDA-FEB6-2C5364241BDA}"/>
              </a:ext>
            </a:extLst>
          </p:cNvPr>
          <p:cNvSpPr/>
          <p:nvPr/>
        </p:nvSpPr>
        <p:spPr>
          <a:xfrm>
            <a:off x="6212814" y="2409245"/>
            <a:ext cx="2051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（绕地球轨道）</a:t>
            </a:r>
          </a:p>
        </p:txBody>
      </p:sp>
    </p:spTree>
    <p:extLst>
      <p:ext uri="{BB962C8B-B14F-4D97-AF65-F5344CB8AC3E}">
        <p14:creationId xmlns:p14="http://schemas.microsoft.com/office/powerpoint/2010/main" val="2964676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56113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024181"/>
              </p:ext>
            </p:extLst>
          </p:nvPr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02697"/>
              </p:ext>
            </p:extLst>
          </p:nvPr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51234"/>
              </p:ext>
            </p:extLst>
          </p:nvPr>
        </p:nvGraphicFramePr>
        <p:xfrm>
          <a:off x="3117794" y="5664716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440720" imgH="199800" progId="Equation.AxMath">
                  <p:embed/>
                </p:oleObj>
              </mc:Choice>
              <mc:Fallback>
                <p:oleObj name="AxMath" r:id="rId8" imgW="14407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2E9472F-741E-C0B9-3200-B7B9CE21CA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7794" y="5664716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142574"/>
              </p:ext>
            </p:extLst>
          </p:nvPr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AAA01DC-9CD2-F267-77A4-DBCF7352C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51705"/>
              </p:ext>
            </p:extLst>
          </p:nvPr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71B4F13-C7DE-7AB4-F436-193231C6FA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67112"/>
              </p:ext>
            </p:extLst>
          </p:nvPr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F778DC4-9B3F-194E-4356-098F0699B3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459626"/>
              </p:ext>
            </p:extLst>
          </p:nvPr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60475"/>
              </p:ext>
            </p:extLst>
          </p:nvPr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89300"/>
              </p:ext>
            </p:extLst>
          </p:nvPr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20" name="图形 19" descr="困惑的脸轮廓 纯色填充">
            <a:extLst>
              <a:ext uri="{FF2B5EF4-FFF2-40B4-BE49-F238E27FC236}">
                <a16:creationId xmlns:a16="http://schemas.microsoft.com/office/drawing/2014/main" id="{5AFCF9C4-6EDE-3918-2A00-452C49A477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9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现代的精密定轨过程：参数估计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待估状态量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可以扩充以包括多种参数：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地球物理参数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（重力场等）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天文参数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（日长，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DUT1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，极移参数，大天体引力常数、轨道等）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测站坐标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（地壳运动，地固坐标系的实现等）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仪器校正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（系统差：测距误差、钟差、天线相位中心等）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大气组合系数                            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经验力参数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等）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参数非任意：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定轨过程（参数估计过程）必须是可观测的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observable/observability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A6B289-CD23-E51B-9806-ACBB0266876F}"/>
              </a:ext>
            </a:extLst>
          </p:cNvPr>
          <p:cNvSpPr/>
          <p:nvPr/>
        </p:nvSpPr>
        <p:spPr>
          <a:xfrm>
            <a:off x="7276700" y="1259880"/>
            <a:ext cx="4818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精密定轨并不是只为了得到轨道！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3362756-17FE-9DA1-3699-0C08C8BBD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799768"/>
              </p:ext>
            </p:extLst>
          </p:nvPr>
        </p:nvGraphicFramePr>
        <p:xfrm>
          <a:off x="9152523" y="1897084"/>
          <a:ext cx="1868403" cy="85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56440" imgH="393480" progId="Equation.AxMath">
                  <p:embed/>
                </p:oleObj>
              </mc:Choice>
              <mc:Fallback>
                <p:oleObj name="AxMath" r:id="rId2" imgW="856440" imgH="3934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3F4A3CDC-1B71-101E-6E46-F644DB14A2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52523" y="1897084"/>
                        <a:ext cx="1868403" cy="8596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DCC768A-A9AD-C275-B767-B6D2BEF1C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301885"/>
              </p:ext>
            </p:extLst>
          </p:nvPr>
        </p:nvGraphicFramePr>
        <p:xfrm>
          <a:off x="4442226" y="4206859"/>
          <a:ext cx="1933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67320" imgH="196920" progId="Equation.AxMath">
                  <p:embed/>
                </p:oleObj>
              </mc:Choice>
              <mc:Fallback>
                <p:oleObj name="AxMath" r:id="rId4" imgW="9673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2226" y="4206859"/>
                        <a:ext cx="19335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385611B0-2D3E-B805-79D8-368885FBD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95D25BD-F483-8E95-60E3-D8E483566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080600"/>
              </p:ext>
            </p:extLst>
          </p:nvPr>
        </p:nvGraphicFramePr>
        <p:xfrm>
          <a:off x="2516391" y="1118740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376080" imgH="364680" progId="Equation.AxMath">
                  <p:embed/>
                </p:oleObj>
              </mc:Choice>
              <mc:Fallback>
                <p:oleObj name="AxMath" r:id="rId2" imgW="3376080" imgH="3646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5EDC79-D81F-4583-F551-AE63C6ACAE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6391" y="1118740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FC3573-2DF6-9D55-2767-10CCE04A4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398107"/>
              </p:ext>
            </p:extLst>
          </p:nvPr>
        </p:nvGraphicFramePr>
        <p:xfrm>
          <a:off x="1949450" y="2051909"/>
          <a:ext cx="3651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25920" imgH="379440" progId="Equation.AxMath">
                  <p:embed/>
                </p:oleObj>
              </mc:Choice>
              <mc:Fallback>
                <p:oleObj name="AxMath" r:id="rId4" imgW="1825920" imgH="37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9450" y="2051909"/>
                        <a:ext cx="365125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3CB8F2E-ADE8-1E3A-F0E1-857BA2310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882670"/>
              </p:ext>
            </p:extLst>
          </p:nvPr>
        </p:nvGraphicFramePr>
        <p:xfrm>
          <a:off x="6576312" y="2051535"/>
          <a:ext cx="47148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356920" imgH="379440" progId="Equation.AxMath">
                  <p:embed/>
                </p:oleObj>
              </mc:Choice>
              <mc:Fallback>
                <p:oleObj name="AxMath" r:id="rId6" imgW="2356920" imgH="379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6312" y="2051535"/>
                        <a:ext cx="47148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CC545AE-7AEA-DD8E-CEA4-756EE0B85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44632"/>
              </p:ext>
            </p:extLst>
          </p:nvPr>
        </p:nvGraphicFramePr>
        <p:xfrm>
          <a:off x="1127293" y="5442750"/>
          <a:ext cx="183038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0280" imgH="734400" progId="Equation.AxMath">
                  <p:embed/>
                </p:oleObj>
              </mc:Choice>
              <mc:Fallback>
                <p:oleObj name="AxMath" r:id="rId8" imgW="1160280" imgH="7344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7293" y="5442750"/>
                        <a:ext cx="1830387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9C5B0C-B579-3E3C-7783-BCFAB4049BA0}"/>
              </a:ext>
            </a:extLst>
          </p:cNvPr>
          <p:cNvSpPr/>
          <p:nvPr/>
        </p:nvSpPr>
        <p:spPr>
          <a:xfrm>
            <a:off x="3807852" y="3152904"/>
            <a:ext cx="3548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测量矩阵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（几何关系）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20F06-2C18-940A-AA0D-BAAB76A531D6}"/>
              </a:ext>
            </a:extLst>
          </p:cNvPr>
          <p:cNvSpPr/>
          <p:nvPr/>
        </p:nvSpPr>
        <p:spPr>
          <a:xfrm>
            <a:off x="3807852" y="5058704"/>
            <a:ext cx="4164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状态转移矩阵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—&gt;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C94B064-27FB-BB6C-AAB4-347DA2ADD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039243"/>
              </p:ext>
            </p:extLst>
          </p:nvPr>
        </p:nvGraphicFramePr>
        <p:xfrm>
          <a:off x="4840963" y="3869217"/>
          <a:ext cx="6318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16080" imgH="354240" progId="Equation.AxMath">
                  <p:embed/>
                </p:oleObj>
              </mc:Choice>
              <mc:Fallback>
                <p:oleObj name="AxMath" r:id="rId10" imgW="316080" imgH="3542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B409970-C95E-C3C9-5499-638CD05F0A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40963" y="3869217"/>
                        <a:ext cx="6318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558C764-8753-A840-E56A-A035FA21C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081740"/>
              </p:ext>
            </p:extLst>
          </p:nvPr>
        </p:nvGraphicFramePr>
        <p:xfrm>
          <a:off x="6143765" y="3831117"/>
          <a:ext cx="108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543240" imgH="385560" progId="Equation.AxMath">
                  <p:embed/>
                </p:oleObj>
              </mc:Choice>
              <mc:Fallback>
                <p:oleObj name="AxMath" r:id="rId12" imgW="543240" imgH="3855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31D3A44-5D74-2AD1-6CD4-3E4E26AA3B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43765" y="3831117"/>
                        <a:ext cx="10858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DE78EE8B-1B3A-11BB-E2AC-863F6E7FBB1C}"/>
              </a:ext>
            </a:extLst>
          </p:cNvPr>
          <p:cNvSpPr/>
          <p:nvPr/>
        </p:nvSpPr>
        <p:spPr>
          <a:xfrm>
            <a:off x="4335252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测距资料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010617-4A75-3E7E-57EE-C1B9BC2DE3A6}"/>
              </a:ext>
            </a:extLst>
          </p:cNvPr>
          <p:cNvSpPr/>
          <p:nvPr/>
        </p:nvSpPr>
        <p:spPr>
          <a:xfrm>
            <a:off x="7577986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赤道测角资料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DA40E5-00A8-4FDA-4D9A-30D408823694}"/>
              </a:ext>
            </a:extLst>
          </p:cNvPr>
          <p:cNvSpPr/>
          <p:nvPr/>
        </p:nvSpPr>
        <p:spPr>
          <a:xfrm>
            <a:off x="5836484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测速资料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9F60D0-BB01-5BC0-1368-A8E50A50BE29}"/>
              </a:ext>
            </a:extLst>
          </p:cNvPr>
          <p:cNvSpPr/>
          <p:nvPr/>
        </p:nvSpPr>
        <p:spPr>
          <a:xfrm>
            <a:off x="9417725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地平测角资料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F392895-1735-5F40-0342-80DF75144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662948"/>
              </p:ext>
            </p:extLst>
          </p:nvPr>
        </p:nvGraphicFramePr>
        <p:xfrm>
          <a:off x="7719970" y="3298894"/>
          <a:ext cx="12954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648000" imgH="689040" progId="Equation.AxMath">
                  <p:embed/>
                </p:oleObj>
              </mc:Choice>
              <mc:Fallback>
                <p:oleObj name="AxMath" r:id="rId14" imgW="648000" imgH="68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68F21D3-F0FE-6876-9143-17F589C96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19970" y="3298894"/>
                        <a:ext cx="129540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B4182A9-40E3-4999-D970-7ACAC8AC9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779155"/>
              </p:ext>
            </p:extLst>
          </p:nvPr>
        </p:nvGraphicFramePr>
        <p:xfrm>
          <a:off x="9603963" y="3269142"/>
          <a:ext cx="13398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669960" imgH="689040" progId="Equation.AxMath">
                  <p:embed/>
                </p:oleObj>
              </mc:Choice>
              <mc:Fallback>
                <p:oleObj name="AxMath" r:id="rId16" imgW="669960" imgH="68904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DAD9248-59EF-1CA9-887D-CDE38AD0E4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03963" y="3269142"/>
                        <a:ext cx="13398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BA239EC-E701-E86B-9E2F-4E9ED2DE7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148832"/>
              </p:ext>
            </p:extLst>
          </p:nvPr>
        </p:nvGraphicFramePr>
        <p:xfrm>
          <a:off x="4840963" y="5586375"/>
          <a:ext cx="2863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432080" imgH="357120" progId="Equation.AxMath">
                  <p:embed/>
                </p:oleObj>
              </mc:Choice>
              <mc:Fallback>
                <p:oleObj name="AxMath" r:id="rId18" imgW="1432080" imgH="3571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3CB8F2E-ADE8-1E3A-F0E1-857BA23101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40963" y="5586375"/>
                        <a:ext cx="286385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73B1A326-C8FA-08D1-2F22-F12B6AD8065B}"/>
              </a:ext>
            </a:extLst>
          </p:cNvPr>
          <p:cNvSpPr/>
          <p:nvPr/>
        </p:nvSpPr>
        <p:spPr>
          <a:xfrm>
            <a:off x="7039826" y="6157456"/>
            <a:ext cx="829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7ADCB9-EF37-B75C-9B0A-D5A41C366559}"/>
              </a:ext>
            </a:extLst>
          </p:cNvPr>
          <p:cNvSpPr/>
          <p:nvPr/>
        </p:nvSpPr>
        <p:spPr>
          <a:xfrm>
            <a:off x="7869483" y="6157456"/>
            <a:ext cx="372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受摄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（可简化，只考虑二体和</a:t>
            </a:r>
            <a:r>
              <a:rPr lang="en-US" altLang="zh-CN" sz="1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项）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D478F3A-EF2C-838F-DDDA-D543583B7A0F}"/>
              </a:ext>
            </a:extLst>
          </p:cNvPr>
          <p:cNvCxnSpPr/>
          <p:nvPr/>
        </p:nvCxnSpPr>
        <p:spPr>
          <a:xfrm>
            <a:off x="104775" y="2981325"/>
            <a:ext cx="11839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D572B69-4757-6C7C-64C9-C8ADF12591B1}"/>
              </a:ext>
            </a:extLst>
          </p:cNvPr>
          <p:cNvSpPr/>
          <p:nvPr/>
        </p:nvSpPr>
        <p:spPr>
          <a:xfrm>
            <a:off x="501447" y="3151917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非测量系统参数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94CC2A-072F-BB8A-4B03-8B8B3A097FB7}"/>
              </a:ext>
            </a:extLst>
          </p:cNvPr>
          <p:cNvSpPr/>
          <p:nvPr/>
        </p:nvSpPr>
        <p:spPr>
          <a:xfrm>
            <a:off x="383586" y="4178496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非动力学参数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0A7C2C4-5894-C745-72D8-207D26409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90623"/>
              </p:ext>
            </p:extLst>
          </p:nvPr>
        </p:nvGraphicFramePr>
        <p:xfrm>
          <a:off x="1137301" y="3570472"/>
          <a:ext cx="1149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728280" imgH="354240" progId="Equation.AxMath">
                  <p:embed/>
                </p:oleObj>
              </mc:Choice>
              <mc:Fallback>
                <p:oleObj name="AxMath" r:id="rId20" imgW="728280" imgH="354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CC545AE-7AEA-DD8E-CEA4-756EE0B859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37301" y="3570472"/>
                        <a:ext cx="114935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B20365BE-DF04-8FB8-680F-A2D102E21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796361"/>
              </p:ext>
            </p:extLst>
          </p:nvPr>
        </p:nvGraphicFramePr>
        <p:xfrm>
          <a:off x="1089612" y="4577912"/>
          <a:ext cx="14462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915480" imgH="379080" progId="Equation.AxMath">
                  <p:embed/>
                </p:oleObj>
              </mc:Choice>
              <mc:Fallback>
                <p:oleObj name="AxMath" r:id="rId22" imgW="915480" imgH="37908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0A7C2C4-5894-C745-72D8-207D26409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89612" y="4577912"/>
                        <a:ext cx="1446213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78C89020-6916-A235-9799-D5C89798D242}"/>
              </a:ext>
            </a:extLst>
          </p:cNvPr>
          <p:cNvSpPr/>
          <p:nvPr/>
        </p:nvSpPr>
        <p:spPr>
          <a:xfrm>
            <a:off x="407403" y="5151037"/>
            <a:ext cx="98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其它</a:t>
            </a:r>
          </a:p>
        </p:txBody>
      </p:sp>
      <p:pic>
        <p:nvPicPr>
          <p:cNvPr id="24" name="图形 23" descr="紧张的脸轮廓 纯色填充">
            <a:extLst>
              <a:ext uri="{FF2B5EF4-FFF2-40B4-BE49-F238E27FC236}">
                <a16:creationId xmlns:a16="http://schemas.microsoft.com/office/drawing/2014/main" id="{C020CBF4-06A4-5C0C-C724-EED2C5C4C40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/>
      <p:bldP spid="20" grpId="0"/>
      <p:bldP spid="25" grpId="0"/>
      <p:bldP spid="27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63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测量矩阵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测距资料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测速资料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赤道测角资料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pic>
        <p:nvPicPr>
          <p:cNvPr id="28" name="图形 27" descr="紧张的脸轮廓 纯色填充">
            <a:extLst>
              <a:ext uri="{FF2B5EF4-FFF2-40B4-BE49-F238E27FC236}">
                <a16:creationId xmlns:a16="http://schemas.microsoft.com/office/drawing/2014/main" id="{BCB3097E-9146-3342-91CC-A611D0FB5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ED268B8-19F5-D4C6-1288-4F65D3ACC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18704"/>
              </p:ext>
            </p:extLst>
          </p:nvPr>
        </p:nvGraphicFramePr>
        <p:xfrm>
          <a:off x="5788977" y="5097092"/>
          <a:ext cx="54165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708280" imgH="689040" progId="Equation.AxMath">
                  <p:embed/>
                </p:oleObj>
              </mc:Choice>
              <mc:Fallback>
                <p:oleObj name="AxMath" r:id="rId4" imgW="2708280" imgH="68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F392895-1735-5F40-0342-80DF75144C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88977" y="5097092"/>
                        <a:ext cx="54165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2FD4D3D-00D0-6AF3-1FAB-C643D0A4C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529571"/>
              </p:ext>
            </p:extLst>
          </p:nvPr>
        </p:nvGraphicFramePr>
        <p:xfrm>
          <a:off x="9885363" y="1282560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618480" imgH="190800" progId="Equation.AxMath">
                  <p:embed/>
                </p:oleObj>
              </mc:Choice>
              <mc:Fallback>
                <p:oleObj name="AxMath" r:id="rId6" imgW="618480" imgH="190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85363" y="1282560"/>
                        <a:ext cx="1238250" cy="3810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F63ED71-43ED-5ADF-55D1-4B2A76755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20093"/>
              </p:ext>
            </p:extLst>
          </p:nvPr>
        </p:nvGraphicFramePr>
        <p:xfrm>
          <a:off x="1880332" y="5232030"/>
          <a:ext cx="31527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77160" imgH="554400" progId="Equation.AxMath">
                  <p:embed/>
                </p:oleObj>
              </mc:Choice>
              <mc:Fallback>
                <p:oleObj name="AxMath" r:id="rId8" imgW="1577160" imgH="5544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66C7E24-583C-0E9F-62B4-9FB36A1E52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80332" y="5232030"/>
                        <a:ext cx="3152775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E1EA6FF-CE79-0F1F-4821-AFAF17CB9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162101"/>
              </p:ext>
            </p:extLst>
          </p:nvPr>
        </p:nvGraphicFramePr>
        <p:xfrm>
          <a:off x="2919413" y="1932112"/>
          <a:ext cx="23431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71440" imgH="354240" progId="Equation.AxMath">
                  <p:embed/>
                </p:oleObj>
              </mc:Choice>
              <mc:Fallback>
                <p:oleObj name="AxMath" r:id="rId10" imgW="1171440" imgH="354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C94B064-27FB-BB6C-AAB4-347DA2ADD3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19413" y="1932112"/>
                        <a:ext cx="23431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6966B40-67E9-87C4-D0C1-A69AD5F31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529924"/>
              </p:ext>
            </p:extLst>
          </p:nvPr>
        </p:nvGraphicFramePr>
        <p:xfrm>
          <a:off x="5719763" y="2984270"/>
          <a:ext cx="4165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082960" imgH="385560" progId="Equation.AxMath">
                  <p:embed/>
                </p:oleObj>
              </mc:Choice>
              <mc:Fallback>
                <p:oleObj name="AxMath" r:id="rId12" imgW="2082960" imgH="38556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558C764-8753-A840-E56A-A035FA21C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19763" y="2984270"/>
                        <a:ext cx="41656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2BE6BC9-77A5-1DE0-A5D7-FD28D0AC3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25753"/>
              </p:ext>
            </p:extLst>
          </p:nvPr>
        </p:nvGraphicFramePr>
        <p:xfrm>
          <a:off x="2029556" y="3346661"/>
          <a:ext cx="2854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427400" imgH="347040" progId="Equation.AxMath">
                  <p:embed/>
                </p:oleObj>
              </mc:Choice>
              <mc:Fallback>
                <p:oleObj name="AxMath" r:id="rId14" imgW="1427400" imgH="347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29556" y="3346661"/>
                        <a:ext cx="285432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ED97634-A11B-B539-D511-05993D59C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570133"/>
              </p:ext>
            </p:extLst>
          </p:nvPr>
        </p:nvGraphicFramePr>
        <p:xfrm>
          <a:off x="5719763" y="3758969"/>
          <a:ext cx="235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77560" imgH="385560" progId="Equation.AxMath">
                  <p:embed/>
                </p:oleObj>
              </mc:Choice>
              <mc:Fallback>
                <p:oleObj name="AxMath" r:id="rId16" imgW="1177560" imgH="38556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86966B40-67E9-87C4-D0C1-A69AD5F31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19763" y="3758969"/>
                        <a:ext cx="23558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46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5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State Transition Matrix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分析法：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给出各元素的解析表达式（长期项）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（第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8~10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节课）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计算效率高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数值法积分：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待估参数初值给予一定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的微小差异计算受摄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星历（差分近似微分）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不稳定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变分方程：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满足的微分方程（变分方程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程序编写简单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06F3B1-38F4-59BB-6EF9-D67F5BA0C83A}"/>
              </a:ext>
            </a:extLst>
          </p:cNvPr>
          <p:cNvSpPr/>
          <p:nvPr/>
        </p:nvSpPr>
        <p:spPr>
          <a:xfrm>
            <a:off x="7392914" y="1742671"/>
            <a:ext cx="4717806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很重要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，本课不作进一步介绍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AFD839D-91BD-71CD-76C7-C71E4D0CA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769" y="4275406"/>
          <a:ext cx="5156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577960" imgH="424440" progId="Equation.AxMath">
                  <p:embed/>
                </p:oleObj>
              </mc:Choice>
              <mc:Fallback>
                <p:oleObj name="AxMath" r:id="rId2" imgW="2577960" imgH="424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AFD839D-91BD-71CD-76C7-C71E4D0CA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40769" y="4275406"/>
                        <a:ext cx="51562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7CEAC93-1628-F301-6826-FA6B7A74D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1857" y="5377150"/>
          <a:ext cx="1908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54000" imgH="196920" progId="Equation.AxMath">
                  <p:embed/>
                </p:oleObj>
              </mc:Choice>
              <mc:Fallback>
                <p:oleObj name="AxMath" r:id="rId4" imgW="954000" imgH="1969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7CEAC93-1628-F301-6826-FA6B7A74D7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1857" y="5377150"/>
                        <a:ext cx="19081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4E93F0-D6C8-AB88-81B5-2F8363DCC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39" y="1696950"/>
          <a:ext cx="2795514" cy="49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27520" imgH="199800" progId="Equation.AxMath">
                  <p:embed/>
                </p:oleObj>
              </mc:Choice>
              <mc:Fallback>
                <p:oleObj name="AxMath" r:id="rId6" imgW="11275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14E93F0-D6C8-AB88-81B5-2F8363DCCA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9339" y="1696950"/>
                        <a:ext cx="2795514" cy="49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4749907-9F4D-7EAE-800E-CDA09F8A5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4456" y="6052282"/>
          <a:ext cx="370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854720" imgH="229680" progId="Equation.AxMath">
                  <p:embed/>
                </p:oleObj>
              </mc:Choice>
              <mc:Fallback>
                <p:oleObj name="AxMath" r:id="rId8" imgW="1854720" imgH="2296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C4749907-9F4D-7EAE-800E-CDA09F8A5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04456" y="6052282"/>
                        <a:ext cx="3708400" cy="4603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F744C4A-14DF-B444-3299-A5C3A8855277}"/>
              </a:ext>
            </a:extLst>
          </p:cNvPr>
          <p:cNvSpPr/>
          <p:nvPr/>
        </p:nvSpPr>
        <p:spPr>
          <a:xfrm>
            <a:off x="5483800" y="2107208"/>
            <a:ext cx="1132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修正量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C41CCD-EE96-D1E2-B99D-E36723FE873F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2099801"/>
            <a:ext cx="691356" cy="16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下 24">
            <a:extLst>
              <a:ext uri="{FF2B5EF4-FFF2-40B4-BE49-F238E27FC236}">
                <a16:creationId xmlns:a16="http://schemas.microsoft.com/office/drawing/2014/main" id="{91C90A89-8D12-BE45-E066-C9AFE1F2556B}"/>
              </a:ext>
            </a:extLst>
          </p:cNvPr>
          <p:cNvSpPr/>
          <p:nvPr/>
        </p:nvSpPr>
        <p:spPr>
          <a:xfrm>
            <a:off x="5310961" y="504324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C81E1B9C-345E-769E-A766-368A507D2663}"/>
              </a:ext>
            </a:extLst>
          </p:cNvPr>
          <p:cNvSpPr/>
          <p:nvPr/>
        </p:nvSpPr>
        <p:spPr>
          <a:xfrm>
            <a:off x="5310961" y="576729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形 27" descr="紧张的脸轮廓 纯色填充">
            <a:extLst>
              <a:ext uri="{FF2B5EF4-FFF2-40B4-BE49-F238E27FC236}">
                <a16:creationId xmlns:a16="http://schemas.microsoft.com/office/drawing/2014/main" id="{BCB3097E-9146-3342-91CC-A611D0FB50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82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DF7EB9D-A15E-E0A5-D03A-FA390A2AD41A}"/>
              </a:ext>
            </a:extLst>
          </p:cNvPr>
          <p:cNvSpPr/>
          <p:nvPr/>
        </p:nvSpPr>
        <p:spPr>
          <a:xfrm>
            <a:off x="6223000" y="1052513"/>
            <a:ext cx="5981724" cy="5408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权矩阵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协方差矩阵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可证明当                   时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最优权重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难以获得，通常依据残差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6453487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最优估计理论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古典最小二乘估计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（残差平方和极小）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赋予最优加权：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线性无偏最小方差估计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8CD835A-ED0C-72D1-C208-51D1ABF8D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492256"/>
              </p:ext>
            </p:extLst>
          </p:nvPr>
        </p:nvGraphicFramePr>
        <p:xfrm>
          <a:off x="1538327" y="2153917"/>
          <a:ext cx="33210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910160" imgH="374760" progId="Equation.AxMath">
                  <p:embed/>
                </p:oleObj>
              </mc:Choice>
              <mc:Fallback>
                <p:oleObj name="AxMath" r:id="rId2" imgW="1910160" imgH="3747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8327" y="2153917"/>
                        <a:ext cx="332105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6B42592-AF1F-73C1-2EFE-4FF6D1C11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115493"/>
              </p:ext>
            </p:extLst>
          </p:nvPr>
        </p:nvGraphicFramePr>
        <p:xfrm>
          <a:off x="7997690" y="3540408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40720" imgH="199800" progId="Equation.AxMath">
                  <p:embed/>
                </p:oleObj>
              </mc:Choice>
              <mc:Fallback>
                <p:oleObj name="AxMath" r:id="rId4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7690" y="3540408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51BA424-DB79-ECFE-6EE9-23DBC746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144463"/>
              </p:ext>
            </p:extLst>
          </p:nvPr>
        </p:nvGraphicFramePr>
        <p:xfrm>
          <a:off x="8331604" y="3111686"/>
          <a:ext cx="2190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95840" imgH="190800" progId="Equation.AxMath">
                  <p:embed/>
                </p:oleObj>
              </mc:Choice>
              <mc:Fallback>
                <p:oleObj name="AxMath" r:id="rId6" imgW="1095840" imgH="190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31604" y="3111686"/>
                        <a:ext cx="2190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4AD8415-48A0-54AD-505A-7953E8263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939069"/>
              </p:ext>
            </p:extLst>
          </p:nvPr>
        </p:nvGraphicFramePr>
        <p:xfrm>
          <a:off x="7022098" y="2648894"/>
          <a:ext cx="4924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61680" imgH="196560" progId="Equation.AxMath">
                  <p:embed/>
                </p:oleObj>
              </mc:Choice>
              <mc:Fallback>
                <p:oleObj name="AxMath" r:id="rId8" imgW="2461680" imgH="1965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22098" y="2648894"/>
                        <a:ext cx="4924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4A871A9-C14A-7FCE-4877-8B0E9134C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491579"/>
              </p:ext>
            </p:extLst>
          </p:nvPr>
        </p:nvGraphicFramePr>
        <p:xfrm>
          <a:off x="7933255" y="1347826"/>
          <a:ext cx="21875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28040" imgH="731520" progId="Equation.AxMath">
                  <p:embed/>
                </p:oleObj>
              </mc:Choice>
              <mc:Fallback>
                <p:oleObj name="AxMath" r:id="rId10" imgW="1328040" imgH="73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33255" y="1347826"/>
                        <a:ext cx="218757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5C97738-7975-196E-E859-DB1D6C75AC17}"/>
              </a:ext>
            </a:extLst>
          </p:cNvPr>
          <p:cNvSpPr/>
          <p:nvPr/>
        </p:nvSpPr>
        <p:spPr>
          <a:xfrm>
            <a:off x="739522" y="5805487"/>
            <a:ext cx="4918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注意：观测量</a:t>
            </a:r>
            <a:r>
              <a:rPr lang="zh-CN" altLang="en-US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和状态量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之间不满足线性关系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0F2F1BE-7F84-850D-5703-5E2FE397F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042185"/>
              </p:ext>
            </p:extLst>
          </p:nvPr>
        </p:nvGraphicFramePr>
        <p:xfrm>
          <a:off x="897650" y="1712753"/>
          <a:ext cx="5474160" cy="39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737080" imgH="199800" progId="Equation.AxMath">
                  <p:embed/>
                </p:oleObj>
              </mc:Choice>
              <mc:Fallback>
                <p:oleObj name="AxMath" r:id="rId12" imgW="2737080" imgH="199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650" y="1712753"/>
                        <a:ext cx="5474160" cy="39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BD41FBF-47F1-8450-4E0D-EB1DE3262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449169"/>
              </p:ext>
            </p:extLst>
          </p:nvPr>
        </p:nvGraphicFramePr>
        <p:xfrm>
          <a:off x="7309664" y="4684975"/>
          <a:ext cx="48609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430360" imgH="199800" progId="Equation.AxMath">
                  <p:embed/>
                </p:oleObj>
              </mc:Choice>
              <mc:Fallback>
                <p:oleObj name="AxMath" r:id="rId14" imgW="243036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6B42592-AF1F-73C1-2EFE-4FF6D1C117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09664" y="4684975"/>
                        <a:ext cx="48609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7BC2589-E9CB-09AB-478F-BBDF7FCA8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303199"/>
              </p:ext>
            </p:extLst>
          </p:nvPr>
        </p:nvGraphicFramePr>
        <p:xfrm>
          <a:off x="8225097" y="5532797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33880" imgH="190800" progId="Equation.AxMath">
                  <p:embed/>
                </p:oleObj>
              </mc:Choice>
              <mc:Fallback>
                <p:oleObj name="AxMath" r:id="rId16" imgW="533880" imgH="1908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BD41FBF-47F1-8450-4E0D-EB1DE3262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25097" y="5532797"/>
                        <a:ext cx="1066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A206C9A4-6F38-EA05-C359-3045C195CD7C}"/>
              </a:ext>
            </a:extLst>
          </p:cNvPr>
          <p:cNvSpPr/>
          <p:nvPr/>
        </p:nvSpPr>
        <p:spPr>
          <a:xfrm>
            <a:off x="6776808" y="50352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待定参数误差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FD227A-E274-6644-C077-5EA8AA2B3769}"/>
              </a:ext>
            </a:extLst>
          </p:cNvPr>
          <p:cNvSpPr/>
          <p:nvPr/>
        </p:nvSpPr>
        <p:spPr>
          <a:xfrm>
            <a:off x="9378206" y="50352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观测误差</a:t>
            </a:r>
          </a:p>
        </p:txBody>
      </p:sp>
      <p:pic>
        <p:nvPicPr>
          <p:cNvPr id="18" name="图形 17" descr="紧张的脸轮廓 纯色填充">
            <a:extLst>
              <a:ext uri="{FF2B5EF4-FFF2-40B4-BE49-F238E27FC236}">
                <a16:creationId xmlns:a16="http://schemas.microsoft.com/office/drawing/2014/main" id="{285EE12E-C2FB-DBC9-3573-9D9F7BD82C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79308" y="711200"/>
            <a:ext cx="571360" cy="571360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DF01E33-0A83-7527-EBD1-922423A33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572801"/>
              </p:ext>
            </p:extLst>
          </p:nvPr>
        </p:nvGraphicFramePr>
        <p:xfrm>
          <a:off x="1538327" y="3967531"/>
          <a:ext cx="46164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2308320" imgH="196560" progId="Equation.AxMath">
                  <p:embed/>
                </p:oleObj>
              </mc:Choice>
              <mc:Fallback>
                <p:oleObj name="AxMath" r:id="rId20" imgW="2308320" imgH="1965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4AD8415-48A0-54AD-505A-7953E8263B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38327" y="3967531"/>
                        <a:ext cx="46164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形 21" descr="眩晕的脸轮廓 纯色填充">
            <a:extLst>
              <a:ext uri="{FF2B5EF4-FFF2-40B4-BE49-F238E27FC236}">
                <a16:creationId xmlns:a16="http://schemas.microsoft.com/office/drawing/2014/main" id="{CEFCA27F-71E3-69D7-07E4-75D4C302E5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40203" y="2804792"/>
            <a:ext cx="571360" cy="571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BA9EA1-8296-0625-3BD3-65E3E532AE11}"/>
              </a:ext>
            </a:extLst>
          </p:cNvPr>
          <p:cNvSpPr/>
          <p:nvPr/>
        </p:nvSpPr>
        <p:spPr>
          <a:xfrm>
            <a:off x="10538607" y="6314763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状态估计过程：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最小二乘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E791804-2B65-ECF6-BC9B-81CD56532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4724"/>
              </p:ext>
            </p:extLst>
          </p:nvPr>
        </p:nvGraphicFramePr>
        <p:xfrm>
          <a:off x="5769892" y="1306231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40720" imgH="199800" progId="Equation.AxMath">
                  <p:embed/>
                </p:oleObj>
              </mc:Choice>
              <mc:Fallback>
                <p:oleObj name="AxMath" r:id="rId2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9892" y="1306231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1A0621EE-AFB7-4E83-57C8-A898C0DA73A5}"/>
              </a:ext>
            </a:extLst>
          </p:cNvPr>
          <p:cNvSpPr/>
          <p:nvPr/>
        </p:nvSpPr>
        <p:spPr>
          <a:xfrm>
            <a:off x="1038101" y="2323833"/>
            <a:ext cx="4768737" cy="3523987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批处理：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迭代计算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结果较稳定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5BF2DC-48BC-37AF-7E49-FDE3826B3D55}"/>
              </a:ext>
            </a:extLst>
          </p:cNvPr>
          <p:cNvSpPr/>
          <p:nvPr/>
        </p:nvSpPr>
        <p:spPr>
          <a:xfrm>
            <a:off x="6453445" y="2330080"/>
            <a:ext cx="4768737" cy="348529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序贯处理（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Kalman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滤波）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需求：实时性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低维矩阵求逆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要求：数据连续性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需要调参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野值剔除问题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形 7" descr="眩晕的脸轮廓 纯色填充">
            <a:extLst>
              <a:ext uri="{FF2B5EF4-FFF2-40B4-BE49-F238E27FC236}">
                <a16:creationId xmlns:a16="http://schemas.microsoft.com/office/drawing/2014/main" id="{806EDCC3-16B5-B61B-1377-770CD7202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6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151968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542BB98-8B30-703A-CA4F-7E10FC61F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96384"/>
              </p:ext>
            </p:extLst>
          </p:nvPr>
        </p:nvGraphicFramePr>
        <p:xfrm>
          <a:off x="3343275" y="5695950"/>
          <a:ext cx="24320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216440" imgH="168480" progId="Equation.AxMath">
                  <p:embed/>
                </p:oleObj>
              </mc:Choice>
              <mc:Fallback>
                <p:oleObj name="AxMath" r:id="rId8" imgW="1216440" imgH="16848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3275" y="5695950"/>
                        <a:ext cx="24320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2196876-EA70-F4C6-6446-C6C41868A6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845AC8D-F0CC-650B-ECD9-3C8D095712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D3C85863-3483-559E-B3A2-F3C77FC4D6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F6A0587A-F3CB-4984-E2B0-06E9930A90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19" name="图形 18" descr="困惑的脸轮廓 纯色填充">
            <a:extLst>
              <a:ext uri="{FF2B5EF4-FFF2-40B4-BE49-F238E27FC236}">
                <a16:creationId xmlns:a16="http://schemas.microsoft.com/office/drawing/2014/main" id="{AC289D24-D4AE-F1B5-30E0-A68C40314A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15704" y="5843311"/>
            <a:ext cx="714505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本节细节将在第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节课回归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1CA8CD-ED0C-D488-B27B-1000911A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75" y="815655"/>
            <a:ext cx="8246050" cy="50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5799" y="2126436"/>
            <a:ext cx="9014201" cy="261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初轨确定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(Initial / Preliminary Orbit Determination, IOD)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基于少量观测量获取轨道初值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先验信息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精密定轨原理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(Precise Orbit Determination, POD)</a:t>
            </a:r>
            <a:endParaRPr lang="en-US" altLang="zh-CN" sz="36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轨道改进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8753597" cy="532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初轨计算（总成绩比例：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25%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基于右侧信息和数据，给出目标在某时刻的轨道根数；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给出定轨结果的方位角、高度角残差；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比较历元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J2000.0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平赤道坐标系下轨道根数和瞬时真赤道坐标系下轨道根数的差别；如果日期改为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年，差别又是多少？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(4)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任选极少量（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个）数据点定轨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点定轨和多点定轨的差异，并尝试分析这种差异的主要来源；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(b)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哪个（些）根数受影响较大；从原理出发你觉得原因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来源是什么？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(c)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中的残差是否能当做定轨结果好坏的评价标准？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(d)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选取的极少量数据点的分布和定轨结果之间有没有什么联系？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实习作业六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924830-3B19-1FDB-6D9E-E4E8958E2353}"/>
              </a:ext>
            </a:extLst>
          </p:cNvPr>
          <p:cNvSpPr/>
          <p:nvPr/>
        </p:nvSpPr>
        <p:spPr>
          <a:xfrm>
            <a:off x="8938123" y="2324113"/>
            <a:ext cx="29565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second of day, 	azimuth (deg), 	altitude (deg)</a:t>
            </a:r>
            <a:endParaRPr lang="zh-CN" altLang="zh-CN" sz="1100" dirty="0"/>
          </a:p>
          <a:p>
            <a:r>
              <a:rPr lang="en-US" altLang="zh-CN" sz="1100" dirty="0"/>
              <a:t>28470.9946	271.9361	6.7076</a:t>
            </a:r>
            <a:endParaRPr lang="zh-CN" altLang="zh-CN" sz="1100" dirty="0"/>
          </a:p>
          <a:p>
            <a:r>
              <a:rPr lang="en-US" altLang="zh-CN" sz="1100" dirty="0"/>
              <a:t>28500.9946	275.1601	9.6311</a:t>
            </a:r>
            <a:endParaRPr lang="zh-CN" altLang="zh-CN" sz="1100" dirty="0"/>
          </a:p>
          <a:p>
            <a:r>
              <a:rPr lang="en-US" altLang="zh-CN" sz="1100" dirty="0"/>
              <a:t>28518.9946	277.6250	11.6617</a:t>
            </a:r>
            <a:endParaRPr lang="zh-CN" altLang="zh-CN" sz="1100" dirty="0"/>
          </a:p>
          <a:p>
            <a:r>
              <a:rPr lang="en-US" altLang="zh-CN" sz="1100" dirty="0"/>
              <a:t>28542.9946	281.7988	14.8009</a:t>
            </a:r>
            <a:endParaRPr lang="zh-CN" altLang="zh-CN" sz="1100" dirty="0"/>
          </a:p>
          <a:p>
            <a:r>
              <a:rPr lang="en-US" altLang="zh-CN" sz="1100" dirty="0"/>
              <a:t>28566.9946	287.4667	18.5502</a:t>
            </a:r>
            <a:endParaRPr lang="zh-CN" altLang="zh-CN" sz="1100" dirty="0"/>
          </a:p>
          <a:p>
            <a:r>
              <a:rPr lang="en-US" altLang="zh-CN" sz="1100" dirty="0"/>
              <a:t>28590.9946	295.4322	23.0017</a:t>
            </a:r>
            <a:endParaRPr lang="zh-CN" altLang="zh-CN" sz="1100" dirty="0"/>
          </a:p>
          <a:p>
            <a:r>
              <a:rPr lang="en-US" altLang="zh-CN" sz="1100" dirty="0"/>
              <a:t>28614.9946	306.9108	27.9622</a:t>
            </a:r>
            <a:endParaRPr lang="zh-CN" altLang="zh-CN" sz="1100" dirty="0"/>
          </a:p>
          <a:p>
            <a:r>
              <a:rPr lang="en-US" altLang="zh-CN" sz="1100" dirty="0"/>
              <a:t>28639.9946	323.9602	32.6148</a:t>
            </a:r>
            <a:endParaRPr lang="zh-CN" altLang="zh-CN" sz="1100" dirty="0"/>
          </a:p>
          <a:p>
            <a:r>
              <a:rPr lang="en-US" altLang="zh-CN" sz="1100" dirty="0"/>
              <a:t>28663.9946	344.6457	34.5228</a:t>
            </a:r>
            <a:endParaRPr lang="zh-CN" altLang="zh-CN" sz="1100" dirty="0"/>
          </a:p>
          <a:p>
            <a:r>
              <a:rPr lang="en-US" altLang="zh-CN" sz="1100" dirty="0"/>
              <a:t>28688.9946	6.0186	32.3749</a:t>
            </a:r>
            <a:endParaRPr lang="zh-CN" altLang="zh-CN" sz="1100" dirty="0"/>
          </a:p>
          <a:p>
            <a:r>
              <a:rPr lang="en-US" altLang="zh-CN" sz="1100" dirty="0"/>
              <a:t>28712.9946	22.1247	27.8551</a:t>
            </a:r>
            <a:endParaRPr lang="zh-CN" altLang="zh-CN" sz="1100" dirty="0"/>
          </a:p>
          <a:p>
            <a:r>
              <a:rPr lang="en-US" altLang="zh-CN" sz="1100" dirty="0"/>
              <a:t>28735.9946	33.0931	23.1380</a:t>
            </a:r>
            <a:endParaRPr lang="zh-CN" altLang="zh-CN" sz="1100" dirty="0"/>
          </a:p>
          <a:p>
            <a:r>
              <a:rPr lang="en-US" altLang="zh-CN" sz="1100" dirty="0"/>
              <a:t>28761.9946	41.6469	18.3515</a:t>
            </a:r>
            <a:endParaRPr lang="zh-CN" altLang="zh-CN" sz="1100" dirty="0"/>
          </a:p>
          <a:p>
            <a:r>
              <a:rPr lang="en-US" altLang="zh-CN" sz="1100" dirty="0"/>
              <a:t>28786.9946	47.3865	14.5154</a:t>
            </a:r>
            <a:endParaRPr lang="zh-CN" altLang="zh-CN" sz="1100" dirty="0"/>
          </a:p>
          <a:p>
            <a:r>
              <a:rPr lang="en-US" altLang="zh-CN" sz="1100" dirty="0"/>
              <a:t>28810.9946	51.44	11.4344</a:t>
            </a:r>
            <a:endParaRPr lang="zh-CN" altLang="zh-CN" sz="1100" dirty="0"/>
          </a:p>
          <a:p>
            <a:r>
              <a:rPr lang="en-US" altLang="zh-CN" sz="1100" dirty="0"/>
              <a:t>28835.9946	54.655	8.7339</a:t>
            </a:r>
            <a:endParaRPr lang="zh-CN" altLang="zh-CN" sz="1100" dirty="0"/>
          </a:p>
          <a:p>
            <a:r>
              <a:rPr lang="en-US" altLang="zh-CN" sz="1100" dirty="0"/>
              <a:t>28860.9946	57.1686	6.4067</a:t>
            </a:r>
            <a:endParaRPr lang="zh-CN" altLang="zh-CN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532F90-4102-9C73-5570-F728930DDFC8}"/>
              </a:ext>
            </a:extLst>
          </p:cNvPr>
          <p:cNvSpPr/>
          <p:nvPr/>
        </p:nvSpPr>
        <p:spPr>
          <a:xfrm>
            <a:off x="9235932" y="1682869"/>
            <a:ext cx="2256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2002</a:t>
            </a:r>
            <a:r>
              <a:rPr lang="zh-CN" altLang="en-US" sz="1200" dirty="0"/>
              <a:t>年</a:t>
            </a:r>
            <a:r>
              <a:rPr lang="en-US" altLang="zh-CN" sz="1200" dirty="0"/>
              <a:t>3</a:t>
            </a:r>
            <a:r>
              <a:rPr lang="zh-CN" altLang="en-US" sz="1200" dirty="0"/>
              <a:t>月</a:t>
            </a:r>
            <a:r>
              <a:rPr lang="en-US" altLang="zh-CN" sz="1200" dirty="0"/>
              <a:t>30</a:t>
            </a:r>
            <a:r>
              <a:rPr lang="zh-CN" altLang="en-US" sz="1200" dirty="0"/>
              <a:t>日</a:t>
            </a:r>
          </a:p>
          <a:p>
            <a:r>
              <a:rPr lang="zh-CN" altLang="en-US" sz="1200" dirty="0"/>
              <a:t>测站坐标</a:t>
            </a:r>
            <a:r>
              <a:rPr lang="en-US" altLang="zh-CN" sz="1200" dirty="0"/>
              <a:t>: 120°E, 36°N, 40 m</a:t>
            </a:r>
          </a:p>
        </p:txBody>
      </p:sp>
    </p:spTree>
    <p:extLst>
      <p:ext uri="{BB962C8B-B14F-4D97-AF65-F5344CB8AC3E}">
        <p14:creationId xmlns:p14="http://schemas.microsoft.com/office/powerpoint/2010/main" val="34410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9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面临场景：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弧段短、数据少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坐标系：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通常：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地心平赤道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也可以：瞬时地心真赤道坐标系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：计算地球自转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：计算历元时间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F59DD92-2603-26FB-BE9F-AFED9B0437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604"/>
              </p:ext>
            </p:extLst>
          </p:nvPr>
        </p:nvGraphicFramePr>
        <p:xfrm>
          <a:off x="9014248" y="3743453"/>
          <a:ext cx="1771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86320" imgH="199800" progId="Equation.AxMath">
                  <p:embed/>
                </p:oleObj>
              </mc:Choice>
              <mc:Fallback>
                <p:oleObj name="AxMath" r:id="rId2" imgW="886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14248" y="3743453"/>
                        <a:ext cx="17716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2AF68D-884D-BB27-DACD-BE0253961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75846"/>
              </p:ext>
            </p:extLst>
          </p:nvPr>
        </p:nvGraphicFramePr>
        <p:xfrm>
          <a:off x="9369254" y="2755638"/>
          <a:ext cx="1073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37120" imgH="192960" progId="Equation.AxMath">
                  <p:embed/>
                </p:oleObj>
              </mc:Choice>
              <mc:Fallback>
                <p:oleObj name="AxMath" r:id="rId4" imgW="537120" imgH="192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F59DD92-2603-26FB-BE9F-AFED9B0437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9254" y="2755638"/>
                        <a:ext cx="10731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3BDE8B2-9D88-4E6C-3E7A-C2A2ED7BD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20886"/>
              </p:ext>
            </p:extLst>
          </p:nvPr>
        </p:nvGraphicFramePr>
        <p:xfrm>
          <a:off x="11552320" y="3241332"/>
          <a:ext cx="31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56960" imgH="190440" progId="Equation.AxMath">
                  <p:embed/>
                </p:oleObj>
              </mc:Choice>
              <mc:Fallback>
                <p:oleObj name="AxMath" r:id="rId6" imgW="15696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22AF68D-884D-BB27-DACD-BE0253961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552320" y="3241332"/>
                        <a:ext cx="314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BEB4AD-4C97-A30A-C55A-F5FB1F90CF45}"/>
              </a:ext>
            </a:extLst>
          </p:cNvPr>
          <p:cNvCxnSpPr>
            <a:cxnSpLocks/>
          </p:cNvCxnSpPr>
          <p:nvPr/>
        </p:nvCxnSpPr>
        <p:spPr>
          <a:xfrm flipV="1">
            <a:off x="8326867" y="2999308"/>
            <a:ext cx="584617" cy="34474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EF95A78-49EC-0C86-1872-00CBE94B33F8}"/>
              </a:ext>
            </a:extLst>
          </p:cNvPr>
          <p:cNvCxnSpPr>
            <a:cxnSpLocks/>
          </p:cNvCxnSpPr>
          <p:nvPr/>
        </p:nvCxnSpPr>
        <p:spPr>
          <a:xfrm>
            <a:off x="10832248" y="2989899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532BBA7-AD9C-21FB-F153-FCC3DB817CEB}"/>
              </a:ext>
            </a:extLst>
          </p:cNvPr>
          <p:cNvCxnSpPr>
            <a:cxnSpLocks/>
          </p:cNvCxnSpPr>
          <p:nvPr/>
        </p:nvCxnSpPr>
        <p:spPr>
          <a:xfrm flipV="1">
            <a:off x="10832247" y="3602069"/>
            <a:ext cx="584617" cy="29387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31518D4-2535-7333-7BFB-35717F566438}"/>
              </a:ext>
            </a:extLst>
          </p:cNvPr>
          <p:cNvSpPr/>
          <p:nvPr/>
        </p:nvSpPr>
        <p:spPr>
          <a:xfrm>
            <a:off x="7153614" y="3316613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观测数据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D859DF-63E1-E82A-11E4-813638823C3D}"/>
              </a:ext>
            </a:extLst>
          </p:cNvPr>
          <p:cNvCxnSpPr>
            <a:cxnSpLocks/>
          </p:cNvCxnSpPr>
          <p:nvPr/>
        </p:nvCxnSpPr>
        <p:spPr>
          <a:xfrm>
            <a:off x="8313186" y="3644508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F5CE35E-7ECF-C7F9-095B-C10E286C1336}"/>
              </a:ext>
            </a:extLst>
          </p:cNvPr>
          <p:cNvSpPr/>
          <p:nvPr/>
        </p:nvSpPr>
        <p:spPr>
          <a:xfrm>
            <a:off x="9088304" y="2375481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27D634-E605-6B6B-9070-F5FE7FFE46BE}"/>
              </a:ext>
            </a:extLst>
          </p:cNvPr>
          <p:cNvSpPr/>
          <p:nvPr/>
        </p:nvSpPr>
        <p:spPr>
          <a:xfrm>
            <a:off x="9162361" y="4205237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72D05E-48B4-311B-3557-3B25397C21E1}"/>
              </a:ext>
            </a:extLst>
          </p:cNvPr>
          <p:cNvSpPr/>
          <p:nvPr/>
        </p:nvSpPr>
        <p:spPr>
          <a:xfrm>
            <a:off x="6055586" y="1642899"/>
            <a:ext cx="4771762" cy="4745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分类：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原版：解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次方程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书上：广义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Laplace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0E7170E-6170-4A93-BDEB-F578A9D06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658689"/>
              </p:ext>
            </p:extLst>
          </p:nvPr>
        </p:nvGraphicFramePr>
        <p:xfrm>
          <a:off x="4991439" y="5711149"/>
          <a:ext cx="21621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081080" imgH="403920" progId="Equation.AxMath">
                  <p:embed/>
                </p:oleObj>
              </mc:Choice>
              <mc:Fallback>
                <p:oleObj name="AxMath" r:id="rId8" imgW="1081080" imgH="403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91439" y="5711149"/>
                        <a:ext cx="216217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D38C1500-152A-AAFC-F5E4-70344CB06C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E8C1EFD-E40E-F362-0408-3E8623DAFE7D}"/>
              </a:ext>
            </a:extLst>
          </p:cNvPr>
          <p:cNvSpPr/>
          <p:nvPr/>
        </p:nvSpPr>
        <p:spPr>
          <a:xfrm>
            <a:off x="329297" y="5456357"/>
            <a:ext cx="4152259" cy="1017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5536137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测量几何关系：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站坐标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观测矢量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274793-0047-FA6D-C942-A1B3D9203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98920"/>
              </p:ext>
            </p:extLst>
          </p:nvPr>
        </p:nvGraphicFramePr>
        <p:xfrm>
          <a:off x="2405427" y="2279225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18480" imgH="190440" progId="Equation.AxMath">
                  <p:embed/>
                </p:oleObj>
              </mc:Choice>
              <mc:Fallback>
                <p:oleObj name="AxMath" r:id="rId2" imgW="61848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5427" y="2279225"/>
                        <a:ext cx="1238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599EA63-B9B6-470D-E1DA-80A43023A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74366"/>
              </p:ext>
            </p:extLst>
          </p:nvPr>
        </p:nvGraphicFramePr>
        <p:xfrm>
          <a:off x="2690349" y="2752737"/>
          <a:ext cx="181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7200" imgH="196560" progId="Equation.AxMath">
                  <p:embed/>
                </p:oleObj>
              </mc:Choice>
              <mc:Fallback>
                <p:oleObj name="AxMath" r:id="rId4" imgW="907200" imgH="1965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0349" y="2752737"/>
                        <a:ext cx="18129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9DBAD72-2FC1-CC89-A559-312C0BA3854B}"/>
              </a:ext>
            </a:extLst>
          </p:cNvPr>
          <p:cNvSpPr/>
          <p:nvPr/>
        </p:nvSpPr>
        <p:spPr>
          <a:xfrm>
            <a:off x="1507064" y="3791169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赤道测角资料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B56D91-7A10-0E04-DB28-465FCCD1655A}"/>
              </a:ext>
            </a:extLst>
          </p:cNvPr>
          <p:cNvSpPr/>
          <p:nvPr/>
        </p:nvSpPr>
        <p:spPr>
          <a:xfrm>
            <a:off x="4274636" y="3795928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地平测角资料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FC2FDBD-9DFD-307A-99D4-385A58CF6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03830"/>
              </p:ext>
            </p:extLst>
          </p:nvPr>
        </p:nvGraphicFramePr>
        <p:xfrm>
          <a:off x="2923995" y="3146437"/>
          <a:ext cx="2327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63160" imgH="227880" progId="Equation.AxMath">
                  <p:embed/>
                </p:oleObj>
              </mc:Choice>
              <mc:Fallback>
                <p:oleObj name="AxMath" r:id="rId6" imgW="116316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3995" y="3146437"/>
                        <a:ext cx="23272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27FCF09-C13A-371A-32A9-6A3088B50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45992"/>
              </p:ext>
            </p:extLst>
          </p:nvPr>
        </p:nvGraphicFramePr>
        <p:xfrm>
          <a:off x="996212" y="4165842"/>
          <a:ext cx="4742165" cy="91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68120" imgH="550080" progId="Equation.AxMath">
                  <p:embed/>
                </p:oleObj>
              </mc:Choice>
              <mc:Fallback>
                <p:oleObj name="AxMath" r:id="rId8" imgW="28681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6212" y="4165842"/>
                        <a:ext cx="4742165" cy="910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DA94C56-3AC8-2F29-733E-E320147C8168}"/>
              </a:ext>
            </a:extLst>
          </p:cNvPr>
          <p:cNvSpPr/>
          <p:nvPr/>
        </p:nvSpPr>
        <p:spPr>
          <a:xfrm>
            <a:off x="2968797" y="4775756"/>
            <a:ext cx="1623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（忽略了极移）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801AA91-81EB-522C-6C00-8F44465D4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183581"/>
              </p:ext>
            </p:extLst>
          </p:nvPr>
        </p:nvGraphicFramePr>
        <p:xfrm>
          <a:off x="1055389" y="5631665"/>
          <a:ext cx="3426167" cy="84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239200" imgH="550080" progId="Equation.AxMath">
                  <p:embed/>
                </p:oleObj>
              </mc:Choice>
              <mc:Fallback>
                <p:oleObj name="AxMath" r:id="rId10" imgW="2239200" imgH="550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55389" y="5631665"/>
                        <a:ext cx="3426167" cy="84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8CD0C29C-20B4-2C2D-9BDA-CA410C04002D}"/>
              </a:ext>
            </a:extLst>
          </p:cNvPr>
          <p:cNvSpPr/>
          <p:nvPr/>
        </p:nvSpPr>
        <p:spPr>
          <a:xfrm>
            <a:off x="126246" y="5456357"/>
            <a:ext cx="20721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瞬时真赤道下：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FA03F3-5113-10FE-512B-70DC5C3FBC2C}"/>
              </a:ext>
            </a:extLst>
          </p:cNvPr>
          <p:cNvSpPr/>
          <p:nvPr/>
        </p:nvSpPr>
        <p:spPr>
          <a:xfrm>
            <a:off x="5944124" y="1052513"/>
            <a:ext cx="6186244" cy="370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运动方程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               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429BA2F-214E-345C-CF9C-6D693F308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396429"/>
              </p:ext>
            </p:extLst>
          </p:nvPr>
        </p:nvGraphicFramePr>
        <p:xfrm>
          <a:off x="7179227" y="4360828"/>
          <a:ext cx="4387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193480" imgH="239040" progId="Equation.AxMath">
                  <p:embed/>
                </p:oleObj>
              </mc:Choice>
              <mc:Fallback>
                <p:oleObj name="AxMath" r:id="rId12" imgW="2193480" imgH="239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81509AE-773A-4FA2-D9D9-C5F8D66668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79227" y="4360828"/>
                        <a:ext cx="43878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9237E48-7C7A-3446-ABEE-B4B810F3C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27054"/>
              </p:ext>
            </p:extLst>
          </p:nvPr>
        </p:nvGraphicFramePr>
        <p:xfrm>
          <a:off x="7152814" y="1971666"/>
          <a:ext cx="2238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119960" imgH="730080" progId="Equation.AxMath">
                  <p:embed/>
                </p:oleObj>
              </mc:Choice>
              <mc:Fallback>
                <p:oleObj name="AxMath" r:id="rId14" imgW="1119960" imgH="7300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0D52976-A29C-F2AF-A6C2-5DD72862F4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52814" y="1971666"/>
                        <a:ext cx="2238375" cy="146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321FF05D-FD28-8317-059B-105D051CBCE6}"/>
              </a:ext>
            </a:extLst>
          </p:cNvPr>
          <p:cNvSpPr/>
          <p:nvPr/>
        </p:nvSpPr>
        <p:spPr>
          <a:xfrm>
            <a:off x="8743264" y="1802389"/>
            <a:ext cx="2876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书上加入了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项和第三体引力通常不需要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727C83B-3C25-A473-7EEB-A0FDCBD79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258132"/>
              </p:ext>
            </p:extLst>
          </p:nvPr>
        </p:nvGraphicFramePr>
        <p:xfrm>
          <a:off x="8214627" y="3736652"/>
          <a:ext cx="1057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8480" imgH="199800" progId="Equation.AxMath">
                  <p:embed/>
                </p:oleObj>
              </mc:Choice>
              <mc:Fallback>
                <p:oleObj name="AxMath" r:id="rId16" imgW="528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7B7BE86-756F-4C96-191E-8D98B845E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14627" y="3736652"/>
                        <a:ext cx="10572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E532649-72EE-52B9-1893-340471F01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63469"/>
              </p:ext>
            </p:extLst>
          </p:nvPr>
        </p:nvGraphicFramePr>
        <p:xfrm>
          <a:off x="7401528" y="5666200"/>
          <a:ext cx="3825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913040" imgH="230040" progId="Equation.AxMath">
                  <p:embed/>
                </p:oleObj>
              </mc:Choice>
              <mc:Fallback>
                <p:oleObj name="AxMath" r:id="rId18" imgW="1913040" imgH="23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CC8BCDF-A52F-5220-BA88-895D5E949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401528" y="5666200"/>
                        <a:ext cx="38258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77958243-B211-53FD-F203-3CDF67D739FA}"/>
              </a:ext>
            </a:extLst>
          </p:cNvPr>
          <p:cNvSpPr/>
          <p:nvPr/>
        </p:nvSpPr>
        <p:spPr>
          <a:xfrm>
            <a:off x="5738377" y="5631064"/>
            <a:ext cx="1627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消去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10667EC-335C-A2D0-B82C-5891B6EAFF1A}"/>
              </a:ext>
            </a:extLst>
          </p:cNvPr>
          <p:cNvCxnSpPr>
            <a:cxnSpLocks/>
          </p:cNvCxnSpPr>
          <p:nvPr/>
        </p:nvCxnSpPr>
        <p:spPr>
          <a:xfrm>
            <a:off x="4839629" y="5301762"/>
            <a:ext cx="72460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C7E8660-E48B-4903-4C60-9C365574F66A}"/>
              </a:ext>
            </a:extLst>
          </p:cNvPr>
          <p:cNvSpPr/>
          <p:nvPr/>
        </p:nvSpPr>
        <p:spPr>
          <a:xfrm>
            <a:off x="8803001" y="6130137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未知量（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6DE79170-5A74-13AD-C002-7084A998C14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" grpId="0"/>
      <p:bldP spid="11" grpId="0"/>
      <p:bldP spid="15" grpId="0"/>
      <p:bldP spid="20" grpId="0"/>
      <p:bldP spid="21" grpId="0"/>
      <p:bldP spid="24" grpId="0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表达式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AD3D5B-1D1C-37A8-41BC-F9075AF57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32635"/>
              </p:ext>
            </p:extLst>
          </p:nvPr>
        </p:nvGraphicFramePr>
        <p:xfrm>
          <a:off x="4962842" y="3860799"/>
          <a:ext cx="701675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788360" imgH="1846080" progId="Equation.AxMath">
                  <p:embed/>
                </p:oleObj>
              </mc:Choice>
              <mc:Fallback>
                <p:oleObj name="AxMath" r:id="rId2" imgW="4788360" imgH="1846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154B484-029F-E334-D467-E9087A7844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2842" y="3860799"/>
                        <a:ext cx="7016750" cy="2708275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23E15EF-02E1-51DC-64A5-9C0247190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812376"/>
              </p:ext>
            </p:extLst>
          </p:nvPr>
        </p:nvGraphicFramePr>
        <p:xfrm>
          <a:off x="10453688" y="5608637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13280" imgH="196920" progId="Equation.AxMath">
                  <p:embed/>
                </p:oleObj>
              </mc:Choice>
              <mc:Fallback>
                <p:oleObj name="AxMath" r:id="rId4" imgW="413280" imgH="1969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86D12D3-68CF-A22D-86D7-A2372CB926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53688" y="5608637"/>
                        <a:ext cx="825500" cy="3937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C56555A1-42FC-A235-D048-505E40085225}"/>
              </a:ext>
            </a:extLst>
          </p:cNvPr>
          <p:cNvSpPr/>
          <p:nvPr/>
        </p:nvSpPr>
        <p:spPr>
          <a:xfrm>
            <a:off x="10085871" y="6101039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归一化量纲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52F3544-26A1-1489-808A-83762E590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173971"/>
              </p:ext>
            </p:extLst>
          </p:nvPr>
        </p:nvGraphicFramePr>
        <p:xfrm>
          <a:off x="3425826" y="1313429"/>
          <a:ext cx="36972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51480" imgH="201600" progId="Equation.AxMath">
                  <p:embed/>
                </p:oleObj>
              </mc:Choice>
              <mc:Fallback>
                <p:oleObj name="AxMath" r:id="rId6" imgW="1851480" imgH="2016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C1F0D6B-02DB-E498-0AE5-3CC2A27941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5826" y="1313429"/>
                        <a:ext cx="3697287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D8FBDF6-F522-838F-8144-9099E8DF9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1882"/>
              </p:ext>
            </p:extLst>
          </p:nvPr>
        </p:nvGraphicFramePr>
        <p:xfrm>
          <a:off x="1200785" y="2209091"/>
          <a:ext cx="3914630" cy="44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091960" imgH="236880" progId="Equation.AxMath">
                  <p:embed/>
                </p:oleObj>
              </mc:Choice>
              <mc:Fallback>
                <p:oleObj name="AxMath" r:id="rId8" imgW="2091960" imgH="2368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0785" y="2209091"/>
                        <a:ext cx="3914630" cy="442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57AB17A-1149-8B74-E7A9-24176A710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75764"/>
              </p:ext>
            </p:extLst>
          </p:nvPr>
        </p:nvGraphicFramePr>
        <p:xfrm>
          <a:off x="1200785" y="2699629"/>
          <a:ext cx="3884929" cy="65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76480" imgH="348120" progId="Equation.AxMath">
                  <p:embed/>
                </p:oleObj>
              </mc:Choice>
              <mc:Fallback>
                <p:oleObj name="AxMath" r:id="rId10" imgW="2076480" imgH="34812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843B3CB-8BC0-0D78-1372-E4414F12B5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0785" y="2699629"/>
                        <a:ext cx="3884929" cy="650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52279C5-4500-F6DE-4A17-07C395C43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104978"/>
              </p:ext>
            </p:extLst>
          </p:nvPr>
        </p:nvGraphicFramePr>
        <p:xfrm>
          <a:off x="6102985" y="2015416"/>
          <a:ext cx="4661617" cy="1398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490120" imgH="747360" progId="Equation.AxMath">
                  <p:embed/>
                </p:oleObj>
              </mc:Choice>
              <mc:Fallback>
                <p:oleObj name="AxMath" r:id="rId12" imgW="2490120" imgH="7473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009EC20-07A6-A9F5-D1EC-C57BD4020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02985" y="2015416"/>
                        <a:ext cx="4661617" cy="1398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45420B6-A432-575C-E50F-EF9E8BBF8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76922"/>
              </p:ext>
            </p:extLst>
          </p:nvPr>
        </p:nvGraphicFramePr>
        <p:xfrm>
          <a:off x="1200467" y="3908425"/>
          <a:ext cx="32099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604880" imgH="690120" progId="Equation.AxMath">
                  <p:embed/>
                </p:oleObj>
              </mc:Choice>
              <mc:Fallback>
                <p:oleObj name="AxMath" r:id="rId14" imgW="1604880" imgH="6901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D8FBDF6-F522-838F-8144-9099E8DF97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00467" y="3908425"/>
                        <a:ext cx="3209925" cy="138112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D99CAC9-AF15-0522-8D07-9AEB3D9A2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342482"/>
              </p:ext>
            </p:extLst>
          </p:nvPr>
        </p:nvGraphicFramePr>
        <p:xfrm>
          <a:off x="1863725" y="5394325"/>
          <a:ext cx="1552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75800" imgH="190440" progId="Equation.AxMath">
                  <p:embed/>
                </p:oleObj>
              </mc:Choice>
              <mc:Fallback>
                <p:oleObj name="AxMath" r:id="rId16" imgW="775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63725" y="5394325"/>
                        <a:ext cx="15525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EC86AB0-C034-3002-8DDF-4F260C0F9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27649"/>
              </p:ext>
            </p:extLst>
          </p:nvPr>
        </p:nvGraphicFramePr>
        <p:xfrm>
          <a:off x="571500" y="6057900"/>
          <a:ext cx="4156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713320" imgH="380880" progId="Equation.AxMath">
                  <p:embed/>
                </p:oleObj>
              </mc:Choice>
              <mc:Fallback>
                <p:oleObj name="AxMath" r:id="rId18" imgW="2713320" imgH="3808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D99CAC9-AF15-0522-8D07-9AEB3D9A25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1500" y="6057900"/>
                        <a:ext cx="41560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F33D644-76F1-8D30-EB1B-E83B8711A4EE}"/>
              </a:ext>
            </a:extLst>
          </p:cNvPr>
          <p:cNvSpPr/>
          <p:nvPr/>
        </p:nvSpPr>
        <p:spPr>
          <a:xfrm>
            <a:off x="470215" y="5756571"/>
            <a:ext cx="3880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用下式替代解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083323-527D-F75D-E98A-EAC84676749B}"/>
              </a:ext>
            </a:extLst>
          </p:cNvPr>
          <p:cNvSpPr/>
          <p:nvPr/>
        </p:nvSpPr>
        <p:spPr>
          <a:xfrm>
            <a:off x="470215" y="3337084"/>
            <a:ext cx="2673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封闭表达式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862D23-2C84-144A-3344-EE7C178871F1}"/>
              </a:ext>
            </a:extLst>
          </p:cNvPr>
          <p:cNvSpPr/>
          <p:nvPr/>
        </p:nvSpPr>
        <p:spPr>
          <a:xfrm>
            <a:off x="4611846" y="3306783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CB490A1B-A3C8-7376-A118-96F2D3E1D5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1DC00C16-375F-2147-D042-C5E0384D18CE}"/>
              </a:ext>
            </a:extLst>
          </p:cNvPr>
          <p:cNvSpPr/>
          <p:nvPr/>
        </p:nvSpPr>
        <p:spPr>
          <a:xfrm>
            <a:off x="5380319" y="2469556"/>
            <a:ext cx="465666" cy="473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82C474AA-10F4-E2FF-EFC8-9AAB160C8ECC}"/>
              </a:ext>
            </a:extLst>
          </p:cNvPr>
          <p:cNvSpPr/>
          <p:nvPr/>
        </p:nvSpPr>
        <p:spPr>
          <a:xfrm rot="5134722">
            <a:off x="5293075" y="1223928"/>
            <a:ext cx="352785" cy="1490134"/>
          </a:xfrm>
          <a:prstGeom prst="curvedRightArrow">
            <a:avLst>
              <a:gd name="adj1" fmla="val 49319"/>
              <a:gd name="adj2" fmla="val 119959"/>
              <a:gd name="adj3" fmla="val 513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850E65-D3BD-F735-B22B-4BD543EE30D7}"/>
              </a:ext>
            </a:extLst>
          </p:cNvPr>
          <p:cNvSpPr/>
          <p:nvPr/>
        </p:nvSpPr>
        <p:spPr>
          <a:xfrm>
            <a:off x="19645" y="4342853"/>
            <a:ext cx="1103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二体问题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</a:t>
            </a:r>
          </a:p>
        </p:txBody>
      </p:sp>
    </p:spTree>
    <p:extLst>
      <p:ext uri="{BB962C8B-B14F-4D97-AF65-F5344CB8AC3E}">
        <p14:creationId xmlns:p14="http://schemas.microsoft.com/office/powerpoint/2010/main" val="235530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4EC593B4-8519-5A04-64D4-5175792F82D9}"/>
              </a:ext>
            </a:extLst>
          </p:cNvPr>
          <p:cNvSpPr/>
          <p:nvPr/>
        </p:nvSpPr>
        <p:spPr>
          <a:xfrm>
            <a:off x="6642913" y="1149272"/>
            <a:ext cx="4989212" cy="538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初值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开始阶段不建议使用封闭表达式，避免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迭代停止判定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观测量残差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RMS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(root mean square)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定轨流程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A7617B8-C096-86F0-CBAC-C64DE56B6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39918"/>
              </p:ext>
            </p:extLst>
          </p:nvPr>
        </p:nvGraphicFramePr>
        <p:xfrm>
          <a:off x="2032664" y="1817622"/>
          <a:ext cx="29146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56920" imgH="230040" progId="Equation.AxMath">
                  <p:embed/>
                </p:oleObj>
              </mc:Choice>
              <mc:Fallback>
                <p:oleObj name="AxMath" r:id="rId2" imgW="1456920" imgH="230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02D6BB3-82DA-ABAC-F7A7-B94A6F994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664" y="1817622"/>
                        <a:ext cx="29146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6168A9-BA6A-774C-995C-0CCC04C64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231079"/>
              </p:ext>
            </p:extLst>
          </p:nvPr>
        </p:nvGraphicFramePr>
        <p:xfrm>
          <a:off x="965481" y="2665048"/>
          <a:ext cx="58959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317400" imgH="599040" progId="Equation.AxMath">
                  <p:embed/>
                </p:oleObj>
              </mc:Choice>
              <mc:Fallback>
                <p:oleObj name="AxMath" r:id="rId4" imgW="3317400" imgH="599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5481" y="2665048"/>
                        <a:ext cx="589597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6387875-24F0-A433-590D-16096BAC89EA}"/>
              </a:ext>
            </a:extLst>
          </p:cNvPr>
          <p:cNvSpPr/>
          <p:nvPr/>
        </p:nvSpPr>
        <p:spPr>
          <a:xfrm>
            <a:off x="1152680" y="4096355"/>
            <a:ext cx="4410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只有两个独立，需要至少三次观测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DAA0130-7449-4299-850A-65D28F51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72580"/>
              </p:ext>
            </p:extLst>
          </p:nvPr>
        </p:nvGraphicFramePr>
        <p:xfrm>
          <a:off x="7981720" y="1341253"/>
          <a:ext cx="1987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4320" imgH="194760" progId="Equation.AxMath">
                  <p:embed/>
                </p:oleObj>
              </mc:Choice>
              <mc:Fallback>
                <p:oleObj name="AxMath" r:id="rId6" imgW="994320" imgH="1947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6136F89-8EC9-AF4E-CB74-5E2027F71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81720" y="1341253"/>
                        <a:ext cx="19875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DB7F0FE-7D3C-57CE-7DA1-2807790D7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66249"/>
              </p:ext>
            </p:extLst>
          </p:nvPr>
        </p:nvGraphicFramePr>
        <p:xfrm>
          <a:off x="7233305" y="4429152"/>
          <a:ext cx="4632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16600" imgH="194760" progId="Equation.AxMath">
                  <p:embed/>
                </p:oleObj>
              </mc:Choice>
              <mc:Fallback>
                <p:oleObj name="AxMath" r:id="rId8" imgW="2316600" imgH="1947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402FB49-B52E-63E1-9333-6791B77C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3305" y="4429152"/>
                        <a:ext cx="46323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D7509E9-BA0C-C837-DD80-76B94EAAA1D0}"/>
              </a:ext>
            </a:extLst>
          </p:cNvPr>
          <p:cNvSpPr/>
          <p:nvPr/>
        </p:nvSpPr>
        <p:spPr>
          <a:xfrm>
            <a:off x="10001201" y="1334829"/>
            <a:ext cx="2040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（匀速直线运动）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3F890E9-D7FA-C14B-B8DF-6EFB911D6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007887"/>
              </p:ext>
            </p:extLst>
          </p:nvPr>
        </p:nvGraphicFramePr>
        <p:xfrm>
          <a:off x="7986985" y="2045206"/>
          <a:ext cx="3420070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881360" imgH="348120" progId="Equation.AxMath">
                  <p:embed/>
                </p:oleObj>
              </mc:Choice>
              <mc:Fallback>
                <p:oleObj name="AxMath" r:id="rId10" imgW="1881360" imgH="34812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DAA0130-7449-4299-850A-65D28F51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86985" y="2045206"/>
                        <a:ext cx="3420070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3E2812D8-115B-DFCB-5135-C60160EB7888}"/>
              </a:ext>
            </a:extLst>
          </p:cNvPr>
          <p:cNvSpPr/>
          <p:nvPr/>
        </p:nvSpPr>
        <p:spPr>
          <a:xfrm>
            <a:off x="8240273" y="1676413"/>
            <a:ext cx="1470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987CD47-9CF0-E06A-2070-1AA9B477D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73945"/>
              </p:ext>
            </p:extLst>
          </p:nvPr>
        </p:nvGraphicFramePr>
        <p:xfrm>
          <a:off x="2805594" y="4750282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715680" imgH="189360" progId="Equation.AxMath">
                  <p:embed/>
                </p:oleObj>
              </mc:Choice>
              <mc:Fallback>
                <p:oleObj name="AxMath" r:id="rId12" imgW="71568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05594" y="4750282"/>
                        <a:ext cx="215741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DF262D9F-1128-3BE4-CC72-EEB331920FF0}"/>
              </a:ext>
            </a:extLst>
          </p:cNvPr>
          <p:cNvSpPr/>
          <p:nvPr/>
        </p:nvSpPr>
        <p:spPr>
          <a:xfrm>
            <a:off x="353590" y="2996572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A303FE-6CE1-872C-DB93-B6D4C65E3294}"/>
              </a:ext>
            </a:extLst>
          </p:cNvPr>
          <p:cNvSpPr/>
          <p:nvPr/>
        </p:nvSpPr>
        <p:spPr>
          <a:xfrm>
            <a:off x="2152777" y="4837625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5E652F6-3A5B-F406-172D-2E90BF394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91057"/>
              </p:ext>
            </p:extLst>
          </p:nvPr>
        </p:nvGraphicFramePr>
        <p:xfrm>
          <a:off x="5464470" y="4141737"/>
          <a:ext cx="727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363240" imgH="189360" progId="Equation.AxMath">
                  <p:embed/>
                </p:oleObj>
              </mc:Choice>
              <mc:Fallback>
                <p:oleObj name="AxMath" r:id="rId14" imgW="36324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64470" y="4141737"/>
                        <a:ext cx="727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0E3F4F8-1F57-6441-9AA2-062C150EC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790282"/>
              </p:ext>
            </p:extLst>
          </p:nvPr>
        </p:nvGraphicFramePr>
        <p:xfrm>
          <a:off x="8666115" y="3187592"/>
          <a:ext cx="1734568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54000" imgH="348120" progId="Equation.AxMath">
                  <p:embed/>
                </p:oleObj>
              </mc:Choice>
              <mc:Fallback>
                <p:oleObj name="AxMath" r:id="rId16" imgW="95400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66115" y="3187592"/>
                        <a:ext cx="1734568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811B247-12C4-9B49-D812-E99B154E3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0136"/>
              </p:ext>
            </p:extLst>
          </p:nvPr>
        </p:nvGraphicFramePr>
        <p:xfrm>
          <a:off x="7105650" y="5507038"/>
          <a:ext cx="176371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18440" imgH="590040" progId="Equation.AxMath">
                  <p:embed/>
                </p:oleObj>
              </mc:Choice>
              <mc:Fallback>
                <p:oleObj name="AxMath" r:id="rId18" imgW="1018440" imgH="5900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3128DF5-736A-8904-1559-567031F48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05650" y="5507038"/>
                        <a:ext cx="1763713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EE7E090A-AC48-8014-AAB9-FD8D8E3D9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21047"/>
              </p:ext>
            </p:extLst>
          </p:nvPr>
        </p:nvGraphicFramePr>
        <p:xfrm>
          <a:off x="10390744" y="5651617"/>
          <a:ext cx="1518479" cy="75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850680" imgH="424800" progId="Equation.AxMath">
                  <p:embed/>
                </p:oleObj>
              </mc:Choice>
              <mc:Fallback>
                <p:oleObj name="AxMath" r:id="rId20" imgW="850680" imgH="424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1310BD0-FD96-BE05-F585-EE3720F3C0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390744" y="5651617"/>
                        <a:ext cx="1518479" cy="75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091E173B-FB9C-9BD3-2340-304BBC10E728}"/>
              </a:ext>
            </a:extLst>
          </p:cNvPr>
          <p:cNvSpPr/>
          <p:nvPr/>
        </p:nvSpPr>
        <p:spPr>
          <a:xfrm>
            <a:off x="8973373" y="5800547"/>
            <a:ext cx="1643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注意经角：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1AD41A4-8D89-F0E6-7DEE-D93B59402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95155"/>
              </p:ext>
            </p:extLst>
          </p:nvPr>
        </p:nvGraphicFramePr>
        <p:xfrm>
          <a:off x="2488448" y="5231295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647720" imgH="196920" progId="Equation.AxMath">
                  <p:embed/>
                </p:oleObj>
              </mc:Choice>
              <mc:Fallback>
                <p:oleObj name="AxMath" r:id="rId22" imgW="16477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88448" y="5231295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B805DE-BB20-3E79-D33E-51EE449E3D07}"/>
              </a:ext>
            </a:extLst>
          </p:cNvPr>
          <p:cNvSpPr/>
          <p:nvPr/>
        </p:nvSpPr>
        <p:spPr>
          <a:xfrm>
            <a:off x="9062300" y="5651617"/>
            <a:ext cx="2846923" cy="759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A99279-4ACF-5CD7-293B-726932667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72443"/>
              </p:ext>
            </p:extLst>
          </p:nvPr>
        </p:nvGraphicFramePr>
        <p:xfrm>
          <a:off x="2075826" y="6128237"/>
          <a:ext cx="458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152280" imgH="189000" progId="Equation.AxMath">
                  <p:embed/>
                </p:oleObj>
              </mc:Choice>
              <mc:Fallback>
                <p:oleObj name="AxMath" r:id="rId24" imgW="152280" imgH="18900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075826" y="6128237"/>
                        <a:ext cx="45878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3F184D1-BFDB-2BE9-0997-FFA1158F3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16143"/>
              </p:ext>
            </p:extLst>
          </p:nvPr>
        </p:nvGraphicFramePr>
        <p:xfrm>
          <a:off x="4112740" y="6128237"/>
          <a:ext cx="425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140760" imgH="189000" progId="Equation.AxMath">
                  <p:embed/>
                </p:oleObj>
              </mc:Choice>
              <mc:Fallback>
                <p:oleObj name="AxMath" r:id="rId26" imgW="1407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2A99279-4ACF-5CD7-293B-7269326672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12740" y="6128237"/>
                        <a:ext cx="42545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44B9B90-8204-5E90-A9A6-157E7B004573}"/>
              </a:ext>
            </a:extLst>
          </p:cNvPr>
          <p:cNvSpPr/>
          <p:nvPr/>
        </p:nvSpPr>
        <p:spPr>
          <a:xfrm>
            <a:off x="2099309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76A49A-3902-07CF-EBA5-059328571332}"/>
              </a:ext>
            </a:extLst>
          </p:cNvPr>
          <p:cNvSpPr/>
          <p:nvPr/>
        </p:nvSpPr>
        <p:spPr>
          <a:xfrm>
            <a:off x="4042222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</a:t>
            </a:r>
          </a:p>
        </p:txBody>
      </p:sp>
      <p:pic>
        <p:nvPicPr>
          <p:cNvPr id="14" name="图形 13" descr="困惑的脸轮廓 纯色填充">
            <a:extLst>
              <a:ext uri="{FF2B5EF4-FFF2-40B4-BE49-F238E27FC236}">
                <a16:creationId xmlns:a16="http://schemas.microsoft.com/office/drawing/2014/main" id="{9069F98D-9E58-7E6F-172A-93E2DC0DF0A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16" grpId="0"/>
      <p:bldP spid="19" grpId="0"/>
      <p:bldP spid="33" grpId="0"/>
      <p:bldP spid="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最小二乘原理：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残差平方和达极小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9F037E-CBE2-709B-C0CB-B5C20329949D}"/>
              </a:ext>
            </a:extLst>
          </p:cNvPr>
          <p:cNvSpPr/>
          <p:nvPr/>
        </p:nvSpPr>
        <p:spPr>
          <a:xfrm>
            <a:off x="2784323" y="6016108"/>
            <a:ext cx="53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（实际计算中不用求逆：高斯消去法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LU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分解法）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7C9024-B6F8-ADE9-925D-A495FE345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59952"/>
              </p:ext>
            </p:extLst>
          </p:nvPr>
        </p:nvGraphicFramePr>
        <p:xfrm>
          <a:off x="3513499" y="5339685"/>
          <a:ext cx="2759075" cy="49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9600" imgH="199800" progId="Equation.AxMath">
                  <p:embed/>
                </p:oleObj>
              </mc:Choice>
              <mc:Fallback>
                <p:oleObj name="AxMath" r:id="rId2" imgW="1119600" imgH="1998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FA659CB-DF77-B8E9-F7F7-251A101AC6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3499" y="5339685"/>
                        <a:ext cx="2759075" cy="493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B870C12A-3551-2256-6A02-2377A2B11DE9}"/>
              </a:ext>
            </a:extLst>
          </p:cNvPr>
          <p:cNvSpPr/>
          <p:nvPr/>
        </p:nvSpPr>
        <p:spPr>
          <a:xfrm>
            <a:off x="2802427" y="539092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EA75A9A-F4BF-0B78-6FC5-C4AA1F985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955295"/>
              </p:ext>
            </p:extLst>
          </p:nvPr>
        </p:nvGraphicFramePr>
        <p:xfrm>
          <a:off x="2451108" y="1820085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15680" imgH="189360" progId="Equation.AxMath">
                  <p:embed/>
                </p:oleObj>
              </mc:Choice>
              <mc:Fallback>
                <p:oleObj name="AxMath" r:id="rId4" imgW="715680" imgH="1893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1108" y="1820085"/>
                        <a:ext cx="2157412" cy="568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75B0291-FFCB-1A5F-A30F-00A622D8B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66206"/>
              </p:ext>
            </p:extLst>
          </p:nvPr>
        </p:nvGraphicFramePr>
        <p:xfrm>
          <a:off x="2133962" y="2424923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647720" imgH="196920" progId="Equation.AxMath">
                  <p:embed/>
                </p:oleObj>
              </mc:Choice>
              <mc:Fallback>
                <p:oleObj name="AxMath" r:id="rId6" imgW="1647720" imgH="19692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71AD41A4-8D89-F0E6-7DEE-D93B59402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962" y="2424923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CE8081E-8865-D666-A997-612780FE9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44847"/>
              </p:ext>
            </p:extLst>
          </p:nvPr>
        </p:nvGraphicFramePr>
        <p:xfrm>
          <a:off x="6841783" y="1824314"/>
          <a:ext cx="2067145" cy="5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21880" imgH="224280" progId="Equation.AxMath">
                  <p:embed/>
                </p:oleObj>
              </mc:Choice>
              <mc:Fallback>
                <p:oleObj name="AxMath" r:id="rId8" imgW="821880" imgH="2242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EA75A9A-F4BF-0B78-6FC5-C4AA1F985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1783" y="1824314"/>
                        <a:ext cx="2067145" cy="5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612EC07-1BF4-B6D8-C343-A8651BD17316}"/>
              </a:ext>
            </a:extLst>
          </p:cNvPr>
          <p:cNvSpPr/>
          <p:nvPr/>
        </p:nvSpPr>
        <p:spPr>
          <a:xfrm>
            <a:off x="7330335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估计值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20211-F233-49FD-7824-CFACF267B286}"/>
              </a:ext>
            </a:extLst>
          </p:cNvPr>
          <p:cNvSpPr/>
          <p:nvPr/>
        </p:nvSpPr>
        <p:spPr>
          <a:xfrm>
            <a:off x="8142257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残差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A6DD645-2C2E-88C8-9F2B-05F93375E0DF}"/>
              </a:ext>
            </a:extLst>
          </p:cNvPr>
          <p:cNvCxnSpPr>
            <a:cxnSpLocks/>
          </p:cNvCxnSpPr>
          <p:nvPr/>
        </p:nvCxnSpPr>
        <p:spPr>
          <a:xfrm flipV="1">
            <a:off x="855343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C9C861-804B-0982-1883-CBD916BEAF15}"/>
              </a:ext>
            </a:extLst>
          </p:cNvPr>
          <p:cNvCxnSpPr>
            <a:cxnSpLocks/>
          </p:cNvCxnSpPr>
          <p:nvPr/>
        </p:nvCxnSpPr>
        <p:spPr>
          <a:xfrm flipV="1">
            <a:off x="795907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E36E8ED-255A-2FD1-EC9D-C996D28B2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32751"/>
              </p:ext>
            </p:extLst>
          </p:nvPr>
        </p:nvGraphicFramePr>
        <p:xfrm>
          <a:off x="3009791" y="2923469"/>
          <a:ext cx="4949280" cy="5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474640" imgH="266760" progId="Equation.AxMath">
                  <p:embed/>
                </p:oleObj>
              </mc:Choice>
              <mc:Fallback>
                <p:oleObj name="AxMath" r:id="rId10" imgW="2474640" imgH="266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CE8081E-8865-D666-A997-612780FE9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09791" y="2923469"/>
                        <a:ext cx="4949280" cy="53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763F4C8-3105-3224-3701-380176D0B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04861"/>
              </p:ext>
            </p:extLst>
          </p:nvPr>
        </p:nvGraphicFramePr>
        <p:xfrm>
          <a:off x="3511570" y="3590821"/>
          <a:ext cx="32702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635120" imgH="381960" progId="Equation.AxMath">
                  <p:embed/>
                </p:oleObj>
              </mc:Choice>
              <mc:Fallback>
                <p:oleObj name="AxMath" r:id="rId12" imgW="1635120" imgH="3819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1570" y="3590821"/>
                        <a:ext cx="3270250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5219AF67-F034-C7DF-3F1D-F462862D96DC}"/>
              </a:ext>
            </a:extLst>
          </p:cNvPr>
          <p:cNvSpPr/>
          <p:nvPr/>
        </p:nvSpPr>
        <p:spPr>
          <a:xfrm>
            <a:off x="2802427" y="372164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7383062-AAAB-011B-3341-119E40F9089B}"/>
              </a:ext>
            </a:extLst>
          </p:cNvPr>
          <p:cNvSpPr/>
          <p:nvPr/>
        </p:nvSpPr>
        <p:spPr>
          <a:xfrm>
            <a:off x="2802427" y="456786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E136E51-F202-0580-0408-2C97523AC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89168"/>
              </p:ext>
            </p:extLst>
          </p:nvPr>
        </p:nvGraphicFramePr>
        <p:xfrm>
          <a:off x="3511570" y="4424267"/>
          <a:ext cx="3148596" cy="683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874080" imgH="190800" progId="Equation.AxMath">
                  <p:embed/>
                </p:oleObj>
              </mc:Choice>
              <mc:Fallback>
                <p:oleObj name="AxMath" r:id="rId14" imgW="874080" imgH="190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7C9024-B6F8-ADE9-925D-A495FE34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11570" y="4424267"/>
                        <a:ext cx="3148596" cy="6839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箭头: 右 26">
            <a:extLst>
              <a:ext uri="{FF2B5EF4-FFF2-40B4-BE49-F238E27FC236}">
                <a16:creationId xmlns:a16="http://schemas.microsoft.com/office/drawing/2014/main" id="{C58C8673-6038-14FA-95E3-072EFAEDBF9E}"/>
              </a:ext>
            </a:extLst>
          </p:cNvPr>
          <p:cNvSpPr/>
          <p:nvPr/>
        </p:nvSpPr>
        <p:spPr>
          <a:xfrm>
            <a:off x="5706318" y="195804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063273-D024-C936-F4CA-B8610F5AA7B9}"/>
              </a:ext>
            </a:extLst>
          </p:cNvPr>
          <p:cNvSpPr/>
          <p:nvPr/>
        </p:nvSpPr>
        <p:spPr>
          <a:xfrm>
            <a:off x="6781820" y="4443088"/>
            <a:ext cx="2084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法化方程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Normal equation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形 12" descr="困惑的脸轮廓 纯色填充">
            <a:extLst>
              <a:ext uri="{FF2B5EF4-FFF2-40B4-BE49-F238E27FC236}">
                <a16:creationId xmlns:a16="http://schemas.microsoft.com/office/drawing/2014/main" id="{4AE134E6-9922-3B2A-F155-634BCB2884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华美, 飞行, 水, 黑暗&#10;&#10;描述已自动生成">
            <a:extLst>
              <a:ext uri="{FF2B5EF4-FFF2-40B4-BE49-F238E27FC236}">
                <a16:creationId xmlns:a16="http://schemas.microsoft.com/office/drawing/2014/main" id="{C49F1ACF-B4B2-5ED7-63AB-27069D2D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13" y="365125"/>
            <a:ext cx="6783288" cy="452027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5279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一些讨论：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多站测量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目标关联问题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天基测量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共面定轨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雷达测距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测角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单站测距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理论上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不可定轨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椭圆轨道的半长径和偏心率的不确定性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47472F9-C4D6-6EF2-941D-424BCFB0B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42FCBD-6006-2681-841D-DECDCAD8F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377" y="2285464"/>
            <a:ext cx="4094950" cy="42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64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44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极短弧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(Too Short Arc, TSA)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观测数据不足以计算有意义的轨道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用航迹属性 </a:t>
            </a:r>
            <a:r>
              <a:rPr lang="en-GB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Attributable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来表示目标运动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47472F9-C4D6-6EF2-941D-424BCFB0B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31F30E-7743-C0EF-A28A-69AACB5819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36998"/>
              </p:ext>
            </p:extLst>
          </p:nvPr>
        </p:nvGraphicFramePr>
        <p:xfrm>
          <a:off x="6814350" y="2359662"/>
          <a:ext cx="17145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857160" imgH="264600" progId="Equation.AxMath">
                  <p:embed/>
                </p:oleObj>
              </mc:Choice>
              <mc:Fallback>
                <p:oleObj name="AxMath" r:id="rId4" imgW="857160" imgH="2646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A7E014A-2A2A-CE78-90FA-8AA8DF4326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4350" y="2359662"/>
                        <a:ext cx="1714500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179BB57-C69E-11D6-28BF-BABF5DE0B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814291"/>
              </p:ext>
            </p:extLst>
          </p:nvPr>
        </p:nvGraphicFramePr>
        <p:xfrm>
          <a:off x="3301489" y="4945564"/>
          <a:ext cx="22383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19600" imgH="423360" progId="Equation.AxMath">
                  <p:embed/>
                </p:oleObj>
              </mc:Choice>
              <mc:Fallback>
                <p:oleObj name="AxMath" r:id="rId6" imgW="1119600" imgH="42336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39D48DE-7B2D-3AFC-75F5-D09AE4306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01489" y="4945564"/>
                        <a:ext cx="2238375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F8F463D8-7C0E-BB91-E167-E68F3D32C201}"/>
              </a:ext>
            </a:extLst>
          </p:cNvPr>
          <p:cNvSpPr/>
          <p:nvPr/>
        </p:nvSpPr>
        <p:spPr>
          <a:xfrm>
            <a:off x="1734426" y="5142304"/>
            <a:ext cx="1641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线性拟合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81CD3A9-6D82-34B6-4F84-DA11E8405DE3}"/>
              </a:ext>
            </a:extLst>
          </p:cNvPr>
          <p:cNvGrpSpPr/>
          <p:nvPr/>
        </p:nvGrpSpPr>
        <p:grpSpPr>
          <a:xfrm>
            <a:off x="2403859" y="4283596"/>
            <a:ext cx="4483581" cy="422412"/>
            <a:chOff x="-316526" y="2495410"/>
            <a:chExt cx="4483581" cy="42241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F95F0C8-82FD-2A89-9CB4-4BC4675804AC}"/>
                </a:ext>
              </a:extLst>
            </p:cNvPr>
            <p:cNvSpPr/>
            <p:nvPr/>
          </p:nvSpPr>
          <p:spPr>
            <a:xfrm>
              <a:off x="-316526" y="2495410"/>
              <a:ext cx="448358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短弧看作线性，将航迹压缩到时刻</a:t>
              </a:r>
              <a:endParaRPr lang="zh-CN" altLang="en-US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C7790786-CA48-4A6A-95FA-8F4CB844D1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2997491"/>
                </p:ext>
              </p:extLst>
            </p:nvPr>
          </p:nvGraphicFramePr>
          <p:xfrm>
            <a:off x="3874220" y="2539997"/>
            <a:ext cx="2095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8" imgW="105480" imgH="189000" progId="Equation.AxMath">
                    <p:embed/>
                  </p:oleObj>
                </mc:Choice>
                <mc:Fallback>
                  <p:oleObj name="AxMath" r:id="rId8" imgW="105480" imgH="189000" progId="Equation.AxMath">
                    <p:embed/>
                    <p:pic>
                      <p:nvPicPr>
                        <p:cNvPr id="45" name="对象 44">
                          <a:extLst>
                            <a:ext uri="{FF2B5EF4-FFF2-40B4-BE49-F238E27FC236}">
                              <a16:creationId xmlns:a16="http://schemas.microsoft.com/office/drawing/2014/main" id="{C7CD5FA2-C895-8933-95F6-B1EB427316E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874220" y="2539997"/>
                          <a:ext cx="20955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4FC8241-4F89-8615-DBB7-3198A27C3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903142"/>
              </p:ext>
            </p:extLst>
          </p:nvPr>
        </p:nvGraphicFramePr>
        <p:xfrm>
          <a:off x="2664155" y="3394660"/>
          <a:ext cx="42767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137680" imgH="207360" progId="Equation.AxMath">
                  <p:embed/>
                </p:oleObj>
              </mc:Choice>
              <mc:Fallback>
                <p:oleObj name="AxMath" r:id="rId10" imgW="2137680" imgH="207360" progId="Equation.AxMath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60FFA52C-63D1-7013-17F6-2A9AD20D02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64155" y="3394660"/>
                        <a:ext cx="427672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FDD907D-A604-8829-901B-C9DDB4FCDE5B}"/>
              </a:ext>
            </a:extLst>
          </p:cNvPr>
          <p:cNvSpPr/>
          <p:nvPr/>
        </p:nvSpPr>
        <p:spPr>
          <a:xfrm>
            <a:off x="1315348" y="3352209"/>
            <a:ext cx="1346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观测量</a:t>
            </a:r>
            <a:endParaRPr lang="zh-CN" altLang="en-US" sz="2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1F8014-5EA3-C835-B393-43B482EB8E20}"/>
              </a:ext>
            </a:extLst>
          </p:cNvPr>
          <p:cNvSpPr/>
          <p:nvPr/>
        </p:nvSpPr>
        <p:spPr>
          <a:xfrm>
            <a:off x="571360" y="4358422"/>
            <a:ext cx="20904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为什么可以？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F070E4B-58EA-6AD8-56B4-EEA8892246D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9867" t="-1" r="29851" b="80447"/>
          <a:stretch/>
        </p:blipFill>
        <p:spPr>
          <a:xfrm>
            <a:off x="7417841" y="3438162"/>
            <a:ext cx="4476649" cy="22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18385</TotalTime>
  <Words>1226</Words>
  <Application>Microsoft Office PowerPoint</Application>
  <PresentationFormat>宽屏</PresentationFormat>
  <Paragraphs>282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华文行楷</vt:lpstr>
      <vt:lpstr>微软雅黑</vt:lpstr>
      <vt:lpstr>Arial</vt:lpstr>
      <vt:lpstr>Calibri</vt:lpstr>
      <vt:lpstr>Cambria Math</vt:lpstr>
      <vt:lpstr>Times New Roman</vt:lpstr>
      <vt:lpstr>数学物理科学部 模板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383</cp:revision>
  <dcterms:created xsi:type="dcterms:W3CDTF">2022-10-24T14:28:29Z</dcterms:created>
  <dcterms:modified xsi:type="dcterms:W3CDTF">2024-03-28T04:39:48Z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