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87" r:id="rId2"/>
    <p:sldId id="306" r:id="rId3"/>
    <p:sldId id="309" r:id="rId4"/>
    <p:sldId id="310" r:id="rId5"/>
    <p:sldId id="311" r:id="rId6"/>
    <p:sldId id="312" r:id="rId7"/>
    <p:sldId id="338" r:id="rId8"/>
    <p:sldId id="337" r:id="rId9"/>
    <p:sldId id="339" r:id="rId10"/>
    <p:sldId id="314" r:id="rId11"/>
    <p:sldId id="321" r:id="rId12"/>
    <p:sldId id="328" r:id="rId13"/>
    <p:sldId id="315" r:id="rId14"/>
    <p:sldId id="329" r:id="rId15"/>
    <p:sldId id="323" r:id="rId16"/>
    <p:sldId id="331" r:id="rId17"/>
    <p:sldId id="324" r:id="rId18"/>
    <p:sldId id="335" r:id="rId19"/>
    <p:sldId id="325" r:id="rId20"/>
    <p:sldId id="327" r:id="rId21"/>
    <p:sldId id="336" r:id="rId22"/>
    <p:sldId id="308" r:id="rId23"/>
    <p:sldId id="340" r:id="rId24"/>
    <p:sldId id="341" r:id="rId25"/>
    <p:sldId id="320" r:id="rId26"/>
    <p:sldId id="30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61E37"/>
    <a:srgbClr val="6C6CC5"/>
    <a:srgbClr val="4545C5"/>
    <a:srgbClr val="1B3656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86" d="100"/>
          <a:sy n="86" d="100"/>
        </p:scale>
        <p:origin x="48" y="114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image" Target="../media/image5.svg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4.png"/><Relationship Id="rId5" Type="http://schemas.openxmlformats.org/officeDocument/2006/relationships/image" Target="../media/image57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65.svg"/><Relationship Id="rId3" Type="http://schemas.openxmlformats.org/officeDocument/2006/relationships/image" Target="../media/image19.wmf"/><Relationship Id="rId7" Type="http://schemas.openxmlformats.org/officeDocument/2006/relationships/image" Target="../media/image61.wmf"/><Relationship Id="rId12" Type="http://schemas.openxmlformats.org/officeDocument/2006/relationships/image" Target="../media/image64.png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1.svg"/><Relationship Id="rId5" Type="http://schemas.openxmlformats.org/officeDocument/2006/relationships/image" Target="../media/image67.wmf"/><Relationship Id="rId10" Type="http://schemas.openxmlformats.org/officeDocument/2006/relationships/image" Target="../media/image70.png"/><Relationship Id="rId4" Type="http://schemas.openxmlformats.org/officeDocument/2006/relationships/oleObject" Target="../embeddings/oleObject77.bin"/><Relationship Id="rId9" Type="http://schemas.openxmlformats.org/officeDocument/2006/relationships/image" Target="../media/image6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6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2.wmf"/><Relationship Id="rId3" Type="http://schemas.openxmlformats.org/officeDocument/2006/relationships/image" Target="../media/image77.png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82.bin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1.wmf"/><Relationship Id="rId5" Type="http://schemas.openxmlformats.org/officeDocument/2006/relationships/image" Target="../media/image79.png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78.png"/><Relationship Id="rId9" Type="http://schemas.openxmlformats.org/officeDocument/2006/relationships/image" Target="../media/image7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70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5.sv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4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7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3.wmf"/><Relationship Id="rId4" Type="http://schemas.openxmlformats.org/officeDocument/2006/relationships/oleObject" Target="../embeddings/oleObject8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4.png"/><Relationship Id="rId3" Type="http://schemas.openxmlformats.org/officeDocument/2006/relationships/image" Target="../media/image94.wmf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8.png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wmf"/><Relationship Id="rId11" Type="http://schemas.openxmlformats.org/officeDocument/2006/relationships/image" Target="../media/image73.png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7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103.wmf"/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93.bin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20.png"/><Relationship Id="rId5" Type="http://schemas.openxmlformats.org/officeDocument/2006/relationships/image" Target="../media/image100.wmf"/><Relationship Id="rId15" Type="http://schemas.openxmlformats.org/officeDocument/2006/relationships/image" Target="../media/image5.svg"/><Relationship Id="rId10" Type="http://schemas.openxmlformats.org/officeDocument/2006/relationships/image" Target="../media/image98.png"/><Relationship Id="rId4" Type="http://schemas.openxmlformats.org/officeDocument/2006/relationships/oleObject" Target="../embeddings/oleObject90.bin"/><Relationship Id="rId9" Type="http://schemas.openxmlformats.org/officeDocument/2006/relationships/image" Target="../media/image102.wmf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9.wmf"/><Relationship Id="rId17" Type="http://schemas.openxmlformats.org/officeDocument/2006/relationships/image" Target="../media/image5.svg"/><Relationship Id="rId2" Type="http://schemas.openxmlformats.org/officeDocument/2006/relationships/image" Target="../media/image104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image" Target="../media/image111.png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1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10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5.svg"/><Relationship Id="rId18" Type="http://schemas.openxmlformats.org/officeDocument/2006/relationships/oleObject" Target="../embeddings/oleObject108.bin"/><Relationship Id="rId3" Type="http://schemas.openxmlformats.org/officeDocument/2006/relationships/image" Target="../media/image114.wmf"/><Relationship Id="rId21" Type="http://schemas.openxmlformats.org/officeDocument/2006/relationships/image" Target="../media/image65.svg"/><Relationship Id="rId7" Type="http://schemas.openxmlformats.org/officeDocument/2006/relationships/image" Target="../media/image116.wmf"/><Relationship Id="rId12" Type="http://schemas.openxmlformats.org/officeDocument/2006/relationships/image" Target="../media/image4.png"/><Relationship Id="rId17" Type="http://schemas.openxmlformats.org/officeDocument/2006/relationships/image" Target="../media/image119.wmf"/><Relationship Id="rId2" Type="http://schemas.openxmlformats.org/officeDocument/2006/relationships/oleObject" Target="../embeddings/oleObject102.bin"/><Relationship Id="rId16" Type="http://schemas.openxmlformats.org/officeDocument/2006/relationships/oleObject" Target="../embeddings/oleObject107.bin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5" Type="http://schemas.openxmlformats.org/officeDocument/2006/relationships/image" Target="../media/image71.svg"/><Relationship Id="rId10" Type="http://schemas.openxmlformats.org/officeDocument/2006/relationships/oleObject" Target="../embeddings/oleObject106.bin"/><Relationship Id="rId19" Type="http://schemas.openxmlformats.org/officeDocument/2006/relationships/image" Target="../media/image120.wmf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17.wmf"/><Relationship Id="rId1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3.w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71.svg"/><Relationship Id="rId2" Type="http://schemas.openxmlformats.org/officeDocument/2006/relationships/oleObject" Target="../embeddings/oleObject109.bin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25.wmf"/><Relationship Id="rId5" Type="http://schemas.openxmlformats.org/officeDocument/2006/relationships/image" Target="../media/image122.wmf"/><Relationship Id="rId15" Type="http://schemas.openxmlformats.org/officeDocument/2006/relationships/image" Target="../media/image127.w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11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1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0.wmf"/><Relationship Id="rId7" Type="http://schemas.openxmlformats.org/officeDocument/2006/relationships/image" Target="../media/image132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31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2" Type="http://schemas.openxmlformats.org/officeDocument/2006/relationships/image" Target="../media/image6.png"/><Relationship Id="rId16" Type="http://schemas.openxmlformats.org/officeDocument/2006/relationships/image" Target="../media/image13.wmf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9" Type="http://schemas.openxmlformats.org/officeDocument/2006/relationships/image" Target="../media/image4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8.wmf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4.png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4.wmf"/><Relationship Id="rId1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6.wmf"/><Relationship Id="rId2" Type="http://schemas.openxmlformats.org/officeDocument/2006/relationships/image" Target="../media/image21.png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5.wmf"/><Relationship Id="rId5" Type="http://schemas.openxmlformats.org/officeDocument/2006/relationships/image" Target="../media/image22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5.sv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9" Type="http://schemas.openxmlformats.org/officeDocument/2006/relationships/oleObject" Target="../embeddings/oleObject41.bin"/><Relationship Id="rId21" Type="http://schemas.openxmlformats.org/officeDocument/2006/relationships/oleObject" Target="../embeddings/oleObject32.bin"/><Relationship Id="rId34" Type="http://schemas.openxmlformats.org/officeDocument/2006/relationships/image" Target="../media/image25.wmf"/><Relationship Id="rId42" Type="http://schemas.openxmlformats.org/officeDocument/2006/relationships/image" Target="../media/image5.svg"/><Relationship Id="rId7" Type="http://schemas.openxmlformats.org/officeDocument/2006/relationships/oleObject" Target="../embeddings/oleObject25.bin"/><Relationship Id="rId2" Type="http://schemas.openxmlformats.org/officeDocument/2006/relationships/oleObject" Target="../embeddings/oleObject23.bin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36.bin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3.wmf"/><Relationship Id="rId32" Type="http://schemas.openxmlformats.org/officeDocument/2006/relationships/image" Target="../media/image37.wmf"/><Relationship Id="rId37" Type="http://schemas.openxmlformats.org/officeDocument/2006/relationships/oleObject" Target="../embeddings/oleObject40.bin"/><Relationship Id="rId40" Type="http://schemas.openxmlformats.org/officeDocument/2006/relationships/image" Target="../media/image40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5.wmf"/><Relationship Id="rId36" Type="http://schemas.openxmlformats.org/officeDocument/2006/relationships/image" Target="../media/image38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20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39.bin"/><Relationship Id="rId8" Type="http://schemas.openxmlformats.org/officeDocument/2006/relationships/image" Target="../media/image15.wmf"/><Relationship Id="rId3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38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3" Type="http://schemas.openxmlformats.org/officeDocument/2006/relationships/image" Target="../media/image19.wmf"/><Relationship Id="rId21" Type="http://schemas.openxmlformats.org/officeDocument/2006/relationships/image" Target="../media/image45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25.wmf"/><Relationship Id="rId25" Type="http://schemas.openxmlformats.org/officeDocument/2006/relationships/image" Target="../media/image47.w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29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2.wmf"/><Relationship Id="rId24" Type="http://schemas.openxmlformats.org/officeDocument/2006/relationships/oleObject" Target="../embeddings/oleObject53.bin"/><Relationship Id="rId32" Type="http://schemas.openxmlformats.org/officeDocument/2006/relationships/image" Target="../media/image5.svg"/><Relationship Id="rId5" Type="http://schemas.openxmlformats.org/officeDocument/2006/relationships/image" Target="../media/image8.wmf"/><Relationship Id="rId15" Type="http://schemas.openxmlformats.org/officeDocument/2006/relationships/image" Target="../media/image23.wmf"/><Relationship Id="rId23" Type="http://schemas.openxmlformats.org/officeDocument/2006/relationships/image" Target="../media/image46.wmf"/><Relationship Id="rId28" Type="http://schemas.openxmlformats.org/officeDocument/2006/relationships/oleObject" Target="../embeddings/oleObject55.bin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44.wmf"/><Relationship Id="rId31" Type="http://schemas.openxmlformats.org/officeDocument/2006/relationships/image" Target="../media/image4.pn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48.wmf"/><Relationship Id="rId30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64.bin"/><Relationship Id="rId26" Type="http://schemas.openxmlformats.org/officeDocument/2006/relationships/image" Target="../media/image54.png"/><Relationship Id="rId3" Type="http://schemas.openxmlformats.org/officeDocument/2006/relationships/image" Target="../media/image19.wmf"/><Relationship Id="rId21" Type="http://schemas.openxmlformats.org/officeDocument/2006/relationships/image" Target="../media/image50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47.wmf"/><Relationship Id="rId25" Type="http://schemas.openxmlformats.org/officeDocument/2006/relationships/image" Target="../media/image53.png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29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42.wmf"/><Relationship Id="rId24" Type="http://schemas.openxmlformats.org/officeDocument/2006/relationships/image" Target="../media/image52.png"/><Relationship Id="rId5" Type="http://schemas.openxmlformats.org/officeDocument/2006/relationships/image" Target="../media/image8.wmf"/><Relationship Id="rId15" Type="http://schemas.openxmlformats.org/officeDocument/2006/relationships/image" Target="../media/image25.wmf"/><Relationship Id="rId23" Type="http://schemas.openxmlformats.org/officeDocument/2006/relationships/image" Target="../media/image51.wmf"/><Relationship Id="rId28" Type="http://schemas.openxmlformats.org/officeDocument/2006/relationships/image" Target="../media/image4.png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05-06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人造天体运动方程与二体问题积分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934406" cy="1308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2.1~2.3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节，附录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天体力学基础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第一章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</a:t>
            </a:r>
            <a:r>
              <a:rPr lang="en-GB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35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个首次积分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面积积分：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开普勒方程：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开普勒根数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Keplerian elements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59866" y="5588498"/>
            <a:ext cx="60820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完全定义二体问题下人造卫星绕地球的运动</a:t>
            </a:r>
            <a:endParaRPr lang="el-GR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B44EC-3A30-16B3-AFE9-EDD569BC9269}"/>
              </a:ext>
            </a:extLst>
          </p:cNvPr>
          <p:cNvSpPr/>
          <p:nvPr/>
        </p:nvSpPr>
        <p:spPr>
          <a:xfrm>
            <a:off x="7616152" y="4091573"/>
            <a:ext cx="436344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Semimajor axis</a:t>
            </a:r>
          </a:p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Eccentricity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Inclination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Longitude of the ascending node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 of periapsis / perigee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anomaly (at epoch)</a:t>
            </a:r>
            <a:endParaRPr 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D0A1FFF-E81A-F4B5-BEFC-C565BCCB2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19269"/>
              </p:ext>
            </p:extLst>
          </p:nvPr>
        </p:nvGraphicFramePr>
        <p:xfrm>
          <a:off x="2960519" y="2166370"/>
          <a:ext cx="1196750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38480" imgH="189000" progId="Equation.AxMath">
                  <p:embed/>
                </p:oleObj>
              </mc:Choice>
              <mc:Fallback>
                <p:oleObj name="AxMath" r:id="rId2" imgW="4384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0519" y="2166370"/>
                        <a:ext cx="1196750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654888-3E0F-4839-0B19-74703FF13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57792"/>
              </p:ext>
            </p:extLst>
          </p:nvPr>
        </p:nvGraphicFramePr>
        <p:xfrm>
          <a:off x="2960519" y="2863510"/>
          <a:ext cx="737128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9640" imgH="189000" progId="Equation.AxMath">
                  <p:embed/>
                </p:oleObj>
              </mc:Choice>
              <mc:Fallback>
                <p:oleObj name="AxMath" r:id="rId4" imgW="2696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0519" y="2863510"/>
                        <a:ext cx="737128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B8D8394-7295-BA80-62ED-FA7BFBE79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788216"/>
              </p:ext>
            </p:extLst>
          </p:nvPr>
        </p:nvGraphicFramePr>
        <p:xfrm>
          <a:off x="3157537" y="3613706"/>
          <a:ext cx="2778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2240" imgH="189000" progId="Equation.AxMath">
                  <p:embed/>
                </p:oleObj>
              </mc:Choice>
              <mc:Fallback>
                <p:oleObj name="AxMath" r:id="rId6" imgW="102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7537" y="3613706"/>
                        <a:ext cx="277812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9DEA2DB-79C3-7C62-1216-30B83D505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42633"/>
              </p:ext>
            </p:extLst>
          </p:nvPr>
        </p:nvGraphicFramePr>
        <p:xfrm>
          <a:off x="2960519" y="5049336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984960" imgH="189000" progId="Equation.AxMath">
                  <p:embed/>
                </p:oleObj>
              </mc:Choice>
              <mc:Fallback>
                <p:oleObj name="AxMath" r:id="rId8" imgW="984960" imgH="1890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D0A1FFF-E81A-F4B5-BEFC-C565BCCB2C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60519" y="5049336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DCCE0FF-1543-C688-75FE-ADB736A273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9646" y="1263146"/>
            <a:ext cx="6176963" cy="2465506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DC3361EF-2A4B-70D8-BF52-A33560ACD7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4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51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无奇点根数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第一类无奇点根数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第二类无奇点根数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避免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1/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cos</a:t>
            </a:r>
            <a:r>
              <a:rPr lang="en-US" altLang="zh-CN" sz="20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因子，适用于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90°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倾角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7B72552-0860-0345-3B8B-DA2620D46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39042"/>
              </p:ext>
            </p:extLst>
          </p:nvPr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3C2D7F5-5C2C-0B94-6A10-DD7642547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553176"/>
              </p:ext>
            </p:extLst>
          </p:nvPr>
        </p:nvGraphicFramePr>
        <p:xfrm>
          <a:off x="2320925" y="2389188"/>
          <a:ext cx="5010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505600" imgH="190080" progId="Equation.AxMath">
                  <p:embed/>
                </p:oleObj>
              </mc:Choice>
              <mc:Fallback>
                <p:oleObj name="AxMath" r:id="rId4" imgW="2505600" imgH="19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0925" y="2389188"/>
                        <a:ext cx="50101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C2E7E18-7FAE-DB65-80BA-707D94814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434277"/>
              </p:ext>
            </p:extLst>
          </p:nvPr>
        </p:nvGraphicFramePr>
        <p:xfrm>
          <a:off x="3208338" y="2822575"/>
          <a:ext cx="2644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21920" imgH="190080" progId="Equation.AxMath">
                  <p:embed/>
                </p:oleObj>
              </mc:Choice>
              <mc:Fallback>
                <p:oleObj name="AxMath" r:id="rId6" imgW="1321920" imgH="1900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8338" y="2822575"/>
                        <a:ext cx="2644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3433CD0-280C-2C4A-2868-538D71532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02698"/>
              </p:ext>
            </p:extLst>
          </p:nvPr>
        </p:nvGraphicFramePr>
        <p:xfrm>
          <a:off x="1688321" y="4206091"/>
          <a:ext cx="9844560" cy="39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922280" imgH="197640" progId="Equation.AxMath">
                  <p:embed/>
                </p:oleObj>
              </mc:Choice>
              <mc:Fallback>
                <p:oleObj name="AxMath" r:id="rId8" imgW="4922280" imgH="197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8321" y="4206091"/>
                        <a:ext cx="9844560" cy="39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FBE4777-ACF5-947D-541E-3F8BAE7C5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607042"/>
              </p:ext>
            </p:extLst>
          </p:nvPr>
        </p:nvGraphicFramePr>
        <p:xfrm>
          <a:off x="1635655" y="5660240"/>
          <a:ext cx="96869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4841280" imgH="348120" progId="Equation.AxMath">
                  <p:embed/>
                </p:oleObj>
              </mc:Choice>
              <mc:Fallback>
                <p:oleObj name="AxMath" r:id="rId10" imgW="4841280" imgH="34812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3433CD0-280C-2C4A-2868-538D715322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35655" y="5660240"/>
                        <a:ext cx="9686925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ACEFD369-0A4C-3F80-3C9A-C32701CB9D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5373053" cy="325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正则根数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（正则共轭变量）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Delaunay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摄动运动方程的共轭对称性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0858" y="6093299"/>
            <a:ext cx="328510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广义坐标、广义动量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16B069B-2E30-D926-0DAA-9E91ADBFB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53990"/>
              </p:ext>
            </p:extLst>
          </p:nvPr>
        </p:nvGraphicFramePr>
        <p:xfrm>
          <a:off x="1480945" y="2379181"/>
          <a:ext cx="35401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70480" imgH="658440" progId="Equation.AxMath">
                  <p:embed/>
                </p:oleObj>
              </mc:Choice>
              <mc:Fallback>
                <p:oleObj name="AxMath" r:id="rId2" imgW="1770480" imgH="658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0945" y="2379181"/>
                        <a:ext cx="3540125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9499D5C-A800-9D5E-6133-354B949C8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195571"/>
              </p:ext>
            </p:extLst>
          </p:nvPr>
        </p:nvGraphicFramePr>
        <p:xfrm>
          <a:off x="1537566" y="4260426"/>
          <a:ext cx="2896726" cy="1957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12360" imgH="1023120" progId="Equation.AxMath">
                  <p:embed/>
                </p:oleObj>
              </mc:Choice>
              <mc:Fallback>
                <p:oleObj name="AxMath" r:id="rId4" imgW="1512360" imgH="1023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7566" y="4260426"/>
                        <a:ext cx="2896726" cy="1957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B08F754D-79A8-97D0-C916-ABFFB0F6D66F}"/>
              </a:ext>
            </a:extLst>
          </p:cNvPr>
          <p:cNvSpPr/>
          <p:nvPr/>
        </p:nvSpPr>
        <p:spPr>
          <a:xfrm>
            <a:off x="5781040" y="1552554"/>
            <a:ext cx="5373053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适用于所有偏心率和倾角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AD9AFCA-BD51-3F9F-5E75-81321BBD0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906182"/>
              </p:ext>
            </p:extLst>
          </p:nvPr>
        </p:nvGraphicFramePr>
        <p:xfrm>
          <a:off x="6541010" y="2379181"/>
          <a:ext cx="50990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549160" imgH="669960" progId="Equation.AxMath">
                  <p:embed/>
                </p:oleObj>
              </mc:Choice>
              <mc:Fallback>
                <p:oleObj name="AxMath" r:id="rId6" imgW="2549160" imgH="669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1010" y="2379181"/>
                        <a:ext cx="509905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FE271EE-5470-7417-0EE4-0D238F3B3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405770"/>
              </p:ext>
            </p:extLst>
          </p:nvPr>
        </p:nvGraphicFramePr>
        <p:xfrm>
          <a:off x="5672455" y="4706131"/>
          <a:ext cx="65151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256920" imgH="678960" progId="Equation.AxMath">
                  <p:embed/>
                </p:oleObj>
              </mc:Choice>
              <mc:Fallback>
                <p:oleObj name="AxMath" r:id="rId8" imgW="3256920" imgH="6789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AD9AFCA-BD51-3F9F-5E75-81321BBD0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72455" y="4706131"/>
                        <a:ext cx="65151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06FB9F30-64F5-1C8B-D0F3-C82922239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3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重要关系式：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性质研究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展开成 </a:t>
            </a: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的函数（分项研究）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A318AD7-AD28-819C-53C7-E436351C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27" y="2584928"/>
            <a:ext cx="5207446" cy="23041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612985-B110-3C12-5C0B-D31865C3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97" y="1852607"/>
            <a:ext cx="4003086" cy="27513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446581-D9EA-B185-7D9F-1633AB3BC374}"/>
              </a:ext>
            </a:extLst>
          </p:cNvPr>
          <p:cNvSpPr txBox="1"/>
          <p:nvPr/>
        </p:nvSpPr>
        <p:spPr>
          <a:xfrm>
            <a:off x="6003027" y="1968997"/>
            <a:ext cx="256698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快变量：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5ED38B5F-2FC5-D423-0A59-54023BB35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9499F6-080B-4B28-4F73-F73C1819E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4" y="3474718"/>
            <a:ext cx="5951736" cy="18289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7B1F54-283E-DB2B-B14F-7654E0D3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40" y="3965736"/>
            <a:ext cx="5227773" cy="6248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5272DB6-D859-39EE-089E-1CE92684A122}"/>
              </a:ext>
            </a:extLst>
          </p:cNvPr>
          <p:cNvSpPr/>
          <p:nvPr/>
        </p:nvSpPr>
        <p:spPr>
          <a:xfrm>
            <a:off x="7572983" y="5282050"/>
            <a:ext cx="4211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严格二体问题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2101" y="5297742"/>
            <a:ext cx="3662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瞬时椭圆（吻切椭圆）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6D5EBD-E22F-3C9A-33EC-C618678B5360}"/>
              </a:ext>
            </a:extLst>
          </p:cNvPr>
          <p:cNvSpPr/>
          <p:nvPr/>
        </p:nvSpPr>
        <p:spPr>
          <a:xfrm>
            <a:off x="4152505" y="6128739"/>
            <a:ext cx="1881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节课通篇可见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DCCEC7-F7E0-3AD8-A988-9B94661BF66D}"/>
              </a:ext>
            </a:extLst>
          </p:cNvPr>
          <p:cNvSpPr/>
          <p:nvPr/>
        </p:nvSpPr>
        <p:spPr>
          <a:xfrm>
            <a:off x="9083770" y="6128739"/>
            <a:ext cx="27695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节课仅在平均化积分时使用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文本&#10;&#10;描述已自动生成">
            <a:extLst>
              <a:ext uri="{FF2B5EF4-FFF2-40B4-BE49-F238E27FC236}">
                <a16:creationId xmlns:a16="http://schemas.microsoft.com/office/drawing/2014/main" id="{B96FF341-ED4B-CDB8-AC18-2B81C0C9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261" y="1554324"/>
            <a:ext cx="3696469" cy="16356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420B2A-C09D-4A0F-05E4-54B6DACED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883" y="1266764"/>
            <a:ext cx="2894894" cy="1989679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8AFD0151-5AAA-3E9C-D588-0F88EB007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3398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36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09568" y="4565697"/>
            <a:ext cx="2814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汉森系数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B3C657D-BE69-01A3-58ED-67525C31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53" y="3302785"/>
            <a:ext cx="4785775" cy="1173582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18B39FC-F29C-F292-53EC-E7FA43707462}"/>
              </a:ext>
            </a:extLst>
          </p:cNvPr>
          <p:cNvSpPr/>
          <p:nvPr/>
        </p:nvSpPr>
        <p:spPr>
          <a:xfrm>
            <a:off x="5994913" y="2280274"/>
            <a:ext cx="2628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（例如：转移轨道不满足）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F0F9D34-E886-9B27-9CAF-41F0A6B8D80B}"/>
              </a:ext>
            </a:extLst>
          </p:cNvPr>
          <p:cNvSpPr/>
          <p:nvPr/>
        </p:nvSpPr>
        <p:spPr>
          <a:xfrm>
            <a:off x="9938257" y="5811698"/>
            <a:ext cx="198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量级估计依据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BBCAAB4-4F4F-B72E-5862-5E104302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56" y="5085859"/>
            <a:ext cx="4333367" cy="725839"/>
          </a:xfrm>
          <a:prstGeom prst="rect">
            <a:avLst/>
          </a:prstGeom>
        </p:spPr>
      </p:pic>
      <p:pic>
        <p:nvPicPr>
          <p:cNvPr id="37" name="图片 36" descr="文本&#10;&#10;描述已自动生成">
            <a:extLst>
              <a:ext uri="{FF2B5EF4-FFF2-40B4-BE49-F238E27FC236}">
                <a16:creationId xmlns:a16="http://schemas.microsoft.com/office/drawing/2014/main" id="{43F15BB1-019D-B1E5-C42A-20B22066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77" y="2049398"/>
            <a:ext cx="5889432" cy="2138383"/>
          </a:xfrm>
          <a:prstGeom prst="rect">
            <a:avLst/>
          </a:prstGeom>
        </p:spPr>
      </p:pic>
      <p:pic>
        <p:nvPicPr>
          <p:cNvPr id="39" name="图片 38" descr="文本&#10;&#10;描述已自动生成">
            <a:extLst>
              <a:ext uri="{FF2B5EF4-FFF2-40B4-BE49-F238E27FC236}">
                <a16:creationId xmlns:a16="http://schemas.microsoft.com/office/drawing/2014/main" id="{1643869B-F130-39AC-06EF-E99DB3191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77" y="4183934"/>
            <a:ext cx="4621433" cy="625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4C9BC9-0FDC-98A0-69B3-5CDE1C865031}"/>
              </a:ext>
            </a:extLst>
          </p:cNvPr>
          <p:cNvSpPr/>
          <p:nvPr/>
        </p:nvSpPr>
        <p:spPr>
          <a:xfrm>
            <a:off x="2398500" y="5264112"/>
            <a:ext cx="1440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F8C22-9A1A-CA6B-8903-2CAE94413F3E}"/>
              </a:ext>
            </a:extLst>
          </p:cNvPr>
          <p:cNvSpPr/>
          <p:nvPr/>
        </p:nvSpPr>
        <p:spPr>
          <a:xfrm>
            <a:off x="5012286" y="1052513"/>
            <a:ext cx="4440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展开式系数都是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的无穷级数，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收敛条件：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69F5049-B650-96AC-EE9D-F309B538F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58062"/>
              </p:ext>
            </p:extLst>
          </p:nvPr>
        </p:nvGraphicFramePr>
        <p:xfrm>
          <a:off x="6669105" y="1491914"/>
          <a:ext cx="2028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14480" imgH="191520" progId="Equation.AxMath">
                  <p:embed/>
                </p:oleObj>
              </mc:Choice>
              <mc:Fallback>
                <p:oleObj name="AxMath" r:id="rId6" imgW="101448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69105" y="1491914"/>
                        <a:ext cx="2028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4C357CB-DC9D-3ED4-773C-051F75FD6F0B}"/>
              </a:ext>
            </a:extLst>
          </p:cNvPr>
          <p:cNvSpPr/>
          <p:nvPr/>
        </p:nvSpPr>
        <p:spPr>
          <a:xfrm>
            <a:off x="6173290" y="1878665"/>
            <a:ext cx="2137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 descr="眩晕的脸轮廓 纯色填充">
            <a:extLst>
              <a:ext uri="{FF2B5EF4-FFF2-40B4-BE49-F238E27FC236}">
                <a16:creationId xmlns:a16="http://schemas.microsoft.com/office/drawing/2014/main" id="{0B254A2D-7923-77DE-72E2-74D2D6ACF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5478BEA-4106-9040-7695-736BE7910AB2}"/>
              </a:ext>
            </a:extLst>
          </p:cNvPr>
          <p:cNvSpPr/>
          <p:nvPr/>
        </p:nvSpPr>
        <p:spPr>
          <a:xfrm>
            <a:off x="9121228" y="1046302"/>
            <a:ext cx="1811867" cy="791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贝塞尔函数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超几何函数</a:t>
            </a:r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E9968B1-73B4-6D92-7C0A-BCA7B1FA3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343383"/>
              </p:ext>
            </p:extLst>
          </p:nvPr>
        </p:nvGraphicFramePr>
        <p:xfrm>
          <a:off x="10654666" y="1116579"/>
          <a:ext cx="666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34080" imgH="197280" progId="Equation.AxMath">
                  <p:embed/>
                </p:oleObj>
              </mc:Choice>
              <mc:Fallback>
                <p:oleObj name="AxMath" r:id="rId10" imgW="334080" imgH="1972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69F5049-B650-96AC-EE9D-F309B538FF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54666" y="1116579"/>
                        <a:ext cx="666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A7375CB-E964-61F8-8458-7EDA1E702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872093"/>
              </p:ext>
            </p:extLst>
          </p:nvPr>
        </p:nvGraphicFramePr>
        <p:xfrm>
          <a:off x="10633577" y="1503606"/>
          <a:ext cx="12604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630360" imgH="197280" progId="Equation.AxMath">
                  <p:embed/>
                </p:oleObj>
              </mc:Choice>
              <mc:Fallback>
                <p:oleObj name="AxMath" r:id="rId12" imgW="630360" imgH="1972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E9968B1-73B4-6D92-7C0A-BCA7B1FA37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33577" y="1503606"/>
                        <a:ext cx="12604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18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9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平均值：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分离：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非周期项：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周期项：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在一个运动周期内的累计效果为零（对时间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求积分）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用途：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长期性质研究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增加步长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97E8EA-B0E6-0202-B1A9-42CAC523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76" y="4253826"/>
            <a:ext cx="4077053" cy="18442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9F64AF2-4198-572F-6A72-C333714BC079}"/>
              </a:ext>
            </a:extLst>
          </p:cNvPr>
          <p:cNvSpPr/>
          <p:nvPr/>
        </p:nvSpPr>
        <p:spPr>
          <a:xfrm>
            <a:off x="6052471" y="759974"/>
            <a:ext cx="2188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常见函数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053624-5B83-D8FE-628C-10FF3CBD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903" y="1196913"/>
            <a:ext cx="4313948" cy="25280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658960-EF75-F41F-9AA8-0201BD58B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1" r="1939"/>
          <a:stretch/>
        </p:blipFill>
        <p:spPr>
          <a:xfrm>
            <a:off x="9473857" y="2504595"/>
            <a:ext cx="2678502" cy="1729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7AC248-21F8-0409-3D97-2792058F4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857" y="806874"/>
            <a:ext cx="2678502" cy="160204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BE267B-BF6C-28A8-85A5-E7F4B4A1F6F5}"/>
              </a:ext>
            </a:extLst>
          </p:cNvPr>
          <p:cNvSpPr/>
          <p:nvPr/>
        </p:nvSpPr>
        <p:spPr>
          <a:xfrm>
            <a:off x="9473857" y="4253826"/>
            <a:ext cx="2951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周期函数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4A48025-E7BA-DB3B-B2DF-10CA158C4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488" y="1193915"/>
            <a:ext cx="2120881" cy="62697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06A3C5A-652D-45EA-430C-D257785E7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621" y="2752580"/>
            <a:ext cx="994614" cy="35640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6E01DED-E088-4AA4-CFAC-EFE3FB2C3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050" y="2113430"/>
            <a:ext cx="2420227" cy="40613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46B54A4-EC4C-F8BC-FAE6-9069EC8AE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621" y="3306324"/>
            <a:ext cx="1624536" cy="3315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2D84D2-04C1-848E-4386-A6460B9A5A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7745" y="5560999"/>
            <a:ext cx="5885717" cy="9787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图形 8" descr="困惑的脸轮廓 纯色填充">
            <a:extLst>
              <a:ext uri="{FF2B5EF4-FFF2-40B4-BE49-F238E27FC236}">
                <a16:creationId xmlns:a16="http://schemas.microsoft.com/office/drawing/2014/main" id="{EED6BD31-634D-4999-F162-DB744FE7DF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847CE263-454F-6C6E-CDC0-B063770C0A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2102" y="547903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95587" y="2518024"/>
            <a:ext cx="5991265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2CBB151-5FDC-BBBC-2A8B-764B5D367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46602"/>
              </p:ext>
            </p:extLst>
          </p:nvPr>
        </p:nvGraphicFramePr>
        <p:xfrm>
          <a:off x="5951324" y="3457398"/>
          <a:ext cx="2379966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67720" imgH="191520" progId="Equation.AxMath">
                  <p:embed/>
                </p:oleObj>
              </mc:Choice>
              <mc:Fallback>
                <p:oleObj name="AxMath" r:id="rId2" imgW="56772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51324" y="3457398"/>
                        <a:ext cx="2379966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20DC03C-8F46-DC6E-3C9B-0194E5DD3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77248"/>
              </p:ext>
            </p:extLst>
          </p:nvPr>
        </p:nvGraphicFramePr>
        <p:xfrm>
          <a:off x="5964620" y="2605385"/>
          <a:ext cx="2366670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4840" imgH="191520" progId="Equation.AxMath">
                  <p:embed/>
                </p:oleObj>
              </mc:Choice>
              <mc:Fallback>
                <p:oleObj name="AxMath" r:id="rId4" imgW="564840" imgH="1915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2CBB151-5FDC-BBBC-2A8B-764B5D367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4620" y="2605385"/>
                        <a:ext cx="2366670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D55502C-46F1-415E-CDA5-98F2B14DE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5151836-7FB3-523E-B6A1-320D63E00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00732"/>
              </p:ext>
            </p:extLst>
          </p:nvPr>
        </p:nvGraphicFramePr>
        <p:xfrm>
          <a:off x="1664872" y="2399900"/>
          <a:ext cx="2482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241280" imgH="236880" progId="Equation.AxMath">
                  <p:embed/>
                </p:oleObj>
              </mc:Choice>
              <mc:Fallback>
                <p:oleObj name="AxMath" r:id="rId2" imgW="1241280" imgH="23688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4872" y="2399900"/>
                        <a:ext cx="24828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9B605C97-50F4-533F-CE4E-B98606C0B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6910200-8B6A-3B2C-A2CC-7173181EE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968928"/>
              </p:ext>
            </p:extLst>
          </p:nvPr>
        </p:nvGraphicFramePr>
        <p:xfrm>
          <a:off x="1664871" y="1795463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05040" imgH="189000" progId="Equation.AxMath">
                  <p:embed/>
                </p:oleObj>
              </mc:Choice>
              <mc:Fallback>
                <p:oleObj name="AxMath" r:id="rId5" imgW="905040" imgH="1890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7B2E6FD-D4B8-D16F-83CC-4C77B9E162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4871" y="1795463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32CC0D1-BF8D-C821-2E33-46C3E23AA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1120"/>
              </p:ext>
            </p:extLst>
          </p:nvPr>
        </p:nvGraphicFramePr>
        <p:xfrm>
          <a:off x="1665288" y="4191828"/>
          <a:ext cx="372427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862280" imgH="1125720" progId="Equation.AxMath">
                  <p:embed/>
                </p:oleObj>
              </mc:Choice>
              <mc:Fallback>
                <p:oleObj name="AxMath" r:id="rId7" imgW="1862280" imgH="11257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5288" y="4191828"/>
                        <a:ext cx="3724275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843B3CB-8BC0-0D78-1372-E4414F12B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41574"/>
              </p:ext>
            </p:extLst>
          </p:nvPr>
        </p:nvGraphicFramePr>
        <p:xfrm>
          <a:off x="1664871" y="3324330"/>
          <a:ext cx="41529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076480" imgH="348120" progId="Equation.AxMath">
                  <p:embed/>
                </p:oleObj>
              </mc:Choice>
              <mc:Fallback>
                <p:oleObj name="AxMath" r:id="rId9" imgW="2076480" imgH="3481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4871" y="3324330"/>
                        <a:ext cx="41529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14F6319B-5462-EB42-CAE8-53639CF83DD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534" t="40263" r="15404" b="26384"/>
          <a:stretch/>
        </p:blipFill>
        <p:spPr>
          <a:xfrm>
            <a:off x="4815214" y="2307492"/>
            <a:ext cx="2182015" cy="65762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AA31D84-DF07-4287-2182-661A5CB7D8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8AA0FC2-474C-1636-76E6-922083874B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5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F10C7F-ACD6-6CF5-7B75-FE5DE9AAE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25518"/>
              </p:ext>
            </p:extLst>
          </p:nvPr>
        </p:nvGraphicFramePr>
        <p:xfrm>
          <a:off x="835803" y="2040642"/>
          <a:ext cx="17462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3000" imgH="354240" progId="Equation.AxMath">
                  <p:embed/>
                </p:oleObj>
              </mc:Choice>
              <mc:Fallback>
                <p:oleObj name="AxMath" r:id="rId2" imgW="87300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5803" y="2040642"/>
                        <a:ext cx="17462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E542D9-5411-6C5D-2D77-A6726C36B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328204"/>
              </p:ext>
            </p:extLst>
          </p:nvPr>
        </p:nvGraphicFramePr>
        <p:xfrm>
          <a:off x="835803" y="4782728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5040" imgH="189000" progId="Equation.AxMath">
                  <p:embed/>
                </p:oleObj>
              </mc:Choice>
              <mc:Fallback>
                <p:oleObj name="AxMath" r:id="rId4" imgW="905040" imgH="1890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6910200-8B6A-3B2C-A2CC-7173181EEC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5803" y="4782728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FCDB2E3-5BEE-2727-65E6-16CADA81A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27660"/>
              </p:ext>
            </p:extLst>
          </p:nvPr>
        </p:nvGraphicFramePr>
        <p:xfrm>
          <a:off x="796568" y="3000139"/>
          <a:ext cx="19208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59760" imgH="718560" progId="Equation.AxMath">
                  <p:embed/>
                </p:oleObj>
              </mc:Choice>
              <mc:Fallback>
                <p:oleObj name="AxMath" r:id="rId6" imgW="959760" imgH="7185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4E542D9-5411-6C5D-2D77-A6726C36B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568" y="3000139"/>
                        <a:ext cx="192087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CD77211-56E9-A440-6FA1-CBA665F11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41944"/>
              </p:ext>
            </p:extLst>
          </p:nvPr>
        </p:nvGraphicFramePr>
        <p:xfrm>
          <a:off x="3173127" y="2047879"/>
          <a:ext cx="49434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72120" imgH="408600" progId="Equation.AxMath">
                  <p:embed/>
                </p:oleObj>
              </mc:Choice>
              <mc:Fallback>
                <p:oleObj name="AxMath" r:id="rId8" imgW="2472120" imgH="40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3127" y="2047879"/>
                        <a:ext cx="494347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E22E864E-075A-4FAE-11FA-C1A23752D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E9665A-A3A7-6C11-E71F-AE73AA4AC5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009EC20-07A6-A9F5-D1EC-C57BD4020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735710"/>
              </p:ext>
            </p:extLst>
          </p:nvPr>
        </p:nvGraphicFramePr>
        <p:xfrm>
          <a:off x="3694421" y="3272214"/>
          <a:ext cx="3709806" cy="177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348640" imgH="1123560" progId="Equation.AxMath">
                  <p:embed/>
                </p:oleObj>
              </mc:Choice>
              <mc:Fallback>
                <p:oleObj name="AxMath" r:id="rId12" imgW="2348640" imgH="112356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32CC0D1-BF8D-C821-2E33-46C3E23AA3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4421" y="3272214"/>
                        <a:ext cx="3709806" cy="1775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1D33992-0243-C62C-E003-C4C537DDB217}"/>
              </a:ext>
            </a:extLst>
          </p:cNvPr>
          <p:cNvSpPr/>
          <p:nvPr/>
        </p:nvSpPr>
        <p:spPr>
          <a:xfrm>
            <a:off x="1588425" y="5657797"/>
            <a:ext cx="38397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注意：特殊轨道的判定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9943722C-5220-F390-61DC-C8D4F0D89E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6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38407" y="1723634"/>
            <a:ext cx="6782449" cy="443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二体问题运动方程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微分关系、展开式与平均值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根数与星历转化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数值积分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458A471-5ECF-D26C-7204-14F56414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010" y="1549867"/>
            <a:ext cx="2357115" cy="2357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无量纲化作用：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公式简化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量级分析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一套自恰的参数系统作为标准单位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218D070-B9F1-C2F0-7AFF-F1DEC684E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58069"/>
              </p:ext>
            </p:extLst>
          </p:nvPr>
        </p:nvGraphicFramePr>
        <p:xfrm>
          <a:off x="1685833" y="4623692"/>
          <a:ext cx="46545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2327040" imgH="597600" progId="Equation.AxMath">
                  <p:embed/>
                </p:oleObj>
              </mc:Choice>
              <mc:Fallback>
                <p:oleObj name="AxMath" r:id="rId3" imgW="2327040" imgH="597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5833" y="4623692"/>
                        <a:ext cx="46545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EF2CB3E-18B3-5998-A713-539E1E3B8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58655"/>
              </p:ext>
            </p:extLst>
          </p:nvPr>
        </p:nvGraphicFramePr>
        <p:xfrm>
          <a:off x="2010554" y="3508339"/>
          <a:ext cx="2904904" cy="100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677240" imgH="580680" progId="Equation.AxMath">
                  <p:embed/>
                </p:oleObj>
              </mc:Choice>
              <mc:Fallback>
                <p:oleObj name="AxMath" r:id="rId5" imgW="1677240" imgH="5806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218D070-B9F1-C2F0-7AFF-F1DEC684EC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0554" y="3508339"/>
                        <a:ext cx="2904904" cy="1005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EB30803-AD0C-6538-9DA5-D6D7577F7FEF}"/>
              </a:ext>
            </a:extLst>
          </p:cNvPr>
          <p:cNvSpPr/>
          <p:nvPr/>
        </p:nvSpPr>
        <p:spPr>
          <a:xfrm>
            <a:off x="6957066" y="1017672"/>
            <a:ext cx="3653269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方程变化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A69C0E1-90D4-CE83-B7AA-ADF9A1F6E4EA}"/>
              </a:ext>
            </a:extLst>
          </p:cNvPr>
          <p:cNvCxnSpPr/>
          <p:nvPr/>
        </p:nvCxnSpPr>
        <p:spPr>
          <a:xfrm>
            <a:off x="6506678" y="1052513"/>
            <a:ext cx="0" cy="550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下 12">
            <a:extLst>
              <a:ext uri="{FF2B5EF4-FFF2-40B4-BE49-F238E27FC236}">
                <a16:creationId xmlns:a16="http://schemas.microsoft.com/office/drawing/2014/main" id="{0442B56A-C4A8-95AF-7077-C355D6FE6C99}"/>
              </a:ext>
            </a:extLst>
          </p:cNvPr>
          <p:cNvSpPr/>
          <p:nvPr/>
        </p:nvSpPr>
        <p:spPr>
          <a:xfrm rot="16200000">
            <a:off x="920718" y="4894812"/>
            <a:ext cx="615829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947368-5A08-A558-59DC-68CCB7EBC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943805"/>
              </p:ext>
            </p:extLst>
          </p:nvPr>
        </p:nvGraphicFramePr>
        <p:xfrm>
          <a:off x="7111772" y="2175646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84960" imgH="189360" progId="Equation.AxMath">
                  <p:embed/>
                </p:oleObj>
              </mc:Choice>
              <mc:Fallback>
                <p:oleObj name="AxMath" r:id="rId7" imgW="984960" imgH="1893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9DEA2DB-79C3-7C62-1216-30B83D505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11772" y="2175646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DB52B44-D1C5-0690-231A-70A977B82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381238"/>
              </p:ext>
            </p:extLst>
          </p:nvPr>
        </p:nvGraphicFramePr>
        <p:xfrm>
          <a:off x="8097899" y="5087374"/>
          <a:ext cx="13747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687240" imgH="347040" progId="Equation.AxMath">
                  <p:embed/>
                </p:oleObj>
              </mc:Choice>
              <mc:Fallback>
                <p:oleObj name="AxMath" r:id="rId9" imgW="687240" imgH="347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7899" y="5087374"/>
                        <a:ext cx="13747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514DE5C-B4B6-0DA4-C7F4-A2DD798B6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291551"/>
              </p:ext>
            </p:extLst>
          </p:nvPr>
        </p:nvGraphicFramePr>
        <p:xfrm>
          <a:off x="8097899" y="5969000"/>
          <a:ext cx="100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501120" imgH="190800" progId="Equation.AxMath">
                  <p:embed/>
                </p:oleObj>
              </mc:Choice>
              <mc:Fallback>
                <p:oleObj name="AxMath" r:id="rId11" imgW="501120" imgH="19080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97899" y="5969000"/>
                        <a:ext cx="1003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3F0A0C2-72C2-5F40-D4ED-DC76D68F5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126907"/>
              </p:ext>
            </p:extLst>
          </p:nvPr>
        </p:nvGraphicFramePr>
        <p:xfrm>
          <a:off x="8097899" y="4334477"/>
          <a:ext cx="1204560" cy="6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602280" imgH="348480" progId="Equation.AxMath">
                  <p:embed/>
                </p:oleObj>
              </mc:Choice>
              <mc:Fallback>
                <p:oleObj name="AxMath" r:id="rId13" imgW="602280" imgH="34848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FB2207F-DD5B-606A-B035-5083B1EF6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97899" y="4334477"/>
                        <a:ext cx="1204560" cy="6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图片 33">
            <a:extLst>
              <a:ext uri="{FF2B5EF4-FFF2-40B4-BE49-F238E27FC236}">
                <a16:creationId xmlns:a16="http://schemas.microsoft.com/office/drawing/2014/main" id="{31B1DDDA-AD3F-EF44-EF76-4BDA3E95F3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9728" y="5998650"/>
            <a:ext cx="5299680" cy="545860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34232557-0024-98DC-956E-52ACAF77AB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86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710219" cy="3893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一个目标位置误差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km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，另一个目标速度误差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0.1 km/s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，问哪个误差大？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到目前的赤经岁差约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°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，相当于多少时间偏差？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6462DC9-98E0-B1DA-6C20-3B94CFE42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155346"/>
              </p:ext>
            </p:extLst>
          </p:nvPr>
        </p:nvGraphicFramePr>
        <p:xfrm>
          <a:off x="3414964" y="2375737"/>
          <a:ext cx="48736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436480" imgH="719640" progId="Equation.AxMath">
                  <p:embed/>
                </p:oleObj>
              </mc:Choice>
              <mc:Fallback>
                <p:oleObj name="AxMath" r:id="rId2" imgW="2436480" imgH="719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4964" y="2375737"/>
                        <a:ext cx="48736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9FE2517-9467-384A-07E6-194D7FAF3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29358"/>
              </p:ext>
            </p:extLst>
          </p:nvPr>
        </p:nvGraphicFramePr>
        <p:xfrm>
          <a:off x="3414964" y="5457824"/>
          <a:ext cx="40925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46960" imgH="347040" progId="Equation.AxMath">
                  <p:embed/>
                </p:oleObj>
              </mc:Choice>
              <mc:Fallback>
                <p:oleObj name="AxMath" r:id="rId4" imgW="2046960" imgH="347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6462DC9-98E0-B1DA-6C20-3B94CFE42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4964" y="5457824"/>
                        <a:ext cx="40925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F6FE084C-4419-F7B4-CE35-AB1B87750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6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微分方程的初值问题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离散化：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F1ACEB2-9603-1B89-4497-BE832AB53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667275"/>
              </p:ext>
            </p:extLst>
          </p:nvPr>
        </p:nvGraphicFramePr>
        <p:xfrm>
          <a:off x="3668204" y="1173459"/>
          <a:ext cx="16144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05680" imgH="726120" progId="Equation.AxMath">
                  <p:embed/>
                </p:oleObj>
              </mc:Choice>
              <mc:Fallback>
                <p:oleObj name="AxMath" r:id="rId2" imgW="805680" imgH="726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68204" y="1173459"/>
                        <a:ext cx="1614487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986F93-4CA7-AAC2-73E6-C12E12AAC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007142"/>
              </p:ext>
            </p:extLst>
          </p:nvPr>
        </p:nvGraphicFramePr>
        <p:xfrm>
          <a:off x="2166400" y="2915309"/>
          <a:ext cx="1443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20000" imgH="190440" progId="Equation.AxMath">
                  <p:embed/>
                </p:oleObj>
              </mc:Choice>
              <mc:Fallback>
                <p:oleObj name="AxMath" r:id="rId4" imgW="72000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F1ACEB2-9603-1B89-4497-BE832AB53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6400" y="2915309"/>
                        <a:ext cx="144303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6146F48-C6AB-4B9E-F343-E76C4A088F4C}"/>
              </a:ext>
            </a:extLst>
          </p:cNvPr>
          <p:cNvSpPr/>
          <p:nvPr/>
        </p:nvSpPr>
        <p:spPr>
          <a:xfrm>
            <a:off x="3250236" y="2843740"/>
            <a:ext cx="1621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95B3FC1-FD75-B9B9-3356-53C27F1F3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874"/>
              </p:ext>
            </p:extLst>
          </p:nvPr>
        </p:nvGraphicFramePr>
        <p:xfrm>
          <a:off x="2414079" y="3415886"/>
          <a:ext cx="28686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431720" imgH="199800" progId="Equation.AxMath">
                  <p:embed/>
                </p:oleObj>
              </mc:Choice>
              <mc:Fallback>
                <p:oleObj name="AxMath" r:id="rId6" imgW="143172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0986F93-4CA7-AAC2-73E6-C12E12AAC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4079" y="3415886"/>
                        <a:ext cx="286861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0BAFBED-1C2A-36C4-D7A5-371E143ED000}"/>
              </a:ext>
            </a:extLst>
          </p:cNvPr>
          <p:cNvSpPr/>
          <p:nvPr/>
        </p:nvSpPr>
        <p:spPr>
          <a:xfrm>
            <a:off x="1152394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单步法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多步法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979AED-682D-2C2D-1663-A7A0DDBCAA06}"/>
              </a:ext>
            </a:extLst>
          </p:cNvPr>
          <p:cNvSpPr/>
          <p:nvPr/>
        </p:nvSpPr>
        <p:spPr>
          <a:xfrm>
            <a:off x="3957651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显式公式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隐式公式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991D449-2471-F8F3-65A6-D8F7616E7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7693"/>
              </p:ext>
            </p:extLst>
          </p:nvPr>
        </p:nvGraphicFramePr>
        <p:xfrm>
          <a:off x="35873" y="5330175"/>
          <a:ext cx="46815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37480" imgH="199800" progId="Equation.AxMath">
                  <p:embed/>
                </p:oleObj>
              </mc:Choice>
              <mc:Fallback>
                <p:oleObj name="AxMath" r:id="rId8" imgW="2337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73" y="5330175"/>
                        <a:ext cx="468153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8C9D5DB-7AF9-6B1D-2E87-81F7EE167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469560"/>
              </p:ext>
            </p:extLst>
          </p:nvPr>
        </p:nvGraphicFramePr>
        <p:xfrm>
          <a:off x="3814360" y="5833140"/>
          <a:ext cx="2384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90880" imgH="199800" progId="Equation.AxMath">
                  <p:embed/>
                </p:oleObj>
              </mc:Choice>
              <mc:Fallback>
                <p:oleObj name="AxMath" r:id="rId10" imgW="11908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4360" y="5833140"/>
                        <a:ext cx="23844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5765F8-8137-1142-EFF4-20AEF0F8CEB7}"/>
              </a:ext>
            </a:extLst>
          </p:cNvPr>
          <p:cNvSpPr/>
          <p:nvPr/>
        </p:nvSpPr>
        <p:spPr>
          <a:xfrm>
            <a:off x="4196030" y="6233190"/>
            <a:ext cx="1621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（迭代求解）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73D5CF4-4EBC-39E3-59DC-C2A86C698530}"/>
              </a:ext>
            </a:extLst>
          </p:cNvPr>
          <p:cNvSpPr/>
          <p:nvPr/>
        </p:nvSpPr>
        <p:spPr>
          <a:xfrm>
            <a:off x="1793821" y="5045839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67F0921-8B6F-80A6-7915-5A17433F5FEA}"/>
              </a:ext>
            </a:extLst>
          </p:cNvPr>
          <p:cNvSpPr/>
          <p:nvPr/>
        </p:nvSpPr>
        <p:spPr>
          <a:xfrm>
            <a:off x="4668018" y="5081901"/>
            <a:ext cx="338554" cy="8402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形 16" descr="困惑的脸轮廓 纯色填充">
            <a:extLst>
              <a:ext uri="{FF2B5EF4-FFF2-40B4-BE49-F238E27FC236}">
                <a16:creationId xmlns:a16="http://schemas.microsoft.com/office/drawing/2014/main" id="{D8D4CA4A-8AC6-CE8E-4674-6782F8BB87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8" name="图形 17" descr="眩晕的脸轮廓 纯色填充">
            <a:extLst>
              <a:ext uri="{FF2B5EF4-FFF2-40B4-BE49-F238E27FC236}">
                <a16:creationId xmlns:a16="http://schemas.microsoft.com/office/drawing/2014/main" id="{E1DF67E5-FD8D-FEF9-A5D6-8D5F0B3C98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8312" y="4685329"/>
            <a:ext cx="571360" cy="57136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5E95D7D-8165-1167-76E9-86FBAAC87AA8}"/>
              </a:ext>
            </a:extLst>
          </p:cNvPr>
          <p:cNvSpPr/>
          <p:nvPr/>
        </p:nvSpPr>
        <p:spPr>
          <a:xfrm>
            <a:off x="2013693" y="3790764"/>
            <a:ext cx="3771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欧拉公式（数值积分原理）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97D0FC9-E389-4410-EE9B-292511D1FCDA}"/>
              </a:ext>
            </a:extLst>
          </p:cNvPr>
          <p:cNvCxnSpPr/>
          <p:nvPr/>
        </p:nvCxnSpPr>
        <p:spPr>
          <a:xfrm>
            <a:off x="6322243" y="981649"/>
            <a:ext cx="0" cy="559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809A857-0C7B-722F-CB87-B78498914F03}"/>
              </a:ext>
            </a:extLst>
          </p:cNvPr>
          <p:cNvSpPr/>
          <p:nvPr/>
        </p:nvSpPr>
        <p:spPr>
          <a:xfrm>
            <a:off x="6636601" y="1021439"/>
            <a:ext cx="4987387" cy="5116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误差：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截断误差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阶算法，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收敛性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计算机字长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右函数精度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稳定性：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舍入误差是否累积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初值误差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运动方程稳定性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二体问题是运动不稳定的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8995DFD-8693-B7D6-EC92-550209FE8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470773"/>
              </p:ext>
            </p:extLst>
          </p:nvPr>
        </p:nvGraphicFramePr>
        <p:xfrm>
          <a:off x="8846399" y="2785287"/>
          <a:ext cx="2041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021320" imgH="199800" progId="Equation.AxMath">
                  <p:embed/>
                </p:oleObj>
              </mc:Choice>
              <mc:Fallback>
                <p:oleObj name="AxMath" r:id="rId16" imgW="1021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46399" y="2785287"/>
                        <a:ext cx="20415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499D0F8-4DCC-1317-6FD3-CBD05DD88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62724"/>
              </p:ext>
            </p:extLst>
          </p:nvPr>
        </p:nvGraphicFramePr>
        <p:xfrm>
          <a:off x="9251818" y="2314373"/>
          <a:ext cx="977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488520" imgH="199800" progId="Equation.AxMath">
                  <p:embed/>
                </p:oleObj>
              </mc:Choice>
              <mc:Fallback>
                <p:oleObj name="AxMath" r:id="rId18" imgW="4885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251818" y="2314373"/>
                        <a:ext cx="977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1900930D-CAC8-4480-E637-24174EA8CF58}"/>
              </a:ext>
            </a:extLst>
          </p:cNvPr>
          <p:cNvSpPr/>
          <p:nvPr/>
        </p:nvSpPr>
        <p:spPr>
          <a:xfrm>
            <a:off x="4309765" y="92194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形 24" descr="紧张的脸轮廓 纯色填充">
            <a:extLst>
              <a:ext uri="{FF2B5EF4-FFF2-40B4-BE49-F238E27FC236}">
                <a16:creationId xmlns:a16="http://schemas.microsoft.com/office/drawing/2014/main" id="{89909686-3839-29FA-D787-3B7D73277C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83807" y="1116761"/>
            <a:ext cx="571360" cy="57136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A6327A2-1740-FFAA-806E-54FA4D5C3C67}"/>
              </a:ext>
            </a:extLst>
          </p:cNvPr>
          <p:cNvSpPr/>
          <p:nvPr/>
        </p:nvSpPr>
        <p:spPr>
          <a:xfrm>
            <a:off x="626459" y="5656954"/>
            <a:ext cx="2506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Adams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Adams-Cowell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KSG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95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 animBg="1"/>
      <p:bldP spid="15" grpId="0" animBg="1"/>
      <p:bldP spid="22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D9C668A-236A-8238-6735-DBC9E0DED277}"/>
              </a:ext>
            </a:extLst>
          </p:cNvPr>
          <p:cNvSpPr/>
          <p:nvPr/>
        </p:nvSpPr>
        <p:spPr>
          <a:xfrm>
            <a:off x="6631483" y="1008690"/>
            <a:ext cx="5003387" cy="3463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最常见的单步法：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4A684F6-1B2E-9514-8864-DC60C50C6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42590"/>
              </p:ext>
            </p:extLst>
          </p:nvPr>
        </p:nvGraphicFramePr>
        <p:xfrm>
          <a:off x="1343025" y="1911350"/>
          <a:ext cx="22225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2040" imgH="403560" progId="Equation.AxMath">
                  <p:embed/>
                </p:oleObj>
              </mc:Choice>
              <mc:Fallback>
                <p:oleObj name="AxMath" r:id="rId2" imgW="111204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3025" y="1911350"/>
                        <a:ext cx="22225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8364126-ECB7-FE4B-02FC-465BC68D8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89802"/>
              </p:ext>
            </p:extLst>
          </p:nvPr>
        </p:nvGraphicFramePr>
        <p:xfrm>
          <a:off x="768742" y="2914083"/>
          <a:ext cx="38576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928880" imgH="596880" progId="Equation.AxMath">
                  <p:embed/>
                </p:oleObj>
              </mc:Choice>
              <mc:Fallback>
                <p:oleObj name="AxMath" r:id="rId4" imgW="1928880" imgH="59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8742" y="2914083"/>
                        <a:ext cx="3857625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7886068-D436-A69E-64C7-6D1312E96F58}"/>
              </a:ext>
            </a:extLst>
          </p:cNvPr>
          <p:cNvSpPr/>
          <p:nvPr/>
        </p:nvSpPr>
        <p:spPr>
          <a:xfrm>
            <a:off x="2792160" y="1717962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018611-5FB2-4E9B-7154-C7EFBEE79358}"/>
              </a:ext>
            </a:extLst>
          </p:cNvPr>
          <p:cNvSpPr/>
          <p:nvPr/>
        </p:nvSpPr>
        <p:spPr>
          <a:xfrm>
            <a:off x="3528983" y="259382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B341F8-F52A-674D-E9FF-AF7872335423}"/>
              </a:ext>
            </a:extLst>
          </p:cNvPr>
          <p:cNvSpPr/>
          <p:nvPr/>
        </p:nvSpPr>
        <p:spPr>
          <a:xfrm>
            <a:off x="1874509" y="2652083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AC347B-FE5F-E81F-111A-C3B9F25E8FF8}"/>
              </a:ext>
            </a:extLst>
          </p:cNvPr>
          <p:cNvSpPr/>
          <p:nvPr/>
        </p:nvSpPr>
        <p:spPr>
          <a:xfrm>
            <a:off x="6744513" y="1150614"/>
            <a:ext cx="4613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用步长内若干点的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右函数值的线性组合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右函数导数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218F0E-8826-64D1-E785-FD0A74A633C8}"/>
              </a:ext>
            </a:extLst>
          </p:cNvPr>
          <p:cNvSpPr/>
          <p:nvPr/>
        </p:nvSpPr>
        <p:spPr>
          <a:xfrm>
            <a:off x="6912512" y="5826757"/>
            <a:ext cx="4745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用泰勒展开式确定系数（不唯一）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776C89C-F168-DAF8-E37E-1E1F0903E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806609"/>
              </p:ext>
            </p:extLst>
          </p:nvPr>
        </p:nvGraphicFramePr>
        <p:xfrm>
          <a:off x="734769" y="4472659"/>
          <a:ext cx="36512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25920" imgH="590040" progId="Equation.AxMath">
                  <p:embed/>
                </p:oleObj>
              </mc:Choice>
              <mc:Fallback>
                <p:oleObj name="AxMath" r:id="rId6" imgW="1825920" imgH="59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8364126-ECB7-FE4B-02FC-465BC68D86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4769" y="4472659"/>
                        <a:ext cx="365125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C235011-0428-462A-0A5D-6BA9F0CBE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109840"/>
              </p:ext>
            </p:extLst>
          </p:nvPr>
        </p:nvGraphicFramePr>
        <p:xfrm>
          <a:off x="749300" y="5933514"/>
          <a:ext cx="56324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16280" imgH="348480" progId="Equation.AxMath">
                  <p:embed/>
                </p:oleObj>
              </mc:Choice>
              <mc:Fallback>
                <p:oleObj name="AxMath" r:id="rId8" imgW="2816280" imgH="3484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776C89C-F168-DAF8-E37E-1E1F0903E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9300" y="5933514"/>
                        <a:ext cx="56324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5F603A0-4C33-B30D-9FF7-6428A32A9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904140"/>
              </p:ext>
            </p:extLst>
          </p:nvPr>
        </p:nvGraphicFramePr>
        <p:xfrm>
          <a:off x="7035154" y="4976484"/>
          <a:ext cx="40322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16360" imgH="403560" progId="Equation.AxMath">
                  <p:embed/>
                </p:oleObj>
              </mc:Choice>
              <mc:Fallback>
                <p:oleObj name="AxMath" r:id="rId10" imgW="201636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35154" y="4976484"/>
                        <a:ext cx="403225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62DF15F0-3AAE-C588-FE88-85F0037EE422}"/>
              </a:ext>
            </a:extLst>
          </p:cNvPr>
          <p:cNvSpPr/>
          <p:nvPr/>
        </p:nvSpPr>
        <p:spPr>
          <a:xfrm>
            <a:off x="2569590" y="4187583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右端泰勒展开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24D937-0E47-78F0-94CB-A4F92BBF6BDA}"/>
              </a:ext>
            </a:extLst>
          </p:cNvPr>
          <p:cNvSpPr/>
          <p:nvPr/>
        </p:nvSpPr>
        <p:spPr>
          <a:xfrm>
            <a:off x="365759" y="5629405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原式泰勒展开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DBAF3EB-A794-E6F0-27C6-CE9890D9AB7D}"/>
              </a:ext>
            </a:extLst>
          </p:cNvPr>
          <p:cNvSpPr/>
          <p:nvPr/>
        </p:nvSpPr>
        <p:spPr>
          <a:xfrm>
            <a:off x="2284942" y="4077617"/>
            <a:ext cx="451616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85C8FD-9125-E8E1-41C5-B232C60CA4F2}"/>
              </a:ext>
            </a:extLst>
          </p:cNvPr>
          <p:cNvSpPr/>
          <p:nvPr/>
        </p:nvSpPr>
        <p:spPr>
          <a:xfrm>
            <a:off x="557130" y="2101113"/>
            <a:ext cx="995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811F641B-6E78-21F0-3055-2722EE6C15F6}"/>
              </a:ext>
            </a:extLst>
          </p:cNvPr>
          <p:cNvSpPr/>
          <p:nvPr/>
        </p:nvSpPr>
        <p:spPr>
          <a:xfrm rot="18358342">
            <a:off x="4778294" y="4815103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011D0C1-3603-4679-3272-36A0E575567B}"/>
              </a:ext>
            </a:extLst>
          </p:cNvPr>
          <p:cNvSpPr/>
          <p:nvPr/>
        </p:nvSpPr>
        <p:spPr>
          <a:xfrm rot="13985164">
            <a:off x="4799395" y="5407571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2394374F-FD2C-DD4C-8AE3-3481DBC101CE}"/>
              </a:ext>
            </a:extLst>
          </p:cNvPr>
          <p:cNvSpPr/>
          <p:nvPr/>
        </p:nvSpPr>
        <p:spPr>
          <a:xfrm rot="16200000">
            <a:off x="5600170" y="4821130"/>
            <a:ext cx="897081" cy="1165544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D8008569-5F0B-9767-7237-2B453F345AE7}"/>
              </a:ext>
            </a:extLst>
          </p:cNvPr>
          <p:cNvSpPr/>
          <p:nvPr/>
        </p:nvSpPr>
        <p:spPr>
          <a:xfrm rot="7823965">
            <a:off x="5564033" y="2900554"/>
            <a:ext cx="451616" cy="2409850"/>
          </a:xfrm>
          <a:prstGeom prst="downArrow">
            <a:avLst>
              <a:gd name="adj1" fmla="val 50000"/>
              <a:gd name="adj2" fmla="val 10505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E80B8C-C2B9-D744-6B62-E9EAB02DB8D1}"/>
              </a:ext>
            </a:extLst>
          </p:cNvPr>
          <p:cNvSpPr/>
          <p:nvPr/>
        </p:nvSpPr>
        <p:spPr>
          <a:xfrm>
            <a:off x="6839936" y="2097915"/>
            <a:ext cx="4613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次右函数能获得的最高阶数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BEE5452-6D41-F723-C897-C5E6C0763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30822"/>
              </p:ext>
            </p:extLst>
          </p:nvPr>
        </p:nvGraphicFramePr>
        <p:xfrm>
          <a:off x="7837977" y="2530291"/>
          <a:ext cx="2638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319400" imgH="196560" progId="Equation.AxMath">
                  <p:embed/>
                </p:oleObj>
              </mc:Choice>
              <mc:Fallback>
                <p:oleObj name="AxMath" r:id="rId12" imgW="131940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37977" y="2530291"/>
                        <a:ext cx="2638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50D7F10-8641-5C86-BB7C-CBD46EF83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04392"/>
              </p:ext>
            </p:extLst>
          </p:nvPr>
        </p:nvGraphicFramePr>
        <p:xfrm>
          <a:off x="7368306" y="2952689"/>
          <a:ext cx="386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930320" imgH="419040" progId="Equation.AxMath">
                  <p:embed/>
                </p:oleObj>
              </mc:Choice>
              <mc:Fallback>
                <p:oleObj name="AxMath" r:id="rId14" imgW="1930320" imgH="4190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BEE5452-6D41-F723-C897-C5E6C0763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68306" y="2952689"/>
                        <a:ext cx="3860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0602FAE3-320E-59B6-5979-224255D67A3F}"/>
              </a:ext>
            </a:extLst>
          </p:cNvPr>
          <p:cNvSpPr/>
          <p:nvPr/>
        </p:nvSpPr>
        <p:spPr>
          <a:xfrm>
            <a:off x="6985398" y="3754496"/>
            <a:ext cx="4386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（越高阶效率越低，考虑舍入误差和初值误差，并非越高越好）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9" name="图形 28" descr="眩晕的脸轮廓 纯色填充">
            <a:extLst>
              <a:ext uri="{FF2B5EF4-FFF2-40B4-BE49-F238E27FC236}">
                <a16:creationId xmlns:a16="http://schemas.microsoft.com/office/drawing/2014/main" id="{A4EF3BC1-C482-760C-BBD8-569F0473E8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40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 animBg="1"/>
      <p:bldP spid="22" grpId="0" animBg="1"/>
      <p:bldP spid="23" grpId="0" animBg="1"/>
      <p:bldP spid="24" grpId="0" animBg="1"/>
      <p:bldP spid="25" grpId="0" animBg="1"/>
      <p:bldP spid="12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335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变步长：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-Fehlberg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(RKF)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参数组合可以自由选择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只需多算很少几次（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次）右函数值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得到截断误差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调整步长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466817D-3AE0-1687-9209-D0398F0FD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881024"/>
              </p:ext>
            </p:extLst>
          </p:nvPr>
        </p:nvGraphicFramePr>
        <p:xfrm>
          <a:off x="1414074" y="3872684"/>
          <a:ext cx="37306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865520" imgH="829440" progId="Equation.AxMath">
                  <p:embed/>
                </p:oleObj>
              </mc:Choice>
              <mc:Fallback>
                <p:oleObj name="AxMath" r:id="rId2" imgW="1865520" imgH="82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4A684F6-1B2E-9514-8864-DC60C50C6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4074" y="3872684"/>
                        <a:ext cx="3730625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B5110AD-9618-8169-C08D-7E1240EB9C31}"/>
              </a:ext>
            </a:extLst>
          </p:cNvPr>
          <p:cNvSpPr/>
          <p:nvPr/>
        </p:nvSpPr>
        <p:spPr>
          <a:xfrm>
            <a:off x="5060809" y="4118454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80A201-5715-F8AB-2575-2819EA334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11" y="3079426"/>
            <a:ext cx="3882547" cy="145595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9D01259-0861-28FE-53D1-51D066B98919}"/>
              </a:ext>
            </a:extLst>
          </p:cNvPr>
          <p:cNvSpPr/>
          <p:nvPr/>
        </p:nvSpPr>
        <p:spPr>
          <a:xfrm>
            <a:off x="7477549" y="2572670"/>
            <a:ext cx="3730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RKF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方法的局部截断误差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1F4BCE-AF43-0D7B-8BBA-EC4B0CBEA4A8}"/>
              </a:ext>
            </a:extLst>
          </p:cNvPr>
          <p:cNvSpPr/>
          <p:nvPr/>
        </p:nvSpPr>
        <p:spPr>
          <a:xfrm>
            <a:off x="5102754" y="4890241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9F38F748-B58F-C331-F185-03903BF1F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2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8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天体运动方程的数值积分：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位置速度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相对位置速度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轨道根数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64AD84B-E702-3879-14A5-B660D4774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54707"/>
              </p:ext>
            </p:extLst>
          </p:nvPr>
        </p:nvGraphicFramePr>
        <p:xfrm>
          <a:off x="3061433" y="1877140"/>
          <a:ext cx="220345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01240" imgH="692640" progId="Equation.AxMath">
                  <p:embed/>
                </p:oleObj>
              </mc:Choice>
              <mc:Fallback>
                <p:oleObj name="AxMath" r:id="rId2" imgW="1101240" imgH="692640" progId="Equation.AxMath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0339A835-8C92-BAEE-10F8-3C4D48B0A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1433" y="1877140"/>
                        <a:ext cx="2203450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376DD10-BBD1-DECD-8963-38EC1B3855AF}"/>
              </a:ext>
            </a:extLst>
          </p:cNvPr>
          <p:cNvSpPr/>
          <p:nvPr/>
        </p:nvSpPr>
        <p:spPr>
          <a:xfrm>
            <a:off x="6493954" y="2106993"/>
            <a:ext cx="4909669" cy="79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右函数简单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（计算效率高，程序简单）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包含无摄运动，变化快，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步长小</a:t>
            </a:r>
            <a:endParaRPr 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F80AB39-4515-1EE0-AB9F-0C660CC19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64729"/>
              </p:ext>
            </p:extLst>
          </p:nvPr>
        </p:nvGraphicFramePr>
        <p:xfrm>
          <a:off x="3331918" y="3604340"/>
          <a:ext cx="285750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28840" imgH="739800" progId="Equation.AxMath">
                  <p:embed/>
                </p:oleObj>
              </mc:Choice>
              <mc:Fallback>
                <p:oleObj name="AxMath" r:id="rId4" imgW="1428840" imgH="7398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1918" y="3604340"/>
                        <a:ext cx="2857500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88FAFDA-C9CB-38A9-2963-39DF6ABE5F10}"/>
              </a:ext>
            </a:extLst>
          </p:cNvPr>
          <p:cNvSpPr/>
          <p:nvPr/>
        </p:nvSpPr>
        <p:spPr>
          <a:xfrm>
            <a:off x="6489437" y="3645947"/>
            <a:ext cx="5619110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参考轨道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变化慢，步长大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需要不断初始化参考轨道（效率低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精度差）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CE3BE8-C5CF-8FDD-9205-7277A04A9A4C}"/>
              </a:ext>
            </a:extLst>
          </p:cNvPr>
          <p:cNvSpPr/>
          <p:nvPr/>
        </p:nvSpPr>
        <p:spPr>
          <a:xfrm>
            <a:off x="6493954" y="5256831"/>
            <a:ext cx="4118361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无摄运动极简单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步长大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右函数复杂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（计算效率较低）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CC5C06C-DBED-7750-4827-5D0D55BF0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8410"/>
              </p:ext>
            </p:extLst>
          </p:nvPr>
        </p:nvGraphicFramePr>
        <p:xfrm>
          <a:off x="2826483" y="5609339"/>
          <a:ext cx="26733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35960" imgH="388440" progId="Equation.AxMath">
                  <p:embed/>
                </p:oleObj>
              </mc:Choice>
              <mc:Fallback>
                <p:oleObj name="AxMath" r:id="rId6" imgW="1335960" imgH="3884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F80AB39-4515-1EE0-AB9F-0C660CC19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26483" y="5609339"/>
                        <a:ext cx="267335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EE7A346-8991-F15D-4D3C-920594819342}"/>
              </a:ext>
            </a:extLst>
          </p:cNvPr>
          <p:cNvSpPr/>
          <p:nvPr/>
        </p:nvSpPr>
        <p:spPr>
          <a:xfrm>
            <a:off x="10092800" y="6085493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形 10" descr="困惑的脸轮廓 纯色填充">
            <a:extLst>
              <a:ext uri="{FF2B5EF4-FFF2-40B4-BE49-F238E27FC236}">
                <a16:creationId xmlns:a16="http://schemas.microsoft.com/office/drawing/2014/main" id="{42EE819D-E347-4BC1-76BA-722E6D71E3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65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05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判断目标可见性（总成绩比例：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25%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观测时刻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 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59654.4625000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测站坐标：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118.78°,  +32.07°,  0 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该时刻目标在真赤道真春分点坐标系下坐标速度：</a:t>
            </a:r>
          </a:p>
          <a:p>
            <a:pPr lvl="2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(-915.731, 5958.096, 3050.295) km</a:t>
            </a:r>
          </a:p>
          <a:p>
            <a:pPr lvl="2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(-6.090202, -2.849336,  3.718672) km/s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问题一：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该时刻目标是否可见？如果当前可见，那么再过多久不可见；如果当前不可见，再过多久可见？（精确到秒）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问题二：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在本问题中，给出目标的坐标和速度值的精度的依据是什么？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2808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天体力学基本模型：质点相互作用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解析：首次积分（守恒量）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奇数解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数值：系统稳定性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保守系统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E8BA4A-D14C-28B9-2528-ACCDC7A189E9}"/>
              </a:ext>
            </a:extLst>
          </p:cNvPr>
          <p:cNvSpPr/>
          <p:nvPr/>
        </p:nvSpPr>
        <p:spPr>
          <a:xfrm>
            <a:off x="7300937" y="1520817"/>
            <a:ext cx="4079826" cy="215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体问题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（牛顿）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个质点在引力作用下的运动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：二体问题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3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：限制性三体问题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BB38D-00B0-399C-A60B-9AD05200EEEF}"/>
              </a:ext>
            </a:extLst>
          </p:cNvPr>
          <p:cNvSpPr/>
          <p:nvPr/>
        </p:nvSpPr>
        <p:spPr>
          <a:xfrm>
            <a:off x="10946168" y="3023891"/>
            <a:ext cx="1149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AF388819-36F3-DBE2-AB12-B97738489676}"/>
              </a:ext>
            </a:extLst>
          </p:cNvPr>
          <p:cNvSpPr/>
          <p:nvPr/>
        </p:nvSpPr>
        <p:spPr>
          <a:xfrm>
            <a:off x="10713881" y="2745581"/>
            <a:ext cx="464574" cy="92595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A6D07-17F1-705B-A6D3-F0A7CE791E03}"/>
              </a:ext>
            </a:extLst>
          </p:cNvPr>
          <p:cNvSpPr/>
          <p:nvPr/>
        </p:nvSpPr>
        <p:spPr>
          <a:xfrm>
            <a:off x="9505183" y="3671534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B83ECF-E372-236F-C1FA-565F7BF20149}"/>
              </a:ext>
            </a:extLst>
          </p:cNvPr>
          <p:cNvSpPr txBox="1"/>
          <p:nvPr/>
        </p:nvSpPr>
        <p:spPr>
          <a:xfrm>
            <a:off x="2274372" y="4406537"/>
            <a:ext cx="341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首次积分（守恒量）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446FB56-D121-D5E4-4A3A-4949BC450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83143"/>
              </p:ext>
            </p:extLst>
          </p:nvPr>
        </p:nvGraphicFramePr>
        <p:xfrm>
          <a:off x="871087" y="2181947"/>
          <a:ext cx="3449285" cy="91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514880" imgH="403200" progId="Equation.AxMath">
                  <p:embed/>
                </p:oleObj>
              </mc:Choice>
              <mc:Fallback>
                <p:oleObj name="AxMath" r:id="rId2" imgW="1514880" imgH="40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1087" y="2181947"/>
                        <a:ext cx="3449285" cy="91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313A03B3-7416-0601-ECB2-FD96D6363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71" y="1853257"/>
            <a:ext cx="1998058" cy="1575741"/>
          </a:xfrm>
          <a:prstGeom prst="rect">
            <a:avLst/>
          </a:prstGeom>
        </p:spPr>
      </p:pic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61D9A2D9-26B0-8E2C-A9EF-ACA8E5262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8541B68-6AF0-179A-A762-D4352FA5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97" y="2559612"/>
            <a:ext cx="2201980" cy="176158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B0E1917-0A4D-1AF0-B98B-2774E6819D61}"/>
              </a:ext>
            </a:extLst>
          </p:cNvPr>
          <p:cNvSpPr/>
          <p:nvPr/>
        </p:nvSpPr>
        <p:spPr>
          <a:xfrm>
            <a:off x="115980" y="2495418"/>
            <a:ext cx="13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B091EB7-6B81-65A1-74F7-BA7AFB8CD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20593"/>
              </p:ext>
            </p:extLst>
          </p:nvPr>
        </p:nvGraphicFramePr>
        <p:xfrm>
          <a:off x="4592529" y="1546689"/>
          <a:ext cx="1914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839520" imgH="193680" progId="Equation.AxMath">
                  <p:embed/>
                </p:oleObj>
              </mc:Choice>
              <mc:Fallback>
                <p:oleObj name="AxMath" r:id="rId3" imgW="839520" imgH="1936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CA928FB-34B9-6A62-B4F9-95920B6DE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2529" y="1546689"/>
                        <a:ext cx="19145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5CA0607-BD45-8299-D634-9D4A41BDA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738386"/>
              </p:ext>
            </p:extLst>
          </p:nvPr>
        </p:nvGraphicFramePr>
        <p:xfrm>
          <a:off x="5030891" y="3122033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0891" y="3122033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8888CE1-86FC-FA1A-C235-230FE47A1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936390"/>
              </p:ext>
            </p:extLst>
          </p:nvPr>
        </p:nvGraphicFramePr>
        <p:xfrm>
          <a:off x="7405157" y="1351524"/>
          <a:ext cx="31257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372320" imgH="380520" progId="Equation.AxMath">
                  <p:embed/>
                </p:oleObj>
              </mc:Choice>
              <mc:Fallback>
                <p:oleObj name="AxMath" r:id="rId7" imgW="1372320" imgH="38052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5157" y="1351524"/>
                        <a:ext cx="3125788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箭头: 下 30">
            <a:extLst>
              <a:ext uri="{FF2B5EF4-FFF2-40B4-BE49-F238E27FC236}">
                <a16:creationId xmlns:a16="http://schemas.microsoft.com/office/drawing/2014/main" id="{1290A048-72BF-2318-9501-0FA38AC3F6E4}"/>
              </a:ext>
            </a:extLst>
          </p:cNvPr>
          <p:cNvSpPr/>
          <p:nvPr/>
        </p:nvSpPr>
        <p:spPr>
          <a:xfrm rot="14953774">
            <a:off x="3735969" y="1706788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D649BB8B-138F-E822-E1FC-A77EC7ACD99B}"/>
              </a:ext>
            </a:extLst>
          </p:cNvPr>
          <p:cNvSpPr/>
          <p:nvPr/>
        </p:nvSpPr>
        <p:spPr>
          <a:xfrm rot="16200000">
            <a:off x="6587119" y="1390674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E93ABD75-E11D-518E-2606-253E971F0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173670"/>
              </p:ext>
            </p:extLst>
          </p:nvPr>
        </p:nvGraphicFramePr>
        <p:xfrm>
          <a:off x="1300645" y="1915452"/>
          <a:ext cx="28511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251000" imgH="691920" progId="Equation.AxMath">
                  <p:embed/>
                </p:oleObj>
              </mc:Choice>
              <mc:Fallback>
                <p:oleObj name="AxMath" r:id="rId9" imgW="1251000" imgH="691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00645" y="1915452"/>
                        <a:ext cx="2851150" cy="157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箭头: 下 33">
            <a:extLst>
              <a:ext uri="{FF2B5EF4-FFF2-40B4-BE49-F238E27FC236}">
                <a16:creationId xmlns:a16="http://schemas.microsoft.com/office/drawing/2014/main" id="{7CAFA54A-478D-E1BD-FE39-34982D80201D}"/>
              </a:ext>
            </a:extLst>
          </p:cNvPr>
          <p:cNvSpPr/>
          <p:nvPr/>
        </p:nvSpPr>
        <p:spPr>
          <a:xfrm rot="17962899">
            <a:off x="4077899" y="3027287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38264" y="3711384"/>
            <a:ext cx="1880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消去后相减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D54520-FEC2-48C0-DEB1-6524FF3C5308}"/>
              </a:ext>
            </a:extLst>
          </p:cNvPr>
          <p:cNvSpPr/>
          <p:nvPr/>
        </p:nvSpPr>
        <p:spPr>
          <a:xfrm>
            <a:off x="3382880" y="1264236"/>
            <a:ext cx="1321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137D2F-3D2D-1A02-6EDC-F20B39211DD8}"/>
              </a:ext>
            </a:extLst>
          </p:cNvPr>
          <p:cNvSpPr/>
          <p:nvPr/>
        </p:nvSpPr>
        <p:spPr>
          <a:xfrm>
            <a:off x="2244642" y="5194781"/>
            <a:ext cx="1290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的惯性加速度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A7D728-2ED6-08C2-D9F7-2C3A65B958FB}"/>
              </a:ext>
            </a:extLst>
          </p:cNvPr>
          <p:cNvSpPr/>
          <p:nvPr/>
        </p:nvSpPr>
        <p:spPr>
          <a:xfrm>
            <a:off x="4618072" y="1941691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BC3B9D3-67EC-18A6-F6E1-0E3512719F00}"/>
              </a:ext>
            </a:extLst>
          </p:cNvPr>
          <p:cNvSpPr/>
          <p:nvPr/>
        </p:nvSpPr>
        <p:spPr>
          <a:xfrm>
            <a:off x="5607555" y="3870249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FE323CC1-B6A3-371E-4AC4-347E27716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274427"/>
              </p:ext>
            </p:extLst>
          </p:nvPr>
        </p:nvGraphicFramePr>
        <p:xfrm>
          <a:off x="597508" y="4529255"/>
          <a:ext cx="26765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174680" imgH="349920" progId="Equation.AxMath">
                  <p:embed/>
                </p:oleObj>
              </mc:Choice>
              <mc:Fallback>
                <p:oleObj name="AxMath" r:id="rId11" imgW="1174680" imgH="349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7508" y="4529255"/>
                        <a:ext cx="2676525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B93B0835-BE17-D218-CEA6-255123E1E00E}"/>
              </a:ext>
            </a:extLst>
          </p:cNvPr>
          <p:cNvSpPr/>
          <p:nvPr/>
        </p:nvSpPr>
        <p:spPr>
          <a:xfrm>
            <a:off x="9542351" y="1373103"/>
            <a:ext cx="1977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动量守恒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1951636-EA28-9006-22CD-E5A9C0E1B6FD}"/>
              </a:ext>
            </a:extLst>
          </p:cNvPr>
          <p:cNvSpPr/>
          <p:nvPr/>
        </p:nvSpPr>
        <p:spPr>
          <a:xfrm>
            <a:off x="10373648" y="1773213"/>
            <a:ext cx="1829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牛顿第一定律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38EF9A-AD55-EA0B-3122-5ADA93FCAA21}"/>
              </a:ext>
            </a:extLst>
          </p:cNvPr>
          <p:cNvSpPr/>
          <p:nvPr/>
        </p:nvSpPr>
        <p:spPr>
          <a:xfrm>
            <a:off x="1051283" y="5215007"/>
            <a:ext cx="1141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受到的引力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5B5C683-3302-17BD-A654-1A411BB96506}"/>
              </a:ext>
            </a:extLst>
          </p:cNvPr>
          <p:cNvGrpSpPr/>
          <p:nvPr/>
        </p:nvGrpSpPr>
        <p:grpSpPr>
          <a:xfrm>
            <a:off x="1187224" y="6149927"/>
            <a:ext cx="2765602" cy="400110"/>
            <a:chOff x="3487495" y="6015764"/>
            <a:chExt cx="2765602" cy="40011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48F566F-A777-E846-FF4B-E0164FBA1921}"/>
                </a:ext>
              </a:extLst>
            </p:cNvPr>
            <p:cNvSpPr/>
            <p:nvPr/>
          </p:nvSpPr>
          <p:spPr>
            <a:xfrm>
              <a:off x="3487495" y="6015764"/>
              <a:ext cx="2057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人造地球卫星</a:t>
              </a:r>
              <a:endParaRPr 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2F9D3BBA-702C-8953-186A-7C0B2AA22B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390710"/>
                </p:ext>
              </p:extLst>
            </p:nvPr>
          </p:nvGraphicFramePr>
          <p:xfrm>
            <a:off x="5386322" y="6034874"/>
            <a:ext cx="8667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3" imgW="433440" imgH="190080" progId="Equation.AxMath">
                    <p:embed/>
                  </p:oleObj>
                </mc:Choice>
                <mc:Fallback>
                  <p:oleObj name="AxMath" r:id="rId13" imgW="433440" imgH="1900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86322" y="6034874"/>
                          <a:ext cx="866775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019BF89-9CF4-9644-6A84-734B42842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22404"/>
              </p:ext>
            </p:extLst>
          </p:nvPr>
        </p:nvGraphicFramePr>
        <p:xfrm>
          <a:off x="4409752" y="5814033"/>
          <a:ext cx="157638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692280" imgH="349920" progId="Equation.AxMath">
                  <p:embed/>
                </p:oleObj>
              </mc:Choice>
              <mc:Fallback>
                <p:oleObj name="AxMath" r:id="rId15" imgW="692280" imgH="349920" progId="Equation.AxMath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FE323CC1-B6A3-371E-4AC4-347E277167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09752" y="5814033"/>
                        <a:ext cx="1576387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箭头: 下 44">
            <a:extLst>
              <a:ext uri="{FF2B5EF4-FFF2-40B4-BE49-F238E27FC236}">
                <a16:creationId xmlns:a16="http://schemas.microsoft.com/office/drawing/2014/main" id="{FC2ED6F7-2A22-1599-A157-20A08FF7EAFC}"/>
              </a:ext>
            </a:extLst>
          </p:cNvPr>
          <p:cNvSpPr/>
          <p:nvPr/>
        </p:nvSpPr>
        <p:spPr>
          <a:xfrm rot="17962899">
            <a:off x="3528231" y="5420093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0339A835-8C92-BAEE-10F8-3C4D48B0A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91234"/>
              </p:ext>
            </p:extLst>
          </p:nvPr>
        </p:nvGraphicFramePr>
        <p:xfrm>
          <a:off x="9135134" y="5529263"/>
          <a:ext cx="19145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1299240" imgH="697680" progId="Equation.AxMath">
                  <p:embed/>
                </p:oleObj>
              </mc:Choice>
              <mc:Fallback>
                <p:oleObj name="AxMath" r:id="rId17" imgW="1299240" imgH="69768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3019BF89-9CF4-9644-6A84-734B428421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35134" y="5529263"/>
                        <a:ext cx="1914525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6086D2E8-1CAD-1141-741C-56E42E56D8AF}"/>
              </a:ext>
            </a:extLst>
          </p:cNvPr>
          <p:cNvSpPr/>
          <p:nvPr/>
        </p:nvSpPr>
        <p:spPr>
          <a:xfrm>
            <a:off x="5017378" y="4529255"/>
            <a:ext cx="3844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个方程，需要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个额外的首次积分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5C00A6A7-0E82-585B-32BA-418EEF77A0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6" grpId="0"/>
      <p:bldP spid="10" grpId="0"/>
      <p:bldP spid="2" grpId="0"/>
      <p:bldP spid="36" grpId="0"/>
      <p:bldP spid="37" grpId="0"/>
      <p:bldP spid="39" grpId="0"/>
      <p:bldP spid="40" grpId="0"/>
      <p:bldP spid="41" grpId="0"/>
      <p:bldP spid="45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角动量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守恒：面积积分（动量矩积分）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EDEBA8F-1762-8394-C8B2-0606630FBCAE}"/>
              </a:ext>
            </a:extLst>
          </p:cNvPr>
          <p:cNvSpPr/>
          <p:nvPr/>
        </p:nvSpPr>
        <p:spPr>
          <a:xfrm rot="16200000">
            <a:off x="4588984" y="2121145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671025B-A94C-A62D-4853-4D4632B56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801305"/>
              </p:ext>
            </p:extLst>
          </p:nvPr>
        </p:nvGraphicFramePr>
        <p:xfrm>
          <a:off x="5701546" y="2309914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49360" imgH="192240" progId="Equation.AxMath">
                  <p:embed/>
                </p:oleObj>
              </mc:Choice>
              <mc:Fallback>
                <p:oleObj name="AxMath" r:id="rId2" imgW="549360" imgH="192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BA475CC-9A89-9448-E263-C68C405E58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1546" y="2309914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0DB97BB-C83E-B58E-5D50-1D5926518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07614"/>
              </p:ext>
            </p:extLst>
          </p:nvPr>
        </p:nvGraphicFramePr>
        <p:xfrm>
          <a:off x="1431797" y="2161558"/>
          <a:ext cx="29162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280160" imgH="348120" progId="Equation.AxMath">
                  <p:embed/>
                </p:oleObj>
              </mc:Choice>
              <mc:Fallback>
                <p:oleObj name="AxMath" r:id="rId4" imgW="1280160" imgH="3481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1797" y="2161558"/>
                        <a:ext cx="2916237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8E4B11FC-0FEE-7604-2F75-391C631416D0}"/>
              </a:ext>
            </a:extLst>
          </p:cNvPr>
          <p:cNvSpPr/>
          <p:nvPr/>
        </p:nvSpPr>
        <p:spPr>
          <a:xfrm>
            <a:off x="7073581" y="2328140"/>
            <a:ext cx="3105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面积速度矢量（常矢量）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26D5824-44FC-4654-9A44-57FF81267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346020"/>
              </p:ext>
            </p:extLst>
          </p:nvPr>
        </p:nvGraphicFramePr>
        <p:xfrm>
          <a:off x="3470082" y="3343061"/>
          <a:ext cx="1167904" cy="62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413280" imgH="221760" progId="Equation.AxMath">
                  <p:embed/>
                </p:oleObj>
              </mc:Choice>
              <mc:Fallback>
                <p:oleObj name="AxMath" r:id="rId6" imgW="413280" imgH="221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0082" y="3343061"/>
                        <a:ext cx="1167904" cy="629326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3E28703-D619-3B64-C994-694D6B899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415893"/>
              </p:ext>
            </p:extLst>
          </p:nvPr>
        </p:nvGraphicFramePr>
        <p:xfrm>
          <a:off x="4287979" y="4535740"/>
          <a:ext cx="2950212" cy="117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86720" imgH="550080" progId="Equation.AxMath">
                  <p:embed/>
                </p:oleObj>
              </mc:Choice>
              <mc:Fallback>
                <p:oleObj name="AxMath" r:id="rId8" imgW="13867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87979" y="4535740"/>
                        <a:ext cx="2950212" cy="117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FE3BC3EA-8FBF-0C6C-3970-D90D150D1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077903"/>
              </p:ext>
            </p:extLst>
          </p:nvPr>
        </p:nvGraphicFramePr>
        <p:xfrm>
          <a:off x="2539999" y="2897330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7840" imgH="189000" progId="Equation.AxMath">
                  <p:embed/>
                </p:oleObj>
              </mc:Choice>
              <mc:Fallback>
                <p:oleObj name="AxMath" r:id="rId10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39999" y="2897330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FC529089-8741-DE50-5260-E3DD282B4049}"/>
              </a:ext>
            </a:extLst>
          </p:cNvPr>
          <p:cNvSpPr/>
          <p:nvPr/>
        </p:nvSpPr>
        <p:spPr>
          <a:xfrm>
            <a:off x="5234717" y="3263470"/>
            <a:ext cx="271347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平面运动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01DCE55C-96E1-E8C1-BF57-69D86ED6E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4187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584720" imgH="357480" progId="Equation.AxMath">
                  <p:embed/>
                </p:oleObj>
              </mc:Choice>
              <mc:Fallback>
                <p:oleObj name="AxMath" r:id="rId12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图片 44">
            <a:extLst>
              <a:ext uri="{FF2B5EF4-FFF2-40B4-BE49-F238E27FC236}">
                <a16:creationId xmlns:a16="http://schemas.microsoft.com/office/drawing/2014/main" id="{98CA6CCF-519B-1BE4-913B-F62050E8CC2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9426"/>
          <a:stretch/>
        </p:blipFill>
        <p:spPr>
          <a:xfrm>
            <a:off x="9560379" y="4084613"/>
            <a:ext cx="2506230" cy="246550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374C1D16-FB8A-8D3A-3CE6-270E0E2BA596}"/>
              </a:ext>
            </a:extLst>
          </p:cNvPr>
          <p:cNvSpPr txBox="1"/>
          <p:nvPr/>
        </p:nvSpPr>
        <p:spPr>
          <a:xfrm>
            <a:off x="10009732" y="6011809"/>
            <a:ext cx="217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ascending node</a:t>
            </a:r>
            <a:endParaRPr lang="zh-CN" altLang="en-US" dirty="0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9D592E86-1852-E021-8085-42358D7F2B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4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4028B943-8E06-2300-57DB-48F424F5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901" y="4045781"/>
            <a:ext cx="3276600" cy="2486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38"/>
          <a:stretch/>
        </p:blipFill>
        <p:spPr>
          <a:xfrm>
            <a:off x="9592000" y="4084613"/>
            <a:ext cx="2474609" cy="2465506"/>
          </a:xfrm>
          <a:prstGeom prst="rect">
            <a:avLst/>
          </a:prstGeom>
        </p:spPr>
      </p:pic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D5A29B1-0566-5A26-69B7-E22049F7A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543131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732680" imgH="730440" progId="Equation.AxMath">
                  <p:embed/>
                </p:oleObj>
              </mc:Choice>
              <mc:Fallback>
                <p:oleObj name="AxMath" r:id="rId4" imgW="1732680" imgH="7304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5281B7B0-3745-B1E8-198D-3DCB46A5D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631F8C3-81E9-EB09-949C-A59293D86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905250"/>
              </p:ext>
            </p:extLst>
          </p:nvPr>
        </p:nvGraphicFramePr>
        <p:xfrm>
          <a:off x="5699601" y="2068916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1800" imgH="228960" progId="Equation.AxMath">
                  <p:embed/>
                </p:oleObj>
              </mc:Choice>
              <mc:Fallback>
                <p:oleObj name="AxMath" r:id="rId6" imgW="991800" imgH="228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99E8F8D-C4F7-353E-CE60-8FD472BC6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99601" y="2068916"/>
                        <a:ext cx="1984375" cy="4572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8759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84720" imgH="357480" progId="Equation.AxMath">
                  <p:embed/>
                </p:oleObj>
              </mc:Choice>
              <mc:Fallback>
                <p:oleObj name="AxMath" r:id="rId8" imgW="1584720" imgH="35748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3E1B501-EEFC-71D1-E3D9-AE32648FC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979025"/>
              </p:ext>
            </p:extLst>
          </p:nvPr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549360" imgH="192240" progId="Equation.AxMath">
                  <p:embed/>
                </p:oleObj>
              </mc:Choice>
              <mc:Fallback>
                <p:oleObj name="AxMath" r:id="rId10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CF32E5CC-A745-3407-6555-A8131BFABC8F}"/>
              </a:ext>
            </a:extLst>
          </p:cNvPr>
          <p:cNvSpPr/>
          <p:nvPr/>
        </p:nvSpPr>
        <p:spPr>
          <a:xfrm>
            <a:off x="2008965" y="5894102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开普勒第二定律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49D887AD-728C-051B-B0A1-01C87AE39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841855"/>
              </p:ext>
            </p:extLst>
          </p:nvPr>
        </p:nvGraphicFramePr>
        <p:xfrm>
          <a:off x="1809750" y="4198938"/>
          <a:ext cx="29591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479240" imgH="354240" progId="Equation.AxMath">
                  <p:embed/>
                </p:oleObj>
              </mc:Choice>
              <mc:Fallback>
                <p:oleObj name="AxMath" r:id="rId12" imgW="147924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09750" y="4198938"/>
                        <a:ext cx="29591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FFAEBD6-12E1-17B1-DF9A-42FB956F9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50477"/>
              </p:ext>
            </p:extLst>
          </p:nvPr>
        </p:nvGraphicFramePr>
        <p:xfrm>
          <a:off x="2320925" y="5035550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49D887AD-728C-051B-B0A1-01C87AE39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20925" y="5035550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56055" y="1898650"/>
            <a:ext cx="1605831" cy="846137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9038677" y="1874448"/>
            <a:ext cx="1605831" cy="45413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CFB195E-87A4-89FF-7F60-7FC7EC02826E}"/>
              </a:ext>
            </a:extLst>
          </p:cNvPr>
          <p:cNvSpPr/>
          <p:nvPr/>
        </p:nvSpPr>
        <p:spPr>
          <a:xfrm>
            <a:off x="2854277" y="2855033"/>
            <a:ext cx="1240971" cy="42719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7EAD65E-23A0-6272-3E16-782E24E6F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02642"/>
              </p:ext>
            </p:extLst>
          </p:nvPr>
        </p:nvGraphicFramePr>
        <p:xfrm>
          <a:off x="4331142" y="2758128"/>
          <a:ext cx="1168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83560" imgH="346680" progId="Equation.AxMath">
                  <p:embed/>
                </p:oleObj>
              </mc:Choice>
              <mc:Fallback>
                <p:oleObj name="AxMath" r:id="rId16" imgW="58356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31142" y="2758128"/>
                        <a:ext cx="116840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511094B-5D58-9318-9CC8-D7E2228704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E0AF49E-E1D5-C06B-A27C-62D911605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3351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32680" imgH="730440" progId="Equation.AxMath">
                  <p:embed/>
                </p:oleObj>
              </mc:Choice>
              <mc:Fallback>
                <p:oleObj name="AxMath" r:id="rId2" imgW="1732680" imgH="73044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46" y="4084613"/>
            <a:ext cx="6176963" cy="2465506"/>
          </a:xfrm>
          <a:prstGeom prst="rect">
            <a:avLst/>
          </a:prstGeom>
        </p:spPr>
      </p:pic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274338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549360" imgH="192240" progId="Equation.AxMath">
                  <p:embed/>
                </p:oleObj>
              </mc:Choice>
              <mc:Fallback>
                <p:oleObj name="AxMath" r:id="rId7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71561" y="2824163"/>
            <a:ext cx="1885950" cy="537936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8193580" y="1103347"/>
            <a:ext cx="3662075" cy="728268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B79633B-25D1-DE15-8305-D728710CB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541091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91800" imgH="228960" progId="Equation.AxMath">
                  <p:embed/>
                </p:oleObj>
              </mc:Choice>
              <mc:Fallback>
                <p:oleObj name="AxMath" r:id="rId9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F100788-41CF-816C-6D47-C511BA2B68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9984708-2D75-C2A2-C2E0-CC7CCFE92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68492"/>
              </p:ext>
            </p:extLst>
          </p:nvPr>
        </p:nvGraphicFramePr>
        <p:xfrm>
          <a:off x="5203408" y="1385750"/>
          <a:ext cx="16732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36280" imgH="348120" progId="Equation.AxMath">
                  <p:embed/>
                </p:oleObj>
              </mc:Choice>
              <mc:Fallback>
                <p:oleObj name="AxMath" r:id="rId11" imgW="836280" imgH="34812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08CA856-C5ED-FEC8-3A49-9131C93681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3408" y="1385750"/>
                        <a:ext cx="1673225" cy="695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C24DFEA-7A0F-2BB0-1EC5-BAF80860C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02760"/>
              </p:ext>
            </p:extLst>
          </p:nvPr>
        </p:nvGraphicFramePr>
        <p:xfrm>
          <a:off x="1737094" y="5210843"/>
          <a:ext cx="2400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1200600" imgH="200520" progId="Equation.AxMath">
                  <p:embed/>
                </p:oleObj>
              </mc:Choice>
              <mc:Fallback>
                <p:oleObj name="AxMath" r:id="rId13" imgW="1200600" imgH="2005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29E378B-F6B9-D194-1767-38DAD5EDD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7094" y="5210843"/>
                        <a:ext cx="24003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47868B9-9742-C832-0E1C-FF3AD7181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63488"/>
              </p:ext>
            </p:extLst>
          </p:nvPr>
        </p:nvGraphicFramePr>
        <p:xfrm>
          <a:off x="4795618" y="2592074"/>
          <a:ext cx="1597962" cy="49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122480" imgH="348120" progId="Equation.AxMath">
                  <p:embed/>
                </p:oleObj>
              </mc:Choice>
              <mc:Fallback>
                <p:oleObj name="AxMath" r:id="rId15" imgW="112248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95618" y="2592074"/>
                        <a:ext cx="1597962" cy="494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37FAA93-6710-7CFA-9AA8-8AB8CE1430A4}"/>
              </a:ext>
            </a:extLst>
          </p:cNvPr>
          <p:cNvSpPr/>
          <p:nvPr/>
        </p:nvSpPr>
        <p:spPr>
          <a:xfrm>
            <a:off x="4778563" y="2156050"/>
            <a:ext cx="16732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两次变量代换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70F88C5-3D0C-E5D3-99D0-C7B849C12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25048"/>
              </p:ext>
            </p:extLst>
          </p:nvPr>
        </p:nvGraphicFramePr>
        <p:xfrm>
          <a:off x="6649038" y="2359038"/>
          <a:ext cx="1362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680400" imgH="190440" progId="Equation.AxMath">
                  <p:embed/>
                </p:oleObj>
              </mc:Choice>
              <mc:Fallback>
                <p:oleObj name="AxMath" r:id="rId17" imgW="6804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49038" y="2359038"/>
                        <a:ext cx="13620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9F0C871-C869-E043-C4D7-7A8F05243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54189"/>
              </p:ext>
            </p:extLst>
          </p:nvPr>
        </p:nvGraphicFramePr>
        <p:xfrm>
          <a:off x="5817513" y="3143380"/>
          <a:ext cx="2028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9" imgW="1014840" imgH="199800" progId="Equation.AxMath">
                  <p:embed/>
                </p:oleObj>
              </mc:Choice>
              <mc:Fallback>
                <p:oleObj name="AxMath" r:id="rId19" imgW="1014840" imgH="1998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70F88C5-3D0C-E5D3-99D0-C7B849C12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17513" y="3143380"/>
                        <a:ext cx="20288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C551A6-29F3-D670-2000-24DCF98ED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827259"/>
              </p:ext>
            </p:extLst>
          </p:nvPr>
        </p:nvGraphicFramePr>
        <p:xfrm>
          <a:off x="2120007" y="3582505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1" imgW="1166400" imgH="354240" progId="Equation.AxMath">
                  <p:embed/>
                </p:oleObj>
              </mc:Choice>
              <mc:Fallback>
                <p:oleObj name="AxMath" r:id="rId21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20007" y="3582505"/>
                        <a:ext cx="2333625" cy="708025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91BBFFC-15A0-7E5C-608E-16C84D8424C6}"/>
              </a:ext>
            </a:extLst>
          </p:cNvPr>
          <p:cNvSpPr/>
          <p:nvPr/>
        </p:nvSpPr>
        <p:spPr>
          <a:xfrm>
            <a:off x="1737094" y="4380891"/>
            <a:ext cx="3428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圆锥曲线（开普勒第一定律）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3A4705A-4F5D-87DA-3048-8ADCAFF11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84217"/>
              </p:ext>
            </p:extLst>
          </p:nvPr>
        </p:nvGraphicFramePr>
        <p:xfrm>
          <a:off x="1747074" y="5747068"/>
          <a:ext cx="1120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3" imgW="560520" imgH="190080" progId="Equation.AxMath">
                  <p:embed/>
                </p:oleObj>
              </mc:Choice>
              <mc:Fallback>
                <p:oleObj name="AxMath" r:id="rId23" imgW="560520" imgH="19008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8D52217-BFCD-4A1C-A876-AF45B2010D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47074" y="5747068"/>
                        <a:ext cx="1120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0BB2E0AE-06C1-0500-2143-D1287147CCB1}"/>
              </a:ext>
            </a:extLst>
          </p:cNvPr>
          <p:cNvSpPr/>
          <p:nvPr/>
        </p:nvSpPr>
        <p:spPr>
          <a:xfrm>
            <a:off x="516119" y="5254499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半通径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BABA6F-78A5-D96D-0547-0D84C3F12CAC}"/>
              </a:ext>
            </a:extLst>
          </p:cNvPr>
          <p:cNvSpPr/>
          <p:nvPr/>
        </p:nvSpPr>
        <p:spPr>
          <a:xfrm>
            <a:off x="616640" y="5742680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真近点角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06C308-177E-BFD8-7463-55FFB74E9251}"/>
              </a:ext>
            </a:extLst>
          </p:cNvPr>
          <p:cNvSpPr/>
          <p:nvPr/>
        </p:nvSpPr>
        <p:spPr>
          <a:xfrm>
            <a:off x="4279774" y="5113636"/>
            <a:ext cx="1673226" cy="5365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双曲轨道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书第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AEF8B3A-E3B3-162F-F1D0-06D9DA4A5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706397"/>
              </p:ext>
            </p:extLst>
          </p:nvPr>
        </p:nvGraphicFramePr>
        <p:xfrm>
          <a:off x="4581712" y="5351584"/>
          <a:ext cx="1120776" cy="29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5" imgW="751680" imgH="200520" progId="Equation.AxMath">
                  <p:embed/>
                </p:oleObj>
              </mc:Choice>
              <mc:Fallback>
                <p:oleObj name="AxMath" r:id="rId25" imgW="751680" imgH="2005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6695D39-227B-4EC1-809F-0B28304B44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81712" y="5351584"/>
                        <a:ext cx="1120776" cy="298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20CFA02F-4A98-2C62-BC0B-406DB89ADF80}"/>
              </a:ext>
            </a:extLst>
          </p:cNvPr>
          <p:cNvSpPr/>
          <p:nvPr/>
        </p:nvSpPr>
        <p:spPr>
          <a:xfrm rot="16200000">
            <a:off x="5110118" y="3038025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FADD9EA-6345-D1B9-B5A8-94BE50B9CF94}"/>
              </a:ext>
            </a:extLst>
          </p:cNvPr>
          <p:cNvSpPr/>
          <p:nvPr/>
        </p:nvSpPr>
        <p:spPr>
          <a:xfrm rot="16200000">
            <a:off x="5498495" y="1658451"/>
            <a:ext cx="381002" cy="1767199"/>
          </a:xfrm>
          <a:prstGeom prst="downArrow">
            <a:avLst>
              <a:gd name="adj1" fmla="val 24285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291277-5EDF-46F8-6F44-01CC291B0A32}"/>
              </a:ext>
            </a:extLst>
          </p:cNvPr>
          <p:cNvSpPr/>
          <p:nvPr/>
        </p:nvSpPr>
        <p:spPr>
          <a:xfrm>
            <a:off x="287155" y="4778373"/>
            <a:ext cx="1230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椭圆：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DF6384E-C3A3-8C82-4D97-6D3DAD15C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233"/>
              </p:ext>
            </p:extLst>
          </p:nvPr>
        </p:nvGraphicFramePr>
        <p:xfrm>
          <a:off x="7775238" y="4671339"/>
          <a:ext cx="209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7" imgW="104040" imgH="189000" progId="Equation.AxMath">
                  <p:embed/>
                </p:oleObj>
              </mc:Choice>
              <mc:Fallback>
                <p:oleObj name="AxMath" r:id="rId27" imgW="10404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C24DFEA-7A0F-2BB0-1EC5-BAF80860C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775238" y="4671339"/>
                        <a:ext cx="209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11294615-0DD4-9B0E-19A6-A052D6DCB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87387"/>
              </p:ext>
            </p:extLst>
          </p:nvPr>
        </p:nvGraphicFramePr>
        <p:xfrm>
          <a:off x="8241603" y="5056796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9" imgW="467640" imgH="196560" progId="Equation.AxMath">
                  <p:embed/>
                </p:oleObj>
              </mc:Choice>
              <mc:Fallback>
                <p:oleObj name="AxMath" r:id="rId29" imgW="4676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41603" y="5056796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73E7D24-3D97-7BAD-7458-1645E0F97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784826"/>
              </p:ext>
            </p:extLst>
          </p:nvPr>
        </p:nvGraphicFramePr>
        <p:xfrm>
          <a:off x="6609173" y="5030834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1" imgW="467640" imgH="196560" progId="Equation.AxMath">
                  <p:embed/>
                </p:oleObj>
              </mc:Choice>
              <mc:Fallback>
                <p:oleObj name="AxMath" r:id="rId31" imgW="467640" imgH="19656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11294615-0DD4-9B0E-19A6-A052D6DCB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609173" y="5030834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4E3BE5-12F4-D285-6387-1D8091F71968}"/>
              </a:ext>
            </a:extLst>
          </p:cNvPr>
          <p:cNvCxnSpPr/>
          <p:nvPr/>
        </p:nvCxnSpPr>
        <p:spPr>
          <a:xfrm flipV="1">
            <a:off x="8002047" y="4475480"/>
            <a:ext cx="0" cy="909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EFF4F74-F132-5A11-C3FC-BA6009D2C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22375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3" imgW="925920" imgH="346680" progId="Equation.AxMath">
                  <p:embed/>
                </p:oleObj>
              </mc:Choice>
              <mc:Fallback>
                <p:oleObj name="AxMath" r:id="rId33" imgW="925920" imgH="34668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FFAEBD6-12E1-17B1-DF9A-42FB956F96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F5052D67-ADCE-D8F6-77C4-5A79542B7B47}"/>
              </a:ext>
            </a:extLst>
          </p:cNvPr>
          <p:cNvSpPr/>
          <p:nvPr/>
        </p:nvSpPr>
        <p:spPr>
          <a:xfrm>
            <a:off x="616640" y="6211565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偏近点角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F03DA7AF-DB84-3BB1-19C7-F890CD45D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76428"/>
              </p:ext>
            </p:extLst>
          </p:nvPr>
        </p:nvGraphicFramePr>
        <p:xfrm>
          <a:off x="1737094" y="6209342"/>
          <a:ext cx="2571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5" imgW="128160" imgH="189000" progId="Equation.AxMath">
                  <p:embed/>
                </p:oleObj>
              </mc:Choice>
              <mc:Fallback>
                <p:oleObj name="AxMath" r:id="rId35" imgW="128160" imgH="1890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3A4705A-4F5D-87DA-3048-8ADCAFF11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737094" y="6209342"/>
                        <a:ext cx="2571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960654A0-77F9-48C0-694D-65C91E451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275624"/>
              </p:ext>
            </p:extLst>
          </p:nvPr>
        </p:nvGraphicFramePr>
        <p:xfrm>
          <a:off x="2542460" y="6191250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7" imgW="979200" imgH="196560" progId="Equation.AxMath">
                  <p:embed/>
                </p:oleObj>
              </mc:Choice>
              <mc:Fallback>
                <p:oleObj name="AxMath" r:id="rId37" imgW="979200" imgH="19656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F03DA7AF-DB84-3BB1-19C7-F890CD45DA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542460" y="6191250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6CBE5F55-F9A4-141B-B2B6-2429F8146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94731"/>
              </p:ext>
            </p:extLst>
          </p:nvPr>
        </p:nvGraphicFramePr>
        <p:xfrm>
          <a:off x="4564346" y="6075917"/>
          <a:ext cx="1471974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9" imgW="921600" imgH="388440" progId="Equation.AxMath">
                  <p:embed/>
                </p:oleObj>
              </mc:Choice>
              <mc:Fallback>
                <p:oleObj name="AxMath" r:id="rId39" imgW="921600" imgH="38844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564346" y="6075917"/>
                        <a:ext cx="1471974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箭头: 下 45">
            <a:extLst>
              <a:ext uri="{FF2B5EF4-FFF2-40B4-BE49-F238E27FC236}">
                <a16:creationId xmlns:a16="http://schemas.microsoft.com/office/drawing/2014/main" id="{55D7CE33-F886-BD2D-764C-B51BAC465E10}"/>
              </a:ext>
            </a:extLst>
          </p:cNvPr>
          <p:cNvSpPr/>
          <p:nvPr/>
        </p:nvSpPr>
        <p:spPr>
          <a:xfrm rot="16200000">
            <a:off x="2108196" y="6210376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箭头: 直角上 47">
            <a:extLst>
              <a:ext uri="{FF2B5EF4-FFF2-40B4-BE49-F238E27FC236}">
                <a16:creationId xmlns:a16="http://schemas.microsoft.com/office/drawing/2014/main" id="{A9A0FA7B-A848-FDD9-D62B-82EA2272307C}"/>
              </a:ext>
            </a:extLst>
          </p:cNvPr>
          <p:cNvSpPr/>
          <p:nvPr/>
        </p:nvSpPr>
        <p:spPr>
          <a:xfrm rot="5400000" flipV="1">
            <a:off x="5657955" y="2997105"/>
            <a:ext cx="530678" cy="1863517"/>
          </a:xfrm>
          <a:prstGeom prst="bentUpArrow">
            <a:avLst>
              <a:gd name="adj1" fmla="val 27318"/>
              <a:gd name="adj2" fmla="val 36538"/>
              <a:gd name="adj3" fmla="val 326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A30A05E8-E942-EC33-0CBF-CBE00CD582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9" grpId="0"/>
      <p:bldP spid="13" grpId="0"/>
      <p:bldP spid="15" grpId="0"/>
      <p:bldP spid="17" grpId="0"/>
      <p:bldP spid="20" grpId="0" animBg="1"/>
      <p:bldP spid="22" grpId="0" animBg="1"/>
      <p:bldP spid="23" grpId="0" animBg="1"/>
      <p:bldP spid="28" grpId="0"/>
      <p:bldP spid="42" grpId="0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活力公式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1095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143855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D350A74-4B54-D96F-9F79-FCE72F83F83A}"/>
              </a:ext>
            </a:extLst>
          </p:cNvPr>
          <p:cNvSpPr/>
          <p:nvPr/>
        </p:nvSpPr>
        <p:spPr>
          <a:xfrm>
            <a:off x="8712697" y="3004227"/>
            <a:ext cx="2515234" cy="121633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81531"/>
              </p:ext>
            </p:extLst>
          </p:nvPr>
        </p:nvGraphicFramePr>
        <p:xfrm>
          <a:off x="1724932" y="1773520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4932" y="1773520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2FDBA2D-4990-C2D0-9CDF-8A21B81D1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23981"/>
              </p:ext>
            </p:extLst>
          </p:nvPr>
        </p:nvGraphicFramePr>
        <p:xfrm>
          <a:off x="2241125" y="2571750"/>
          <a:ext cx="2178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089360" imgH="346680" progId="Equation.AxMath">
                  <p:embed/>
                </p:oleObj>
              </mc:Choice>
              <mc:Fallback>
                <p:oleObj name="AxMath" r:id="rId12" imgW="1089360" imgH="3466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41125" y="2571750"/>
                        <a:ext cx="21780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670E47D-F24B-BF43-7FF8-829CBDE337EF}"/>
              </a:ext>
            </a:extLst>
          </p:cNvPr>
          <p:cNvSpPr/>
          <p:nvPr/>
        </p:nvSpPr>
        <p:spPr>
          <a:xfrm>
            <a:off x="2164925" y="3176104"/>
            <a:ext cx="323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机械能   与   半长径  相关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517103" y="258643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05597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91800" imgH="228960" progId="Equation.AxMath">
                  <p:embed/>
                </p:oleObj>
              </mc:Choice>
              <mc:Fallback>
                <p:oleObj name="AxMath" r:id="rId14" imgW="991800" imgH="228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B79633B-25D1-DE15-8305-D728710CB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886971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25920" imgH="346680" progId="Equation.AxMath">
                  <p:embed/>
                </p:oleObj>
              </mc:Choice>
              <mc:Fallback>
                <p:oleObj name="AxMath" r:id="rId16" imgW="925920" imgH="346680" progId="Equation.AxMath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2EFF4F74-F132-5A11-C3FC-BA6009D2C7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712697" y="2293843"/>
            <a:ext cx="2515234" cy="69215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3C3887-1525-6A4E-11CE-752A79728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009842"/>
              </p:ext>
            </p:extLst>
          </p:nvPr>
        </p:nvGraphicFramePr>
        <p:xfrm>
          <a:off x="1148765" y="4027344"/>
          <a:ext cx="21431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71360" imgH="346680" progId="Equation.AxMath">
                  <p:embed/>
                </p:oleObj>
              </mc:Choice>
              <mc:Fallback>
                <p:oleObj name="AxMath" r:id="rId18" imgW="107136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48765" y="4027344"/>
                        <a:ext cx="21431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箭头: 下 27">
            <a:extLst>
              <a:ext uri="{FF2B5EF4-FFF2-40B4-BE49-F238E27FC236}">
                <a16:creationId xmlns:a16="http://schemas.microsoft.com/office/drawing/2014/main" id="{E5E55989-0984-5371-5260-5A777842AD95}"/>
              </a:ext>
            </a:extLst>
          </p:cNvPr>
          <p:cNvSpPr/>
          <p:nvPr/>
        </p:nvSpPr>
        <p:spPr>
          <a:xfrm rot="16200000">
            <a:off x="3701569" y="4007856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164FB97-DB59-B704-8547-FF9989E494DB}"/>
              </a:ext>
            </a:extLst>
          </p:cNvPr>
          <p:cNvCxnSpPr>
            <a:cxnSpLocks/>
          </p:cNvCxnSpPr>
          <p:nvPr/>
        </p:nvCxnSpPr>
        <p:spPr>
          <a:xfrm>
            <a:off x="253093" y="3864185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F367AFC-34F3-D97E-AE33-5E49CCB19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08969"/>
              </p:ext>
            </p:extLst>
          </p:nvPr>
        </p:nvGraphicFramePr>
        <p:xfrm>
          <a:off x="4606233" y="4091749"/>
          <a:ext cx="12636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632520" imgH="349920" progId="Equation.AxMath">
                  <p:embed/>
                </p:oleObj>
              </mc:Choice>
              <mc:Fallback>
                <p:oleObj name="AxMath" r:id="rId20" imgW="632520" imgH="34992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3C3887-1525-6A4E-11CE-752A79728B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06233" y="4091749"/>
                        <a:ext cx="12636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E7BF7B6A-356B-F5CB-197A-B9EE637BD4C1}"/>
              </a:ext>
            </a:extLst>
          </p:cNvPr>
          <p:cNvSpPr/>
          <p:nvPr/>
        </p:nvSpPr>
        <p:spPr>
          <a:xfrm>
            <a:off x="1198267" y="4994138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平运动速度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98E677A8-BAF5-DE66-FD4D-E9F3F15F1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2669"/>
              </p:ext>
            </p:extLst>
          </p:nvPr>
        </p:nvGraphicFramePr>
        <p:xfrm>
          <a:off x="2393365" y="4817340"/>
          <a:ext cx="898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449280" imgH="346680" progId="Equation.AxMath">
                  <p:embed/>
                </p:oleObj>
              </mc:Choice>
              <mc:Fallback>
                <p:oleObj name="AxMath" r:id="rId22" imgW="449280" imgH="34668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93365" y="4817340"/>
                        <a:ext cx="8985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箭头: 下 34">
            <a:extLst>
              <a:ext uri="{FF2B5EF4-FFF2-40B4-BE49-F238E27FC236}">
                <a16:creationId xmlns:a16="http://schemas.microsoft.com/office/drawing/2014/main" id="{03049FD5-112B-5F77-2738-ABE86B76AAE0}"/>
              </a:ext>
            </a:extLst>
          </p:cNvPr>
          <p:cNvSpPr/>
          <p:nvPr/>
        </p:nvSpPr>
        <p:spPr>
          <a:xfrm rot="16200000">
            <a:off x="3708213" y="483202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291591"/>
              </p:ext>
            </p:extLst>
          </p:nvPr>
        </p:nvGraphicFramePr>
        <p:xfrm>
          <a:off x="4619521" y="4972914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526680" imgH="190440" progId="Equation.AxMath">
                  <p:embed/>
                </p:oleObj>
              </mc:Choice>
              <mc:Fallback>
                <p:oleObj name="AxMath" r:id="rId24" imgW="526680" imgH="19044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619521" y="4972914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46474C35-57B6-C5B2-D68A-5D495AE08B61}"/>
              </a:ext>
            </a:extLst>
          </p:cNvPr>
          <p:cNvSpPr/>
          <p:nvPr/>
        </p:nvSpPr>
        <p:spPr>
          <a:xfrm>
            <a:off x="3949061" y="5441801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开普勒第三定律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09D594D-A786-198F-D399-65DBE75A972C}"/>
              </a:ext>
            </a:extLst>
          </p:cNvPr>
          <p:cNvSpPr/>
          <p:nvPr/>
        </p:nvSpPr>
        <p:spPr>
          <a:xfrm>
            <a:off x="3118643" y="5924030"/>
            <a:ext cx="42214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注意对不同天体                      不是常数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4E686E0-900B-9C5B-B88D-05170654F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3520"/>
              </p:ext>
            </p:extLst>
          </p:nvPr>
        </p:nvGraphicFramePr>
        <p:xfrm>
          <a:off x="4947081" y="5977296"/>
          <a:ext cx="1215276" cy="27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862560" imgH="196560" progId="Equation.AxMath">
                  <p:embed/>
                </p:oleObj>
              </mc:Choice>
              <mc:Fallback>
                <p:oleObj name="AxMath" r:id="rId26" imgW="862560" imgH="19656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47081" y="5977296"/>
                        <a:ext cx="1215276" cy="27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136725B7-F7EB-35DF-2E45-7603A1D1A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40855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8" imgW="979200" imgH="196560" progId="Equation.AxMath">
                  <p:embed/>
                </p:oleObj>
              </mc:Choice>
              <mc:Fallback>
                <p:oleObj name="AxMath" r:id="rId28" imgW="979200" imgH="19656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E200EB8A-A38D-6159-11FA-DBA66E21907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497102" y="1353854"/>
            <a:ext cx="2584639" cy="233175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AE77E1E-7FA8-0A48-C42E-C4ADB869A8E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2" grpId="0" animBg="1"/>
      <p:bldP spid="25" grpId="0" animBg="1"/>
      <p:bldP spid="28" grpId="0" animBg="1"/>
      <p:bldP spid="33" grpId="0"/>
      <p:bldP spid="35" grpId="0" animBg="1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62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开普勒方程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平近点角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真近点角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偏近点角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69F79A2-1C8D-770B-90B9-53DC2E6FF2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FFF3861-1873-2070-C6FD-25D62D3C4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98204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9496849-B549-5AF8-7147-7430F1679E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705202"/>
              </p:ext>
            </p:extLst>
          </p:nvPr>
        </p:nvGraphicFramePr>
        <p:xfrm>
          <a:off x="8531474" y="5007378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31474" y="5007378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446741" y="2313890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991800" imgH="228960" progId="Equation.AxMath">
                  <p:embed/>
                </p:oleObj>
              </mc:Choice>
              <mc:Fallback>
                <p:oleObj name="AxMath" r:id="rId12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C8272EF-ED06-FDC8-6105-962258B3AE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418273" y="4420154"/>
            <a:ext cx="3264786" cy="191930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752334"/>
              </p:ext>
            </p:extLst>
          </p:nvPr>
        </p:nvGraphicFramePr>
        <p:xfrm>
          <a:off x="9495018" y="5890132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6680" imgH="190440" progId="Equation.AxMath">
                  <p:embed/>
                </p:oleObj>
              </mc:Choice>
              <mc:Fallback>
                <p:oleObj name="AxMath" r:id="rId16" imgW="526680" imgH="19044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95018" y="5890132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B7BF654-641B-3596-C686-5CDA42F13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030184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979200" imgH="196560" progId="Equation.AxMath">
                  <p:embed/>
                </p:oleObj>
              </mc:Choice>
              <mc:Fallback>
                <p:oleObj name="AxMath" r:id="rId18" imgW="979200" imgH="196560" progId="Equation.AxMath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136725B7-F7EB-35DF-2E45-7603A1D1A3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27490C4-2616-FFD4-0874-7ACB48373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990572"/>
              </p:ext>
            </p:extLst>
          </p:nvPr>
        </p:nvGraphicFramePr>
        <p:xfrm>
          <a:off x="2306977" y="1820067"/>
          <a:ext cx="2505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252080" imgH="196560" progId="Equation.AxMath">
                  <p:embed/>
                </p:oleObj>
              </mc:Choice>
              <mc:Fallback>
                <p:oleObj name="AxMath" r:id="rId20" imgW="1252080" imgH="1965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61C1629-BA78-20C6-671B-8AF0B69CCA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06977" y="1820067"/>
                        <a:ext cx="2505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7B2E6FD-D4B8-D16F-83CC-4C77B9E16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750094"/>
              </p:ext>
            </p:extLst>
          </p:nvPr>
        </p:nvGraphicFramePr>
        <p:xfrm>
          <a:off x="2306977" y="2414870"/>
          <a:ext cx="3079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540440" imgH="196560" progId="Equation.AxMath">
                  <p:embed/>
                </p:oleObj>
              </mc:Choice>
              <mc:Fallback>
                <p:oleObj name="AxMath" r:id="rId22" imgW="1540440" imgH="1965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FAF92B1-A9FC-DD56-ACA6-3DB470D86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06977" y="2414870"/>
                        <a:ext cx="3079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18B4944-32A0-E3FA-D689-1FF1C26BBFD9}"/>
              </a:ext>
            </a:extLst>
          </p:cNvPr>
          <p:cNvSpPr/>
          <p:nvPr/>
        </p:nvSpPr>
        <p:spPr>
          <a:xfrm>
            <a:off x="5357980" y="2412774"/>
            <a:ext cx="2247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过近心点时刻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02B66E-929F-AB52-A308-6CDA227B059E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b="10804"/>
          <a:stretch/>
        </p:blipFill>
        <p:spPr>
          <a:xfrm>
            <a:off x="4902124" y="3177298"/>
            <a:ext cx="3343556" cy="294581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3E24D06-8358-8883-9942-FD268871C84F}"/>
              </a:ext>
            </a:extLst>
          </p:cNvPr>
          <p:cNvSpPr/>
          <p:nvPr/>
        </p:nvSpPr>
        <p:spPr>
          <a:xfrm>
            <a:off x="2969935" y="3031587"/>
            <a:ext cx="1831236" cy="151172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 anchor="ctr" anchorCtr="0">
            <a:noAutofit/>
          </a:bodyPr>
          <a:lstStyle/>
          <a:p>
            <a:pPr marL="342900" indent="-342900" fontAlgn="auto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差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同个半球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88A478-CA47-BDAB-8E9B-29B093421422}"/>
              </a:ext>
            </a:extLst>
          </p:cNvPr>
          <p:cNvSpPr/>
          <p:nvPr/>
        </p:nvSpPr>
        <p:spPr>
          <a:xfrm>
            <a:off x="407986" y="4696694"/>
            <a:ext cx="3855963" cy="193623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初值</a:t>
            </a:r>
            <a:endParaRPr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截断误差：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1e-14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B6B3CD5-7C5D-A9AD-D0AE-79C38D8305C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29941" y="5626697"/>
            <a:ext cx="2507363" cy="60203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BCB0CF8-A124-BC57-2DEE-BD4095E4FFF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45659" y="5290152"/>
            <a:ext cx="2341970" cy="25139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C9D02EF-EC67-8476-AC35-036D67FB905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07448" y="4752063"/>
            <a:ext cx="876422" cy="409632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B2A442F7-F46E-54A8-2052-E85D80E99C9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3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12" grpId="0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51357</TotalTime>
  <Words>1071</Words>
  <Application>Microsoft Office PowerPoint</Application>
  <PresentationFormat>宽屏</PresentationFormat>
  <Paragraphs>285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华文行楷</vt:lpstr>
      <vt:lpstr>微软雅黑</vt:lpstr>
      <vt:lpstr>Arial</vt:lpstr>
      <vt:lpstr>Calibri</vt:lpstr>
      <vt:lpstr>Times New Roman</vt:lpstr>
      <vt:lpstr>Wingdings</vt:lpstr>
      <vt:lpstr>数学物理科学部 模板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422</cp:revision>
  <dcterms:created xsi:type="dcterms:W3CDTF">2022-10-24T14:28:29Z</dcterms:created>
  <dcterms:modified xsi:type="dcterms:W3CDTF">2023-10-25T04:50:47Z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