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sldIdLst>
    <p:sldId id="287" r:id="rId2"/>
    <p:sldId id="306" r:id="rId3"/>
    <p:sldId id="309" r:id="rId4"/>
    <p:sldId id="310" r:id="rId5"/>
    <p:sldId id="311" r:id="rId6"/>
    <p:sldId id="312" r:id="rId7"/>
    <p:sldId id="338" r:id="rId8"/>
    <p:sldId id="337" r:id="rId9"/>
    <p:sldId id="339" r:id="rId10"/>
    <p:sldId id="314" r:id="rId11"/>
    <p:sldId id="294" r:id="rId12"/>
    <p:sldId id="321" r:id="rId13"/>
    <p:sldId id="328" r:id="rId14"/>
    <p:sldId id="315" r:id="rId15"/>
    <p:sldId id="329" r:id="rId16"/>
    <p:sldId id="323" r:id="rId17"/>
    <p:sldId id="331" r:id="rId18"/>
    <p:sldId id="324" r:id="rId19"/>
    <p:sldId id="335" r:id="rId20"/>
    <p:sldId id="325" r:id="rId21"/>
    <p:sldId id="327" r:id="rId22"/>
    <p:sldId id="336" r:id="rId23"/>
    <p:sldId id="308" r:id="rId24"/>
    <p:sldId id="340" r:id="rId25"/>
    <p:sldId id="341" r:id="rId26"/>
    <p:sldId id="320" r:id="rId27"/>
    <p:sldId id="342" r:id="rId28"/>
    <p:sldId id="307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pos="257">
          <p15:clr>
            <a:srgbClr val="A4A3A4"/>
          </p15:clr>
        </p15:guide>
        <p15:guide id="3" pos="7423">
          <p15:clr>
            <a:srgbClr val="A4A3A4"/>
          </p15:clr>
        </p15:guide>
        <p15:guide id="4" orient="horz" pos="42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61E37"/>
    <a:srgbClr val="6C6CC5"/>
    <a:srgbClr val="4545C5"/>
    <a:srgbClr val="1B3656"/>
    <a:srgbClr val="0B233D"/>
    <a:srgbClr val="648DBA"/>
    <a:srgbClr val="BABABA"/>
    <a:srgbClr val="144B59"/>
    <a:srgbClr val="0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7" autoAdjust="0"/>
    <p:restoredTop sz="95061" autoAdjust="0"/>
  </p:normalViewPr>
  <p:slideViewPr>
    <p:cSldViewPr snapToGrid="0" snapToObjects="1">
      <p:cViewPr varScale="1">
        <p:scale>
          <a:sx n="106" d="100"/>
          <a:sy n="106" d="100"/>
        </p:scale>
        <p:origin x="91" y="120"/>
      </p:cViewPr>
      <p:guideLst>
        <p:guide orient="horz" pos="663"/>
        <p:guide pos="257"/>
        <p:guide pos="7423"/>
        <p:guide orient="horz" pos="420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DD1A4-63E9-4C41-BD0C-A6576214358F}" type="datetimeFigureOut">
              <a:rPr kumimoji="1" lang="zh-CN" altLang="en-US" smtClean="0"/>
              <a:t>2024/4/3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765C3-F77A-6D4A-A49F-194A41CA7D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-10160" y="6669160"/>
            <a:ext cx="12214136" cy="199000"/>
          </a:xfrm>
          <a:prstGeom prst="rect">
            <a:avLst/>
          </a:prstGeom>
          <a:solidFill>
            <a:srgbClr val="254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3" Type="http://schemas.openxmlformats.org/officeDocument/2006/relationships/image" Target="../media/image56.wmf"/><Relationship Id="rId7" Type="http://schemas.openxmlformats.org/officeDocument/2006/relationships/image" Target="../media/image58.wmf"/><Relationship Id="rId12" Type="http://schemas.openxmlformats.org/officeDocument/2006/relationships/image" Target="../media/image5.svg"/><Relationship Id="rId2" Type="http://schemas.openxmlformats.org/officeDocument/2006/relationships/oleObject" Target="../embeddings/oleObject6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8.bin"/><Relationship Id="rId11" Type="http://schemas.openxmlformats.org/officeDocument/2006/relationships/image" Target="../media/image4.png"/><Relationship Id="rId5" Type="http://schemas.openxmlformats.org/officeDocument/2006/relationships/image" Target="../media/image57.wmf"/><Relationship Id="rId10" Type="http://schemas.openxmlformats.org/officeDocument/2006/relationships/image" Target="../media/image19.png"/><Relationship Id="rId4" Type="http://schemas.openxmlformats.org/officeDocument/2006/relationships/oleObject" Target="../embeddings/oleObject67.bin"/><Relationship Id="rId9" Type="http://schemas.openxmlformats.org/officeDocument/2006/relationships/image" Target="../media/image5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13" Type="http://schemas.openxmlformats.org/officeDocument/2006/relationships/image" Target="../media/image67.svg"/><Relationship Id="rId3" Type="http://schemas.openxmlformats.org/officeDocument/2006/relationships/image" Target="../media/image40.wmf"/><Relationship Id="rId7" Type="http://schemas.openxmlformats.org/officeDocument/2006/relationships/image" Target="../media/image63.wmf"/><Relationship Id="rId12" Type="http://schemas.openxmlformats.org/officeDocument/2006/relationships/image" Target="../media/image66.png"/><Relationship Id="rId2" Type="http://schemas.openxmlformats.org/officeDocument/2006/relationships/oleObject" Target="../embeddings/oleObject7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2.bin"/><Relationship Id="rId11" Type="http://schemas.openxmlformats.org/officeDocument/2006/relationships/image" Target="../media/image65.wmf"/><Relationship Id="rId5" Type="http://schemas.openxmlformats.org/officeDocument/2006/relationships/image" Target="../media/image62.wmf"/><Relationship Id="rId10" Type="http://schemas.openxmlformats.org/officeDocument/2006/relationships/oleObject" Target="../embeddings/oleObject74.bin"/><Relationship Id="rId4" Type="http://schemas.openxmlformats.org/officeDocument/2006/relationships/oleObject" Target="../embeddings/oleObject71.bin"/><Relationship Id="rId9" Type="http://schemas.openxmlformats.org/officeDocument/2006/relationships/image" Target="../media/image6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3" Type="http://schemas.openxmlformats.org/officeDocument/2006/relationships/image" Target="../media/image68.wmf"/><Relationship Id="rId7" Type="http://schemas.openxmlformats.org/officeDocument/2006/relationships/image" Target="../media/image70.wmf"/><Relationship Id="rId2" Type="http://schemas.openxmlformats.org/officeDocument/2006/relationships/oleObject" Target="../embeddings/oleObject7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7.bin"/><Relationship Id="rId11" Type="http://schemas.openxmlformats.org/officeDocument/2006/relationships/image" Target="../media/image73.svg"/><Relationship Id="rId5" Type="http://schemas.openxmlformats.org/officeDocument/2006/relationships/image" Target="../media/image69.wmf"/><Relationship Id="rId10" Type="http://schemas.openxmlformats.org/officeDocument/2006/relationships/image" Target="../media/image72.png"/><Relationship Id="rId4" Type="http://schemas.openxmlformats.org/officeDocument/2006/relationships/oleObject" Target="../embeddings/oleObject76.bin"/><Relationship Id="rId9" Type="http://schemas.openxmlformats.org/officeDocument/2006/relationships/image" Target="../media/image7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67.sv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84.wmf"/><Relationship Id="rId3" Type="http://schemas.openxmlformats.org/officeDocument/2006/relationships/image" Target="../media/image79.png"/><Relationship Id="rId7" Type="http://schemas.openxmlformats.org/officeDocument/2006/relationships/image" Target="../media/image82.wmf"/><Relationship Id="rId12" Type="http://schemas.openxmlformats.org/officeDocument/2006/relationships/oleObject" Target="../embeddings/oleObject81.bin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9.bin"/><Relationship Id="rId11" Type="http://schemas.openxmlformats.org/officeDocument/2006/relationships/image" Target="../media/image83.wmf"/><Relationship Id="rId5" Type="http://schemas.openxmlformats.org/officeDocument/2006/relationships/image" Target="../media/image81.png"/><Relationship Id="rId10" Type="http://schemas.openxmlformats.org/officeDocument/2006/relationships/oleObject" Target="../embeddings/oleObject80.bin"/><Relationship Id="rId4" Type="http://schemas.openxmlformats.org/officeDocument/2006/relationships/image" Target="../media/image80.png"/><Relationship Id="rId9" Type="http://schemas.openxmlformats.org/officeDocument/2006/relationships/image" Target="../media/image73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72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12" Type="http://schemas.openxmlformats.org/officeDocument/2006/relationships/image" Target="../media/image5.sv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4.png"/><Relationship Id="rId5" Type="http://schemas.openxmlformats.org/officeDocument/2006/relationships/image" Target="../media/image88.png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Relationship Id="rId14" Type="http://schemas.openxmlformats.org/officeDocument/2006/relationships/image" Target="../media/image73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7" Type="http://schemas.openxmlformats.org/officeDocument/2006/relationships/image" Target="../media/image5.svg"/><Relationship Id="rId2" Type="http://schemas.openxmlformats.org/officeDocument/2006/relationships/oleObject" Target="../embeddings/oleObject8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95.wmf"/><Relationship Id="rId4" Type="http://schemas.openxmlformats.org/officeDocument/2006/relationships/oleObject" Target="../embeddings/oleObject83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image" Target="../media/image4.png"/><Relationship Id="rId3" Type="http://schemas.openxmlformats.org/officeDocument/2006/relationships/image" Target="../media/image96.wmf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100.png"/><Relationship Id="rId2" Type="http://schemas.openxmlformats.org/officeDocument/2006/relationships/oleObject" Target="../embeddings/oleObject84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wmf"/><Relationship Id="rId11" Type="http://schemas.openxmlformats.org/officeDocument/2006/relationships/image" Target="../media/image75.png"/><Relationship Id="rId5" Type="http://schemas.openxmlformats.org/officeDocument/2006/relationships/oleObject" Target="../embeddings/oleObject85.bin"/><Relationship Id="rId10" Type="http://schemas.openxmlformats.org/officeDocument/2006/relationships/image" Target="../media/image99.wmf"/><Relationship Id="rId4" Type="http://schemas.openxmlformats.org/officeDocument/2006/relationships/image" Target="../media/image19.png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13" Type="http://schemas.openxmlformats.org/officeDocument/2006/relationships/image" Target="../media/image105.wmf"/><Relationship Id="rId3" Type="http://schemas.openxmlformats.org/officeDocument/2006/relationships/image" Target="../media/image101.wmf"/><Relationship Id="rId7" Type="http://schemas.openxmlformats.org/officeDocument/2006/relationships/image" Target="../media/image103.wmf"/><Relationship Id="rId12" Type="http://schemas.openxmlformats.org/officeDocument/2006/relationships/oleObject" Target="../embeddings/oleObject92.bin"/><Relationship Id="rId17" Type="http://schemas.openxmlformats.org/officeDocument/2006/relationships/image" Target="../media/image106.wmf"/><Relationship Id="rId2" Type="http://schemas.openxmlformats.org/officeDocument/2006/relationships/oleObject" Target="../embeddings/oleObject88.bin"/><Relationship Id="rId16" Type="http://schemas.openxmlformats.org/officeDocument/2006/relationships/oleObject" Target="../embeddings/oleObject9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0.bin"/><Relationship Id="rId11" Type="http://schemas.openxmlformats.org/officeDocument/2006/relationships/image" Target="../media/image19.png"/><Relationship Id="rId5" Type="http://schemas.openxmlformats.org/officeDocument/2006/relationships/image" Target="../media/image102.wmf"/><Relationship Id="rId15" Type="http://schemas.openxmlformats.org/officeDocument/2006/relationships/image" Target="../media/image5.svg"/><Relationship Id="rId10" Type="http://schemas.openxmlformats.org/officeDocument/2006/relationships/image" Target="../media/image100.png"/><Relationship Id="rId4" Type="http://schemas.openxmlformats.org/officeDocument/2006/relationships/oleObject" Target="../embeddings/oleObject89.bin"/><Relationship Id="rId9" Type="http://schemas.openxmlformats.org/officeDocument/2006/relationships/image" Target="../media/image104.wmf"/><Relationship Id="rId1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oleObject" Target="../embeddings/oleObject99.bin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112.wmf"/><Relationship Id="rId17" Type="http://schemas.openxmlformats.org/officeDocument/2006/relationships/image" Target="../media/image5.svg"/><Relationship Id="rId2" Type="http://schemas.openxmlformats.org/officeDocument/2006/relationships/image" Target="../media/image107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w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5.bin"/><Relationship Id="rId15" Type="http://schemas.openxmlformats.org/officeDocument/2006/relationships/image" Target="../media/image114.png"/><Relationship Id="rId10" Type="http://schemas.openxmlformats.org/officeDocument/2006/relationships/image" Target="../media/image111.wmf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113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7" Type="http://schemas.openxmlformats.org/officeDocument/2006/relationships/image" Target="../media/image5.svg"/><Relationship Id="rId2" Type="http://schemas.openxmlformats.org/officeDocument/2006/relationships/oleObject" Target="../embeddings/oleObject100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16.wmf"/><Relationship Id="rId4" Type="http://schemas.openxmlformats.org/officeDocument/2006/relationships/oleObject" Target="../embeddings/oleObject10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5.bin"/><Relationship Id="rId13" Type="http://schemas.openxmlformats.org/officeDocument/2006/relationships/image" Target="../media/image5.svg"/><Relationship Id="rId18" Type="http://schemas.openxmlformats.org/officeDocument/2006/relationships/oleObject" Target="../embeddings/oleObject108.bin"/><Relationship Id="rId3" Type="http://schemas.openxmlformats.org/officeDocument/2006/relationships/image" Target="../media/image117.wmf"/><Relationship Id="rId21" Type="http://schemas.openxmlformats.org/officeDocument/2006/relationships/image" Target="../media/image67.svg"/><Relationship Id="rId7" Type="http://schemas.openxmlformats.org/officeDocument/2006/relationships/image" Target="../media/image119.wmf"/><Relationship Id="rId12" Type="http://schemas.openxmlformats.org/officeDocument/2006/relationships/image" Target="../media/image4.png"/><Relationship Id="rId17" Type="http://schemas.openxmlformats.org/officeDocument/2006/relationships/image" Target="../media/image122.wmf"/><Relationship Id="rId2" Type="http://schemas.openxmlformats.org/officeDocument/2006/relationships/oleObject" Target="../embeddings/oleObject102.bin"/><Relationship Id="rId16" Type="http://schemas.openxmlformats.org/officeDocument/2006/relationships/oleObject" Target="../embeddings/oleObject107.bin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4.bin"/><Relationship Id="rId11" Type="http://schemas.openxmlformats.org/officeDocument/2006/relationships/image" Target="../media/image121.wmf"/><Relationship Id="rId5" Type="http://schemas.openxmlformats.org/officeDocument/2006/relationships/image" Target="../media/image118.wmf"/><Relationship Id="rId15" Type="http://schemas.openxmlformats.org/officeDocument/2006/relationships/image" Target="../media/image73.svg"/><Relationship Id="rId10" Type="http://schemas.openxmlformats.org/officeDocument/2006/relationships/oleObject" Target="../embeddings/oleObject106.bin"/><Relationship Id="rId19" Type="http://schemas.openxmlformats.org/officeDocument/2006/relationships/image" Target="../media/image123.wmf"/><Relationship Id="rId4" Type="http://schemas.openxmlformats.org/officeDocument/2006/relationships/oleObject" Target="../embeddings/oleObject103.bin"/><Relationship Id="rId9" Type="http://schemas.openxmlformats.org/officeDocument/2006/relationships/image" Target="../media/image120.wmf"/><Relationship Id="rId14" Type="http://schemas.openxmlformats.org/officeDocument/2006/relationships/image" Target="../media/image7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2.bin"/><Relationship Id="rId13" Type="http://schemas.openxmlformats.org/officeDocument/2006/relationships/image" Target="../media/image129.wmf"/><Relationship Id="rId3" Type="http://schemas.openxmlformats.org/officeDocument/2006/relationships/image" Target="../media/image124.wmf"/><Relationship Id="rId7" Type="http://schemas.openxmlformats.org/officeDocument/2006/relationships/image" Target="../media/image126.wmf"/><Relationship Id="rId12" Type="http://schemas.openxmlformats.org/officeDocument/2006/relationships/oleObject" Target="../embeddings/oleObject114.bin"/><Relationship Id="rId17" Type="http://schemas.openxmlformats.org/officeDocument/2006/relationships/image" Target="../media/image73.svg"/><Relationship Id="rId2" Type="http://schemas.openxmlformats.org/officeDocument/2006/relationships/oleObject" Target="../embeddings/oleObject109.bin"/><Relationship Id="rId16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1.bin"/><Relationship Id="rId11" Type="http://schemas.openxmlformats.org/officeDocument/2006/relationships/image" Target="../media/image128.wmf"/><Relationship Id="rId5" Type="http://schemas.openxmlformats.org/officeDocument/2006/relationships/image" Target="../media/image125.wmf"/><Relationship Id="rId15" Type="http://schemas.openxmlformats.org/officeDocument/2006/relationships/image" Target="../media/image130.wmf"/><Relationship Id="rId10" Type="http://schemas.openxmlformats.org/officeDocument/2006/relationships/oleObject" Target="../embeddings/oleObject113.bin"/><Relationship Id="rId4" Type="http://schemas.openxmlformats.org/officeDocument/2006/relationships/oleObject" Target="../embeddings/oleObject110.bin"/><Relationship Id="rId9" Type="http://schemas.openxmlformats.org/officeDocument/2006/relationships/image" Target="../media/image127.wmf"/><Relationship Id="rId14" Type="http://schemas.openxmlformats.org/officeDocument/2006/relationships/oleObject" Target="../embeddings/oleObject11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2" Type="http://schemas.openxmlformats.org/officeDocument/2006/relationships/oleObject" Target="../embeddings/oleObject116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4" Type="http://schemas.openxmlformats.org/officeDocument/2006/relationships/image" Target="../media/image1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.nddc.pmo.ac.cn/linhouyuan/DAOSS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33.wmf"/><Relationship Id="rId7" Type="http://schemas.openxmlformats.org/officeDocument/2006/relationships/image" Target="../media/image135.wmf"/><Relationship Id="rId2" Type="http://schemas.openxmlformats.org/officeDocument/2006/relationships/oleObject" Target="../embeddings/oleObject11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9.bin"/><Relationship Id="rId5" Type="http://schemas.openxmlformats.org/officeDocument/2006/relationships/image" Target="../media/image134.wmf"/><Relationship Id="rId4" Type="http://schemas.openxmlformats.org/officeDocument/2006/relationships/oleObject" Target="../embeddings/oleObject118.bin"/><Relationship Id="rId9" Type="http://schemas.openxmlformats.org/officeDocument/2006/relationships/image" Target="../media/image5.sv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9.bin"/><Relationship Id="rId2" Type="http://schemas.openxmlformats.org/officeDocument/2006/relationships/image" Target="../media/image6.png"/><Relationship Id="rId16" Type="http://schemas.openxmlformats.org/officeDocument/2006/relationships/image" Target="../media/image13.wmf"/><Relationship Id="rId20" Type="http://schemas.openxmlformats.org/officeDocument/2006/relationships/image" Target="../media/image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10.wmf"/><Relationship Id="rId19" Type="http://schemas.openxmlformats.org/officeDocument/2006/relationships/image" Target="../media/image4.png"/><Relationship Id="rId4" Type="http://schemas.openxmlformats.org/officeDocument/2006/relationships/image" Target="../media/image7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4.png"/><Relationship Id="rId3" Type="http://schemas.openxmlformats.org/officeDocument/2006/relationships/image" Target="../media/image15.wmf"/><Relationship Id="rId7" Type="http://schemas.openxmlformats.org/officeDocument/2006/relationships/image" Target="../media/image17.wmf"/><Relationship Id="rId12" Type="http://schemas.openxmlformats.org/officeDocument/2006/relationships/image" Target="../media/image19.png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8.wmf"/><Relationship Id="rId5" Type="http://schemas.openxmlformats.org/officeDocument/2006/relationships/image" Target="../media/image16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8.wmf"/><Relationship Id="rId1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3.wmf"/><Relationship Id="rId18" Type="http://schemas.openxmlformats.org/officeDocument/2006/relationships/image" Target="../media/image4.png"/><Relationship Id="rId3" Type="http://schemas.openxmlformats.org/officeDocument/2006/relationships/image" Target="../media/image19.png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25.wmf"/><Relationship Id="rId2" Type="http://schemas.openxmlformats.org/officeDocument/2006/relationships/image" Target="../media/image20.png"/><Relationship Id="rId16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5.wmf"/><Relationship Id="rId5" Type="http://schemas.openxmlformats.org/officeDocument/2006/relationships/image" Target="../media/image21.wmf"/><Relationship Id="rId15" Type="http://schemas.openxmlformats.org/officeDocument/2006/relationships/image" Target="../media/image24.wmf"/><Relationship Id="rId10" Type="http://schemas.openxmlformats.org/officeDocument/2006/relationships/oleObject" Target="../embeddings/oleObject18.bin"/><Relationship Id="rId19" Type="http://schemas.openxmlformats.org/officeDocument/2006/relationships/image" Target="../media/image5.svg"/><Relationship Id="rId4" Type="http://schemas.openxmlformats.org/officeDocument/2006/relationships/oleObject" Target="../embeddings/oleObject15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20.bin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7.bin"/><Relationship Id="rId18" Type="http://schemas.openxmlformats.org/officeDocument/2006/relationships/image" Target="../media/image29.wmf"/><Relationship Id="rId26" Type="http://schemas.openxmlformats.org/officeDocument/2006/relationships/image" Target="../media/image33.wmf"/><Relationship Id="rId39" Type="http://schemas.openxmlformats.org/officeDocument/2006/relationships/oleObject" Target="../embeddings/oleObject40.bin"/><Relationship Id="rId21" Type="http://schemas.openxmlformats.org/officeDocument/2006/relationships/oleObject" Target="../embeddings/oleObject31.bin"/><Relationship Id="rId34" Type="http://schemas.openxmlformats.org/officeDocument/2006/relationships/image" Target="../media/image24.wmf"/><Relationship Id="rId42" Type="http://schemas.openxmlformats.org/officeDocument/2006/relationships/image" Target="../media/image5.svg"/><Relationship Id="rId7" Type="http://schemas.openxmlformats.org/officeDocument/2006/relationships/oleObject" Target="../embeddings/oleObject24.bin"/><Relationship Id="rId2" Type="http://schemas.openxmlformats.org/officeDocument/2006/relationships/oleObject" Target="../embeddings/oleObject22.bin"/><Relationship Id="rId16" Type="http://schemas.openxmlformats.org/officeDocument/2006/relationships/image" Target="../media/image28.wmf"/><Relationship Id="rId20" Type="http://schemas.openxmlformats.org/officeDocument/2006/relationships/image" Target="../media/image30.wmf"/><Relationship Id="rId29" Type="http://schemas.openxmlformats.org/officeDocument/2006/relationships/oleObject" Target="../embeddings/oleObject35.bin"/><Relationship Id="rId41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26.bin"/><Relationship Id="rId24" Type="http://schemas.openxmlformats.org/officeDocument/2006/relationships/image" Target="../media/image32.wmf"/><Relationship Id="rId32" Type="http://schemas.openxmlformats.org/officeDocument/2006/relationships/image" Target="../media/image36.wmf"/><Relationship Id="rId37" Type="http://schemas.openxmlformats.org/officeDocument/2006/relationships/oleObject" Target="../embeddings/oleObject39.bin"/><Relationship Id="rId40" Type="http://schemas.openxmlformats.org/officeDocument/2006/relationships/image" Target="../media/image39.wmf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23" Type="http://schemas.openxmlformats.org/officeDocument/2006/relationships/oleObject" Target="../embeddings/oleObject32.bin"/><Relationship Id="rId28" Type="http://schemas.openxmlformats.org/officeDocument/2006/relationships/image" Target="../media/image34.wmf"/><Relationship Id="rId36" Type="http://schemas.openxmlformats.org/officeDocument/2006/relationships/image" Target="../media/image37.wmf"/><Relationship Id="rId10" Type="http://schemas.openxmlformats.org/officeDocument/2006/relationships/image" Target="../media/image22.wmf"/><Relationship Id="rId19" Type="http://schemas.openxmlformats.org/officeDocument/2006/relationships/oleObject" Target="../embeddings/oleObject30.bin"/><Relationship Id="rId31" Type="http://schemas.openxmlformats.org/officeDocument/2006/relationships/oleObject" Target="../embeddings/oleObject36.bin"/><Relationship Id="rId4" Type="http://schemas.openxmlformats.org/officeDocument/2006/relationships/image" Target="../media/image19.png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7.wmf"/><Relationship Id="rId22" Type="http://schemas.openxmlformats.org/officeDocument/2006/relationships/image" Target="../media/image31.wmf"/><Relationship Id="rId27" Type="http://schemas.openxmlformats.org/officeDocument/2006/relationships/oleObject" Target="../embeddings/oleObject34.bin"/><Relationship Id="rId30" Type="http://schemas.openxmlformats.org/officeDocument/2006/relationships/image" Target="../media/image35.wmf"/><Relationship Id="rId35" Type="http://schemas.openxmlformats.org/officeDocument/2006/relationships/oleObject" Target="../embeddings/oleObject38.bin"/><Relationship Id="rId8" Type="http://schemas.openxmlformats.org/officeDocument/2006/relationships/image" Target="../media/image15.wmf"/><Relationship Id="rId3" Type="http://schemas.openxmlformats.org/officeDocument/2006/relationships/image" Target="../media/image21.wmf"/><Relationship Id="rId12" Type="http://schemas.openxmlformats.org/officeDocument/2006/relationships/image" Target="../media/image26.wmf"/><Relationship Id="rId17" Type="http://schemas.openxmlformats.org/officeDocument/2006/relationships/oleObject" Target="../embeddings/oleObject29.bin"/><Relationship Id="rId25" Type="http://schemas.openxmlformats.org/officeDocument/2006/relationships/oleObject" Target="../embeddings/oleObject33.bin"/><Relationship Id="rId33" Type="http://schemas.openxmlformats.org/officeDocument/2006/relationships/oleObject" Target="../embeddings/oleObject37.bin"/><Relationship Id="rId38" Type="http://schemas.openxmlformats.org/officeDocument/2006/relationships/image" Target="../media/image3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43.wmf"/><Relationship Id="rId18" Type="http://schemas.openxmlformats.org/officeDocument/2006/relationships/oleObject" Target="../embeddings/oleObject49.bin"/><Relationship Id="rId26" Type="http://schemas.openxmlformats.org/officeDocument/2006/relationships/oleObject" Target="../embeddings/oleObject53.bin"/><Relationship Id="rId3" Type="http://schemas.openxmlformats.org/officeDocument/2006/relationships/image" Target="../media/image40.wmf"/><Relationship Id="rId21" Type="http://schemas.openxmlformats.org/officeDocument/2006/relationships/image" Target="../media/image45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46.bin"/><Relationship Id="rId17" Type="http://schemas.openxmlformats.org/officeDocument/2006/relationships/image" Target="../media/image24.wmf"/><Relationship Id="rId25" Type="http://schemas.openxmlformats.org/officeDocument/2006/relationships/image" Target="../media/image47.wmf"/><Relationship Id="rId2" Type="http://schemas.openxmlformats.org/officeDocument/2006/relationships/oleObject" Target="../embeddings/oleObject41.bin"/><Relationship Id="rId16" Type="http://schemas.openxmlformats.org/officeDocument/2006/relationships/oleObject" Target="../embeddings/oleObject48.bin"/><Relationship Id="rId20" Type="http://schemas.openxmlformats.org/officeDocument/2006/relationships/oleObject" Target="../embeddings/oleObject50.bin"/><Relationship Id="rId29" Type="http://schemas.openxmlformats.org/officeDocument/2006/relationships/image" Target="../media/image38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42.wmf"/><Relationship Id="rId24" Type="http://schemas.openxmlformats.org/officeDocument/2006/relationships/oleObject" Target="../embeddings/oleObject52.bin"/><Relationship Id="rId32" Type="http://schemas.openxmlformats.org/officeDocument/2006/relationships/image" Target="../media/image5.svg"/><Relationship Id="rId5" Type="http://schemas.openxmlformats.org/officeDocument/2006/relationships/image" Target="../media/image8.wmf"/><Relationship Id="rId15" Type="http://schemas.openxmlformats.org/officeDocument/2006/relationships/image" Target="../media/image22.wmf"/><Relationship Id="rId23" Type="http://schemas.openxmlformats.org/officeDocument/2006/relationships/image" Target="../media/image46.wmf"/><Relationship Id="rId28" Type="http://schemas.openxmlformats.org/officeDocument/2006/relationships/oleObject" Target="../embeddings/oleObject54.bin"/><Relationship Id="rId10" Type="http://schemas.openxmlformats.org/officeDocument/2006/relationships/oleObject" Target="../embeddings/oleObject45.bin"/><Relationship Id="rId19" Type="http://schemas.openxmlformats.org/officeDocument/2006/relationships/image" Target="../media/image44.wmf"/><Relationship Id="rId31" Type="http://schemas.openxmlformats.org/officeDocument/2006/relationships/image" Target="../media/image4.png"/><Relationship Id="rId4" Type="http://schemas.openxmlformats.org/officeDocument/2006/relationships/oleObject" Target="../embeddings/oleObject42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47.bin"/><Relationship Id="rId22" Type="http://schemas.openxmlformats.org/officeDocument/2006/relationships/oleObject" Target="../embeddings/oleObject51.bin"/><Relationship Id="rId27" Type="http://schemas.openxmlformats.org/officeDocument/2006/relationships/image" Target="../media/image48.wmf"/><Relationship Id="rId30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image" Target="../media/image22.wmf"/><Relationship Id="rId18" Type="http://schemas.openxmlformats.org/officeDocument/2006/relationships/oleObject" Target="../embeddings/oleObject63.bin"/><Relationship Id="rId26" Type="http://schemas.openxmlformats.org/officeDocument/2006/relationships/image" Target="../media/image54.png"/><Relationship Id="rId3" Type="http://schemas.openxmlformats.org/officeDocument/2006/relationships/image" Target="../media/image40.wmf"/><Relationship Id="rId21" Type="http://schemas.openxmlformats.org/officeDocument/2006/relationships/image" Target="../media/image50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60.bin"/><Relationship Id="rId17" Type="http://schemas.openxmlformats.org/officeDocument/2006/relationships/image" Target="../media/image47.wmf"/><Relationship Id="rId25" Type="http://schemas.openxmlformats.org/officeDocument/2006/relationships/image" Target="../media/image53.png"/><Relationship Id="rId2" Type="http://schemas.openxmlformats.org/officeDocument/2006/relationships/oleObject" Target="../embeddings/oleObject55.bin"/><Relationship Id="rId16" Type="http://schemas.openxmlformats.org/officeDocument/2006/relationships/oleObject" Target="../embeddings/oleObject62.bin"/><Relationship Id="rId20" Type="http://schemas.openxmlformats.org/officeDocument/2006/relationships/oleObject" Target="../embeddings/oleObject64.bin"/><Relationship Id="rId29" Type="http://schemas.openxmlformats.org/officeDocument/2006/relationships/image" Target="../media/image5.sv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42.wmf"/><Relationship Id="rId24" Type="http://schemas.openxmlformats.org/officeDocument/2006/relationships/image" Target="../media/image52.png"/><Relationship Id="rId5" Type="http://schemas.openxmlformats.org/officeDocument/2006/relationships/image" Target="../media/image8.wmf"/><Relationship Id="rId15" Type="http://schemas.openxmlformats.org/officeDocument/2006/relationships/image" Target="../media/image24.wmf"/><Relationship Id="rId23" Type="http://schemas.openxmlformats.org/officeDocument/2006/relationships/image" Target="../media/image51.wmf"/><Relationship Id="rId28" Type="http://schemas.openxmlformats.org/officeDocument/2006/relationships/image" Target="../media/image4.png"/><Relationship Id="rId10" Type="http://schemas.openxmlformats.org/officeDocument/2006/relationships/oleObject" Target="../embeddings/oleObject59.bin"/><Relationship Id="rId19" Type="http://schemas.openxmlformats.org/officeDocument/2006/relationships/image" Target="../media/image38.wmf"/><Relationship Id="rId4" Type="http://schemas.openxmlformats.org/officeDocument/2006/relationships/oleObject" Target="../embeddings/oleObject56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61.bin"/><Relationship Id="rId22" Type="http://schemas.openxmlformats.org/officeDocument/2006/relationships/oleObject" Target="../embeddings/oleObject65.bin"/><Relationship Id="rId27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26570" y="4489774"/>
            <a:ext cx="2430734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参考材料：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人造天体动力学与空间态势感知导论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332619" y="1874697"/>
            <a:ext cx="9527468" cy="2676711"/>
            <a:chOff x="2916" y="2952"/>
            <a:chExt cx="15004" cy="4215"/>
          </a:xfrm>
        </p:grpSpPr>
        <p:sp>
          <p:nvSpPr>
            <p:cNvPr id="2" name="矩形 1"/>
            <p:cNvSpPr/>
            <p:nvPr/>
          </p:nvSpPr>
          <p:spPr>
            <a:xfrm>
              <a:off x="3279" y="4265"/>
              <a:ext cx="14400" cy="10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Aft>
                  <a:spcPts val="0"/>
                </a:spcAft>
              </a:pPr>
              <a:r>
                <a:rPr lang="en-US" altLang="zh-CN" sz="3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05-06 </a:t>
              </a:r>
              <a:r>
                <a:rPr lang="zh-CN" altLang="en-US" sz="3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人造天体运动方程与二体问题积分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3400" y="3462"/>
              <a:ext cx="14028" cy="3212"/>
            </a:xfrm>
            <a:prstGeom prst="rect">
              <a:avLst/>
            </a:prstGeom>
            <a:noFill/>
            <a:ln w="31750">
              <a:solidFill>
                <a:srgbClr val="061E37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144B59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192" y="3196"/>
              <a:ext cx="725" cy="725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6973" y="6182"/>
              <a:ext cx="641" cy="708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7279" y="6459"/>
              <a:ext cx="641" cy="708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916" y="2952"/>
              <a:ext cx="725" cy="725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40C9EDEE-C428-CD5D-2D05-1EC178B15FB5}"/>
              </a:ext>
            </a:extLst>
          </p:cNvPr>
          <p:cNvSpPr/>
          <p:nvPr/>
        </p:nvSpPr>
        <p:spPr>
          <a:xfrm>
            <a:off x="3003414" y="4516087"/>
            <a:ext cx="6934406" cy="1688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航天动力学引论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 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2.1~2.3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节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天体力学基础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第一章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人造地球卫星精密定轨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》(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讲义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50274D-9BA1-B051-E073-2FA520F9F45B}"/>
              </a:ext>
            </a:extLst>
          </p:cNvPr>
          <p:cNvSpPr/>
          <p:nvPr/>
        </p:nvSpPr>
        <p:spPr>
          <a:xfrm>
            <a:off x="8085659" y="5483605"/>
            <a:ext cx="3432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林厚源 </a:t>
            </a:r>
            <a:r>
              <a:rPr lang="en-US" altLang="zh-CN" sz="2400" b="1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in 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+mn-ea"/>
              </a:rPr>
              <a:t>2024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spcAft>
                <a:spcPts val="0"/>
              </a:spcAft>
            </a:pP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linhouyuan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@</a:t>
            </a:r>
            <a:r>
              <a:rPr lang="en-GB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ustc.edu.cn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535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个首次积分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面积积分：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轨道积分：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开普勒方程：</a:t>
            </a:r>
            <a:endParaRPr lang="en-US" altLang="zh-CN" sz="2400" b="1" i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开普勒根数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Keplerian elements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400" b="1" i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10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59866" y="5588498"/>
            <a:ext cx="60820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完全定义二体问题下人造卫星绕地球的运动</a:t>
            </a:r>
            <a:endParaRPr lang="el-GR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A7B44EC-3A30-16B3-AFE9-EDD569BC9269}"/>
              </a:ext>
            </a:extLst>
          </p:cNvPr>
          <p:cNvSpPr/>
          <p:nvPr/>
        </p:nvSpPr>
        <p:spPr>
          <a:xfrm>
            <a:off x="7616152" y="4091573"/>
            <a:ext cx="4363440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Semimajor axis</a:t>
            </a:r>
          </a:p>
          <a:p>
            <a:pPr algn="ctr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Eccentricity</a:t>
            </a:r>
          </a:p>
          <a:p>
            <a:pPr algn="ctr" fontAlgn="auto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Inclination</a:t>
            </a:r>
          </a:p>
          <a:p>
            <a:pPr algn="ctr" fontAlgn="auto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Longitude of the ascending node</a:t>
            </a:r>
          </a:p>
          <a:p>
            <a:pPr algn="ctr" fontAlgn="auto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Argument of periapsis / perigee</a:t>
            </a:r>
          </a:p>
          <a:p>
            <a:pPr algn="ctr" fontAlgn="auto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Mean anomaly (at epoch)</a:t>
            </a:r>
            <a:endParaRPr 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D0A1FFF-E81A-F4B5-BEFC-C565BCCB2C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019269"/>
              </p:ext>
            </p:extLst>
          </p:nvPr>
        </p:nvGraphicFramePr>
        <p:xfrm>
          <a:off x="2960519" y="2166370"/>
          <a:ext cx="1196750" cy="515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438480" imgH="189000" progId="Equation.AxMath">
                  <p:embed/>
                </p:oleObj>
              </mc:Choice>
              <mc:Fallback>
                <p:oleObj name="AxMath" r:id="rId2" imgW="43848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60519" y="2166370"/>
                        <a:ext cx="1196750" cy="515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E654888-3E0F-4839-0B19-74703FF135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857792"/>
              </p:ext>
            </p:extLst>
          </p:nvPr>
        </p:nvGraphicFramePr>
        <p:xfrm>
          <a:off x="2960519" y="2863510"/>
          <a:ext cx="737128" cy="515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69640" imgH="189000" progId="Equation.AxMath">
                  <p:embed/>
                </p:oleObj>
              </mc:Choice>
              <mc:Fallback>
                <p:oleObj name="AxMath" r:id="rId4" imgW="2696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60519" y="2863510"/>
                        <a:ext cx="737128" cy="515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4B8D8394-7295-BA80-62ED-FA7BFBE794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788216"/>
              </p:ext>
            </p:extLst>
          </p:nvPr>
        </p:nvGraphicFramePr>
        <p:xfrm>
          <a:off x="3157537" y="3613706"/>
          <a:ext cx="277812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02240" imgH="189000" progId="Equation.AxMath">
                  <p:embed/>
                </p:oleObj>
              </mc:Choice>
              <mc:Fallback>
                <p:oleObj name="AxMath" r:id="rId6" imgW="1022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57537" y="3613706"/>
                        <a:ext cx="277812" cy="51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C9DEA2DB-79C3-7C62-1216-30B83D5054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842633"/>
              </p:ext>
            </p:extLst>
          </p:nvPr>
        </p:nvGraphicFramePr>
        <p:xfrm>
          <a:off x="2960519" y="5049336"/>
          <a:ext cx="268922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984960" imgH="189000" progId="Equation.AxMath">
                  <p:embed/>
                </p:oleObj>
              </mc:Choice>
              <mc:Fallback>
                <p:oleObj name="AxMath" r:id="rId8" imgW="984960" imgH="18900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D0A1FFF-E81A-F4B5-BEFC-C565BCCB2C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60519" y="5049336"/>
                        <a:ext cx="2689225" cy="51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7DCCE0FF-1543-C688-75FE-ADB736A273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9646" y="1263146"/>
            <a:ext cx="6176963" cy="2465506"/>
          </a:xfrm>
          <a:prstGeom prst="rect">
            <a:avLst/>
          </a:prstGeom>
        </p:spPr>
      </p:pic>
      <p:pic>
        <p:nvPicPr>
          <p:cNvPr id="8" name="图形 7" descr="困惑的脸轮廓 纯色填充">
            <a:extLst>
              <a:ext uri="{FF2B5EF4-FFF2-40B4-BE49-F238E27FC236}">
                <a16:creationId xmlns:a16="http://schemas.microsoft.com/office/drawing/2014/main" id="{DC3361EF-2A4B-70D8-BF52-A33560ACD78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849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45227" cy="2578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 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近地轨道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Low Earth orbit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LEO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通常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&lt;2000km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 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中地球轨道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Medium Earth orbit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MEO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2000-35786 km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。半同步卫星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~22000km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，如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GNSS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 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转移轨道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Medium Earth Transfer orbit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MTO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 Geostationary Transfer orbit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GTO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）过渡轨道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 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大椭圆轨道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Highly elliptical/eccentric orbit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HEO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）大偏心率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 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地球同步轨道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Geosynchronous orbit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GSO/GEO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~35786 km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11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EE10D15-AA7F-4786-28BD-DFDC118B72B0}"/>
              </a:ext>
            </a:extLst>
          </p:cNvPr>
          <p:cNvSpPr txBox="1"/>
          <p:nvPr/>
        </p:nvSpPr>
        <p:spPr>
          <a:xfrm>
            <a:off x="3131071" y="657186"/>
            <a:ext cx="6112238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轨道分类与分布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低轨？高轨？其它？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</a:p>
        </p:txBody>
      </p:sp>
      <p:pic>
        <p:nvPicPr>
          <p:cNvPr id="7" name="图片 6" descr="图表, 散点图&#10;&#10;描述已自动生成">
            <a:extLst>
              <a:ext uri="{FF2B5EF4-FFF2-40B4-BE49-F238E27FC236}">
                <a16:creationId xmlns:a16="http://schemas.microsoft.com/office/drawing/2014/main" id="{76C47FD1-9EA0-C67C-FDAE-6262FCA9D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489" y="3704232"/>
            <a:ext cx="4109020" cy="2833807"/>
          </a:xfrm>
          <a:prstGeom prst="rect">
            <a:avLst/>
          </a:prstGeom>
        </p:spPr>
      </p:pic>
      <p:pic>
        <p:nvPicPr>
          <p:cNvPr id="11" name="图片 10" descr="图表, 散点图&#10;&#10;描述已自动生成">
            <a:extLst>
              <a:ext uri="{FF2B5EF4-FFF2-40B4-BE49-F238E27FC236}">
                <a16:creationId xmlns:a16="http://schemas.microsoft.com/office/drawing/2014/main" id="{1B8D1F81-0C46-6CA9-7AA1-F0730061C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376" y="3697485"/>
            <a:ext cx="5728337" cy="2840554"/>
          </a:xfrm>
          <a:prstGeom prst="rect">
            <a:avLst/>
          </a:prstGeom>
        </p:spPr>
      </p:pic>
      <p:sp>
        <p:nvSpPr>
          <p:cNvPr id="12" name="椭圆 11">
            <a:extLst>
              <a:ext uri="{FF2B5EF4-FFF2-40B4-BE49-F238E27FC236}">
                <a16:creationId xmlns:a16="http://schemas.microsoft.com/office/drawing/2014/main" id="{B9ECDFCF-C4F2-979D-7907-17CB1A8D47EA}"/>
              </a:ext>
            </a:extLst>
          </p:cNvPr>
          <p:cNvSpPr/>
          <p:nvPr/>
        </p:nvSpPr>
        <p:spPr>
          <a:xfrm>
            <a:off x="3056791" y="4226311"/>
            <a:ext cx="805736" cy="9679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D3EE829-175B-B0E8-8BFD-5327873353B7}"/>
              </a:ext>
            </a:extLst>
          </p:cNvPr>
          <p:cNvSpPr/>
          <p:nvPr/>
        </p:nvSpPr>
        <p:spPr>
          <a:xfrm>
            <a:off x="1614288" y="5246557"/>
            <a:ext cx="674558" cy="9893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3604CCC8-4894-B7BB-B398-0AA2B666F552}"/>
              </a:ext>
            </a:extLst>
          </p:cNvPr>
          <p:cNvSpPr/>
          <p:nvPr/>
        </p:nvSpPr>
        <p:spPr>
          <a:xfrm>
            <a:off x="4331000" y="5600494"/>
            <a:ext cx="674558" cy="67455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F49E45C6-8ADD-7F29-B9A3-784ED0389598}"/>
              </a:ext>
            </a:extLst>
          </p:cNvPr>
          <p:cNvSpPr/>
          <p:nvPr/>
        </p:nvSpPr>
        <p:spPr>
          <a:xfrm>
            <a:off x="6242782" y="5714857"/>
            <a:ext cx="599467" cy="5994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8F3F39BB-EB47-61ED-C3E7-369488941C76}"/>
              </a:ext>
            </a:extLst>
          </p:cNvPr>
          <p:cNvSpPr/>
          <p:nvPr/>
        </p:nvSpPr>
        <p:spPr>
          <a:xfrm>
            <a:off x="8400605" y="3771951"/>
            <a:ext cx="674558" cy="67455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42AE4301-5DD7-B577-E371-964DC5D50AD7}"/>
              </a:ext>
            </a:extLst>
          </p:cNvPr>
          <p:cNvSpPr/>
          <p:nvPr/>
        </p:nvSpPr>
        <p:spPr>
          <a:xfrm>
            <a:off x="7397646" y="4519703"/>
            <a:ext cx="674558" cy="67455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300AC44B-06C1-4EA8-3C3E-B5F56FCD1BC9}"/>
              </a:ext>
            </a:extLst>
          </p:cNvPr>
          <p:cNvSpPr/>
          <p:nvPr/>
        </p:nvSpPr>
        <p:spPr>
          <a:xfrm>
            <a:off x="3138909" y="5732212"/>
            <a:ext cx="674558" cy="67455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54A1FC26-F7D3-49D7-C3B7-3BC48FADB3C8}"/>
              </a:ext>
            </a:extLst>
          </p:cNvPr>
          <p:cNvSpPr/>
          <p:nvPr/>
        </p:nvSpPr>
        <p:spPr>
          <a:xfrm rot="19542495">
            <a:off x="1763484" y="3847627"/>
            <a:ext cx="3258056" cy="957457"/>
          </a:xfrm>
          <a:custGeom>
            <a:avLst/>
            <a:gdLst>
              <a:gd name="connsiteX0" fmla="*/ 0 w 2390634"/>
              <a:gd name="connsiteY0" fmla="*/ 247328 h 494656"/>
              <a:gd name="connsiteX1" fmla="*/ 1195317 w 2390634"/>
              <a:gd name="connsiteY1" fmla="*/ 0 h 494656"/>
              <a:gd name="connsiteX2" fmla="*/ 2390634 w 2390634"/>
              <a:gd name="connsiteY2" fmla="*/ 247328 h 494656"/>
              <a:gd name="connsiteX3" fmla="*/ 1195317 w 2390634"/>
              <a:gd name="connsiteY3" fmla="*/ 494656 h 494656"/>
              <a:gd name="connsiteX4" fmla="*/ 0 w 2390634"/>
              <a:gd name="connsiteY4" fmla="*/ 247328 h 494656"/>
              <a:gd name="connsiteX0" fmla="*/ 0 w 3212789"/>
              <a:gd name="connsiteY0" fmla="*/ 279351 h 1000763"/>
              <a:gd name="connsiteX1" fmla="*/ 1195317 w 3212789"/>
              <a:gd name="connsiteY1" fmla="*/ 32023 h 1000763"/>
              <a:gd name="connsiteX2" fmla="*/ 3212789 w 3212789"/>
              <a:gd name="connsiteY2" fmla="*/ 976094 h 1000763"/>
              <a:gd name="connsiteX3" fmla="*/ 1195317 w 3212789"/>
              <a:gd name="connsiteY3" fmla="*/ 526679 h 1000763"/>
              <a:gd name="connsiteX4" fmla="*/ 0 w 3212789"/>
              <a:gd name="connsiteY4" fmla="*/ 279351 h 1000763"/>
              <a:gd name="connsiteX0" fmla="*/ 0 w 3256718"/>
              <a:gd name="connsiteY0" fmla="*/ 481276 h 977184"/>
              <a:gd name="connsiteX1" fmla="*/ 1239246 w 3256718"/>
              <a:gd name="connsiteY1" fmla="*/ 9891 h 977184"/>
              <a:gd name="connsiteX2" fmla="*/ 3256718 w 3256718"/>
              <a:gd name="connsiteY2" fmla="*/ 953962 h 977184"/>
              <a:gd name="connsiteX3" fmla="*/ 1239246 w 3256718"/>
              <a:gd name="connsiteY3" fmla="*/ 504547 h 977184"/>
              <a:gd name="connsiteX4" fmla="*/ 0 w 3256718"/>
              <a:gd name="connsiteY4" fmla="*/ 481276 h 977184"/>
              <a:gd name="connsiteX0" fmla="*/ 1241 w 3257959"/>
              <a:gd name="connsiteY0" fmla="*/ 480093 h 973520"/>
              <a:gd name="connsiteX1" fmla="*/ 1240487 w 3257959"/>
              <a:gd name="connsiteY1" fmla="*/ 8708 h 973520"/>
              <a:gd name="connsiteX2" fmla="*/ 3257959 w 3257959"/>
              <a:gd name="connsiteY2" fmla="*/ 952779 h 973520"/>
              <a:gd name="connsiteX3" fmla="*/ 1453295 w 3257959"/>
              <a:gd name="connsiteY3" fmla="*/ 430758 h 973520"/>
              <a:gd name="connsiteX4" fmla="*/ 1241 w 3257959"/>
              <a:gd name="connsiteY4" fmla="*/ 480093 h 973520"/>
              <a:gd name="connsiteX0" fmla="*/ 111 w 3256829"/>
              <a:gd name="connsiteY0" fmla="*/ 453998 h 947425"/>
              <a:gd name="connsiteX1" fmla="*/ 1384600 w 3256829"/>
              <a:gd name="connsiteY1" fmla="*/ 9084 h 947425"/>
              <a:gd name="connsiteX2" fmla="*/ 3256829 w 3256829"/>
              <a:gd name="connsiteY2" fmla="*/ 926684 h 947425"/>
              <a:gd name="connsiteX3" fmla="*/ 1452165 w 3256829"/>
              <a:gd name="connsiteY3" fmla="*/ 404663 h 947425"/>
              <a:gd name="connsiteX4" fmla="*/ 111 w 3256829"/>
              <a:gd name="connsiteY4" fmla="*/ 453998 h 947425"/>
              <a:gd name="connsiteX0" fmla="*/ 6 w 3256724"/>
              <a:gd name="connsiteY0" fmla="*/ 410505 h 903932"/>
              <a:gd name="connsiteX1" fmla="*/ 1436003 w 3256724"/>
              <a:gd name="connsiteY1" fmla="*/ 9788 h 903932"/>
              <a:gd name="connsiteX2" fmla="*/ 3256724 w 3256724"/>
              <a:gd name="connsiteY2" fmla="*/ 883191 h 903932"/>
              <a:gd name="connsiteX3" fmla="*/ 1452060 w 3256724"/>
              <a:gd name="connsiteY3" fmla="*/ 361170 h 903932"/>
              <a:gd name="connsiteX4" fmla="*/ 6 w 3256724"/>
              <a:gd name="connsiteY4" fmla="*/ 410505 h 903932"/>
              <a:gd name="connsiteX0" fmla="*/ 8 w 3256726"/>
              <a:gd name="connsiteY0" fmla="*/ 414002 h 907429"/>
              <a:gd name="connsiteX1" fmla="*/ 1436005 w 3256726"/>
              <a:gd name="connsiteY1" fmla="*/ 13285 h 907429"/>
              <a:gd name="connsiteX2" fmla="*/ 3256726 w 3256726"/>
              <a:gd name="connsiteY2" fmla="*/ 886688 h 907429"/>
              <a:gd name="connsiteX3" fmla="*/ 1452062 w 3256726"/>
              <a:gd name="connsiteY3" fmla="*/ 364667 h 907429"/>
              <a:gd name="connsiteX4" fmla="*/ 8 w 3256726"/>
              <a:gd name="connsiteY4" fmla="*/ 414002 h 907429"/>
              <a:gd name="connsiteX0" fmla="*/ 8 w 3256726"/>
              <a:gd name="connsiteY0" fmla="*/ 418409 h 911836"/>
              <a:gd name="connsiteX1" fmla="*/ 1436005 w 3256726"/>
              <a:gd name="connsiteY1" fmla="*/ 17692 h 911836"/>
              <a:gd name="connsiteX2" fmla="*/ 3256726 w 3256726"/>
              <a:gd name="connsiteY2" fmla="*/ 891095 h 911836"/>
              <a:gd name="connsiteX3" fmla="*/ 1452062 w 3256726"/>
              <a:gd name="connsiteY3" fmla="*/ 369074 h 911836"/>
              <a:gd name="connsiteX4" fmla="*/ 8 w 3256726"/>
              <a:gd name="connsiteY4" fmla="*/ 418409 h 911836"/>
              <a:gd name="connsiteX0" fmla="*/ 8 w 3256726"/>
              <a:gd name="connsiteY0" fmla="*/ 410031 h 903458"/>
              <a:gd name="connsiteX1" fmla="*/ 1436005 w 3256726"/>
              <a:gd name="connsiteY1" fmla="*/ 9314 h 903458"/>
              <a:gd name="connsiteX2" fmla="*/ 3256726 w 3256726"/>
              <a:gd name="connsiteY2" fmla="*/ 882717 h 903458"/>
              <a:gd name="connsiteX3" fmla="*/ 1452062 w 3256726"/>
              <a:gd name="connsiteY3" fmla="*/ 360696 h 903458"/>
              <a:gd name="connsiteX4" fmla="*/ 8 w 3256726"/>
              <a:gd name="connsiteY4" fmla="*/ 410031 h 903458"/>
              <a:gd name="connsiteX0" fmla="*/ 755 w 3257473"/>
              <a:gd name="connsiteY0" fmla="*/ 491331 h 984758"/>
              <a:gd name="connsiteX1" fmla="*/ 1302491 w 3257473"/>
              <a:gd name="connsiteY1" fmla="*/ 8128 h 984758"/>
              <a:gd name="connsiteX2" fmla="*/ 3257473 w 3257473"/>
              <a:gd name="connsiteY2" fmla="*/ 964017 h 984758"/>
              <a:gd name="connsiteX3" fmla="*/ 1452809 w 3257473"/>
              <a:gd name="connsiteY3" fmla="*/ 441996 h 984758"/>
              <a:gd name="connsiteX4" fmla="*/ 755 w 3257473"/>
              <a:gd name="connsiteY4" fmla="*/ 491331 h 984758"/>
              <a:gd name="connsiteX0" fmla="*/ 497 w 3257215"/>
              <a:gd name="connsiteY0" fmla="*/ 464382 h 957809"/>
              <a:gd name="connsiteX1" fmla="*/ 1328972 w 3257215"/>
              <a:gd name="connsiteY1" fmla="*/ 8486 h 957809"/>
              <a:gd name="connsiteX2" fmla="*/ 3257215 w 3257215"/>
              <a:gd name="connsiteY2" fmla="*/ 937068 h 957809"/>
              <a:gd name="connsiteX3" fmla="*/ 1452551 w 3257215"/>
              <a:gd name="connsiteY3" fmla="*/ 415047 h 957809"/>
              <a:gd name="connsiteX4" fmla="*/ 497 w 3257215"/>
              <a:gd name="connsiteY4" fmla="*/ 464382 h 957809"/>
              <a:gd name="connsiteX0" fmla="*/ 1575 w 3258293"/>
              <a:gd name="connsiteY0" fmla="*/ 464374 h 957707"/>
              <a:gd name="connsiteX1" fmla="*/ 1330050 w 3258293"/>
              <a:gd name="connsiteY1" fmla="*/ 8478 h 957707"/>
              <a:gd name="connsiteX2" fmla="*/ 3258293 w 3258293"/>
              <a:gd name="connsiteY2" fmla="*/ 937060 h 957707"/>
              <a:gd name="connsiteX3" fmla="*/ 1555526 w 3258293"/>
              <a:gd name="connsiteY3" fmla="*/ 411951 h 957707"/>
              <a:gd name="connsiteX4" fmla="*/ 1575 w 3258293"/>
              <a:gd name="connsiteY4" fmla="*/ 464374 h 957707"/>
              <a:gd name="connsiteX0" fmla="*/ 1338 w 3258056"/>
              <a:gd name="connsiteY0" fmla="*/ 464341 h 957297"/>
              <a:gd name="connsiteX1" fmla="*/ 1329813 w 3258056"/>
              <a:gd name="connsiteY1" fmla="*/ 8445 h 957297"/>
              <a:gd name="connsiteX2" fmla="*/ 3258056 w 3258056"/>
              <a:gd name="connsiteY2" fmla="*/ 937027 h 957297"/>
              <a:gd name="connsiteX3" fmla="*/ 1536712 w 3258056"/>
              <a:gd name="connsiteY3" fmla="*/ 399249 h 957297"/>
              <a:gd name="connsiteX4" fmla="*/ 1338 w 3258056"/>
              <a:gd name="connsiteY4" fmla="*/ 464341 h 957297"/>
              <a:gd name="connsiteX0" fmla="*/ 1338 w 3258056"/>
              <a:gd name="connsiteY0" fmla="*/ 464341 h 957967"/>
              <a:gd name="connsiteX1" fmla="*/ 1329813 w 3258056"/>
              <a:gd name="connsiteY1" fmla="*/ 8445 h 957967"/>
              <a:gd name="connsiteX2" fmla="*/ 3258056 w 3258056"/>
              <a:gd name="connsiteY2" fmla="*/ 937027 h 957967"/>
              <a:gd name="connsiteX3" fmla="*/ 1536712 w 3258056"/>
              <a:gd name="connsiteY3" fmla="*/ 399249 h 957967"/>
              <a:gd name="connsiteX4" fmla="*/ 1338 w 3258056"/>
              <a:gd name="connsiteY4" fmla="*/ 464341 h 957967"/>
              <a:gd name="connsiteX0" fmla="*/ 1338 w 3258056"/>
              <a:gd name="connsiteY0" fmla="*/ 464341 h 957457"/>
              <a:gd name="connsiteX1" fmla="*/ 1329813 w 3258056"/>
              <a:gd name="connsiteY1" fmla="*/ 8445 h 957457"/>
              <a:gd name="connsiteX2" fmla="*/ 3258056 w 3258056"/>
              <a:gd name="connsiteY2" fmla="*/ 937027 h 957457"/>
              <a:gd name="connsiteX3" fmla="*/ 1536712 w 3258056"/>
              <a:gd name="connsiteY3" fmla="*/ 399249 h 957457"/>
              <a:gd name="connsiteX4" fmla="*/ 1338 w 3258056"/>
              <a:gd name="connsiteY4" fmla="*/ 464341 h 95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8056" h="957457">
                <a:moveTo>
                  <a:pt x="1338" y="464341"/>
                </a:moveTo>
                <a:cubicBezTo>
                  <a:pt x="-33145" y="399207"/>
                  <a:pt x="604062" y="-68099"/>
                  <a:pt x="1329813" y="8445"/>
                </a:cubicBezTo>
                <a:cubicBezTo>
                  <a:pt x="2055564" y="84989"/>
                  <a:pt x="3258056" y="800432"/>
                  <a:pt x="3258056" y="937027"/>
                </a:cubicBezTo>
                <a:cubicBezTo>
                  <a:pt x="3258056" y="1073622"/>
                  <a:pt x="2220801" y="483671"/>
                  <a:pt x="1536712" y="399249"/>
                </a:cubicBezTo>
                <a:cubicBezTo>
                  <a:pt x="852623" y="314827"/>
                  <a:pt x="35821" y="529475"/>
                  <a:pt x="1338" y="464341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408B4379-2202-13E3-996C-CAB96793CE4D}"/>
              </a:ext>
            </a:extLst>
          </p:cNvPr>
          <p:cNvSpPr/>
          <p:nvPr/>
        </p:nvSpPr>
        <p:spPr>
          <a:xfrm>
            <a:off x="6733346" y="5921115"/>
            <a:ext cx="4486791" cy="32974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FBFFF209-04DF-6426-1D4B-0A0C45D0F2DA}"/>
              </a:ext>
            </a:extLst>
          </p:cNvPr>
          <p:cNvSpPr/>
          <p:nvPr/>
        </p:nvSpPr>
        <p:spPr>
          <a:xfrm>
            <a:off x="8219255" y="5360127"/>
            <a:ext cx="752358" cy="67455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F36154D-116C-53A2-7011-8ED3C445F3C9}"/>
              </a:ext>
            </a:extLst>
          </p:cNvPr>
          <p:cNvSpPr txBox="1"/>
          <p:nvPr/>
        </p:nvSpPr>
        <p:spPr>
          <a:xfrm>
            <a:off x="1338641" y="5749889"/>
            <a:ext cx="387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10CE289-27AA-69E3-0D74-FBC479BBBE5C}"/>
              </a:ext>
            </a:extLst>
          </p:cNvPr>
          <p:cNvSpPr txBox="1"/>
          <p:nvPr/>
        </p:nvSpPr>
        <p:spPr>
          <a:xfrm>
            <a:off x="6005957" y="6002834"/>
            <a:ext cx="387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A09E153-73C5-472F-2AC4-386D1F893DBC}"/>
              </a:ext>
            </a:extLst>
          </p:cNvPr>
          <p:cNvSpPr txBox="1"/>
          <p:nvPr/>
        </p:nvSpPr>
        <p:spPr>
          <a:xfrm>
            <a:off x="7081545" y="4672316"/>
            <a:ext cx="387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AD44504-1CB1-D2AF-A5DA-F2FF8782CBBE}"/>
              </a:ext>
            </a:extLst>
          </p:cNvPr>
          <p:cNvSpPr txBox="1"/>
          <p:nvPr/>
        </p:nvSpPr>
        <p:spPr>
          <a:xfrm>
            <a:off x="2891919" y="5581522"/>
            <a:ext cx="387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F66EC3D-360A-4CE6-C465-DCAD9F7222EA}"/>
              </a:ext>
            </a:extLst>
          </p:cNvPr>
          <p:cNvSpPr txBox="1"/>
          <p:nvPr/>
        </p:nvSpPr>
        <p:spPr>
          <a:xfrm>
            <a:off x="4772233" y="5310394"/>
            <a:ext cx="387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A4BE113-7BD5-294A-CC9C-B0FAB0FB1FDA}"/>
              </a:ext>
            </a:extLst>
          </p:cNvPr>
          <p:cNvSpPr txBox="1"/>
          <p:nvPr/>
        </p:nvSpPr>
        <p:spPr>
          <a:xfrm>
            <a:off x="9075163" y="3822695"/>
            <a:ext cx="387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3123C54-5311-0623-F362-D94EB38DF255}"/>
              </a:ext>
            </a:extLst>
          </p:cNvPr>
          <p:cNvSpPr txBox="1"/>
          <p:nvPr/>
        </p:nvSpPr>
        <p:spPr>
          <a:xfrm>
            <a:off x="8971613" y="5313262"/>
            <a:ext cx="387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000A369-E717-D158-37E3-5A300FD243C7}"/>
              </a:ext>
            </a:extLst>
          </p:cNvPr>
          <p:cNvSpPr txBox="1"/>
          <p:nvPr/>
        </p:nvSpPr>
        <p:spPr>
          <a:xfrm>
            <a:off x="3862527" y="4525620"/>
            <a:ext cx="387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4EA777F-7759-A568-FF5D-AEF99364445D}"/>
              </a:ext>
            </a:extLst>
          </p:cNvPr>
          <p:cNvSpPr txBox="1"/>
          <p:nvPr/>
        </p:nvSpPr>
        <p:spPr>
          <a:xfrm>
            <a:off x="2413773" y="3924564"/>
            <a:ext cx="387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C478509-77B6-4679-07FD-ACF2FC265A05}"/>
              </a:ext>
            </a:extLst>
          </p:cNvPr>
          <p:cNvSpPr txBox="1"/>
          <p:nvPr/>
        </p:nvSpPr>
        <p:spPr>
          <a:xfrm>
            <a:off x="10732860" y="5633502"/>
            <a:ext cx="387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endParaRPr lang="zh-CN" altLang="en-US" dirty="0"/>
          </a:p>
        </p:txBody>
      </p:sp>
      <p:pic>
        <p:nvPicPr>
          <p:cNvPr id="50" name="图形 49" descr="困惑的脸轮廓 纯色填充">
            <a:extLst>
              <a:ext uri="{FF2B5EF4-FFF2-40B4-BE49-F238E27FC236}">
                <a16:creationId xmlns:a16="http://schemas.microsoft.com/office/drawing/2014/main" id="{0D9350FD-BA16-12BA-72E1-15B4AD947A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717505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554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1" grpId="0" animBg="1"/>
      <p:bldP spid="22" grpId="0" animBg="1"/>
      <p:bldP spid="27" grpId="0" animBg="1"/>
      <p:bldP spid="28" grpId="0" animBg="1"/>
      <p:bldP spid="29" grpId="0" animBg="1"/>
      <p:bldP spid="33" grpId="0" animBg="1"/>
      <p:bldP spid="36" grpId="0" animBg="1"/>
      <p:bldP spid="37" grpId="0" animBg="1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551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无奇点根数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第一类无奇点根数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第二类无奇点根数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避免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1/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cos</a:t>
            </a:r>
            <a:r>
              <a:rPr lang="en-US" altLang="zh-CN" sz="20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因子，适用于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90°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倾角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87B72552-0860-0345-3B8B-DA2620D46C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439042"/>
              </p:ext>
            </p:extLst>
          </p:nvPr>
        </p:nvGraphicFramePr>
        <p:xfrm>
          <a:off x="2539999" y="2539999"/>
          <a:ext cx="174626" cy="377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7840" imgH="189000" progId="Equation.AxMath">
                  <p:embed/>
                </p:oleObj>
              </mc:Choice>
              <mc:Fallback>
                <p:oleObj name="AxMath" r:id="rId2" imgW="878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39999" y="2539999"/>
                        <a:ext cx="174626" cy="377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D3C2D7F5-5C2C-0B94-6A10-DD7642547B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8553176"/>
              </p:ext>
            </p:extLst>
          </p:nvPr>
        </p:nvGraphicFramePr>
        <p:xfrm>
          <a:off x="2320925" y="2389188"/>
          <a:ext cx="50101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505600" imgH="190080" progId="Equation.AxMath">
                  <p:embed/>
                </p:oleObj>
              </mc:Choice>
              <mc:Fallback>
                <p:oleObj name="AxMath" r:id="rId4" imgW="2505600" imgH="1900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20925" y="2389188"/>
                        <a:ext cx="50101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6C2E7E18-7FAE-DB65-80BA-707D948147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434277"/>
              </p:ext>
            </p:extLst>
          </p:nvPr>
        </p:nvGraphicFramePr>
        <p:xfrm>
          <a:off x="3208338" y="2822575"/>
          <a:ext cx="26447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321920" imgH="190080" progId="Equation.AxMath">
                  <p:embed/>
                </p:oleObj>
              </mc:Choice>
              <mc:Fallback>
                <p:oleObj name="AxMath" r:id="rId6" imgW="1321920" imgH="19008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D3C2D7F5-5C2C-0B94-6A10-DD7642547B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08338" y="2822575"/>
                        <a:ext cx="264477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73433CD0-280C-2C4A-2868-538D715322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402698"/>
              </p:ext>
            </p:extLst>
          </p:nvPr>
        </p:nvGraphicFramePr>
        <p:xfrm>
          <a:off x="1688321" y="4206091"/>
          <a:ext cx="9844560" cy="395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4922280" imgH="197640" progId="Equation.AxMath">
                  <p:embed/>
                </p:oleObj>
              </mc:Choice>
              <mc:Fallback>
                <p:oleObj name="AxMath" r:id="rId8" imgW="4922280" imgH="19764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D3C2D7F5-5C2C-0B94-6A10-DD7642547B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88321" y="4206091"/>
                        <a:ext cx="9844560" cy="395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3FBE4777-ACF5-947D-541E-3F8BAE7C5B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6607042"/>
              </p:ext>
            </p:extLst>
          </p:nvPr>
        </p:nvGraphicFramePr>
        <p:xfrm>
          <a:off x="1635655" y="5660240"/>
          <a:ext cx="9686925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4841280" imgH="348120" progId="Equation.AxMath">
                  <p:embed/>
                </p:oleObj>
              </mc:Choice>
              <mc:Fallback>
                <p:oleObj name="AxMath" r:id="rId10" imgW="4841280" imgH="34812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73433CD0-280C-2C4A-2868-538D715322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35655" y="5660240"/>
                        <a:ext cx="9686925" cy="696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形 5" descr="紧张的脸轮廓 纯色填充">
            <a:extLst>
              <a:ext uri="{FF2B5EF4-FFF2-40B4-BE49-F238E27FC236}">
                <a16:creationId xmlns:a16="http://schemas.microsoft.com/office/drawing/2014/main" id="{ACEFD369-0A4C-3F80-3C9A-C32701CB9D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0" y="71048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73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5373053" cy="3258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正则根数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（正则共轭变量）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Delaunay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变量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摄动运动方程的共轭对称性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13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40858" y="6093299"/>
            <a:ext cx="328510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广义坐标、广义动量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16B069B-2E30-D926-0DAA-9E91ADBFBD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153990"/>
              </p:ext>
            </p:extLst>
          </p:nvPr>
        </p:nvGraphicFramePr>
        <p:xfrm>
          <a:off x="1480945" y="2379181"/>
          <a:ext cx="3540125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770480" imgH="658440" progId="Equation.AxMath">
                  <p:embed/>
                </p:oleObj>
              </mc:Choice>
              <mc:Fallback>
                <p:oleObj name="AxMath" r:id="rId2" imgW="1770480" imgH="658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80945" y="2379181"/>
                        <a:ext cx="3540125" cy="1317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9499D5C-A800-9D5E-6133-354B949C88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195571"/>
              </p:ext>
            </p:extLst>
          </p:nvPr>
        </p:nvGraphicFramePr>
        <p:xfrm>
          <a:off x="1537566" y="4260426"/>
          <a:ext cx="2896726" cy="1957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512360" imgH="1023120" progId="Equation.AxMath">
                  <p:embed/>
                </p:oleObj>
              </mc:Choice>
              <mc:Fallback>
                <p:oleObj name="AxMath" r:id="rId4" imgW="1512360" imgH="102312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716B069B-2E30-D926-0DAA-9E91ADBFBD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37566" y="4260426"/>
                        <a:ext cx="2896726" cy="19574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B08F754D-79A8-97D0-C916-ABFFB0F6D66F}"/>
              </a:ext>
            </a:extLst>
          </p:cNvPr>
          <p:cNvSpPr/>
          <p:nvPr/>
        </p:nvSpPr>
        <p:spPr>
          <a:xfrm>
            <a:off x="5781040" y="1552554"/>
            <a:ext cx="5373053" cy="2970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适用于所有偏心率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适用于所有偏心率和倾角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AAD9AFCA-BD51-3F9F-5E75-81321BBD05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906182"/>
              </p:ext>
            </p:extLst>
          </p:nvPr>
        </p:nvGraphicFramePr>
        <p:xfrm>
          <a:off x="6541010" y="2379181"/>
          <a:ext cx="5099050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2549160" imgH="669960" progId="Equation.AxMath">
                  <p:embed/>
                </p:oleObj>
              </mc:Choice>
              <mc:Fallback>
                <p:oleObj name="AxMath" r:id="rId6" imgW="2549160" imgH="66996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716B069B-2E30-D926-0DAA-9E91ADBFBD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41010" y="2379181"/>
                        <a:ext cx="5099050" cy="1339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9FE271EE-5470-7417-0EE4-0D238F3B39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405770"/>
              </p:ext>
            </p:extLst>
          </p:nvPr>
        </p:nvGraphicFramePr>
        <p:xfrm>
          <a:off x="5672455" y="4706131"/>
          <a:ext cx="65151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3256920" imgH="678960" progId="Equation.AxMath">
                  <p:embed/>
                </p:oleObj>
              </mc:Choice>
              <mc:Fallback>
                <p:oleObj name="AxMath" r:id="rId8" imgW="3256920" imgH="67896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AAD9AFCA-BD51-3F9F-5E75-81321BBD05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72455" y="4706131"/>
                        <a:ext cx="6515100" cy="135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形 6" descr="眩晕的脸轮廓 纯色填充">
            <a:extLst>
              <a:ext uri="{FF2B5EF4-FFF2-40B4-BE49-F238E27FC236}">
                <a16:creationId xmlns:a16="http://schemas.microsoft.com/office/drawing/2014/main" id="{06FB9F30-64F5-1C8B-D0F3-C829222395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0" y="71048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358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437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重要关系式：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性质研究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展开成 </a:t>
            </a:r>
            <a:r>
              <a:rPr lang="en-US" altLang="zh-CN" sz="24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的函数（分项研究）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平均化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微分关系、展开式与平均值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DA318AD7-AD28-819C-53C7-E436351CE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827" y="2584928"/>
            <a:ext cx="5207446" cy="23041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0612985-B110-3C12-5C0B-D31865C3F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697" y="1852607"/>
            <a:ext cx="4003086" cy="275134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3446581-D9EA-B185-7D9F-1633AB3BC374}"/>
              </a:ext>
            </a:extLst>
          </p:cNvPr>
          <p:cNvSpPr txBox="1"/>
          <p:nvPr/>
        </p:nvSpPr>
        <p:spPr>
          <a:xfrm>
            <a:off x="6003027" y="1968997"/>
            <a:ext cx="2566988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快变量：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5ED38B5F-2FC5-D423-0A59-54023BB35E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51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微分关系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微分关系、展开式与平均值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49499F6-080B-4B28-4F73-F73C1819E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14" y="3474718"/>
            <a:ext cx="5951736" cy="182895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27B1F54-283E-DB2B-B14F-7654E0D38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540" y="3965736"/>
            <a:ext cx="5227773" cy="624894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E5272DB6-D859-39EE-089E-1CE92684A122}"/>
              </a:ext>
            </a:extLst>
          </p:cNvPr>
          <p:cNvSpPr/>
          <p:nvPr/>
        </p:nvSpPr>
        <p:spPr>
          <a:xfrm>
            <a:off x="7572983" y="5282050"/>
            <a:ext cx="42110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动力学关系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严格二体问题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42101" y="5297742"/>
            <a:ext cx="36623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几何关系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瞬时椭圆（吻切椭圆）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6D5EBD-E22F-3C9A-33EC-C618678B5360}"/>
              </a:ext>
            </a:extLst>
          </p:cNvPr>
          <p:cNvSpPr/>
          <p:nvPr/>
        </p:nvSpPr>
        <p:spPr>
          <a:xfrm>
            <a:off x="4152505" y="6128739"/>
            <a:ext cx="18814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节课通篇可见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CDCCEC7-F7E0-3AD8-A988-9B94661BF66D}"/>
              </a:ext>
            </a:extLst>
          </p:cNvPr>
          <p:cNvSpPr/>
          <p:nvPr/>
        </p:nvSpPr>
        <p:spPr>
          <a:xfrm>
            <a:off x="9083770" y="6128739"/>
            <a:ext cx="27695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节课仅在平均化积分时使用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文本&#10;&#10;描述已自动生成">
            <a:extLst>
              <a:ext uri="{FF2B5EF4-FFF2-40B4-BE49-F238E27FC236}">
                <a16:creationId xmlns:a16="http://schemas.microsoft.com/office/drawing/2014/main" id="{B96FF341-ED4B-CDB8-AC18-2B81C0C9C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9261" y="1554324"/>
            <a:ext cx="3696469" cy="163560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C420B2A-C09D-4A0F-05E4-54B6DACEDE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8883" y="1266764"/>
            <a:ext cx="2894894" cy="1989679"/>
          </a:xfrm>
          <a:prstGeom prst="rect">
            <a:avLst/>
          </a:prstGeom>
        </p:spPr>
      </p:pic>
      <p:pic>
        <p:nvPicPr>
          <p:cNvPr id="7" name="图形 6" descr="紧张的脸轮廓 纯色填充">
            <a:extLst>
              <a:ext uri="{FF2B5EF4-FFF2-40B4-BE49-F238E27FC236}">
                <a16:creationId xmlns:a16="http://schemas.microsoft.com/office/drawing/2014/main" id="{8AFD0151-5AAA-3E9C-D588-0F88EB0073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733985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636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展开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16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809568" y="4565697"/>
            <a:ext cx="2814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汉森系数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微分关系、展开式与平均值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CB3C657D-BE69-01A3-58ED-67525C315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153" y="3302785"/>
            <a:ext cx="4785775" cy="1173582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818B39FC-F29C-F292-53EC-E7FA43707462}"/>
              </a:ext>
            </a:extLst>
          </p:cNvPr>
          <p:cNvSpPr/>
          <p:nvPr/>
        </p:nvSpPr>
        <p:spPr>
          <a:xfrm>
            <a:off x="5994913" y="2280274"/>
            <a:ext cx="26288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（例如：转移轨道不满足）</a:t>
            </a:r>
            <a:endParaRPr 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F0F9D34-E886-9B27-9CAF-41F0A6B8D80B}"/>
              </a:ext>
            </a:extLst>
          </p:cNvPr>
          <p:cNvSpPr/>
          <p:nvPr/>
        </p:nvSpPr>
        <p:spPr>
          <a:xfrm>
            <a:off x="9938257" y="5811698"/>
            <a:ext cx="1989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量级估计依据</a:t>
            </a:r>
            <a:endParaRPr 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2BBCAAB4-4F4F-B72E-5862-5E104302F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356" y="5085859"/>
            <a:ext cx="4333367" cy="725839"/>
          </a:xfrm>
          <a:prstGeom prst="rect">
            <a:avLst/>
          </a:prstGeom>
        </p:spPr>
      </p:pic>
      <p:pic>
        <p:nvPicPr>
          <p:cNvPr id="37" name="图片 36" descr="文本&#10;&#10;描述已自动生成">
            <a:extLst>
              <a:ext uri="{FF2B5EF4-FFF2-40B4-BE49-F238E27FC236}">
                <a16:creationId xmlns:a16="http://schemas.microsoft.com/office/drawing/2014/main" id="{43F15BB1-019D-B1E5-C42A-20B22066E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277" y="2049398"/>
            <a:ext cx="5889432" cy="2138383"/>
          </a:xfrm>
          <a:prstGeom prst="rect">
            <a:avLst/>
          </a:prstGeom>
        </p:spPr>
      </p:pic>
      <p:pic>
        <p:nvPicPr>
          <p:cNvPr id="39" name="图片 38" descr="文本&#10;&#10;描述已自动生成">
            <a:extLst>
              <a:ext uri="{FF2B5EF4-FFF2-40B4-BE49-F238E27FC236}">
                <a16:creationId xmlns:a16="http://schemas.microsoft.com/office/drawing/2014/main" id="{1643869B-F130-39AC-06EF-E99DB31914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277" y="4183934"/>
            <a:ext cx="4621433" cy="62589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F4C9BC9-0FDC-98A0-69B3-5CDE1C865031}"/>
              </a:ext>
            </a:extLst>
          </p:cNvPr>
          <p:cNvSpPr/>
          <p:nvPr/>
        </p:nvSpPr>
        <p:spPr>
          <a:xfrm>
            <a:off x="2398500" y="5264112"/>
            <a:ext cx="14409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节课见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BF8C22-9A1A-CA6B-8903-2CAE94413F3E}"/>
              </a:ext>
            </a:extLst>
          </p:cNvPr>
          <p:cNvSpPr/>
          <p:nvPr/>
        </p:nvSpPr>
        <p:spPr>
          <a:xfrm>
            <a:off x="5012286" y="1052513"/>
            <a:ext cx="44402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展开式系数都是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的无穷级数，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收敛条件：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469F5049-B650-96AC-EE9D-F309B538FF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058062"/>
              </p:ext>
            </p:extLst>
          </p:nvPr>
        </p:nvGraphicFramePr>
        <p:xfrm>
          <a:off x="6669105" y="1491914"/>
          <a:ext cx="202882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014480" imgH="191520" progId="Equation.AxMath">
                  <p:embed/>
                </p:oleObj>
              </mc:Choice>
              <mc:Fallback>
                <p:oleObj name="AxMath" r:id="rId6" imgW="1014480" imgH="1915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669105" y="1491914"/>
                        <a:ext cx="2028825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A4C357CB-DC9D-3ED4-773C-051F75FD6F0B}"/>
              </a:ext>
            </a:extLst>
          </p:cNvPr>
          <p:cNvSpPr/>
          <p:nvPr/>
        </p:nvSpPr>
        <p:spPr>
          <a:xfrm>
            <a:off x="6173290" y="1878665"/>
            <a:ext cx="21378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Laplace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极限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形 8" descr="眩晕的脸轮廓 纯色填充">
            <a:extLst>
              <a:ext uri="{FF2B5EF4-FFF2-40B4-BE49-F238E27FC236}">
                <a16:creationId xmlns:a16="http://schemas.microsoft.com/office/drawing/2014/main" id="{0B254A2D-7923-77DE-72E2-74D2D6ACF3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710480"/>
            <a:ext cx="571360" cy="57136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5478BEA-4106-9040-7695-736BE7910AB2}"/>
              </a:ext>
            </a:extLst>
          </p:cNvPr>
          <p:cNvSpPr/>
          <p:nvPr/>
        </p:nvSpPr>
        <p:spPr>
          <a:xfrm>
            <a:off x="9121228" y="1046302"/>
            <a:ext cx="1811867" cy="791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贝塞尔函数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超几何函数</a:t>
            </a:r>
            <a:endParaRPr lang="zh-CN" altLang="en-US" dirty="0"/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2E9968B1-73B4-6D92-7C0A-BCA7B1FA37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2343383"/>
              </p:ext>
            </p:extLst>
          </p:nvPr>
        </p:nvGraphicFramePr>
        <p:xfrm>
          <a:off x="10654666" y="1116579"/>
          <a:ext cx="6667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334080" imgH="197280" progId="Equation.AxMath">
                  <p:embed/>
                </p:oleObj>
              </mc:Choice>
              <mc:Fallback>
                <p:oleObj name="AxMath" r:id="rId10" imgW="334080" imgH="19728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469F5049-B650-96AC-EE9D-F309B538FF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654666" y="1116579"/>
                        <a:ext cx="66675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DA7375CB-E964-61F8-8458-7EDA1E702B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872093"/>
              </p:ext>
            </p:extLst>
          </p:nvPr>
        </p:nvGraphicFramePr>
        <p:xfrm>
          <a:off x="10633577" y="1503606"/>
          <a:ext cx="12604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630360" imgH="197280" progId="Equation.AxMath">
                  <p:embed/>
                </p:oleObj>
              </mc:Choice>
              <mc:Fallback>
                <p:oleObj name="AxMath" r:id="rId12" imgW="630360" imgH="19728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2E9968B1-73B4-6D92-7C0A-BCA7B1FA37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633577" y="1503606"/>
                        <a:ext cx="12604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4185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391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平均值：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分离：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非周期项：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周期项：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在一个运动周期内的累计效果为零（对时间 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求积分）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用途：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长期性质研究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增加步长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微分关系、展开式与平均值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C97E8EA-B0E6-0202-B1A9-42CAC5235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576" y="4253826"/>
            <a:ext cx="4077053" cy="1844200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69F64AF2-4198-572F-6A72-C333714BC079}"/>
              </a:ext>
            </a:extLst>
          </p:cNvPr>
          <p:cNvSpPr/>
          <p:nvPr/>
        </p:nvSpPr>
        <p:spPr>
          <a:xfrm>
            <a:off x="6052471" y="759974"/>
            <a:ext cx="21888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常见函数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A053624-5B83-D8FE-628C-10FF3CBDD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903" y="1196913"/>
            <a:ext cx="4313948" cy="252803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E658960-EF75-F41F-9AA8-0201BD58BF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81" r="1939"/>
          <a:stretch/>
        </p:blipFill>
        <p:spPr>
          <a:xfrm>
            <a:off x="9473857" y="2504595"/>
            <a:ext cx="2678502" cy="17295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B7AC248-21F8-0409-3D97-2792058F41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3857" y="806874"/>
            <a:ext cx="2678502" cy="160204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DBE267B-BF6C-28A8-85A5-E7F4B4A1F6F5}"/>
              </a:ext>
            </a:extLst>
          </p:cNvPr>
          <p:cNvSpPr/>
          <p:nvPr/>
        </p:nvSpPr>
        <p:spPr>
          <a:xfrm>
            <a:off x="9473857" y="4253826"/>
            <a:ext cx="29516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周期函数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不等于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周期项</a:t>
            </a:r>
            <a:endParaRPr 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4A48025-E7BA-DB3B-B2DF-10CA158C4A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5488" y="1193915"/>
            <a:ext cx="2120881" cy="62697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F06A3C5A-652D-45EA-430C-D257785E71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8621" y="2752580"/>
            <a:ext cx="994614" cy="356403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86E01DED-E088-4AA4-CFAC-EFE3FB2C32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4050" y="2113430"/>
            <a:ext cx="2420227" cy="406134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946B54A4-EC4C-F8BC-FAE6-9069EC8AEC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8621" y="3306324"/>
            <a:ext cx="1624536" cy="33153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52D84D2-04C1-848E-4386-A6460B9A5A4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47745" y="5560999"/>
            <a:ext cx="5885717" cy="97879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9" name="图形 8" descr="困惑的脸轮廓 纯色填充">
            <a:extLst>
              <a:ext uri="{FF2B5EF4-FFF2-40B4-BE49-F238E27FC236}">
                <a16:creationId xmlns:a16="http://schemas.microsoft.com/office/drawing/2014/main" id="{EED6BD31-634D-4999-F162-DB744FE7DFC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pic>
        <p:nvPicPr>
          <p:cNvPr id="10" name="图形 9" descr="眩晕的脸轮廓 纯色填充">
            <a:extLst>
              <a:ext uri="{FF2B5EF4-FFF2-40B4-BE49-F238E27FC236}">
                <a16:creationId xmlns:a16="http://schemas.microsoft.com/office/drawing/2014/main" id="{847CE263-454F-6C6E-CDC0-B063770C0A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62102" y="5479035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94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795587" y="2518024"/>
            <a:ext cx="5991265" cy="1656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星历计算</a:t>
            </a:r>
            <a:endParaRPr lang="en-US" altLang="zh-CN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轨道计算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根数与星历转化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02CBB151-5FDC-BBBC-2A8B-764B5D3673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246602"/>
              </p:ext>
            </p:extLst>
          </p:nvPr>
        </p:nvGraphicFramePr>
        <p:xfrm>
          <a:off x="5951324" y="3457398"/>
          <a:ext cx="2379966" cy="804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567720" imgH="191520" progId="Equation.AxMath">
                  <p:embed/>
                </p:oleObj>
              </mc:Choice>
              <mc:Fallback>
                <p:oleObj name="AxMath" r:id="rId2" imgW="567720" imgH="1915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51324" y="3457398"/>
                        <a:ext cx="2379966" cy="804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820DC03C-8F46-DC6E-3C9B-0194E5DD31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77248"/>
              </p:ext>
            </p:extLst>
          </p:nvPr>
        </p:nvGraphicFramePr>
        <p:xfrm>
          <a:off x="5964620" y="2605385"/>
          <a:ext cx="2366670" cy="804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564840" imgH="191520" progId="Equation.AxMath">
                  <p:embed/>
                </p:oleObj>
              </mc:Choice>
              <mc:Fallback>
                <p:oleObj name="AxMath" r:id="rId4" imgW="564840" imgH="19152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02CBB151-5FDC-BBBC-2A8B-764B5D3673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64620" y="2605385"/>
                        <a:ext cx="2366670" cy="804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5D55502C-46F1-415E-CDA5-98F2B14DE8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593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星历计算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19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根数与星历转化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5151836-7FB3-523E-B6A1-320D63E008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500732"/>
              </p:ext>
            </p:extLst>
          </p:nvPr>
        </p:nvGraphicFramePr>
        <p:xfrm>
          <a:off x="1664872" y="2399900"/>
          <a:ext cx="24828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241280" imgH="236880" progId="Equation.AxMath">
                  <p:embed/>
                </p:oleObj>
              </mc:Choice>
              <mc:Fallback>
                <p:oleObj name="AxMath" r:id="rId2" imgW="1241280" imgH="236880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FD5A29B1-0566-5A26-69B7-E22049F7AF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64872" y="2399900"/>
                        <a:ext cx="2482850" cy="47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9B605C97-50F4-533F-CE4E-B98606C0B9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938"/>
          <a:stretch/>
        </p:blipFill>
        <p:spPr>
          <a:xfrm>
            <a:off x="8825381" y="4084613"/>
            <a:ext cx="2474609" cy="2465506"/>
          </a:xfrm>
          <a:prstGeom prst="rect">
            <a:avLst/>
          </a:prstGeom>
        </p:spPr>
      </p:pic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16910200-8B6A-3B2C-A2CC-7173181EEC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766448"/>
              </p:ext>
            </p:extLst>
          </p:nvPr>
        </p:nvGraphicFramePr>
        <p:xfrm>
          <a:off x="1664871" y="1795463"/>
          <a:ext cx="18097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905040" imgH="189000" progId="Equation.AxMath">
                  <p:embed/>
                </p:oleObj>
              </mc:Choice>
              <mc:Fallback>
                <p:oleObj name="AxMath" r:id="rId5" imgW="905040" imgH="18900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7B2E6FD-D4B8-D16F-83CC-4C77B9E162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64871" y="1795463"/>
                        <a:ext cx="18097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A32CC0D1-BF8D-C821-2E33-46C3E23AA3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41120"/>
              </p:ext>
            </p:extLst>
          </p:nvPr>
        </p:nvGraphicFramePr>
        <p:xfrm>
          <a:off x="1665288" y="4191828"/>
          <a:ext cx="3724275" cy="225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1862280" imgH="1125720" progId="Equation.AxMath">
                  <p:embed/>
                </p:oleObj>
              </mc:Choice>
              <mc:Fallback>
                <p:oleObj name="AxMath" r:id="rId7" imgW="1862280" imgH="112572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C5151836-7FB3-523E-B6A1-320D63E008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65288" y="4191828"/>
                        <a:ext cx="3724275" cy="2251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9843B3CB-8BC0-0D78-1372-E4414F12B5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441574"/>
              </p:ext>
            </p:extLst>
          </p:nvPr>
        </p:nvGraphicFramePr>
        <p:xfrm>
          <a:off x="1664871" y="3324330"/>
          <a:ext cx="41529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2076480" imgH="348120" progId="Equation.AxMath">
                  <p:embed/>
                </p:oleObj>
              </mc:Choice>
              <mc:Fallback>
                <p:oleObj name="AxMath" r:id="rId9" imgW="2076480" imgH="34812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C5151836-7FB3-523E-B6A1-320D63E008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64871" y="3324330"/>
                        <a:ext cx="4152900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图片 18">
            <a:extLst>
              <a:ext uri="{FF2B5EF4-FFF2-40B4-BE49-F238E27FC236}">
                <a16:creationId xmlns:a16="http://schemas.microsoft.com/office/drawing/2014/main" id="{14F6319B-5462-EB42-CAE8-53639CF83DD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8534" t="40263" r="15404" b="26384"/>
          <a:stretch/>
        </p:blipFill>
        <p:spPr>
          <a:xfrm>
            <a:off x="4815214" y="2307492"/>
            <a:ext cx="2182015" cy="65762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AA31D84-DF07-4287-2182-661A5CB7D8D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51992" y="836650"/>
            <a:ext cx="3749735" cy="2944315"/>
          </a:xfrm>
          <a:prstGeom prst="rect">
            <a:avLst/>
          </a:prstGeom>
        </p:spPr>
      </p:pic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58AA0FC2-474C-1636-76E6-922083874B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359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738407" y="1723634"/>
            <a:ext cx="6782449" cy="4437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二体问题运动方程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微分关系、展开式与平均值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根数与星历转化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无量纲化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数值积分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2088178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轨道计算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20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根数与星历转化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8AF10C7F-ACD6-6CF5-7B75-FE5DE9AAEE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25518"/>
              </p:ext>
            </p:extLst>
          </p:nvPr>
        </p:nvGraphicFramePr>
        <p:xfrm>
          <a:off x="835803" y="2040642"/>
          <a:ext cx="17462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73000" imgH="354240" progId="Equation.AxMath">
                  <p:embed/>
                </p:oleObj>
              </mc:Choice>
              <mc:Fallback>
                <p:oleObj name="AxMath" r:id="rId2" imgW="873000" imgH="3542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31700E2D-16CE-AEB7-DD3B-4B025B42B8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5803" y="2040642"/>
                        <a:ext cx="174625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4E542D9-5411-6C5D-2D77-A6726C36BF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672742"/>
              </p:ext>
            </p:extLst>
          </p:nvPr>
        </p:nvGraphicFramePr>
        <p:xfrm>
          <a:off x="892010" y="5132094"/>
          <a:ext cx="18097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905040" imgH="189000" progId="Equation.AxMath">
                  <p:embed/>
                </p:oleObj>
              </mc:Choice>
              <mc:Fallback>
                <p:oleObj name="AxMath" r:id="rId4" imgW="905040" imgH="18900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16910200-8B6A-3B2C-A2CC-7173181EEC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2010" y="5132094"/>
                        <a:ext cx="18097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FCDB2E3-5BEE-2727-65E6-16CADA81AB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27660"/>
              </p:ext>
            </p:extLst>
          </p:nvPr>
        </p:nvGraphicFramePr>
        <p:xfrm>
          <a:off x="796568" y="3000139"/>
          <a:ext cx="192087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959760" imgH="718560" progId="Equation.AxMath">
                  <p:embed/>
                </p:oleObj>
              </mc:Choice>
              <mc:Fallback>
                <p:oleObj name="AxMath" r:id="rId6" imgW="959760" imgH="71856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D4E542D9-5411-6C5D-2D77-A6726C36BF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96568" y="3000139"/>
                        <a:ext cx="1920875" cy="1438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CCD77211-56E9-A440-6FA1-CBA665F11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941944"/>
              </p:ext>
            </p:extLst>
          </p:nvPr>
        </p:nvGraphicFramePr>
        <p:xfrm>
          <a:off x="3173127" y="2047879"/>
          <a:ext cx="494347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472120" imgH="408600" progId="Equation.AxMath">
                  <p:embed/>
                </p:oleObj>
              </mc:Choice>
              <mc:Fallback>
                <p:oleObj name="AxMath" r:id="rId8" imgW="2472120" imgH="4086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73127" y="2047879"/>
                        <a:ext cx="4943475" cy="81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图片 13">
            <a:extLst>
              <a:ext uri="{FF2B5EF4-FFF2-40B4-BE49-F238E27FC236}">
                <a16:creationId xmlns:a16="http://schemas.microsoft.com/office/drawing/2014/main" id="{E22E864E-075A-4FAE-11FA-C1A23752D4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51992" y="836650"/>
            <a:ext cx="3749735" cy="294431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DE9665A-A3A7-6C11-E71F-AE73AA4AC5DD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9938"/>
          <a:stretch/>
        </p:blipFill>
        <p:spPr>
          <a:xfrm>
            <a:off x="8825381" y="4084613"/>
            <a:ext cx="2474609" cy="2465506"/>
          </a:xfrm>
          <a:prstGeom prst="rect">
            <a:avLst/>
          </a:prstGeom>
        </p:spPr>
      </p:pic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9009EC20-07A6-A9F5-D1EC-C57BD40203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735710"/>
              </p:ext>
            </p:extLst>
          </p:nvPr>
        </p:nvGraphicFramePr>
        <p:xfrm>
          <a:off x="3694421" y="3272214"/>
          <a:ext cx="3709806" cy="1775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2348640" imgH="1123560" progId="Equation.AxMath">
                  <p:embed/>
                </p:oleObj>
              </mc:Choice>
              <mc:Fallback>
                <p:oleObj name="AxMath" r:id="rId12" imgW="2348640" imgH="1123560" progId="Equation.AxMath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A32CC0D1-BF8D-C821-2E33-46C3E23AA3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694421" y="3272214"/>
                        <a:ext cx="3709806" cy="17758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41D33992-0243-C62C-E003-C4C537DDB217}"/>
              </a:ext>
            </a:extLst>
          </p:cNvPr>
          <p:cNvSpPr/>
          <p:nvPr/>
        </p:nvSpPr>
        <p:spPr>
          <a:xfrm>
            <a:off x="1549207" y="5650365"/>
            <a:ext cx="4290427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注意：特殊轨道的判定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（比如解得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a&lt;0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e&gt;1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形 6" descr="困惑的脸轮廓 纯色填充">
            <a:extLst>
              <a:ext uri="{FF2B5EF4-FFF2-40B4-BE49-F238E27FC236}">
                <a16:creationId xmlns:a16="http://schemas.microsoft.com/office/drawing/2014/main" id="{9943722C-5220-F390-61DC-C8D4F0D89E5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A9FC6EA6-FD4E-C990-41A3-7FB2CBDF88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914267"/>
              </p:ext>
            </p:extLst>
          </p:nvPr>
        </p:nvGraphicFramePr>
        <p:xfrm>
          <a:off x="1066635" y="4509010"/>
          <a:ext cx="14605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730080" imgH="223200" progId="Equation.AxMath">
                  <p:embed/>
                </p:oleObj>
              </mc:Choice>
              <mc:Fallback>
                <p:oleObj name="AxMath" r:id="rId16" imgW="730080" imgH="223200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FD5A29B1-0566-5A26-69B7-E22049F7AF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66635" y="4509010"/>
                        <a:ext cx="1460500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2462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>
            <a:extLst>
              <a:ext uri="{FF2B5EF4-FFF2-40B4-BE49-F238E27FC236}">
                <a16:creationId xmlns:a16="http://schemas.microsoft.com/office/drawing/2014/main" id="{A458A471-5ECF-D26C-7204-14F564145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5010" y="1286859"/>
            <a:ext cx="2357115" cy="235711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11376025" cy="306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无量纲化作用：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公式简化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量级分析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一套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自恰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的参数系统作为标准单位</a:t>
            </a:r>
            <a:endParaRPr lang="en-US" altLang="zh-CN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21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无量纲化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218D070-B9F1-C2F0-7AFF-F1DEC684EC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258069"/>
              </p:ext>
            </p:extLst>
          </p:nvPr>
        </p:nvGraphicFramePr>
        <p:xfrm>
          <a:off x="1685833" y="4623692"/>
          <a:ext cx="465455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2327040" imgH="597600" progId="Equation.AxMath">
                  <p:embed/>
                </p:oleObj>
              </mc:Choice>
              <mc:Fallback>
                <p:oleObj name="AxMath" r:id="rId3" imgW="2327040" imgH="5976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5833" y="4623692"/>
                        <a:ext cx="4654550" cy="119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6EF2CB3E-18B3-5998-A713-539E1E3B80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58655"/>
              </p:ext>
            </p:extLst>
          </p:nvPr>
        </p:nvGraphicFramePr>
        <p:xfrm>
          <a:off x="2010554" y="3508339"/>
          <a:ext cx="2904904" cy="1005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677240" imgH="580680" progId="Equation.AxMath">
                  <p:embed/>
                </p:oleObj>
              </mc:Choice>
              <mc:Fallback>
                <p:oleObj name="AxMath" r:id="rId5" imgW="1677240" imgH="58068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B218D070-B9F1-C2F0-7AFF-F1DEC684EC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10554" y="3508339"/>
                        <a:ext cx="2904904" cy="10058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BEB30803-AD0C-6538-9DA5-D6D7577F7FEF}"/>
              </a:ext>
            </a:extLst>
          </p:cNvPr>
          <p:cNvSpPr/>
          <p:nvPr/>
        </p:nvSpPr>
        <p:spPr>
          <a:xfrm>
            <a:off x="6957066" y="1017672"/>
            <a:ext cx="3653269" cy="2878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根数变化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方程变化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A69C0E1-90D4-CE83-B7AA-ADF9A1F6E4EA}"/>
              </a:ext>
            </a:extLst>
          </p:cNvPr>
          <p:cNvCxnSpPr/>
          <p:nvPr/>
        </p:nvCxnSpPr>
        <p:spPr>
          <a:xfrm>
            <a:off x="6506678" y="1052513"/>
            <a:ext cx="0" cy="5502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箭头: 下 12">
            <a:extLst>
              <a:ext uri="{FF2B5EF4-FFF2-40B4-BE49-F238E27FC236}">
                <a16:creationId xmlns:a16="http://schemas.microsoft.com/office/drawing/2014/main" id="{0442B56A-C4A8-95AF-7077-C355D6FE6C99}"/>
              </a:ext>
            </a:extLst>
          </p:cNvPr>
          <p:cNvSpPr/>
          <p:nvPr/>
        </p:nvSpPr>
        <p:spPr>
          <a:xfrm rot="16200000">
            <a:off x="920718" y="4894812"/>
            <a:ext cx="615829" cy="65155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8A947368-5A08-A558-59DC-68CCB7EBC0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758286"/>
              </p:ext>
            </p:extLst>
          </p:nvPr>
        </p:nvGraphicFramePr>
        <p:xfrm>
          <a:off x="6957066" y="2093818"/>
          <a:ext cx="268922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984960" imgH="189360" progId="Equation.AxMath">
                  <p:embed/>
                </p:oleObj>
              </mc:Choice>
              <mc:Fallback>
                <p:oleObj name="AxMath" r:id="rId7" imgW="984960" imgH="18936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C9DEA2DB-79C3-7C62-1216-30B83D5054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57066" y="2093818"/>
                        <a:ext cx="2689225" cy="51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3DB52B44-D1C5-0690-231A-70A977B82F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693280"/>
              </p:ext>
            </p:extLst>
          </p:nvPr>
        </p:nvGraphicFramePr>
        <p:xfrm>
          <a:off x="8097899" y="4589859"/>
          <a:ext cx="13747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687240" imgH="347040" progId="Equation.AxMath">
                  <p:embed/>
                </p:oleObj>
              </mc:Choice>
              <mc:Fallback>
                <p:oleObj name="AxMath" r:id="rId9" imgW="687240" imgH="3470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31700E2D-16CE-AEB7-DD3B-4B025B42B8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097899" y="4589859"/>
                        <a:ext cx="1374775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2514DE5C-B4B6-0DA4-C7F4-A2DD798B6C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945992"/>
              </p:ext>
            </p:extLst>
          </p:nvPr>
        </p:nvGraphicFramePr>
        <p:xfrm>
          <a:off x="8097899" y="5381231"/>
          <a:ext cx="1003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501120" imgH="190800" progId="Equation.AxMath">
                  <p:embed/>
                </p:oleObj>
              </mc:Choice>
              <mc:Fallback>
                <p:oleObj name="AxMath" r:id="rId11" imgW="501120" imgH="190800" progId="Equation.AxMath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75A12F33-6C2D-7433-771C-4FCC74AF31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097899" y="5381231"/>
                        <a:ext cx="1003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F3F0A0C2-72C2-5F40-D4ED-DC76D68F51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0273130"/>
              </p:ext>
            </p:extLst>
          </p:nvPr>
        </p:nvGraphicFramePr>
        <p:xfrm>
          <a:off x="8097899" y="3883556"/>
          <a:ext cx="1204560" cy="69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3" imgW="602280" imgH="348480" progId="Equation.AxMath">
                  <p:embed/>
                </p:oleObj>
              </mc:Choice>
              <mc:Fallback>
                <p:oleObj name="AxMath" r:id="rId13" imgW="602280" imgH="348480" progId="Equation.AxMath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BFB2207F-DD5B-606A-B035-5083B1EF6B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097899" y="3883556"/>
                        <a:ext cx="1204560" cy="696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" name="图片 33">
            <a:extLst>
              <a:ext uri="{FF2B5EF4-FFF2-40B4-BE49-F238E27FC236}">
                <a16:creationId xmlns:a16="http://schemas.microsoft.com/office/drawing/2014/main" id="{31B1DDDA-AD3F-EF44-EF76-4BDA3E95F34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9728" y="5998650"/>
            <a:ext cx="5299680" cy="545860"/>
          </a:xfrm>
          <a:prstGeom prst="rect">
            <a:avLst/>
          </a:prstGeom>
        </p:spPr>
      </p:pic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34232557-0024-98DC-956E-52ACAF77AB1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0530D69-2383-AA93-3B5C-A389214BB971}"/>
              </a:ext>
            </a:extLst>
          </p:cNvPr>
          <p:cNvSpPr/>
          <p:nvPr/>
        </p:nvSpPr>
        <p:spPr>
          <a:xfrm>
            <a:off x="6506678" y="5998650"/>
            <a:ext cx="55411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GB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下基于 </a:t>
            </a:r>
            <a:r>
              <a:rPr lang="en-US" altLang="zh-CN" sz="16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astropy.units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的操作示例</a:t>
            </a:r>
            <a:endParaRPr lang="en-US" alt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Aft>
                <a:spcPts val="0"/>
              </a:spcAft>
            </a:pPr>
            <a:r>
              <a:rPr lang="en-GB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.\DAOSSA\attachments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\Dimensionless.py</a:t>
            </a:r>
            <a:endParaRPr 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3186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710219" cy="3893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一个目标位置误差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 km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，另一个目标速度误差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0.1 km/s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，问哪个误差大？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J2000.0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到目前的赤经岁差约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0.3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°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，相当于多少时间偏差？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无量纲化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6462DC9-98E0-B1DA-6C20-3B94CFE42F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155346"/>
              </p:ext>
            </p:extLst>
          </p:nvPr>
        </p:nvGraphicFramePr>
        <p:xfrm>
          <a:off x="3414964" y="2375737"/>
          <a:ext cx="487362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2436480" imgH="719640" progId="Equation.AxMath">
                  <p:embed/>
                </p:oleObj>
              </mc:Choice>
              <mc:Fallback>
                <p:oleObj name="AxMath" r:id="rId2" imgW="2436480" imgH="7196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14964" y="2375737"/>
                        <a:ext cx="4873625" cy="1438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9FE2517-9467-384A-07E6-194D7FAF36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729358"/>
              </p:ext>
            </p:extLst>
          </p:nvPr>
        </p:nvGraphicFramePr>
        <p:xfrm>
          <a:off x="3414964" y="5457824"/>
          <a:ext cx="40925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046960" imgH="347040" progId="Equation.AxMath">
                  <p:embed/>
                </p:oleObj>
              </mc:Choice>
              <mc:Fallback>
                <p:oleObj name="AxMath" r:id="rId4" imgW="2046960" imgH="3470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96462DC9-98E0-B1DA-6C20-3B94CFE42F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14964" y="5457824"/>
                        <a:ext cx="4092575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F6FE084C-4419-F7B4-CE35-AB1B87750C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860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2797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微分方程的初值问题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离散化：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泰勒展开：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数值积分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0F1ACEB2-9603-1B89-4497-BE832AB534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667275"/>
              </p:ext>
            </p:extLst>
          </p:nvPr>
        </p:nvGraphicFramePr>
        <p:xfrm>
          <a:off x="3668204" y="1173459"/>
          <a:ext cx="1614487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05680" imgH="726120" progId="Equation.AxMath">
                  <p:embed/>
                </p:oleObj>
              </mc:Choice>
              <mc:Fallback>
                <p:oleObj name="AxMath" r:id="rId2" imgW="805680" imgH="72612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F64AD84B-E702-3879-14A5-B660D47747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68204" y="1173459"/>
                        <a:ext cx="1614487" cy="1452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0986F93-4CA7-AAC2-73E6-C12E12AAC8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007142"/>
              </p:ext>
            </p:extLst>
          </p:nvPr>
        </p:nvGraphicFramePr>
        <p:xfrm>
          <a:off x="2166400" y="2915309"/>
          <a:ext cx="14430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720000" imgH="190440" progId="Equation.AxMath">
                  <p:embed/>
                </p:oleObj>
              </mc:Choice>
              <mc:Fallback>
                <p:oleObj name="AxMath" r:id="rId4" imgW="720000" imgH="1904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0F1ACEB2-9603-1B89-4497-BE832AB534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6400" y="2915309"/>
                        <a:ext cx="1443037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16146F48-C6AB-4B9E-F343-E76C4A088F4C}"/>
              </a:ext>
            </a:extLst>
          </p:cNvPr>
          <p:cNvSpPr/>
          <p:nvPr/>
        </p:nvSpPr>
        <p:spPr>
          <a:xfrm>
            <a:off x="3250236" y="2843740"/>
            <a:ext cx="16210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步长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195B3FC1-FD75-B9B9-3356-53C27F1F31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8874"/>
              </p:ext>
            </p:extLst>
          </p:nvPr>
        </p:nvGraphicFramePr>
        <p:xfrm>
          <a:off x="2414079" y="3415886"/>
          <a:ext cx="2868612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431720" imgH="199800" progId="Equation.AxMath">
                  <p:embed/>
                </p:oleObj>
              </mc:Choice>
              <mc:Fallback>
                <p:oleObj name="AxMath" r:id="rId6" imgW="1431720" imgH="19980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40986F93-4CA7-AAC2-73E6-C12E12AAC8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14079" y="3415886"/>
                        <a:ext cx="2868612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30BAFBED-1C2A-36C4-D7A5-371E143ED000}"/>
              </a:ext>
            </a:extLst>
          </p:cNvPr>
          <p:cNvSpPr/>
          <p:nvPr/>
        </p:nvSpPr>
        <p:spPr>
          <a:xfrm>
            <a:off x="1152394" y="4118474"/>
            <a:ext cx="2097842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单步法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多步法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9979AED-682D-2C2D-1663-A7A0DDBCAA06}"/>
              </a:ext>
            </a:extLst>
          </p:cNvPr>
          <p:cNvSpPr/>
          <p:nvPr/>
        </p:nvSpPr>
        <p:spPr>
          <a:xfrm>
            <a:off x="3957651" y="4118474"/>
            <a:ext cx="2097842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显式公式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隐式公式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6991D449-2471-F8F3-65A6-D8F7616E73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87693"/>
              </p:ext>
            </p:extLst>
          </p:nvPr>
        </p:nvGraphicFramePr>
        <p:xfrm>
          <a:off x="35873" y="5330175"/>
          <a:ext cx="468153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337480" imgH="199800" progId="Equation.AxMath">
                  <p:embed/>
                </p:oleObj>
              </mc:Choice>
              <mc:Fallback>
                <p:oleObj name="AxMath" r:id="rId8" imgW="2337480" imgH="19980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195B3FC1-FD75-B9B9-3356-53C27F1F31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873" y="5330175"/>
                        <a:ext cx="4681538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18C9D5DB-7AF9-6B1D-2E87-81F7EE1672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469560"/>
              </p:ext>
            </p:extLst>
          </p:nvPr>
        </p:nvGraphicFramePr>
        <p:xfrm>
          <a:off x="3814360" y="5833140"/>
          <a:ext cx="23844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190880" imgH="199800" progId="Equation.AxMath">
                  <p:embed/>
                </p:oleObj>
              </mc:Choice>
              <mc:Fallback>
                <p:oleObj name="AxMath" r:id="rId10" imgW="1190880" imgH="19980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195B3FC1-FD75-B9B9-3356-53C27F1F31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814360" y="5833140"/>
                        <a:ext cx="238442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D05765F8-8137-1142-EFF4-20AEF0F8CEB7}"/>
              </a:ext>
            </a:extLst>
          </p:cNvPr>
          <p:cNvSpPr/>
          <p:nvPr/>
        </p:nvSpPr>
        <p:spPr>
          <a:xfrm>
            <a:off x="4196030" y="6233190"/>
            <a:ext cx="16210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（迭代求解）</a:t>
            </a:r>
            <a:endParaRPr 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273D5CF4-4EBC-39E3-59DC-C2A86C698530}"/>
              </a:ext>
            </a:extLst>
          </p:cNvPr>
          <p:cNvSpPr/>
          <p:nvPr/>
        </p:nvSpPr>
        <p:spPr>
          <a:xfrm>
            <a:off x="1793821" y="5045839"/>
            <a:ext cx="338554" cy="3628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967F0921-8B6F-80A6-7915-5A17433F5FEA}"/>
              </a:ext>
            </a:extLst>
          </p:cNvPr>
          <p:cNvSpPr/>
          <p:nvPr/>
        </p:nvSpPr>
        <p:spPr>
          <a:xfrm>
            <a:off x="4668018" y="5081901"/>
            <a:ext cx="338554" cy="84023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7" name="图形 16" descr="困惑的脸轮廓 纯色填充">
            <a:extLst>
              <a:ext uri="{FF2B5EF4-FFF2-40B4-BE49-F238E27FC236}">
                <a16:creationId xmlns:a16="http://schemas.microsoft.com/office/drawing/2014/main" id="{D8D4CA4A-8AC6-CE8E-4674-6782F8BB87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pic>
        <p:nvPicPr>
          <p:cNvPr id="18" name="图形 17" descr="眩晕的脸轮廓 纯色填充">
            <a:extLst>
              <a:ext uri="{FF2B5EF4-FFF2-40B4-BE49-F238E27FC236}">
                <a16:creationId xmlns:a16="http://schemas.microsoft.com/office/drawing/2014/main" id="{E1DF67E5-FD8D-FEF9-A5D6-8D5F0B3C985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928312" y="4685329"/>
            <a:ext cx="571360" cy="57136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C5E95D7D-8165-1167-76E9-86FBAAC87AA8}"/>
              </a:ext>
            </a:extLst>
          </p:cNvPr>
          <p:cNvSpPr/>
          <p:nvPr/>
        </p:nvSpPr>
        <p:spPr>
          <a:xfrm>
            <a:off x="2013693" y="3790764"/>
            <a:ext cx="37716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欧拉公式（数值积分原理）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97D0FC9-E389-4410-EE9B-292511D1FCDA}"/>
              </a:ext>
            </a:extLst>
          </p:cNvPr>
          <p:cNvCxnSpPr/>
          <p:nvPr/>
        </p:nvCxnSpPr>
        <p:spPr>
          <a:xfrm>
            <a:off x="6322243" y="981649"/>
            <a:ext cx="0" cy="5590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F809A857-0C7B-722F-CB87-B78498914F03}"/>
              </a:ext>
            </a:extLst>
          </p:cNvPr>
          <p:cNvSpPr/>
          <p:nvPr/>
        </p:nvSpPr>
        <p:spPr>
          <a:xfrm>
            <a:off x="6636601" y="1021439"/>
            <a:ext cx="5333146" cy="5116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误差：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截断误差 </a:t>
            </a:r>
            <a:r>
              <a:rPr lang="en-GB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Approximation errors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n 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阶算法，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收敛性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舍入误差 </a:t>
            </a:r>
            <a:r>
              <a:rPr lang="en-GB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Rounding Errors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计算机字长 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/ 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右函数精度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稳定性：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舍入误差是否累积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初值误差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运动方程稳定性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二体问题是运动不稳定的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68995DFD-8693-B7D6-EC92-550209FE81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470773"/>
              </p:ext>
            </p:extLst>
          </p:nvPr>
        </p:nvGraphicFramePr>
        <p:xfrm>
          <a:off x="8846399" y="2785287"/>
          <a:ext cx="20415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1021320" imgH="199800" progId="Equation.AxMath">
                  <p:embed/>
                </p:oleObj>
              </mc:Choice>
              <mc:Fallback>
                <p:oleObj name="AxMath" r:id="rId16" imgW="1021320" imgH="1998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846399" y="2785287"/>
                        <a:ext cx="204152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4499D0F8-4DCC-1317-6FD3-CBD05DD88E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362724"/>
              </p:ext>
            </p:extLst>
          </p:nvPr>
        </p:nvGraphicFramePr>
        <p:xfrm>
          <a:off x="9251818" y="2314373"/>
          <a:ext cx="9779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488520" imgH="199800" progId="Equation.AxMath">
                  <p:embed/>
                </p:oleObj>
              </mc:Choice>
              <mc:Fallback>
                <p:oleObj name="AxMath" r:id="rId18" imgW="488520" imgH="1998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9251818" y="2314373"/>
                        <a:ext cx="97790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1900930D-CAC8-4480-E637-24174EA8CF58}"/>
              </a:ext>
            </a:extLst>
          </p:cNvPr>
          <p:cNvSpPr/>
          <p:nvPr/>
        </p:nvSpPr>
        <p:spPr>
          <a:xfrm>
            <a:off x="4309765" y="921947"/>
            <a:ext cx="1210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右函数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形 24" descr="紧张的脸轮廓 纯色填充">
            <a:extLst>
              <a:ext uri="{FF2B5EF4-FFF2-40B4-BE49-F238E27FC236}">
                <a16:creationId xmlns:a16="http://schemas.microsoft.com/office/drawing/2014/main" id="{89909686-3839-29FA-D787-3B7D73277CD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083807" y="1116761"/>
            <a:ext cx="571360" cy="571360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1A6327A2-1740-FFAA-806E-54FA4D5C3C67}"/>
              </a:ext>
            </a:extLst>
          </p:cNvPr>
          <p:cNvSpPr/>
          <p:nvPr/>
        </p:nvSpPr>
        <p:spPr>
          <a:xfrm>
            <a:off x="626459" y="5656954"/>
            <a:ext cx="250699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Adams</a:t>
            </a:r>
          </a:p>
          <a:p>
            <a:pPr algn="ctr" fontAlgn="auto">
              <a:spcAft>
                <a:spcPts val="0"/>
              </a:spcAft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Cowell</a:t>
            </a:r>
          </a:p>
          <a:p>
            <a:pPr algn="ctr" fontAlgn="auto">
              <a:spcAft>
                <a:spcPts val="0"/>
              </a:spcAft>
            </a:pP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Adams-Cowell</a:t>
            </a:r>
          </a:p>
          <a:p>
            <a:pPr algn="ctr" fontAlgn="auto">
              <a:spcAft>
                <a:spcPts val="0"/>
              </a:spcAft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KSG</a:t>
            </a:r>
            <a:endParaRPr 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0956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4" grpId="0" animBg="1"/>
      <p:bldP spid="15" grpId="0" animBg="1"/>
      <p:bldP spid="22" grpId="0"/>
      <p:bldP spid="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BD9C668A-236A-8238-6735-DBC9E0DED277}"/>
              </a:ext>
            </a:extLst>
          </p:cNvPr>
          <p:cNvSpPr/>
          <p:nvPr/>
        </p:nvSpPr>
        <p:spPr>
          <a:xfrm>
            <a:off x="6631483" y="1008690"/>
            <a:ext cx="5003387" cy="34639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最常见的单步法：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Runge-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Kutta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数值积分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D4A684F6-1B2E-9514-8864-DC60C50C66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42590"/>
              </p:ext>
            </p:extLst>
          </p:nvPr>
        </p:nvGraphicFramePr>
        <p:xfrm>
          <a:off x="1343025" y="1911350"/>
          <a:ext cx="22225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112040" imgH="403560" progId="Equation.AxMath">
                  <p:embed/>
                </p:oleObj>
              </mc:Choice>
              <mc:Fallback>
                <p:oleObj name="AxMath" r:id="rId2" imgW="1112040" imgH="403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43025" y="1911350"/>
                        <a:ext cx="22225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8364126-ECB7-FE4B-02FC-465BC68D86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4289802"/>
              </p:ext>
            </p:extLst>
          </p:nvPr>
        </p:nvGraphicFramePr>
        <p:xfrm>
          <a:off x="768742" y="2914083"/>
          <a:ext cx="3857625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928880" imgH="596880" progId="Equation.AxMath">
                  <p:embed/>
                </p:oleObj>
              </mc:Choice>
              <mc:Fallback>
                <p:oleObj name="AxMath" r:id="rId4" imgW="1928880" imgH="5968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8742" y="2914083"/>
                        <a:ext cx="3857625" cy="119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B7886068-D436-A69E-64C7-6D1312E96F58}"/>
              </a:ext>
            </a:extLst>
          </p:cNvPr>
          <p:cNvSpPr/>
          <p:nvPr/>
        </p:nvSpPr>
        <p:spPr>
          <a:xfrm>
            <a:off x="2792160" y="1717962"/>
            <a:ext cx="1210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权重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8018611-5FB2-4E9B-7154-C7EFBEE79358}"/>
              </a:ext>
            </a:extLst>
          </p:cNvPr>
          <p:cNvSpPr/>
          <p:nvPr/>
        </p:nvSpPr>
        <p:spPr>
          <a:xfrm>
            <a:off x="3528983" y="2593827"/>
            <a:ext cx="1210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RK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5B341F8-F52A-674D-E9FF-AF7872335423}"/>
              </a:ext>
            </a:extLst>
          </p:cNvPr>
          <p:cNvSpPr/>
          <p:nvPr/>
        </p:nvSpPr>
        <p:spPr>
          <a:xfrm>
            <a:off x="1874509" y="2652083"/>
            <a:ext cx="1210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7AC347B-FE5F-E81F-111A-C3B9F25E8FF8}"/>
              </a:ext>
            </a:extLst>
          </p:cNvPr>
          <p:cNvSpPr/>
          <p:nvPr/>
        </p:nvSpPr>
        <p:spPr>
          <a:xfrm>
            <a:off x="6744513" y="1150614"/>
            <a:ext cx="46135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用步长内若干点的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右函数值的线性组合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代替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右函数导数</a:t>
            </a:r>
            <a:endParaRPr 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6218F0E-8826-64D1-E785-FD0A74A633C8}"/>
              </a:ext>
            </a:extLst>
          </p:cNvPr>
          <p:cNvSpPr/>
          <p:nvPr/>
        </p:nvSpPr>
        <p:spPr>
          <a:xfrm>
            <a:off x="6912512" y="5826757"/>
            <a:ext cx="47453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用泰勒展开式确定系数（不唯一）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3776C89C-F168-DAF8-E37E-1E1F0903E1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806609"/>
              </p:ext>
            </p:extLst>
          </p:nvPr>
        </p:nvGraphicFramePr>
        <p:xfrm>
          <a:off x="734769" y="4472659"/>
          <a:ext cx="365125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825920" imgH="590040" progId="Equation.AxMath">
                  <p:embed/>
                </p:oleObj>
              </mc:Choice>
              <mc:Fallback>
                <p:oleObj name="AxMath" r:id="rId6" imgW="1825920" imgH="5900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F8364126-ECB7-FE4B-02FC-465BC68D86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34769" y="4472659"/>
                        <a:ext cx="3651250" cy="118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2C235011-0428-462A-0A5D-6BA9F0CBEC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6109840"/>
              </p:ext>
            </p:extLst>
          </p:nvPr>
        </p:nvGraphicFramePr>
        <p:xfrm>
          <a:off x="749300" y="5933514"/>
          <a:ext cx="56324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816280" imgH="348480" progId="Equation.AxMath">
                  <p:embed/>
                </p:oleObj>
              </mc:Choice>
              <mc:Fallback>
                <p:oleObj name="AxMath" r:id="rId8" imgW="2816280" imgH="34848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3776C89C-F168-DAF8-E37E-1E1F0903E1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49300" y="5933514"/>
                        <a:ext cx="563245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75F603A0-4C33-B30D-9FF7-6428A32A98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1904140"/>
              </p:ext>
            </p:extLst>
          </p:nvPr>
        </p:nvGraphicFramePr>
        <p:xfrm>
          <a:off x="7035154" y="4976484"/>
          <a:ext cx="40322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2016360" imgH="403560" progId="Equation.AxMath">
                  <p:embed/>
                </p:oleObj>
              </mc:Choice>
              <mc:Fallback>
                <p:oleObj name="AxMath" r:id="rId10" imgW="2016360" imgH="403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035154" y="4976484"/>
                        <a:ext cx="403225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62DF15F0-3AAE-C588-FE88-85F0037EE422}"/>
              </a:ext>
            </a:extLst>
          </p:cNvPr>
          <p:cNvSpPr/>
          <p:nvPr/>
        </p:nvSpPr>
        <p:spPr>
          <a:xfrm>
            <a:off x="2569590" y="4187583"/>
            <a:ext cx="19918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右端泰勒展开</a:t>
            </a:r>
            <a:endParaRPr 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C24D937-0E47-78F0-94CB-A4F92BBF6BDA}"/>
              </a:ext>
            </a:extLst>
          </p:cNvPr>
          <p:cNvSpPr/>
          <p:nvPr/>
        </p:nvSpPr>
        <p:spPr>
          <a:xfrm>
            <a:off x="365759" y="5629405"/>
            <a:ext cx="19918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原式泰勒展开</a:t>
            </a:r>
            <a:endParaRPr 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9DBAF3EB-A794-E6F0-27C6-CE9890D9AB7D}"/>
              </a:ext>
            </a:extLst>
          </p:cNvPr>
          <p:cNvSpPr/>
          <p:nvPr/>
        </p:nvSpPr>
        <p:spPr>
          <a:xfrm>
            <a:off x="2284942" y="4077617"/>
            <a:ext cx="451616" cy="65155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585C8FD-9125-E8E1-41C5-B232C60CA4F2}"/>
              </a:ext>
            </a:extLst>
          </p:cNvPr>
          <p:cNvSpPr/>
          <p:nvPr/>
        </p:nvSpPr>
        <p:spPr>
          <a:xfrm>
            <a:off x="557130" y="2101113"/>
            <a:ext cx="9959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  <a:endParaRPr 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811F641B-6E78-21F0-3055-2722EE6C15F6}"/>
              </a:ext>
            </a:extLst>
          </p:cNvPr>
          <p:cNvSpPr/>
          <p:nvPr/>
        </p:nvSpPr>
        <p:spPr>
          <a:xfrm rot="18358342">
            <a:off x="4778294" y="4815103"/>
            <a:ext cx="451616" cy="651558"/>
          </a:xfrm>
          <a:prstGeom prst="downArrow">
            <a:avLst/>
          </a:prstGeom>
          <a:solidFill>
            <a:srgbClr val="061E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1011D0C1-3603-4679-3272-36A0E575567B}"/>
              </a:ext>
            </a:extLst>
          </p:cNvPr>
          <p:cNvSpPr/>
          <p:nvPr/>
        </p:nvSpPr>
        <p:spPr>
          <a:xfrm rot="13985164">
            <a:off x="4799395" y="5407571"/>
            <a:ext cx="451616" cy="651558"/>
          </a:xfrm>
          <a:prstGeom prst="downArrow">
            <a:avLst/>
          </a:prstGeom>
          <a:solidFill>
            <a:srgbClr val="061E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2394374F-FD2C-DD4C-8AE3-3481DBC101CE}"/>
              </a:ext>
            </a:extLst>
          </p:cNvPr>
          <p:cNvSpPr/>
          <p:nvPr/>
        </p:nvSpPr>
        <p:spPr>
          <a:xfrm rot="16200000">
            <a:off x="5600170" y="4821130"/>
            <a:ext cx="897081" cy="1165544"/>
          </a:xfrm>
          <a:prstGeom prst="downArrow">
            <a:avLst/>
          </a:prstGeom>
          <a:solidFill>
            <a:srgbClr val="061E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D8008569-5F0B-9767-7237-2B453F345AE7}"/>
              </a:ext>
            </a:extLst>
          </p:cNvPr>
          <p:cNvSpPr/>
          <p:nvPr/>
        </p:nvSpPr>
        <p:spPr>
          <a:xfrm rot="7823965">
            <a:off x="5564033" y="2900554"/>
            <a:ext cx="451616" cy="2409850"/>
          </a:xfrm>
          <a:prstGeom prst="downArrow">
            <a:avLst>
              <a:gd name="adj1" fmla="val 50000"/>
              <a:gd name="adj2" fmla="val 105055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AE80B8C-C2B9-D744-6B62-E9EAB02DB8D1}"/>
              </a:ext>
            </a:extLst>
          </p:cNvPr>
          <p:cNvSpPr/>
          <p:nvPr/>
        </p:nvSpPr>
        <p:spPr>
          <a:xfrm>
            <a:off x="6839936" y="2097915"/>
            <a:ext cx="46135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次右函数能获得的最高阶数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7BEE5452-6D41-F723-C897-C5E6C0763E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730822"/>
              </p:ext>
            </p:extLst>
          </p:nvPr>
        </p:nvGraphicFramePr>
        <p:xfrm>
          <a:off x="7837977" y="2530291"/>
          <a:ext cx="26384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319400" imgH="196560" progId="Equation.AxMath">
                  <p:embed/>
                </p:oleObj>
              </mc:Choice>
              <mc:Fallback>
                <p:oleObj name="AxMath" r:id="rId12" imgW="1319400" imgH="196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837977" y="2530291"/>
                        <a:ext cx="263842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350D7F10-8641-5C86-BB7C-CBD46EF831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904392"/>
              </p:ext>
            </p:extLst>
          </p:nvPr>
        </p:nvGraphicFramePr>
        <p:xfrm>
          <a:off x="7368306" y="2952689"/>
          <a:ext cx="3860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1930320" imgH="419040" progId="Equation.AxMath">
                  <p:embed/>
                </p:oleObj>
              </mc:Choice>
              <mc:Fallback>
                <p:oleObj name="AxMath" r:id="rId14" imgW="1930320" imgH="41904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7BEE5452-6D41-F723-C897-C5E6C0763E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368306" y="2952689"/>
                        <a:ext cx="38608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矩形 27">
            <a:extLst>
              <a:ext uri="{FF2B5EF4-FFF2-40B4-BE49-F238E27FC236}">
                <a16:creationId xmlns:a16="http://schemas.microsoft.com/office/drawing/2014/main" id="{0602FAE3-320E-59B6-5979-224255D67A3F}"/>
              </a:ext>
            </a:extLst>
          </p:cNvPr>
          <p:cNvSpPr/>
          <p:nvPr/>
        </p:nvSpPr>
        <p:spPr>
          <a:xfrm>
            <a:off x="6985398" y="3754496"/>
            <a:ext cx="43861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（越高阶效率越低，考虑舍入误差和初值误差，并非越高越好）</a:t>
            </a:r>
            <a:endParaRPr 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9" name="图形 28" descr="眩晕的脸轮廓 纯色填充">
            <a:extLst>
              <a:ext uri="{FF2B5EF4-FFF2-40B4-BE49-F238E27FC236}">
                <a16:creationId xmlns:a16="http://schemas.microsoft.com/office/drawing/2014/main" id="{A4EF3BC1-C482-760C-BBD8-569F0473E8B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0" y="71048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40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17" grpId="0"/>
      <p:bldP spid="18" grpId="0" animBg="1"/>
      <p:bldP spid="22" grpId="0" animBg="1"/>
      <p:bldP spid="23" grpId="0" animBg="1"/>
      <p:bldP spid="24" grpId="0" animBg="1"/>
      <p:bldP spid="25" grpId="0" animBg="1"/>
      <p:bldP spid="12" grpId="0"/>
      <p:bldP spid="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2335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变步长：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Runge-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Kutta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-Fehlberg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(RKF)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参数组合可以自由选择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只需多算很少几次（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次）右函数值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得到截断误差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——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调整步长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数值积分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466817D-3AE0-1687-9209-D0398F0FD6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881024"/>
              </p:ext>
            </p:extLst>
          </p:nvPr>
        </p:nvGraphicFramePr>
        <p:xfrm>
          <a:off x="1414074" y="3872684"/>
          <a:ext cx="3730625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865520" imgH="829440" progId="Equation.AxMath">
                  <p:embed/>
                </p:oleObj>
              </mc:Choice>
              <mc:Fallback>
                <p:oleObj name="AxMath" r:id="rId2" imgW="1865520" imgH="8294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D4A684F6-1B2E-9514-8864-DC60C50C66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14074" y="3872684"/>
                        <a:ext cx="3730625" cy="165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0B5110AD-9618-8169-C08D-7E1240EB9C31}"/>
              </a:ext>
            </a:extLst>
          </p:cNvPr>
          <p:cNvSpPr/>
          <p:nvPr/>
        </p:nvSpPr>
        <p:spPr>
          <a:xfrm>
            <a:off x="5060809" y="4118454"/>
            <a:ext cx="10665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endParaRPr 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780A201-5715-F8AB-2575-2819EA334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611" y="3079426"/>
            <a:ext cx="3882547" cy="145595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9D01259-0861-28FE-53D1-51D066B98919}"/>
              </a:ext>
            </a:extLst>
          </p:cNvPr>
          <p:cNvSpPr/>
          <p:nvPr/>
        </p:nvSpPr>
        <p:spPr>
          <a:xfrm>
            <a:off x="7477549" y="2572670"/>
            <a:ext cx="37306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各阶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RKF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方法的局部截断误差</a:t>
            </a:r>
            <a:endParaRPr 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41F4BCE-AF43-0D7B-8BBA-EC4B0CBEA4A8}"/>
              </a:ext>
            </a:extLst>
          </p:cNvPr>
          <p:cNvSpPr/>
          <p:nvPr/>
        </p:nvSpPr>
        <p:spPr>
          <a:xfrm>
            <a:off x="5102754" y="4890241"/>
            <a:ext cx="10665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endParaRPr 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形 1" descr="眩晕的脸轮廓 纯色填充">
            <a:extLst>
              <a:ext uri="{FF2B5EF4-FFF2-40B4-BE49-F238E27FC236}">
                <a16:creationId xmlns:a16="http://schemas.microsoft.com/office/drawing/2014/main" id="{9F38F748-B58F-C331-F185-03903BF1F7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71048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620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613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数值积分程序：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RK4 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样例（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python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endParaRPr kumimoji="0" lang="en-GB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  <a:hlinkClick r:id="rId2"/>
            </a:endParaRPr>
          </a:p>
          <a:p>
            <a:pPr marL="457200" marR="0" lvl="1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  <a:hlinkClick r:id="rId2"/>
              </a:rPr>
              <a:t>https://git.nddc.pmo.ac.cn/linhouyuan/DAOSSA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attachments/rk4.py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RKF7(8)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样例（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Fortran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endParaRPr kumimoji="0" lang="en-GB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  <a:hlinkClick r:id="rId2"/>
            </a:endParaRPr>
          </a:p>
          <a:p>
            <a:pPr marL="457200" marR="0" lvl="1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  <a:hlinkClick r:id="rId2"/>
              </a:rPr>
              <a:t>https://git.nddc.pmo.ac.cn/linhouyuan/DAOSSA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attachments/RKF78.f90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注意变步长和定步长的终点的判定不一样</a:t>
            </a: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lvl="2"/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	if ( t + h &gt; Ts )   h = Ts - t</a:t>
            </a:r>
            <a:endPara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python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程序包：</a:t>
            </a:r>
            <a:r>
              <a:rPr lang="en-GB" altLang="zh-CN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scipy.integrate</a:t>
            </a:r>
            <a:endParaRPr lang="en-GB" altLang="zh-CN" sz="2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https://docs.scipy.org/doc/scipy/reference/generated/scipy.integrate.RK45.html</a:t>
            </a:r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https://docs.scipy.org/doc/scipy/reference/generated/scipy.integrate.DOP853.html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数值积分</a:t>
            </a:r>
          </a:p>
        </p:txBody>
      </p:sp>
      <p:pic>
        <p:nvPicPr>
          <p:cNvPr id="11" name="图形 10" descr="困惑的脸轮廓 纯色填充">
            <a:extLst>
              <a:ext uri="{FF2B5EF4-FFF2-40B4-BE49-F238E27FC236}">
                <a16:creationId xmlns:a16="http://schemas.microsoft.com/office/drawing/2014/main" id="{42EE819D-E347-4BC1-76BA-722E6D71E3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85A82701-2975-3A29-6A56-9E9FE6E3A109}"/>
              </a:ext>
            </a:extLst>
          </p:cNvPr>
          <p:cNvSpPr/>
          <p:nvPr/>
        </p:nvSpPr>
        <p:spPr>
          <a:xfrm>
            <a:off x="8959020" y="3706318"/>
            <a:ext cx="31264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别问为什么“右函数”的函数名是</a:t>
            </a: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yhc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Aft>
                <a:spcPts val="0"/>
              </a:spcAft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问就是祖传</a:t>
            </a:r>
            <a:endParaRPr 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8265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740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天体运动方程的数值积分：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位置速度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相对位置速度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轨道根数（摄动运动方程）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数值积分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64AD84B-E702-3879-14A5-B660D47747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61433" y="1877140"/>
          <a:ext cx="2203450" cy="138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101240" imgH="692640" progId="Equation.AxMath">
                  <p:embed/>
                </p:oleObj>
              </mc:Choice>
              <mc:Fallback>
                <p:oleObj name="AxMath" r:id="rId2" imgW="1101240" imgH="6926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F64AD84B-E702-3879-14A5-B660D47747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61433" y="1877140"/>
                        <a:ext cx="2203450" cy="1385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B376DD10-BBD1-DECD-8963-38EC1B3855AF}"/>
              </a:ext>
            </a:extLst>
          </p:cNvPr>
          <p:cNvSpPr/>
          <p:nvPr/>
        </p:nvSpPr>
        <p:spPr>
          <a:xfrm>
            <a:off x="6493954" y="2106993"/>
            <a:ext cx="5438513" cy="799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右函数形式简单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（计算效率高，程序简单）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包含无摄运动，变化快，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步长小</a:t>
            </a:r>
            <a:endParaRPr 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EF80AB39-4515-1EE0-AB9F-0C660CC19A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31918" y="3604340"/>
          <a:ext cx="2857500" cy="148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428840" imgH="739800" progId="Equation.AxMath">
                  <p:embed/>
                </p:oleObj>
              </mc:Choice>
              <mc:Fallback>
                <p:oleObj name="AxMath" r:id="rId4" imgW="1428840" imgH="73980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EF80AB39-4515-1EE0-AB9F-0C660CC19A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31918" y="3604340"/>
                        <a:ext cx="2857500" cy="1481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288FAFDA-C9CB-38A9-2963-39DF6ABE5F10}"/>
              </a:ext>
            </a:extLst>
          </p:cNvPr>
          <p:cNvSpPr/>
          <p:nvPr/>
        </p:nvSpPr>
        <p:spPr>
          <a:xfrm>
            <a:off x="6489437" y="3645947"/>
            <a:ext cx="5619110" cy="1168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000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参考轨道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变化慢，步长大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需要不断初始化参考轨道（效率低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精度差）</a:t>
            </a:r>
            <a:endParaRPr 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CCE3BE8-C5CF-8FDD-9205-7277A04A9A4C}"/>
              </a:ext>
            </a:extLst>
          </p:cNvPr>
          <p:cNvSpPr/>
          <p:nvPr/>
        </p:nvSpPr>
        <p:spPr>
          <a:xfrm>
            <a:off x="6493954" y="5256831"/>
            <a:ext cx="5614593" cy="1168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无摄运动极简单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变化慢，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步长大</a:t>
            </a:r>
            <a:endParaRPr lang="zh-CN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右函数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形式复杂，推导繁琐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（计算效率较低）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ECC5C06C-DBED-7750-4827-5D0D55BF0C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26483" y="5609339"/>
          <a:ext cx="267335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335960" imgH="388440" progId="Equation.AxMath">
                  <p:embed/>
                </p:oleObj>
              </mc:Choice>
              <mc:Fallback>
                <p:oleObj name="AxMath" r:id="rId6" imgW="1335960" imgH="38844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ECC5C06C-DBED-7750-4827-5D0D55BF0C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26483" y="5609339"/>
                        <a:ext cx="2673350" cy="779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4EE7A346-8991-F15D-4D3C-920594819342}"/>
              </a:ext>
            </a:extLst>
          </p:cNvPr>
          <p:cNvSpPr/>
          <p:nvPr/>
        </p:nvSpPr>
        <p:spPr>
          <a:xfrm>
            <a:off x="9712555" y="5505568"/>
            <a:ext cx="14409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节课见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形 10" descr="困惑的脸轮廓 纯色填充">
            <a:extLst>
              <a:ext uri="{FF2B5EF4-FFF2-40B4-BE49-F238E27FC236}">
                <a16:creationId xmlns:a16="http://schemas.microsoft.com/office/drawing/2014/main" id="{42EE819D-E347-4BC1-76BA-722E6D71E3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944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4158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判断目标可见性（总成绩比例：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10%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观测时刻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UTC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2022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年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月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16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日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11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时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6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分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0.0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秒 （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MJD = 59654.4625000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测站坐标：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118.78°,  +32.07°,  0 m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该时刻目标在地心真赤道真春分点坐标系下坐标速度：</a:t>
            </a:r>
          </a:p>
          <a:p>
            <a:pPr lvl="2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(-915.731, 5958.096, 3050.295) km</a:t>
            </a:r>
          </a:p>
          <a:p>
            <a:pPr lvl="2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(-6.0902, -2.8493,  3.7187) km/s</a:t>
            </a:r>
          </a:p>
          <a:p>
            <a:pPr marL="800100" marR="0" lvl="1" indent="-34290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问题一：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在本问题的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坐标转换中是否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需要考虑极移？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问题二：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该时刻目标是否可见？如果当前可见，那么再过多久不可见；如果当前不可见，再过多久可见？（精确到秒）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实习作业四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E05005B-DD05-32BF-CBB3-0ED78EF05F08}"/>
              </a:ext>
            </a:extLst>
          </p:cNvPr>
          <p:cNvSpPr/>
          <p:nvPr/>
        </p:nvSpPr>
        <p:spPr>
          <a:xfrm>
            <a:off x="7191127" y="6203080"/>
            <a:ext cx="4788465" cy="328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20000"/>
              </a:lnSpc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注：太阳坐标见第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节课“日月位置计算”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2808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540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天体力学基本模型：质点相互作用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微分方程：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解析：首次积分（守恒量） 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奇数解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数值：系统稳定性 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保守系统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E8BA4A-D14C-28B9-2528-ACCDC7A189E9}"/>
              </a:ext>
            </a:extLst>
          </p:cNvPr>
          <p:cNvSpPr/>
          <p:nvPr/>
        </p:nvSpPr>
        <p:spPr>
          <a:xfrm>
            <a:off x="7300937" y="1520817"/>
            <a:ext cx="4079826" cy="2150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体问题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（牛顿）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个质点在引力作用下的运动</a:t>
            </a:r>
            <a:endParaRPr lang="en-US" altLang="zh-CN" sz="24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2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：二体问题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3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：限制性三体问题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0BB38D-00B0-399C-A60B-9AD05200EEEF}"/>
              </a:ext>
            </a:extLst>
          </p:cNvPr>
          <p:cNvSpPr/>
          <p:nvPr/>
        </p:nvSpPr>
        <p:spPr>
          <a:xfrm>
            <a:off x="10946168" y="3023891"/>
            <a:ext cx="1149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99%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右大括号 1">
            <a:extLst>
              <a:ext uri="{FF2B5EF4-FFF2-40B4-BE49-F238E27FC236}">
                <a16:creationId xmlns:a16="http://schemas.microsoft.com/office/drawing/2014/main" id="{AF388819-36F3-DBE2-AB12-B97738489676}"/>
              </a:ext>
            </a:extLst>
          </p:cNvPr>
          <p:cNvSpPr/>
          <p:nvPr/>
        </p:nvSpPr>
        <p:spPr>
          <a:xfrm>
            <a:off x="10713881" y="2745581"/>
            <a:ext cx="464574" cy="925953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5A6D07-17F1-705B-A6D3-F0A7CE791E03}"/>
              </a:ext>
            </a:extLst>
          </p:cNvPr>
          <p:cNvSpPr/>
          <p:nvPr/>
        </p:nvSpPr>
        <p:spPr>
          <a:xfrm>
            <a:off x="9505183" y="3671534"/>
            <a:ext cx="14409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节课见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B83ECF-E372-236F-C1FA-565F7BF20149}"/>
              </a:ext>
            </a:extLst>
          </p:cNvPr>
          <p:cNvSpPr txBox="1"/>
          <p:nvPr/>
        </p:nvSpPr>
        <p:spPr>
          <a:xfrm>
            <a:off x="2274372" y="4406537"/>
            <a:ext cx="3414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首次积分（守恒量）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7446FB56-D121-D5E4-4A3A-4949BC4506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83143"/>
              </p:ext>
            </p:extLst>
          </p:nvPr>
        </p:nvGraphicFramePr>
        <p:xfrm>
          <a:off x="871087" y="2181947"/>
          <a:ext cx="3449285" cy="91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514880" imgH="403200" progId="Equation.AxMath">
                  <p:embed/>
                </p:oleObj>
              </mc:Choice>
              <mc:Fallback>
                <p:oleObj name="AxMath" r:id="rId2" imgW="1514880" imgH="4032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71087" y="2181947"/>
                        <a:ext cx="3449285" cy="918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id="{313A03B3-7416-0601-ECB2-FD96D6363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2771" y="1853257"/>
            <a:ext cx="1998058" cy="1575741"/>
          </a:xfrm>
          <a:prstGeom prst="rect">
            <a:avLst/>
          </a:prstGeom>
        </p:spPr>
      </p:pic>
      <p:pic>
        <p:nvPicPr>
          <p:cNvPr id="7" name="图形 6" descr="困惑的脸轮廓 纯色填充">
            <a:extLst>
              <a:ext uri="{FF2B5EF4-FFF2-40B4-BE49-F238E27FC236}">
                <a16:creationId xmlns:a16="http://schemas.microsoft.com/office/drawing/2014/main" id="{61D9A2D9-26B0-8E2C-A9EF-ACA8E5262B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66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3894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二体问题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8541B68-6AF0-179A-A762-D4352FA5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297" y="2559612"/>
            <a:ext cx="2201980" cy="1761584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2B0E1917-0A4D-1AF0-B98B-2774E6819D61}"/>
              </a:ext>
            </a:extLst>
          </p:cNvPr>
          <p:cNvSpPr/>
          <p:nvPr/>
        </p:nvSpPr>
        <p:spPr>
          <a:xfrm>
            <a:off x="115980" y="2495418"/>
            <a:ext cx="13220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个方程</a:t>
            </a:r>
            <a:endParaRPr 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EB091EB7-6B81-65A1-74F7-BA7AFB8CDB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820593"/>
              </p:ext>
            </p:extLst>
          </p:nvPr>
        </p:nvGraphicFramePr>
        <p:xfrm>
          <a:off x="4592529" y="1546689"/>
          <a:ext cx="19145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839520" imgH="193680" progId="Equation.AxMath">
                  <p:embed/>
                </p:oleObj>
              </mc:Choice>
              <mc:Fallback>
                <p:oleObj name="AxMath" r:id="rId3" imgW="839520" imgH="193680" progId="Equation.AxMath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0CA928FB-34B9-6A62-B4F9-95920B6DE9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92529" y="1546689"/>
                        <a:ext cx="1914525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85CA0607-BD45-8299-D634-9D4A41BDA2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738386"/>
              </p:ext>
            </p:extLst>
          </p:nvPr>
        </p:nvGraphicFramePr>
        <p:xfrm>
          <a:off x="5030891" y="3122033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584720" imgH="357480" progId="Equation.AxMath">
                  <p:embed/>
                </p:oleObj>
              </mc:Choice>
              <mc:Fallback>
                <p:oleObj name="AxMath" r:id="rId5" imgW="1584720" imgH="35748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9317490-F43E-9ED0-B744-3EBED2C28B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30891" y="3122033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C8888CE1-86FC-FA1A-C235-230FE47A1F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936390"/>
              </p:ext>
            </p:extLst>
          </p:nvPr>
        </p:nvGraphicFramePr>
        <p:xfrm>
          <a:off x="7405157" y="1351524"/>
          <a:ext cx="312578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1372320" imgH="380520" progId="Equation.AxMath">
                  <p:embed/>
                </p:oleObj>
              </mc:Choice>
              <mc:Fallback>
                <p:oleObj name="AxMath" r:id="rId7" imgW="1372320" imgH="38052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9317490-F43E-9ED0-B744-3EBED2C28B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05157" y="1351524"/>
                        <a:ext cx="3125788" cy="866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箭头: 下 30">
            <a:extLst>
              <a:ext uri="{FF2B5EF4-FFF2-40B4-BE49-F238E27FC236}">
                <a16:creationId xmlns:a16="http://schemas.microsoft.com/office/drawing/2014/main" id="{1290A048-72BF-2318-9501-0FA38AC3F6E4}"/>
              </a:ext>
            </a:extLst>
          </p:cNvPr>
          <p:cNvSpPr/>
          <p:nvPr/>
        </p:nvSpPr>
        <p:spPr>
          <a:xfrm rot="14953774">
            <a:off x="3735969" y="1706788"/>
            <a:ext cx="831651" cy="7336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下 31">
            <a:extLst>
              <a:ext uri="{FF2B5EF4-FFF2-40B4-BE49-F238E27FC236}">
                <a16:creationId xmlns:a16="http://schemas.microsoft.com/office/drawing/2014/main" id="{D649BB8B-138F-E822-E1FC-A77EC7ACD99B}"/>
              </a:ext>
            </a:extLst>
          </p:cNvPr>
          <p:cNvSpPr/>
          <p:nvPr/>
        </p:nvSpPr>
        <p:spPr>
          <a:xfrm rot="16200000">
            <a:off x="6587119" y="1390674"/>
            <a:ext cx="831651" cy="7336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E93ABD75-E11D-518E-2606-253E971F03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173670"/>
              </p:ext>
            </p:extLst>
          </p:nvPr>
        </p:nvGraphicFramePr>
        <p:xfrm>
          <a:off x="1300645" y="1915452"/>
          <a:ext cx="2851150" cy="157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1251000" imgH="691920" progId="Equation.AxMath">
                  <p:embed/>
                </p:oleObj>
              </mc:Choice>
              <mc:Fallback>
                <p:oleObj name="AxMath" r:id="rId9" imgW="1251000" imgH="691920" progId="Equation.AxMath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85CA0607-BD45-8299-D634-9D4A41BDA2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00645" y="1915452"/>
                        <a:ext cx="2851150" cy="157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箭头: 下 33">
            <a:extLst>
              <a:ext uri="{FF2B5EF4-FFF2-40B4-BE49-F238E27FC236}">
                <a16:creationId xmlns:a16="http://schemas.microsoft.com/office/drawing/2014/main" id="{7CAFA54A-478D-E1BD-FE39-34982D80201D}"/>
              </a:ext>
            </a:extLst>
          </p:cNvPr>
          <p:cNvSpPr/>
          <p:nvPr/>
        </p:nvSpPr>
        <p:spPr>
          <a:xfrm rot="17962899">
            <a:off x="4077899" y="3027287"/>
            <a:ext cx="831651" cy="7336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38264" y="3711384"/>
            <a:ext cx="18809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消去后相减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ED54520-FEC2-48C0-DEB1-6524FF3C5308}"/>
              </a:ext>
            </a:extLst>
          </p:cNvPr>
          <p:cNvSpPr/>
          <p:nvPr/>
        </p:nvSpPr>
        <p:spPr>
          <a:xfrm>
            <a:off x="3382880" y="1264236"/>
            <a:ext cx="13210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相加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B137D2F-3D2D-1A02-6EDC-F20B39211DD8}"/>
              </a:ext>
            </a:extLst>
          </p:cNvPr>
          <p:cNvSpPr/>
          <p:nvPr/>
        </p:nvSpPr>
        <p:spPr>
          <a:xfrm>
            <a:off x="2244642" y="5194781"/>
            <a:ext cx="12908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16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 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</a:t>
            </a:r>
            <a:r>
              <a:rPr lang="en-US" altLang="zh-CN" sz="16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 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的惯性加速度</a:t>
            </a:r>
            <a:endParaRPr 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AA7D728-2ED6-08C2-D9F7-2C3A65B958FB}"/>
              </a:ext>
            </a:extLst>
          </p:cNvPr>
          <p:cNvSpPr/>
          <p:nvPr/>
        </p:nvSpPr>
        <p:spPr>
          <a:xfrm>
            <a:off x="4618072" y="1941691"/>
            <a:ext cx="1958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质心运动方程</a:t>
            </a:r>
            <a:endParaRPr 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BC3B9D3-67EC-18A6-F6E1-0E3512719F00}"/>
              </a:ext>
            </a:extLst>
          </p:cNvPr>
          <p:cNvSpPr/>
          <p:nvPr/>
        </p:nvSpPr>
        <p:spPr>
          <a:xfrm>
            <a:off x="5607555" y="3870249"/>
            <a:ext cx="1958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相对运动方程</a:t>
            </a:r>
            <a:endParaRPr 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FE323CC1-B6A3-371E-4AC4-347E277167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274427"/>
              </p:ext>
            </p:extLst>
          </p:nvPr>
        </p:nvGraphicFramePr>
        <p:xfrm>
          <a:off x="597508" y="4529255"/>
          <a:ext cx="2676525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1174680" imgH="349920" progId="Equation.AxMath">
                  <p:embed/>
                </p:oleObj>
              </mc:Choice>
              <mc:Fallback>
                <p:oleObj name="AxMath" r:id="rId11" imgW="1174680" imgH="349920" progId="Equation.AxMath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85CA0607-BD45-8299-D634-9D4A41BDA2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7508" y="4529255"/>
                        <a:ext cx="2676525" cy="795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矩形 38">
            <a:extLst>
              <a:ext uri="{FF2B5EF4-FFF2-40B4-BE49-F238E27FC236}">
                <a16:creationId xmlns:a16="http://schemas.microsoft.com/office/drawing/2014/main" id="{B93B0835-BE17-D218-CEA6-255123E1E00E}"/>
              </a:ext>
            </a:extLst>
          </p:cNvPr>
          <p:cNvSpPr/>
          <p:nvPr/>
        </p:nvSpPr>
        <p:spPr>
          <a:xfrm>
            <a:off x="9542351" y="1373103"/>
            <a:ext cx="19771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动量守恒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1951636-EA28-9006-22CD-E5A9C0E1B6FD}"/>
              </a:ext>
            </a:extLst>
          </p:cNvPr>
          <p:cNvSpPr/>
          <p:nvPr/>
        </p:nvSpPr>
        <p:spPr>
          <a:xfrm>
            <a:off x="10373648" y="1773213"/>
            <a:ext cx="18299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牛顿第一定律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D38EF9A-AD55-EA0B-3122-5ADA93FCAA21}"/>
              </a:ext>
            </a:extLst>
          </p:cNvPr>
          <p:cNvSpPr/>
          <p:nvPr/>
        </p:nvSpPr>
        <p:spPr>
          <a:xfrm>
            <a:off x="1051283" y="5215007"/>
            <a:ext cx="11410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16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 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受到的引力</a:t>
            </a:r>
            <a:endParaRPr 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45B5C683-3302-17BD-A654-1A411BB96506}"/>
              </a:ext>
            </a:extLst>
          </p:cNvPr>
          <p:cNvGrpSpPr/>
          <p:nvPr/>
        </p:nvGrpSpPr>
        <p:grpSpPr>
          <a:xfrm>
            <a:off x="1187224" y="6149927"/>
            <a:ext cx="2765602" cy="400110"/>
            <a:chOff x="3487495" y="6015764"/>
            <a:chExt cx="2765602" cy="40011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48F566F-A777-E846-FF4B-E0164FBA1921}"/>
                </a:ext>
              </a:extLst>
            </p:cNvPr>
            <p:cNvSpPr/>
            <p:nvPr/>
          </p:nvSpPr>
          <p:spPr>
            <a:xfrm>
              <a:off x="3487495" y="6015764"/>
              <a:ext cx="205794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Aft>
                  <a:spcPts val="0"/>
                </a:spcAft>
              </a:pPr>
              <a:r>
                <a:rPr lang="zh-CN" altLang="en-US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人造地球卫星</a:t>
              </a:r>
              <a:endParaRPr 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graphicFrame>
          <p:nvGraphicFramePr>
            <p:cNvPr id="42" name="对象 41">
              <a:extLst>
                <a:ext uri="{FF2B5EF4-FFF2-40B4-BE49-F238E27FC236}">
                  <a16:creationId xmlns:a16="http://schemas.microsoft.com/office/drawing/2014/main" id="{2F9D3BBA-702C-8953-186A-7C0B2AA22BD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0390710"/>
                </p:ext>
              </p:extLst>
            </p:nvPr>
          </p:nvGraphicFramePr>
          <p:xfrm>
            <a:off x="5386322" y="6034874"/>
            <a:ext cx="866775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13" imgW="433440" imgH="190080" progId="Equation.AxMath">
                    <p:embed/>
                  </p:oleObj>
                </mc:Choice>
                <mc:Fallback>
                  <p:oleObj name="AxMath" r:id="rId13" imgW="433440" imgH="19008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386322" y="6034874"/>
                          <a:ext cx="866775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3019BF89-9CF4-9644-6A84-734B428421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522404"/>
              </p:ext>
            </p:extLst>
          </p:nvPr>
        </p:nvGraphicFramePr>
        <p:xfrm>
          <a:off x="4409752" y="5814033"/>
          <a:ext cx="1576387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5" imgW="692280" imgH="349920" progId="Equation.AxMath">
                  <p:embed/>
                </p:oleObj>
              </mc:Choice>
              <mc:Fallback>
                <p:oleObj name="AxMath" r:id="rId15" imgW="692280" imgH="349920" progId="Equation.AxMath">
                  <p:embed/>
                  <p:pic>
                    <p:nvPicPr>
                      <p:cNvPr id="38" name="对象 37">
                        <a:extLst>
                          <a:ext uri="{FF2B5EF4-FFF2-40B4-BE49-F238E27FC236}">
                            <a16:creationId xmlns:a16="http://schemas.microsoft.com/office/drawing/2014/main" id="{FE323CC1-B6A3-371E-4AC4-347E277167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409752" y="5814033"/>
                        <a:ext cx="1576387" cy="795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箭头: 下 44">
            <a:extLst>
              <a:ext uri="{FF2B5EF4-FFF2-40B4-BE49-F238E27FC236}">
                <a16:creationId xmlns:a16="http://schemas.microsoft.com/office/drawing/2014/main" id="{FC2ED6F7-2A22-1599-A157-20A08FF7EAFC}"/>
              </a:ext>
            </a:extLst>
          </p:cNvPr>
          <p:cNvSpPr/>
          <p:nvPr/>
        </p:nvSpPr>
        <p:spPr>
          <a:xfrm rot="17962899">
            <a:off x="3528231" y="5420093"/>
            <a:ext cx="831651" cy="7336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6" name="对象 45">
            <a:extLst>
              <a:ext uri="{FF2B5EF4-FFF2-40B4-BE49-F238E27FC236}">
                <a16:creationId xmlns:a16="http://schemas.microsoft.com/office/drawing/2014/main" id="{0339A835-8C92-BAEE-10F8-3C4D48B0A9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391234"/>
              </p:ext>
            </p:extLst>
          </p:nvPr>
        </p:nvGraphicFramePr>
        <p:xfrm>
          <a:off x="9135134" y="5529263"/>
          <a:ext cx="1914525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7" imgW="1299240" imgH="697680" progId="Equation.AxMath">
                  <p:embed/>
                </p:oleObj>
              </mc:Choice>
              <mc:Fallback>
                <p:oleObj name="AxMath" r:id="rId17" imgW="1299240" imgH="697680" progId="Equation.AxMath">
                  <p:embed/>
                  <p:pic>
                    <p:nvPicPr>
                      <p:cNvPr id="43" name="对象 42">
                        <a:extLst>
                          <a:ext uri="{FF2B5EF4-FFF2-40B4-BE49-F238E27FC236}">
                            <a16:creationId xmlns:a16="http://schemas.microsoft.com/office/drawing/2014/main" id="{3019BF89-9CF4-9644-6A84-734B428421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135134" y="5529263"/>
                        <a:ext cx="1914525" cy="1027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矩形 46">
            <a:extLst>
              <a:ext uri="{FF2B5EF4-FFF2-40B4-BE49-F238E27FC236}">
                <a16:creationId xmlns:a16="http://schemas.microsoft.com/office/drawing/2014/main" id="{6086D2E8-1CAD-1141-741C-56E42E56D8AF}"/>
              </a:ext>
            </a:extLst>
          </p:cNvPr>
          <p:cNvSpPr/>
          <p:nvPr/>
        </p:nvSpPr>
        <p:spPr>
          <a:xfrm>
            <a:off x="5017378" y="4529255"/>
            <a:ext cx="38441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个方程，需要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个额外的首次积分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形 6" descr="困惑的脸轮廓 纯色填充">
            <a:extLst>
              <a:ext uri="{FF2B5EF4-FFF2-40B4-BE49-F238E27FC236}">
                <a16:creationId xmlns:a16="http://schemas.microsoft.com/office/drawing/2014/main" id="{5C00A6A7-0E82-585B-32BA-418EEF77A04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97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 animBg="1"/>
      <p:bldP spid="6" grpId="0"/>
      <p:bldP spid="10" grpId="0"/>
      <p:bldP spid="2" grpId="0"/>
      <p:bldP spid="36" grpId="0"/>
      <p:bldP spid="37" grpId="0"/>
      <p:bldP spid="39" grpId="0"/>
      <p:bldP spid="40" grpId="0"/>
      <p:bldP spid="41" grpId="0"/>
      <p:bldP spid="45" grpId="0" animBg="1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955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角动量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守恒：面积积分（动量矩积分）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3EDEBA8F-1762-8394-C8B2-0606630FBCAE}"/>
              </a:ext>
            </a:extLst>
          </p:cNvPr>
          <p:cNvSpPr/>
          <p:nvPr/>
        </p:nvSpPr>
        <p:spPr>
          <a:xfrm rot="16200000">
            <a:off x="4588984" y="2121145"/>
            <a:ext cx="831651" cy="7336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6671025B-A94C-A62D-4853-4D4632B56A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801305"/>
              </p:ext>
            </p:extLst>
          </p:nvPr>
        </p:nvGraphicFramePr>
        <p:xfrm>
          <a:off x="5701546" y="2309914"/>
          <a:ext cx="12509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549360" imgH="192240" progId="Equation.AxMath">
                  <p:embed/>
                </p:oleObj>
              </mc:Choice>
              <mc:Fallback>
                <p:oleObj name="AxMath" r:id="rId2" imgW="549360" imgH="19224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1BA475CC-9A89-9448-E263-C68C405E58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01546" y="2309914"/>
                        <a:ext cx="12509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A0DB97BB-C83E-B58E-5D50-1D59265187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007614"/>
              </p:ext>
            </p:extLst>
          </p:nvPr>
        </p:nvGraphicFramePr>
        <p:xfrm>
          <a:off x="1431797" y="2161558"/>
          <a:ext cx="2916237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280160" imgH="348120" progId="Equation.AxMath">
                  <p:embed/>
                </p:oleObj>
              </mc:Choice>
              <mc:Fallback>
                <p:oleObj name="AxMath" r:id="rId4" imgW="1280160" imgH="34812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6671025B-A94C-A62D-4853-4D4632B56A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31797" y="2161558"/>
                        <a:ext cx="2916237" cy="792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8E4B11FC-0FEE-7604-2F75-391C631416D0}"/>
              </a:ext>
            </a:extLst>
          </p:cNvPr>
          <p:cNvSpPr/>
          <p:nvPr/>
        </p:nvSpPr>
        <p:spPr>
          <a:xfrm>
            <a:off x="7073581" y="2328140"/>
            <a:ext cx="31059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面积速度矢量（常矢量）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226D5824-44FC-4654-9A44-57FF812674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255089"/>
              </p:ext>
            </p:extLst>
          </p:nvPr>
        </p:nvGraphicFramePr>
        <p:xfrm>
          <a:off x="3240174" y="3357304"/>
          <a:ext cx="1167904" cy="629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413280" imgH="221760" progId="Equation.AxMath">
                  <p:embed/>
                </p:oleObj>
              </mc:Choice>
              <mc:Fallback>
                <p:oleObj name="AxMath" r:id="rId6" imgW="413280" imgH="22176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6671025B-A94C-A62D-4853-4D4632B56A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40174" y="3357304"/>
                        <a:ext cx="1167904" cy="629326"/>
                      </a:xfrm>
                      <a:prstGeom prst="rect">
                        <a:avLst/>
                      </a:prstGeom>
                      <a:ln w="28575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E3E28703-D619-3B64-C994-694D6B899C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112373"/>
              </p:ext>
            </p:extLst>
          </p:nvPr>
        </p:nvGraphicFramePr>
        <p:xfrm>
          <a:off x="3529703" y="4527647"/>
          <a:ext cx="2950212" cy="1171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386720" imgH="550080" progId="Equation.AxMath">
                  <p:embed/>
                </p:oleObj>
              </mc:Choice>
              <mc:Fallback>
                <p:oleObj name="AxMath" r:id="rId8" imgW="1386720" imgH="5500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29703" y="4527647"/>
                        <a:ext cx="2950212" cy="11713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矩形 35">
            <a:extLst>
              <a:ext uri="{FF2B5EF4-FFF2-40B4-BE49-F238E27FC236}">
                <a16:creationId xmlns:a16="http://schemas.microsoft.com/office/drawing/2014/main" id="{FC529089-8741-DE50-5260-E3DD282B4049}"/>
              </a:ext>
            </a:extLst>
          </p:cNvPr>
          <p:cNvSpPr/>
          <p:nvPr/>
        </p:nvSpPr>
        <p:spPr>
          <a:xfrm>
            <a:off x="5004809" y="3277713"/>
            <a:ext cx="2713471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平面运动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01DCE55C-96E1-E8C1-BF57-69D86ED6E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741874"/>
              </p:ext>
            </p:extLst>
          </p:nvPr>
        </p:nvGraphicFramePr>
        <p:xfrm>
          <a:off x="8245680" y="1077631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584720" imgH="357480" progId="Equation.AxMath">
                  <p:embed/>
                </p:oleObj>
              </mc:Choice>
              <mc:Fallback>
                <p:oleObj name="AxMath" r:id="rId10" imgW="1584720" imgH="357480" progId="Equation.AxMath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11B54D82-4565-55F9-A90A-5CAE234025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245680" y="1077631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" name="图片 44">
            <a:extLst>
              <a:ext uri="{FF2B5EF4-FFF2-40B4-BE49-F238E27FC236}">
                <a16:creationId xmlns:a16="http://schemas.microsoft.com/office/drawing/2014/main" id="{98CA6CCF-519B-1BE4-913B-F62050E8CC2D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59426"/>
          <a:stretch/>
        </p:blipFill>
        <p:spPr>
          <a:xfrm>
            <a:off x="9560379" y="4084613"/>
            <a:ext cx="2506230" cy="2465506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374C1D16-FB8A-8D3A-3CE6-270E0E2BA596}"/>
              </a:ext>
            </a:extLst>
          </p:cNvPr>
          <p:cNvSpPr txBox="1"/>
          <p:nvPr/>
        </p:nvSpPr>
        <p:spPr>
          <a:xfrm>
            <a:off x="10009732" y="6011809"/>
            <a:ext cx="2177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Ascending 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endParaRPr lang="zh-CN" altLang="en-US" dirty="0"/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9D592E86-1852-E021-8085-42358D7F2B3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444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/>
      <p:bldP spid="36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>
            <a:extLst>
              <a:ext uri="{FF2B5EF4-FFF2-40B4-BE49-F238E27FC236}">
                <a16:creationId xmlns:a16="http://schemas.microsoft.com/office/drawing/2014/main" id="{4028B943-8E06-2300-57DB-48F424F50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901" y="4045781"/>
            <a:ext cx="3276600" cy="24860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平面内的运动：轨道积分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F00C0CA-7A9B-6E42-82E6-6851590728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938"/>
          <a:stretch/>
        </p:blipFill>
        <p:spPr>
          <a:xfrm>
            <a:off x="9592000" y="4084613"/>
            <a:ext cx="2474609" cy="2465506"/>
          </a:xfrm>
          <a:prstGeom prst="rect">
            <a:avLst/>
          </a:prstGeom>
        </p:spPr>
      </p:pic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FD5A29B1-0566-5A26-69B7-E22049F7AF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7377738"/>
              </p:ext>
            </p:extLst>
          </p:nvPr>
        </p:nvGraphicFramePr>
        <p:xfrm>
          <a:off x="829307" y="1898650"/>
          <a:ext cx="3463925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732680" imgH="730440" progId="Equation.AxMath">
                  <p:embed/>
                </p:oleObj>
              </mc:Choice>
              <mc:Fallback>
                <p:oleObj name="AxMath" r:id="rId4" imgW="1732680" imgH="730440" progId="Equation.AxMath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5281B7B0-3745-B1E8-198D-3DCB46A5D7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9307" y="1898650"/>
                        <a:ext cx="3463925" cy="146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B631F8C3-81E9-EB09-949C-A59293D86A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4905250"/>
              </p:ext>
            </p:extLst>
          </p:nvPr>
        </p:nvGraphicFramePr>
        <p:xfrm>
          <a:off x="5699601" y="2068916"/>
          <a:ext cx="1984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991800" imgH="228960" progId="Equation.AxMath">
                  <p:embed/>
                </p:oleObj>
              </mc:Choice>
              <mc:Fallback>
                <p:oleObj name="AxMath" r:id="rId6" imgW="991800" imgH="22896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599E8F8D-C4F7-353E-CE60-8FD472BC68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99601" y="2068916"/>
                        <a:ext cx="1984375" cy="457200"/>
                      </a:xfrm>
                      <a:prstGeom prst="rect">
                        <a:avLst/>
                      </a:prstGeom>
                      <a:ln w="19050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11B54D82-4565-55F9-A90A-5CAE234025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287594"/>
              </p:ext>
            </p:extLst>
          </p:nvPr>
        </p:nvGraphicFramePr>
        <p:xfrm>
          <a:off x="8245680" y="1077631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584720" imgH="357480" progId="Equation.AxMath">
                  <p:embed/>
                </p:oleObj>
              </mc:Choice>
              <mc:Fallback>
                <p:oleObj name="AxMath" r:id="rId8" imgW="1584720" imgH="357480" progId="Equation.AxMath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73E1B501-EEFC-71D1-E3D9-AE32648FCD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245680" y="1077631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EE06E7F5-78DD-EA01-2041-C3DBEB50B2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979025"/>
              </p:ext>
            </p:extLst>
          </p:nvPr>
        </p:nvGraphicFramePr>
        <p:xfrm>
          <a:off x="9216118" y="1892019"/>
          <a:ext cx="12509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549360" imgH="192240" progId="Equation.AxMath">
                  <p:embed/>
                </p:oleObj>
              </mc:Choice>
              <mc:Fallback>
                <p:oleObj name="AxMath" r:id="rId10" imgW="549360" imgH="19224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6671025B-A94C-A62D-4853-4D4632B56A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216118" y="1892019"/>
                        <a:ext cx="12509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矩形 32">
            <a:extLst>
              <a:ext uri="{FF2B5EF4-FFF2-40B4-BE49-F238E27FC236}">
                <a16:creationId xmlns:a16="http://schemas.microsoft.com/office/drawing/2014/main" id="{CF32E5CC-A745-3407-6555-A8131BFABC8F}"/>
              </a:ext>
            </a:extLst>
          </p:cNvPr>
          <p:cNvSpPr/>
          <p:nvPr/>
        </p:nvSpPr>
        <p:spPr>
          <a:xfrm>
            <a:off x="2008965" y="5894102"/>
            <a:ext cx="24746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开普勒第二定律</a:t>
            </a:r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49D887AD-728C-051B-B0A1-01C87AE391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841855"/>
              </p:ext>
            </p:extLst>
          </p:nvPr>
        </p:nvGraphicFramePr>
        <p:xfrm>
          <a:off x="1809750" y="4198938"/>
          <a:ext cx="29591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479240" imgH="354240" progId="Equation.AxMath">
                  <p:embed/>
                </p:oleObj>
              </mc:Choice>
              <mc:Fallback>
                <p:oleObj name="AxMath" r:id="rId12" imgW="1479240" imgH="3542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809750" y="4198938"/>
                        <a:ext cx="295910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7FFAEBD6-12E1-17B1-DF9A-42FB956F96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450477"/>
              </p:ext>
            </p:extLst>
          </p:nvPr>
        </p:nvGraphicFramePr>
        <p:xfrm>
          <a:off x="2320925" y="5035550"/>
          <a:ext cx="18510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925920" imgH="346680" progId="Equation.AxMath">
                  <p:embed/>
                </p:oleObj>
              </mc:Choice>
              <mc:Fallback>
                <p:oleObj name="AxMath" r:id="rId14" imgW="925920" imgH="346680" progId="Equation.AxMath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49D887AD-728C-051B-B0A1-01C87AE391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320925" y="5035550"/>
                        <a:ext cx="18510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矩形 37">
            <a:extLst>
              <a:ext uri="{FF2B5EF4-FFF2-40B4-BE49-F238E27FC236}">
                <a16:creationId xmlns:a16="http://schemas.microsoft.com/office/drawing/2014/main" id="{7C6051D9-F453-A74E-BED9-C0CDCC80F66A}"/>
              </a:ext>
            </a:extLst>
          </p:cNvPr>
          <p:cNvSpPr/>
          <p:nvPr/>
        </p:nvSpPr>
        <p:spPr>
          <a:xfrm>
            <a:off x="756055" y="1898650"/>
            <a:ext cx="1605831" cy="846137"/>
          </a:xfrm>
          <a:prstGeom prst="rect">
            <a:avLst/>
          </a:prstGeom>
          <a:noFill/>
          <a:ln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7E6FB61-9217-14E8-563E-3E9E8DBBB657}"/>
              </a:ext>
            </a:extLst>
          </p:cNvPr>
          <p:cNvSpPr/>
          <p:nvPr/>
        </p:nvSpPr>
        <p:spPr>
          <a:xfrm>
            <a:off x="9038677" y="1874448"/>
            <a:ext cx="1605831" cy="454134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CFB195E-87A4-89FF-7F60-7FC7EC02826E}"/>
              </a:ext>
            </a:extLst>
          </p:cNvPr>
          <p:cNvSpPr/>
          <p:nvPr/>
        </p:nvSpPr>
        <p:spPr>
          <a:xfrm>
            <a:off x="2854277" y="2855033"/>
            <a:ext cx="1240971" cy="427199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27EAD65E-23A0-6272-3E16-782E24E6F1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902642"/>
              </p:ext>
            </p:extLst>
          </p:nvPr>
        </p:nvGraphicFramePr>
        <p:xfrm>
          <a:off x="4331142" y="2758128"/>
          <a:ext cx="11684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583560" imgH="346680" progId="Equation.AxMath">
                  <p:embed/>
                </p:oleObj>
              </mc:Choice>
              <mc:Fallback>
                <p:oleObj name="AxMath" r:id="rId16" imgW="583560" imgH="346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331142" y="2758128"/>
                        <a:ext cx="1168400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C511094B-5D58-9318-9CC8-D7E2228704D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47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8" grpId="0" animBg="1"/>
      <p:bldP spid="39" grpId="0" animBg="1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5E0AF49E-E1D5-C06B-A27C-62D9116058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23351"/>
              </p:ext>
            </p:extLst>
          </p:nvPr>
        </p:nvGraphicFramePr>
        <p:xfrm>
          <a:off x="829307" y="1898650"/>
          <a:ext cx="3463925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732680" imgH="730440" progId="Equation.AxMath">
                  <p:embed/>
                </p:oleObj>
              </mc:Choice>
              <mc:Fallback>
                <p:oleObj name="AxMath" r:id="rId2" imgW="1732680" imgH="730440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FD5A29B1-0566-5A26-69B7-E22049F7AF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9307" y="1898650"/>
                        <a:ext cx="3463925" cy="146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平面内的运动：轨道积分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F00C0CA-7A9B-6E42-82E6-685159072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646" y="4084613"/>
            <a:ext cx="6176963" cy="2465506"/>
          </a:xfrm>
          <a:prstGeom prst="rect">
            <a:avLst/>
          </a:prstGeom>
        </p:spPr>
      </p:pic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11B54D82-4565-55F9-A90A-5CAE234025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274338"/>
              </p:ext>
            </p:extLst>
          </p:nvPr>
        </p:nvGraphicFramePr>
        <p:xfrm>
          <a:off x="8245680" y="1077631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584720" imgH="357480" progId="Equation.AxMath">
                  <p:embed/>
                </p:oleObj>
              </mc:Choice>
              <mc:Fallback>
                <p:oleObj name="AxMath" r:id="rId5" imgW="1584720" imgH="357480" progId="Equation.AxMath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11B54D82-4565-55F9-A90A-5CAE234025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45680" y="1077631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EE06E7F5-78DD-EA01-2041-C3DBEB50B2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16118" y="1892019"/>
          <a:ext cx="12509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549360" imgH="192240" progId="Equation.AxMath">
                  <p:embed/>
                </p:oleObj>
              </mc:Choice>
              <mc:Fallback>
                <p:oleObj name="AxMath" r:id="rId7" imgW="549360" imgH="192240" progId="Equation.AxMath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EE06E7F5-78DD-EA01-2041-C3DBEB50B2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216118" y="1892019"/>
                        <a:ext cx="12509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矩形 37">
            <a:extLst>
              <a:ext uri="{FF2B5EF4-FFF2-40B4-BE49-F238E27FC236}">
                <a16:creationId xmlns:a16="http://schemas.microsoft.com/office/drawing/2014/main" id="{7C6051D9-F453-A74E-BED9-C0CDCC80F66A}"/>
              </a:ext>
            </a:extLst>
          </p:cNvPr>
          <p:cNvSpPr/>
          <p:nvPr/>
        </p:nvSpPr>
        <p:spPr>
          <a:xfrm>
            <a:off x="771561" y="2824163"/>
            <a:ext cx="1885950" cy="537936"/>
          </a:xfrm>
          <a:prstGeom prst="rect">
            <a:avLst/>
          </a:prstGeom>
          <a:noFill/>
          <a:ln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7E6FB61-9217-14E8-563E-3E9E8DBBB657}"/>
              </a:ext>
            </a:extLst>
          </p:cNvPr>
          <p:cNvSpPr/>
          <p:nvPr/>
        </p:nvSpPr>
        <p:spPr>
          <a:xfrm>
            <a:off x="8193580" y="1103347"/>
            <a:ext cx="3662075" cy="728268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B79633B-25D1-DE15-8305-D728710CB1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541091"/>
              </p:ext>
            </p:extLst>
          </p:nvPr>
        </p:nvGraphicFramePr>
        <p:xfrm>
          <a:off x="8978127" y="3004227"/>
          <a:ext cx="1984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991800" imgH="228960" progId="Equation.AxMath">
                  <p:embed/>
                </p:oleObj>
              </mc:Choice>
              <mc:Fallback>
                <p:oleObj name="AxMath" r:id="rId9" imgW="991800" imgH="228960" progId="Equation.AxMath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FF100788-41CF-816C-6D47-C511BA2B68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978127" y="3004227"/>
                        <a:ext cx="19843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9984708-2D75-C2A2-C2E0-CC7CCFE92C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768492"/>
              </p:ext>
            </p:extLst>
          </p:nvPr>
        </p:nvGraphicFramePr>
        <p:xfrm>
          <a:off x="5203408" y="1385750"/>
          <a:ext cx="167322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836280" imgH="348120" progId="Equation.AxMath">
                  <p:embed/>
                </p:oleObj>
              </mc:Choice>
              <mc:Fallback>
                <p:oleObj name="AxMath" r:id="rId11" imgW="836280" imgH="348120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A08CA856-C5ED-FEC8-3A49-9131C93681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03408" y="1385750"/>
                        <a:ext cx="1673225" cy="695325"/>
                      </a:xfrm>
                      <a:prstGeom prst="rect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2C24DFEA-7A0F-2BB0-1EC5-BAF80860CB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202760"/>
              </p:ext>
            </p:extLst>
          </p:nvPr>
        </p:nvGraphicFramePr>
        <p:xfrm>
          <a:off x="1737094" y="5210843"/>
          <a:ext cx="24003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3" imgW="1200600" imgH="200520" progId="Equation.AxMath">
                  <p:embed/>
                </p:oleObj>
              </mc:Choice>
              <mc:Fallback>
                <p:oleObj name="AxMath" r:id="rId13" imgW="1200600" imgH="20052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A29E378B-F6B9-D194-1767-38DAD5EDD5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37094" y="5210843"/>
                        <a:ext cx="240030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347868B9-9742-C832-0E1C-FF3AD71818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263488"/>
              </p:ext>
            </p:extLst>
          </p:nvPr>
        </p:nvGraphicFramePr>
        <p:xfrm>
          <a:off x="4795618" y="2592074"/>
          <a:ext cx="1597962" cy="494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5" imgW="1122480" imgH="348120" progId="Equation.AxMath">
                  <p:embed/>
                </p:oleObj>
              </mc:Choice>
              <mc:Fallback>
                <p:oleObj name="AxMath" r:id="rId15" imgW="1122480" imgH="3481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795618" y="2592074"/>
                        <a:ext cx="1597962" cy="4949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237FAA93-6710-7CFA-9AA8-8AB8CE1430A4}"/>
              </a:ext>
            </a:extLst>
          </p:cNvPr>
          <p:cNvSpPr/>
          <p:nvPr/>
        </p:nvSpPr>
        <p:spPr>
          <a:xfrm>
            <a:off x="4778563" y="2156050"/>
            <a:ext cx="16732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两次变量代换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70F88C5-3D0C-E5D3-99D0-C7B849C120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025048"/>
              </p:ext>
            </p:extLst>
          </p:nvPr>
        </p:nvGraphicFramePr>
        <p:xfrm>
          <a:off x="6649038" y="2359038"/>
          <a:ext cx="13620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7" imgW="680400" imgH="190440" progId="Equation.AxMath">
                  <p:embed/>
                </p:oleObj>
              </mc:Choice>
              <mc:Fallback>
                <p:oleObj name="AxMath" r:id="rId17" imgW="680400" imgH="190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649038" y="2359038"/>
                        <a:ext cx="136207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09F0C871-C869-E043-C4D7-7A8F05243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954189"/>
              </p:ext>
            </p:extLst>
          </p:nvPr>
        </p:nvGraphicFramePr>
        <p:xfrm>
          <a:off x="5817513" y="3143380"/>
          <a:ext cx="20288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9" imgW="1014840" imgH="199800" progId="Equation.AxMath">
                  <p:embed/>
                </p:oleObj>
              </mc:Choice>
              <mc:Fallback>
                <p:oleObj name="AxMath" r:id="rId19" imgW="1014840" imgH="19980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470F88C5-3D0C-E5D3-99D0-C7B849C120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817513" y="3143380"/>
                        <a:ext cx="202882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6CC551A6-29F3-D670-2000-24DCF98ED4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827259"/>
              </p:ext>
            </p:extLst>
          </p:nvPr>
        </p:nvGraphicFramePr>
        <p:xfrm>
          <a:off x="2120007" y="3582505"/>
          <a:ext cx="23336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1" imgW="1166400" imgH="354240" progId="Equation.AxMath">
                  <p:embed/>
                </p:oleObj>
              </mc:Choice>
              <mc:Fallback>
                <p:oleObj name="AxMath" r:id="rId21" imgW="1166400" imgH="35424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D0A2D265-8CA3-6034-5C3B-95DD9FCFE7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120007" y="3582505"/>
                        <a:ext cx="2333625" cy="708025"/>
                      </a:xfrm>
                      <a:prstGeom prst="rect">
                        <a:avLst/>
                      </a:prstGeom>
                      <a:ln w="28575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A91BBFFC-15A0-7E5C-608E-16C84D8424C6}"/>
              </a:ext>
            </a:extLst>
          </p:cNvPr>
          <p:cNvSpPr/>
          <p:nvPr/>
        </p:nvSpPr>
        <p:spPr>
          <a:xfrm>
            <a:off x="1737094" y="4380891"/>
            <a:ext cx="34287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圆锥曲线（开普勒第一定律）</a:t>
            </a: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F3A4705A-4F5D-87DA-3048-8ADCAFF110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484217"/>
              </p:ext>
            </p:extLst>
          </p:nvPr>
        </p:nvGraphicFramePr>
        <p:xfrm>
          <a:off x="1747074" y="5747068"/>
          <a:ext cx="11207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3" imgW="560520" imgH="190080" progId="Equation.AxMath">
                  <p:embed/>
                </p:oleObj>
              </mc:Choice>
              <mc:Fallback>
                <p:oleObj name="AxMath" r:id="rId23" imgW="560520" imgH="190080" progId="Equation.AxMath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A8D52217-BFCD-4A1C-A876-AF45B2010D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747074" y="5747068"/>
                        <a:ext cx="112077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0BB2E0AE-06C1-0500-2143-D1287147CCB1}"/>
              </a:ext>
            </a:extLst>
          </p:cNvPr>
          <p:cNvSpPr/>
          <p:nvPr/>
        </p:nvSpPr>
        <p:spPr>
          <a:xfrm>
            <a:off x="516119" y="5254499"/>
            <a:ext cx="12309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半通径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1BABA6F-78A5-D96D-0547-0D84C3F12CAC}"/>
              </a:ext>
            </a:extLst>
          </p:cNvPr>
          <p:cNvSpPr/>
          <p:nvPr/>
        </p:nvSpPr>
        <p:spPr>
          <a:xfrm>
            <a:off x="616640" y="5742680"/>
            <a:ext cx="12309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真近点角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006C308-177E-BFD8-7463-55FFB74E9251}"/>
              </a:ext>
            </a:extLst>
          </p:cNvPr>
          <p:cNvSpPr/>
          <p:nvPr/>
        </p:nvSpPr>
        <p:spPr>
          <a:xfrm>
            <a:off x="4279774" y="5113636"/>
            <a:ext cx="1673226" cy="5365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双曲轨道 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书第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2.4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3AEF8B3A-E3B3-162F-F1D0-06D9DA4A56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706397"/>
              </p:ext>
            </p:extLst>
          </p:nvPr>
        </p:nvGraphicFramePr>
        <p:xfrm>
          <a:off x="4581712" y="5351584"/>
          <a:ext cx="1120776" cy="298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5" imgW="751680" imgH="200520" progId="Equation.AxMath">
                  <p:embed/>
                </p:oleObj>
              </mc:Choice>
              <mc:Fallback>
                <p:oleObj name="AxMath" r:id="rId25" imgW="751680" imgH="20052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36695D39-227B-4EC1-809F-0B28304B44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581712" y="5351584"/>
                        <a:ext cx="1120776" cy="2985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箭头: 下 21">
            <a:extLst>
              <a:ext uri="{FF2B5EF4-FFF2-40B4-BE49-F238E27FC236}">
                <a16:creationId xmlns:a16="http://schemas.microsoft.com/office/drawing/2014/main" id="{20CFA02F-4A98-2C62-BC0B-406DB89ADF80}"/>
              </a:ext>
            </a:extLst>
          </p:cNvPr>
          <p:cNvSpPr/>
          <p:nvPr/>
        </p:nvSpPr>
        <p:spPr>
          <a:xfrm rot="16200000">
            <a:off x="5110118" y="3038025"/>
            <a:ext cx="494985" cy="6627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1FADD9EA-6345-D1B9-B5A8-94BE50B9CF94}"/>
              </a:ext>
            </a:extLst>
          </p:cNvPr>
          <p:cNvSpPr/>
          <p:nvPr/>
        </p:nvSpPr>
        <p:spPr>
          <a:xfrm rot="16200000">
            <a:off x="5498495" y="1658451"/>
            <a:ext cx="381002" cy="1767199"/>
          </a:xfrm>
          <a:prstGeom prst="downArrow">
            <a:avLst>
              <a:gd name="adj1" fmla="val 24285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6291277-5EDF-46F8-6F44-01CC291B0A32}"/>
              </a:ext>
            </a:extLst>
          </p:cNvPr>
          <p:cNvSpPr/>
          <p:nvPr/>
        </p:nvSpPr>
        <p:spPr>
          <a:xfrm>
            <a:off x="287155" y="4778373"/>
            <a:ext cx="12309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椭圆：</a:t>
            </a:r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6DF6384E-C3A3-8C82-4D97-6D3DAD15C0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7233"/>
              </p:ext>
            </p:extLst>
          </p:nvPr>
        </p:nvGraphicFramePr>
        <p:xfrm>
          <a:off x="7775238" y="4671339"/>
          <a:ext cx="2095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7" imgW="104040" imgH="189000" progId="Equation.AxMath">
                  <p:embed/>
                </p:oleObj>
              </mc:Choice>
              <mc:Fallback>
                <p:oleObj name="AxMath" r:id="rId27" imgW="104040" imgH="18900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2C24DFEA-7A0F-2BB0-1EC5-BAF80860CB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775238" y="4671339"/>
                        <a:ext cx="2095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11294615-0DD4-9B0E-19A6-A052D6DCB5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87387"/>
              </p:ext>
            </p:extLst>
          </p:nvPr>
        </p:nvGraphicFramePr>
        <p:xfrm>
          <a:off x="8241603" y="5056796"/>
          <a:ext cx="9366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9" imgW="467640" imgH="196560" progId="Equation.AxMath">
                  <p:embed/>
                </p:oleObj>
              </mc:Choice>
              <mc:Fallback>
                <p:oleObj name="AxMath" r:id="rId29" imgW="467640" imgH="196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8241603" y="5056796"/>
                        <a:ext cx="93662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773E7D24-3D97-7BAD-7458-1645E0F975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784826"/>
              </p:ext>
            </p:extLst>
          </p:nvPr>
        </p:nvGraphicFramePr>
        <p:xfrm>
          <a:off x="6609173" y="5030834"/>
          <a:ext cx="9366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1" imgW="467640" imgH="196560" progId="Equation.AxMath">
                  <p:embed/>
                </p:oleObj>
              </mc:Choice>
              <mc:Fallback>
                <p:oleObj name="AxMath" r:id="rId31" imgW="467640" imgH="196560" progId="Equation.AxMath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11294615-0DD4-9B0E-19A6-A052D6DCB5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6609173" y="5030834"/>
                        <a:ext cx="93662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94E3BE5-12F4-D285-6387-1D8091F71968}"/>
              </a:ext>
            </a:extLst>
          </p:cNvPr>
          <p:cNvCxnSpPr/>
          <p:nvPr/>
        </p:nvCxnSpPr>
        <p:spPr>
          <a:xfrm flipV="1">
            <a:off x="8002047" y="4475480"/>
            <a:ext cx="0" cy="9093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2EFF4F74-F132-5A11-C3FC-BA6009D2C7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822375"/>
              </p:ext>
            </p:extLst>
          </p:nvPr>
        </p:nvGraphicFramePr>
        <p:xfrm>
          <a:off x="8978127" y="2301665"/>
          <a:ext cx="18510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3" imgW="925920" imgH="346680" progId="Equation.AxMath">
                  <p:embed/>
                </p:oleObj>
              </mc:Choice>
              <mc:Fallback>
                <p:oleObj name="AxMath" r:id="rId33" imgW="925920" imgH="346680" progId="Equation.AxMath">
                  <p:embed/>
                  <p:pic>
                    <p:nvPicPr>
                      <p:cNvPr id="37" name="对象 36">
                        <a:extLst>
                          <a:ext uri="{FF2B5EF4-FFF2-40B4-BE49-F238E27FC236}">
                            <a16:creationId xmlns:a16="http://schemas.microsoft.com/office/drawing/2014/main" id="{7FFAEBD6-12E1-17B1-DF9A-42FB956F96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8978127" y="2301665"/>
                        <a:ext cx="18510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矩形 41">
            <a:extLst>
              <a:ext uri="{FF2B5EF4-FFF2-40B4-BE49-F238E27FC236}">
                <a16:creationId xmlns:a16="http://schemas.microsoft.com/office/drawing/2014/main" id="{F5052D67-ADCE-D8F6-77C4-5A79542B7B47}"/>
              </a:ext>
            </a:extLst>
          </p:cNvPr>
          <p:cNvSpPr/>
          <p:nvPr/>
        </p:nvSpPr>
        <p:spPr>
          <a:xfrm>
            <a:off x="616640" y="6211565"/>
            <a:ext cx="12309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偏近点角</a:t>
            </a:r>
          </a:p>
        </p:txBody>
      </p:sp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F03DA7AF-DB84-3BB1-19C7-F890CD45DA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576428"/>
              </p:ext>
            </p:extLst>
          </p:nvPr>
        </p:nvGraphicFramePr>
        <p:xfrm>
          <a:off x="1737094" y="6209342"/>
          <a:ext cx="2571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5" imgW="128160" imgH="189000" progId="Equation.AxMath">
                  <p:embed/>
                </p:oleObj>
              </mc:Choice>
              <mc:Fallback>
                <p:oleObj name="AxMath" r:id="rId35" imgW="128160" imgH="18900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F3A4705A-4F5D-87DA-3048-8ADCAFF110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737094" y="6209342"/>
                        <a:ext cx="2571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>
            <a:extLst>
              <a:ext uri="{FF2B5EF4-FFF2-40B4-BE49-F238E27FC236}">
                <a16:creationId xmlns:a16="http://schemas.microsoft.com/office/drawing/2014/main" id="{960654A0-77F9-48C0-694D-65C91E451B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8275624"/>
              </p:ext>
            </p:extLst>
          </p:nvPr>
        </p:nvGraphicFramePr>
        <p:xfrm>
          <a:off x="2542460" y="6191250"/>
          <a:ext cx="19589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7" imgW="979200" imgH="196560" progId="Equation.AxMath">
                  <p:embed/>
                </p:oleObj>
              </mc:Choice>
              <mc:Fallback>
                <p:oleObj name="AxMath" r:id="rId37" imgW="979200" imgH="196560" progId="Equation.AxMath">
                  <p:embed/>
                  <p:pic>
                    <p:nvPicPr>
                      <p:cNvPr id="43" name="对象 42">
                        <a:extLst>
                          <a:ext uri="{FF2B5EF4-FFF2-40B4-BE49-F238E27FC236}">
                            <a16:creationId xmlns:a16="http://schemas.microsoft.com/office/drawing/2014/main" id="{F03DA7AF-DB84-3BB1-19C7-F890CD45DA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2542460" y="6191250"/>
                        <a:ext cx="19589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extLst>
              <a:ext uri="{FF2B5EF4-FFF2-40B4-BE49-F238E27FC236}">
                <a16:creationId xmlns:a16="http://schemas.microsoft.com/office/drawing/2014/main" id="{6CBE5F55-F9A4-141B-B2B6-2429F8146E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394731"/>
              </p:ext>
            </p:extLst>
          </p:nvPr>
        </p:nvGraphicFramePr>
        <p:xfrm>
          <a:off x="4564346" y="6075917"/>
          <a:ext cx="1471974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9" imgW="921600" imgH="388440" progId="Equation.AxMath">
                  <p:embed/>
                </p:oleObj>
              </mc:Choice>
              <mc:Fallback>
                <p:oleObj name="AxMath" r:id="rId39" imgW="921600" imgH="388440" progId="Equation.AxMath">
                  <p:embed/>
                  <p:pic>
                    <p:nvPicPr>
                      <p:cNvPr id="44" name="对象 43">
                        <a:extLst>
                          <a:ext uri="{FF2B5EF4-FFF2-40B4-BE49-F238E27FC236}">
                            <a16:creationId xmlns:a16="http://schemas.microsoft.com/office/drawing/2014/main" id="{960654A0-77F9-48C0-694D-65C91E451B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4564346" y="6075917"/>
                        <a:ext cx="1471974" cy="620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箭头: 下 45">
            <a:extLst>
              <a:ext uri="{FF2B5EF4-FFF2-40B4-BE49-F238E27FC236}">
                <a16:creationId xmlns:a16="http://schemas.microsoft.com/office/drawing/2014/main" id="{55D7CE33-F886-BD2D-764C-B51BAC465E10}"/>
              </a:ext>
            </a:extLst>
          </p:cNvPr>
          <p:cNvSpPr/>
          <p:nvPr/>
        </p:nvSpPr>
        <p:spPr>
          <a:xfrm rot="16200000">
            <a:off x="2108196" y="6210376"/>
            <a:ext cx="338554" cy="3628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箭头: 直角上 47">
            <a:extLst>
              <a:ext uri="{FF2B5EF4-FFF2-40B4-BE49-F238E27FC236}">
                <a16:creationId xmlns:a16="http://schemas.microsoft.com/office/drawing/2014/main" id="{A9A0FA7B-A848-FDD9-D62B-82EA2272307C}"/>
              </a:ext>
            </a:extLst>
          </p:cNvPr>
          <p:cNvSpPr/>
          <p:nvPr/>
        </p:nvSpPr>
        <p:spPr>
          <a:xfrm rot="5400000" flipV="1">
            <a:off x="5657955" y="2997105"/>
            <a:ext cx="530678" cy="1863517"/>
          </a:xfrm>
          <a:prstGeom prst="bentUpArrow">
            <a:avLst>
              <a:gd name="adj1" fmla="val 27318"/>
              <a:gd name="adj2" fmla="val 36538"/>
              <a:gd name="adj3" fmla="val 3269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A30A05E8-E942-EC33-0CBF-CBE00CD5827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9" grpId="0"/>
      <p:bldP spid="13" grpId="0"/>
      <p:bldP spid="15" grpId="0"/>
      <p:bldP spid="17" grpId="0"/>
      <p:bldP spid="20" grpId="0" animBg="1"/>
      <p:bldP spid="22" grpId="0" animBg="1"/>
      <p:bldP spid="23" grpId="0" animBg="1"/>
      <p:bldP spid="28" grpId="0"/>
      <p:bldP spid="42" grpId="0"/>
      <p:bldP spid="46" grpId="0" animBg="1"/>
      <p:bldP spid="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活力公式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2BCB9E84-7C86-749E-377C-62690B7A29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39999" y="2539999"/>
          <a:ext cx="174626" cy="377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7840" imgH="189000" progId="Equation.AxMath">
                  <p:embed/>
                </p:oleObj>
              </mc:Choice>
              <mc:Fallback>
                <p:oleObj name="AxMath" r:id="rId2" imgW="87840" imgH="18900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2BCB9E84-7C86-749E-377C-62690B7A29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39999" y="2539999"/>
                        <a:ext cx="174626" cy="377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69F79A2-1C8D-770B-90B9-53DC2E6FF2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41095"/>
              </p:ext>
            </p:extLst>
          </p:nvPr>
        </p:nvGraphicFramePr>
        <p:xfrm>
          <a:off x="8245680" y="1077631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584720" imgH="357480" progId="Equation.AxMath">
                  <p:embed/>
                </p:oleObj>
              </mc:Choice>
              <mc:Fallback>
                <p:oleObj name="AxMath" r:id="rId4" imgW="1584720" imgH="357480" progId="Equation.AxMath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11B54D82-4565-55F9-A90A-5CAE234025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45680" y="1077631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FFF3861-1873-2070-C6FD-25D62D3C43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16118" y="1892019"/>
          <a:ext cx="12509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549360" imgH="192240" progId="Equation.AxMath">
                  <p:embed/>
                </p:oleObj>
              </mc:Choice>
              <mc:Fallback>
                <p:oleObj name="AxMath" r:id="rId6" imgW="549360" imgH="192240" progId="Equation.AxMath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EE06E7F5-78DD-EA01-2041-C3DBEB50B2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16118" y="1892019"/>
                        <a:ext cx="12509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99496849-B549-5AF8-7147-7430F1679E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143855"/>
              </p:ext>
            </p:extLst>
          </p:nvPr>
        </p:nvGraphicFramePr>
        <p:xfrm>
          <a:off x="8883854" y="3510173"/>
          <a:ext cx="23336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166400" imgH="354240" progId="Equation.AxMath">
                  <p:embed/>
                </p:oleObj>
              </mc:Choice>
              <mc:Fallback>
                <p:oleObj name="AxMath" r:id="rId8" imgW="1166400" imgH="35424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D0A2D265-8CA3-6034-5C3B-95DD9FCFE7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883854" y="3510173"/>
                        <a:ext cx="2333625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ED350A74-4B54-D96F-9F79-FCE72F83F83A}"/>
              </a:ext>
            </a:extLst>
          </p:cNvPr>
          <p:cNvSpPr/>
          <p:nvPr/>
        </p:nvSpPr>
        <p:spPr>
          <a:xfrm>
            <a:off x="8712697" y="3004227"/>
            <a:ext cx="2515234" cy="1216330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31700E2D-16CE-AEB7-DD3B-4B025B42B8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981531"/>
              </p:ext>
            </p:extLst>
          </p:nvPr>
        </p:nvGraphicFramePr>
        <p:xfrm>
          <a:off x="1724932" y="1773520"/>
          <a:ext cx="30924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546560" imgH="354240" progId="Equation.AxMath">
                  <p:embed/>
                </p:oleObj>
              </mc:Choice>
              <mc:Fallback>
                <p:oleObj name="AxMath" r:id="rId10" imgW="1546560" imgH="3542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724932" y="1773520"/>
                        <a:ext cx="309245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02FDBA2D-4990-C2D0-9CDF-8A21B81D1A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923981"/>
              </p:ext>
            </p:extLst>
          </p:nvPr>
        </p:nvGraphicFramePr>
        <p:xfrm>
          <a:off x="2241125" y="2571750"/>
          <a:ext cx="217805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089360" imgH="346680" progId="Equation.AxMath">
                  <p:embed/>
                </p:oleObj>
              </mc:Choice>
              <mc:Fallback>
                <p:oleObj name="AxMath" r:id="rId12" imgW="1089360" imgH="34668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31700E2D-16CE-AEB7-DD3B-4B025B42B8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241125" y="2571750"/>
                        <a:ext cx="2178050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0670E47D-F24B-BF43-7FF8-829CBDE337EF}"/>
              </a:ext>
            </a:extLst>
          </p:cNvPr>
          <p:cNvSpPr/>
          <p:nvPr/>
        </p:nvSpPr>
        <p:spPr>
          <a:xfrm>
            <a:off x="2164925" y="3176104"/>
            <a:ext cx="32376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机械能   与   半长径  相关</a:t>
            </a: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A9AB0DBC-66F8-4B7C-E206-5FA868B03B2E}"/>
              </a:ext>
            </a:extLst>
          </p:cNvPr>
          <p:cNvSpPr/>
          <p:nvPr/>
        </p:nvSpPr>
        <p:spPr>
          <a:xfrm rot="16200000">
            <a:off x="1517103" y="2586439"/>
            <a:ext cx="494985" cy="6627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AC8272EF-ED06-FDC8-6105-962258B3AE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905597"/>
              </p:ext>
            </p:extLst>
          </p:nvPr>
        </p:nvGraphicFramePr>
        <p:xfrm>
          <a:off x="8978127" y="3004227"/>
          <a:ext cx="1984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991800" imgH="228960" progId="Equation.AxMath">
                  <p:embed/>
                </p:oleObj>
              </mc:Choice>
              <mc:Fallback>
                <p:oleObj name="AxMath" r:id="rId14" imgW="991800" imgH="22896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FB79633B-25D1-DE15-8305-D728710CB1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978127" y="3004227"/>
                        <a:ext cx="19843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47D7EB1A-F367-C568-6C06-7D2D3AE2BF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886971"/>
              </p:ext>
            </p:extLst>
          </p:nvPr>
        </p:nvGraphicFramePr>
        <p:xfrm>
          <a:off x="8978127" y="2301665"/>
          <a:ext cx="18510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925920" imgH="346680" progId="Equation.AxMath">
                  <p:embed/>
                </p:oleObj>
              </mc:Choice>
              <mc:Fallback>
                <p:oleObj name="AxMath" r:id="rId16" imgW="925920" imgH="346680" progId="Equation.AxMath">
                  <p:embed/>
                  <p:pic>
                    <p:nvPicPr>
                      <p:cNvPr id="41" name="对象 40">
                        <a:extLst>
                          <a:ext uri="{FF2B5EF4-FFF2-40B4-BE49-F238E27FC236}">
                            <a16:creationId xmlns:a16="http://schemas.microsoft.com/office/drawing/2014/main" id="{2EFF4F74-F132-5A11-C3FC-BA6009D2C7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978127" y="2301665"/>
                        <a:ext cx="18510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24">
            <a:extLst>
              <a:ext uri="{FF2B5EF4-FFF2-40B4-BE49-F238E27FC236}">
                <a16:creationId xmlns:a16="http://schemas.microsoft.com/office/drawing/2014/main" id="{ECD5A1A9-9C3E-4446-5068-A3D2D7FF76A0}"/>
              </a:ext>
            </a:extLst>
          </p:cNvPr>
          <p:cNvSpPr/>
          <p:nvPr/>
        </p:nvSpPr>
        <p:spPr>
          <a:xfrm>
            <a:off x="8712697" y="2293843"/>
            <a:ext cx="2515234" cy="692150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EE3C3887-1525-6A4E-11CE-752A79728B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9009842"/>
              </p:ext>
            </p:extLst>
          </p:nvPr>
        </p:nvGraphicFramePr>
        <p:xfrm>
          <a:off x="1148765" y="4027344"/>
          <a:ext cx="21431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1071360" imgH="346680" progId="Equation.AxMath">
                  <p:embed/>
                </p:oleObj>
              </mc:Choice>
              <mc:Fallback>
                <p:oleObj name="AxMath" r:id="rId18" imgW="1071360" imgH="346680" progId="Equation.AxMath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47D7EB1A-F367-C568-6C06-7D2D3AE2BF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148765" y="4027344"/>
                        <a:ext cx="21431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箭头: 下 27">
            <a:extLst>
              <a:ext uri="{FF2B5EF4-FFF2-40B4-BE49-F238E27FC236}">
                <a16:creationId xmlns:a16="http://schemas.microsoft.com/office/drawing/2014/main" id="{E5E55989-0984-5371-5260-5A777842AD95}"/>
              </a:ext>
            </a:extLst>
          </p:cNvPr>
          <p:cNvSpPr/>
          <p:nvPr/>
        </p:nvSpPr>
        <p:spPr>
          <a:xfrm rot="16200000">
            <a:off x="3701569" y="4007856"/>
            <a:ext cx="494985" cy="6627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3164FB97-DB59-B704-8547-FF9989E494DB}"/>
              </a:ext>
            </a:extLst>
          </p:cNvPr>
          <p:cNvCxnSpPr>
            <a:cxnSpLocks/>
          </p:cNvCxnSpPr>
          <p:nvPr/>
        </p:nvCxnSpPr>
        <p:spPr>
          <a:xfrm>
            <a:off x="253093" y="3864185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9F367AFC-34F3-D97E-AE33-5E49CCB195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308969"/>
              </p:ext>
            </p:extLst>
          </p:nvPr>
        </p:nvGraphicFramePr>
        <p:xfrm>
          <a:off x="4606233" y="4091749"/>
          <a:ext cx="12636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632520" imgH="349920" progId="Equation.AxMath">
                  <p:embed/>
                </p:oleObj>
              </mc:Choice>
              <mc:Fallback>
                <p:oleObj name="AxMath" r:id="rId20" imgW="632520" imgH="349920" progId="Equation.AxMath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EE3C3887-1525-6A4E-11CE-752A79728B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606233" y="4091749"/>
                        <a:ext cx="126365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矩形 32">
            <a:extLst>
              <a:ext uri="{FF2B5EF4-FFF2-40B4-BE49-F238E27FC236}">
                <a16:creationId xmlns:a16="http://schemas.microsoft.com/office/drawing/2014/main" id="{E7BF7B6A-356B-F5CB-197A-B9EE637BD4C1}"/>
              </a:ext>
            </a:extLst>
          </p:cNvPr>
          <p:cNvSpPr/>
          <p:nvPr/>
        </p:nvSpPr>
        <p:spPr>
          <a:xfrm>
            <a:off x="1198267" y="4994138"/>
            <a:ext cx="12309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平运动速度</a:t>
            </a:r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98E677A8-BAF5-DE66-FD4D-E9F3F15F13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62669"/>
              </p:ext>
            </p:extLst>
          </p:nvPr>
        </p:nvGraphicFramePr>
        <p:xfrm>
          <a:off x="2393365" y="4817340"/>
          <a:ext cx="8985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2" imgW="449280" imgH="346680" progId="Equation.AxMath">
                  <p:embed/>
                </p:oleObj>
              </mc:Choice>
              <mc:Fallback>
                <p:oleObj name="AxMath" r:id="rId22" imgW="449280" imgH="346680" progId="Equation.AxMath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9F367AFC-34F3-D97E-AE33-5E49CCB195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393365" y="4817340"/>
                        <a:ext cx="8985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箭头: 下 34">
            <a:extLst>
              <a:ext uri="{FF2B5EF4-FFF2-40B4-BE49-F238E27FC236}">
                <a16:creationId xmlns:a16="http://schemas.microsoft.com/office/drawing/2014/main" id="{03049FD5-112B-5F77-2738-ABE86B76AAE0}"/>
              </a:ext>
            </a:extLst>
          </p:cNvPr>
          <p:cNvSpPr/>
          <p:nvPr/>
        </p:nvSpPr>
        <p:spPr>
          <a:xfrm rot="16200000">
            <a:off x="3708213" y="4832029"/>
            <a:ext cx="494985" cy="6627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75A12F33-6C2D-7433-771C-4FCC74AF31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291591"/>
              </p:ext>
            </p:extLst>
          </p:nvPr>
        </p:nvGraphicFramePr>
        <p:xfrm>
          <a:off x="4619521" y="4972914"/>
          <a:ext cx="1054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4" imgW="526680" imgH="190440" progId="Equation.AxMath">
                  <p:embed/>
                </p:oleObj>
              </mc:Choice>
              <mc:Fallback>
                <p:oleObj name="AxMath" r:id="rId24" imgW="526680" imgH="190440" progId="Equation.AxMath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9F367AFC-34F3-D97E-AE33-5E49CCB195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619521" y="4972914"/>
                        <a:ext cx="10541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矩形 36">
            <a:extLst>
              <a:ext uri="{FF2B5EF4-FFF2-40B4-BE49-F238E27FC236}">
                <a16:creationId xmlns:a16="http://schemas.microsoft.com/office/drawing/2014/main" id="{46474C35-57B6-C5B2-D68A-5D495AE08B61}"/>
              </a:ext>
            </a:extLst>
          </p:cNvPr>
          <p:cNvSpPr/>
          <p:nvPr/>
        </p:nvSpPr>
        <p:spPr>
          <a:xfrm>
            <a:off x="3949061" y="5441801"/>
            <a:ext cx="24746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开普勒第三定律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09D594D-A786-198F-D399-65DBE75A972C}"/>
              </a:ext>
            </a:extLst>
          </p:cNvPr>
          <p:cNvSpPr/>
          <p:nvPr/>
        </p:nvSpPr>
        <p:spPr>
          <a:xfrm>
            <a:off x="3118643" y="5924030"/>
            <a:ext cx="42214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注意对不同天体                      不是常数</a:t>
            </a:r>
          </a:p>
        </p:txBody>
      </p:sp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B4E686E0-900B-9C5B-B88D-05170654FA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3003520"/>
              </p:ext>
            </p:extLst>
          </p:nvPr>
        </p:nvGraphicFramePr>
        <p:xfrm>
          <a:off x="4947081" y="5977296"/>
          <a:ext cx="1215276" cy="277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6" imgW="862560" imgH="196560" progId="Equation.AxMath">
                  <p:embed/>
                </p:oleObj>
              </mc:Choice>
              <mc:Fallback>
                <p:oleObj name="AxMath" r:id="rId26" imgW="862560" imgH="196560" progId="Equation.AxMath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85CA0607-BD45-8299-D634-9D4A41BDA2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947081" y="5977296"/>
                        <a:ext cx="1215276" cy="277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136725B7-F7EB-35DF-2E45-7603A1D1A3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40855"/>
              </p:ext>
            </p:extLst>
          </p:nvPr>
        </p:nvGraphicFramePr>
        <p:xfrm>
          <a:off x="9032183" y="4456909"/>
          <a:ext cx="19589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8" imgW="979200" imgH="196560" progId="Equation.AxMath">
                  <p:embed/>
                </p:oleObj>
              </mc:Choice>
              <mc:Fallback>
                <p:oleObj name="AxMath" r:id="rId28" imgW="979200" imgH="196560" progId="Equation.AxMath">
                  <p:embed/>
                  <p:pic>
                    <p:nvPicPr>
                      <p:cNvPr id="44" name="对象 43">
                        <a:extLst>
                          <a:ext uri="{FF2B5EF4-FFF2-40B4-BE49-F238E27FC236}">
                            <a16:creationId xmlns:a16="http://schemas.microsoft.com/office/drawing/2014/main" id="{960654A0-77F9-48C0-694D-65C91E451B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9032183" y="4456909"/>
                        <a:ext cx="19589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E200EB8A-A38D-6159-11FA-DBA66E219076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5497102" y="1353854"/>
            <a:ext cx="2584639" cy="2331753"/>
          </a:xfrm>
          <a:prstGeom prst="rect">
            <a:avLst/>
          </a:prstGeom>
        </p:spPr>
      </p:pic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4AE77E1E-7FA8-0A48-C42E-C4ADB869A8EB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61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/>
      <p:bldP spid="22" grpId="0" animBg="1"/>
      <p:bldP spid="25" grpId="0" animBg="1"/>
      <p:bldP spid="28" grpId="0" animBg="1"/>
      <p:bldP spid="33" grpId="0"/>
      <p:bldP spid="35" grpId="0" animBg="1"/>
      <p:bldP spid="37" grpId="0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362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开普勒方程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平近点角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真近点角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偏近点角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9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2BCB9E84-7C86-749E-377C-62690B7A29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39999" y="2539999"/>
          <a:ext cx="174626" cy="377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7840" imgH="189000" progId="Equation.AxMath">
                  <p:embed/>
                </p:oleObj>
              </mc:Choice>
              <mc:Fallback>
                <p:oleObj name="AxMath" r:id="rId2" imgW="87840" imgH="18900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2BCB9E84-7C86-749E-377C-62690B7A29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39999" y="2539999"/>
                        <a:ext cx="174626" cy="377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69F79A2-1C8D-770B-90B9-53DC2E6FF2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45680" y="1077631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584720" imgH="357480" progId="Equation.AxMath">
                  <p:embed/>
                </p:oleObj>
              </mc:Choice>
              <mc:Fallback>
                <p:oleObj name="AxMath" r:id="rId4" imgW="1584720" imgH="35748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069F79A2-1C8D-770B-90B9-53DC2E6FF2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45680" y="1077631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FFF3861-1873-2070-C6FD-25D62D3C43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16118" y="1892019"/>
          <a:ext cx="12509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549360" imgH="192240" progId="Equation.AxMath">
                  <p:embed/>
                </p:oleObj>
              </mc:Choice>
              <mc:Fallback>
                <p:oleObj name="AxMath" r:id="rId6" imgW="549360" imgH="19224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4FFF3861-1873-2070-C6FD-25D62D3C43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16118" y="1892019"/>
                        <a:ext cx="12509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99496849-B549-5AF8-7147-7430F1679E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698204"/>
              </p:ext>
            </p:extLst>
          </p:nvPr>
        </p:nvGraphicFramePr>
        <p:xfrm>
          <a:off x="8883854" y="3510173"/>
          <a:ext cx="23336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166400" imgH="354240" progId="Equation.AxMath">
                  <p:embed/>
                </p:oleObj>
              </mc:Choice>
              <mc:Fallback>
                <p:oleObj name="AxMath" r:id="rId8" imgW="1166400" imgH="35424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99496849-B549-5AF8-7147-7430F1679E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883854" y="3510173"/>
                        <a:ext cx="2333625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31700E2D-16CE-AEB7-DD3B-4B025B42B8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705202"/>
              </p:ext>
            </p:extLst>
          </p:nvPr>
        </p:nvGraphicFramePr>
        <p:xfrm>
          <a:off x="8531474" y="5007378"/>
          <a:ext cx="30924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546560" imgH="354240" progId="Equation.AxMath">
                  <p:embed/>
                </p:oleObj>
              </mc:Choice>
              <mc:Fallback>
                <p:oleObj name="AxMath" r:id="rId10" imgW="1546560" imgH="3542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31700E2D-16CE-AEB7-DD3B-4B025B42B8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531474" y="5007378"/>
                        <a:ext cx="309245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箭头: 下 21">
            <a:extLst>
              <a:ext uri="{FF2B5EF4-FFF2-40B4-BE49-F238E27FC236}">
                <a16:creationId xmlns:a16="http://schemas.microsoft.com/office/drawing/2014/main" id="{A9AB0DBC-66F8-4B7C-E206-5FA868B03B2E}"/>
              </a:ext>
            </a:extLst>
          </p:cNvPr>
          <p:cNvSpPr/>
          <p:nvPr/>
        </p:nvSpPr>
        <p:spPr>
          <a:xfrm rot="16200000">
            <a:off x="1446741" y="2313890"/>
            <a:ext cx="494985" cy="6627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AC8272EF-ED06-FDC8-6105-962258B3AE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78127" y="3004227"/>
          <a:ext cx="1984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991800" imgH="228960" progId="Equation.AxMath">
                  <p:embed/>
                </p:oleObj>
              </mc:Choice>
              <mc:Fallback>
                <p:oleObj name="AxMath" r:id="rId12" imgW="991800" imgH="228960" progId="Equation.AxMath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AC8272EF-ED06-FDC8-6105-962258B3AE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978127" y="3004227"/>
                        <a:ext cx="19843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47D7EB1A-F367-C568-6C06-7D2D3AE2BF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78127" y="2301665"/>
          <a:ext cx="18510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925920" imgH="346680" progId="Equation.AxMath">
                  <p:embed/>
                </p:oleObj>
              </mc:Choice>
              <mc:Fallback>
                <p:oleObj name="AxMath" r:id="rId14" imgW="925920" imgH="346680" progId="Equation.AxMath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47D7EB1A-F367-C568-6C06-7D2D3AE2BF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978127" y="2301665"/>
                        <a:ext cx="18510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24">
            <a:extLst>
              <a:ext uri="{FF2B5EF4-FFF2-40B4-BE49-F238E27FC236}">
                <a16:creationId xmlns:a16="http://schemas.microsoft.com/office/drawing/2014/main" id="{ECD5A1A9-9C3E-4446-5068-A3D2D7FF76A0}"/>
              </a:ext>
            </a:extLst>
          </p:cNvPr>
          <p:cNvSpPr/>
          <p:nvPr/>
        </p:nvSpPr>
        <p:spPr>
          <a:xfrm>
            <a:off x="8418273" y="4420154"/>
            <a:ext cx="3264786" cy="1919304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75A12F33-6C2D-7433-771C-4FCC74AF31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752334"/>
              </p:ext>
            </p:extLst>
          </p:nvPr>
        </p:nvGraphicFramePr>
        <p:xfrm>
          <a:off x="9495018" y="5890132"/>
          <a:ext cx="1054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526680" imgH="190440" progId="Equation.AxMath">
                  <p:embed/>
                </p:oleObj>
              </mc:Choice>
              <mc:Fallback>
                <p:oleObj name="AxMath" r:id="rId16" imgW="526680" imgH="190440" progId="Equation.AxMath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75A12F33-6C2D-7433-771C-4FCC74AF31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495018" y="5890132"/>
                        <a:ext cx="10541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B7BF654-641B-3596-C686-5CDA42F135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030184"/>
              </p:ext>
            </p:extLst>
          </p:nvPr>
        </p:nvGraphicFramePr>
        <p:xfrm>
          <a:off x="9032183" y="4456909"/>
          <a:ext cx="19589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979200" imgH="196560" progId="Equation.AxMath">
                  <p:embed/>
                </p:oleObj>
              </mc:Choice>
              <mc:Fallback>
                <p:oleObj name="AxMath" r:id="rId18" imgW="979200" imgH="196560" progId="Equation.AxMath">
                  <p:embed/>
                  <p:pic>
                    <p:nvPicPr>
                      <p:cNvPr id="40" name="对象 39">
                        <a:extLst>
                          <a:ext uri="{FF2B5EF4-FFF2-40B4-BE49-F238E27FC236}">
                            <a16:creationId xmlns:a16="http://schemas.microsoft.com/office/drawing/2014/main" id="{136725B7-F7EB-35DF-2E45-7603A1D1A3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9032183" y="4456909"/>
                        <a:ext cx="19589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327490C4-2616-FFD4-0874-7ACB483734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990572"/>
              </p:ext>
            </p:extLst>
          </p:nvPr>
        </p:nvGraphicFramePr>
        <p:xfrm>
          <a:off x="2306977" y="1820067"/>
          <a:ext cx="25050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1252080" imgH="196560" progId="Equation.AxMath">
                  <p:embed/>
                </p:oleObj>
              </mc:Choice>
              <mc:Fallback>
                <p:oleObj name="AxMath" r:id="rId20" imgW="1252080" imgH="19656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D61C1629-BA78-20C6-671B-8AF0B69CCA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306977" y="1820067"/>
                        <a:ext cx="25050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7B2E6FD-D4B8-D16F-83CC-4C77B9E162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2041810"/>
              </p:ext>
            </p:extLst>
          </p:nvPr>
        </p:nvGraphicFramePr>
        <p:xfrm>
          <a:off x="2306977" y="2414870"/>
          <a:ext cx="30797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2" imgW="1540440" imgH="196560" progId="Equation.AxMath">
                  <p:embed/>
                </p:oleObj>
              </mc:Choice>
              <mc:Fallback>
                <p:oleObj name="AxMath" r:id="rId22" imgW="1540440" imgH="19656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1FAF92B1-A9FC-DD56-ACA6-3DB470D862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306977" y="2414870"/>
                        <a:ext cx="307975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518B4944-32A0-E3FA-D689-1FF1C26BBFD9}"/>
              </a:ext>
            </a:extLst>
          </p:cNvPr>
          <p:cNvSpPr/>
          <p:nvPr/>
        </p:nvSpPr>
        <p:spPr>
          <a:xfrm>
            <a:off x="5357980" y="2412774"/>
            <a:ext cx="22477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过近心点时刻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202B66E-929F-AB52-A308-6CDA227B059E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b="10804"/>
          <a:stretch/>
        </p:blipFill>
        <p:spPr>
          <a:xfrm>
            <a:off x="4902124" y="3177298"/>
            <a:ext cx="3343556" cy="2945818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13E24D06-8358-8883-9942-FD268871C84F}"/>
              </a:ext>
            </a:extLst>
          </p:cNvPr>
          <p:cNvSpPr/>
          <p:nvPr/>
        </p:nvSpPr>
        <p:spPr>
          <a:xfrm>
            <a:off x="2969935" y="3031587"/>
            <a:ext cx="1831236" cy="1511725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 anchor="ctr" anchorCtr="0">
            <a:noAutofit/>
          </a:bodyPr>
          <a:lstStyle/>
          <a:p>
            <a:pPr marL="342900" indent="-342900" fontAlgn="auto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差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~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e</a:t>
            </a: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同个半球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388A478-CA47-BDAB-8E9B-29B093421422}"/>
              </a:ext>
            </a:extLst>
          </p:cNvPr>
          <p:cNvSpPr/>
          <p:nvPr/>
        </p:nvSpPr>
        <p:spPr>
          <a:xfrm>
            <a:off x="407986" y="4696694"/>
            <a:ext cx="3855963" cy="1936236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1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初值</a:t>
            </a:r>
            <a:endParaRPr lang="en-US" altLang="zh-CN" sz="1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普通迭代</a:t>
            </a:r>
            <a:endParaRPr lang="en-US" alt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牛顿迭代</a:t>
            </a:r>
            <a:endParaRPr lang="en-US" alt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截断误差：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1e-14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3B6B3CD5-7C5D-A9AD-D0AE-79C38D8305CE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529941" y="5626697"/>
            <a:ext cx="2507363" cy="602032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7BCB0CF8-A124-BC57-2DEE-BD4095E4FFFF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545659" y="5290152"/>
            <a:ext cx="2341970" cy="251398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9C9D02EF-EC67-8476-AC35-036D67FB905A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107448" y="4752063"/>
            <a:ext cx="876422" cy="409632"/>
          </a:xfrm>
          <a:prstGeom prst="rect">
            <a:avLst/>
          </a:prstGeom>
        </p:spPr>
      </p:pic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B2A442F7-F46E-54A8-2052-E85D80E99C9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738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12" grpId="0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数学物理科学部 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数学物理科学部 模板</Template>
  <TotalTime>53198</TotalTime>
  <Words>1376</Words>
  <Application>Microsoft Office PowerPoint</Application>
  <PresentationFormat>宽屏</PresentationFormat>
  <Paragraphs>324</Paragraphs>
  <Slides>28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等线</vt:lpstr>
      <vt:lpstr>华文行楷</vt:lpstr>
      <vt:lpstr>微软雅黑</vt:lpstr>
      <vt:lpstr>Arial</vt:lpstr>
      <vt:lpstr>Calibri</vt:lpstr>
      <vt:lpstr>Times New Roman</vt:lpstr>
      <vt:lpstr>Wingdings</vt:lpstr>
      <vt:lpstr>数学物理科学部 模板</vt:lpstr>
      <vt:lpstr>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Hou-Yuan Lin</cp:lastModifiedBy>
  <cp:revision>467</cp:revision>
  <dcterms:created xsi:type="dcterms:W3CDTF">2022-10-24T14:28:29Z</dcterms:created>
  <dcterms:modified xsi:type="dcterms:W3CDTF">2024-04-03T02:39:54Z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2052-4.6.1.7467</vt:lpwstr>
  </property>
</Properties>
</file>