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87" r:id="rId2"/>
    <p:sldId id="307" r:id="rId3"/>
    <p:sldId id="308" r:id="rId4"/>
    <p:sldId id="314" r:id="rId5"/>
    <p:sldId id="315" r:id="rId6"/>
    <p:sldId id="318" r:id="rId7"/>
    <p:sldId id="316" r:id="rId8"/>
    <p:sldId id="317" r:id="rId9"/>
    <p:sldId id="346" r:id="rId10"/>
    <p:sldId id="344" r:id="rId11"/>
    <p:sldId id="321" r:id="rId12"/>
    <p:sldId id="322" r:id="rId13"/>
    <p:sldId id="332" r:id="rId14"/>
    <p:sldId id="328" r:id="rId15"/>
    <p:sldId id="329" r:id="rId16"/>
    <p:sldId id="333" r:id="rId17"/>
    <p:sldId id="335" r:id="rId18"/>
    <p:sldId id="334" r:id="rId19"/>
    <p:sldId id="330" r:id="rId20"/>
    <p:sldId id="340" r:id="rId21"/>
    <p:sldId id="341" r:id="rId22"/>
    <p:sldId id="342" r:id="rId23"/>
    <p:sldId id="343" r:id="rId24"/>
    <p:sldId id="345" r:id="rId25"/>
  </p:sldIdLst>
  <p:sldSz cx="12192000" cy="6858000"/>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
          <p15:clr>
            <a:srgbClr val="A4A3A4"/>
          </p15:clr>
        </p15:guide>
        <p15:guide id="2" pos="257">
          <p15:clr>
            <a:srgbClr val="A4A3A4"/>
          </p15:clr>
        </p15:guide>
        <p15:guide id="3" pos="7423">
          <p15:clr>
            <a:srgbClr val="A4A3A4"/>
          </p15:clr>
        </p15:guide>
        <p15:guide id="4" orient="horz" pos="42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CC"/>
    <a:srgbClr val="F2F2F2"/>
    <a:srgbClr val="6C6CC5"/>
    <a:srgbClr val="4545C5"/>
    <a:srgbClr val="1B3656"/>
    <a:srgbClr val="061E37"/>
    <a:srgbClr val="0B233D"/>
    <a:srgbClr val="648DBA"/>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7" autoAdjust="0"/>
    <p:restoredTop sz="95061" autoAdjust="0"/>
  </p:normalViewPr>
  <p:slideViewPr>
    <p:cSldViewPr snapToGrid="0" snapToObjects="1">
      <p:cViewPr varScale="1">
        <p:scale>
          <a:sx n="103" d="100"/>
          <a:sy n="103" d="100"/>
        </p:scale>
        <p:origin x="298" y="77"/>
      </p:cViewPr>
      <p:guideLst>
        <p:guide orient="horz" pos="663"/>
        <p:guide pos="257"/>
        <p:guide pos="7423"/>
        <p:guide orient="horz" pos="42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26DDD1A4-63E9-4C41-BD0C-A6576214358F}" type="datetimeFigureOut">
              <a:rPr kumimoji="1" lang="zh-CN" altLang="en-US" smtClean="0"/>
              <a:t>2024/5/20</a:t>
            </a:fld>
            <a:endParaRPr kumimoji="1"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0CF765C3-F77A-6D4A-A49F-194A41CA7DB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lumMod val="9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6985"/>
            <a:ext cx="12214136" cy="725214"/>
          </a:xfrm>
          <a:prstGeom prst="rect">
            <a:avLst/>
          </a:prstGeom>
        </p:spPr>
      </p:pic>
      <p:sp>
        <p:nvSpPr>
          <p:cNvPr id="6" name="Slide Number Placeholder 5"/>
          <p:cNvSpPr>
            <a:spLocks noGrp="1"/>
          </p:cNvSpPr>
          <p:nvPr>
            <p:ph type="sldNum" sz="quarter" idx="4"/>
          </p:nvPr>
        </p:nvSpPr>
        <p:spPr>
          <a:xfrm>
            <a:off x="11753215" y="0"/>
            <a:ext cx="452755" cy="365125"/>
          </a:xfrm>
          <a:prstGeom prst="rect">
            <a:avLst/>
          </a:prstGeom>
        </p:spPr>
        <p:txBody>
          <a:bodyPr vert="horz" lIns="91440" tIns="45720" rIns="91440" bIns="45720" rtlCol="0" anchor="ctr"/>
          <a:lstStyle>
            <a:lvl1pPr algn="r">
              <a:defRPr sz="1200">
                <a:solidFill>
                  <a:schemeClr val="bg1"/>
                </a:solidFill>
              </a:defRPr>
            </a:lvl1pPr>
          </a:lstStyle>
          <a:p>
            <a:fld id="{5F1D8F20-F945-584B-B149-8CCFBEFE168A}"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6985"/>
            <a:ext cx="12214136" cy="725214"/>
          </a:xfrm>
          <a:prstGeom prst="rect">
            <a:avLst/>
          </a:prstGeom>
        </p:spPr>
      </p:pic>
      <p:sp>
        <p:nvSpPr>
          <p:cNvPr id="2" name="矩形 1"/>
          <p:cNvSpPr/>
          <p:nvPr userDrawn="1"/>
        </p:nvSpPr>
        <p:spPr>
          <a:xfrm>
            <a:off x="-10160" y="6669160"/>
            <a:ext cx="12214136" cy="199000"/>
          </a:xfrm>
          <a:prstGeom prst="rect">
            <a:avLst/>
          </a:prstGeom>
          <a:solidFill>
            <a:srgbClr val="254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Slide Number Placeholder 5"/>
          <p:cNvSpPr>
            <a:spLocks noGrp="1"/>
          </p:cNvSpPr>
          <p:nvPr>
            <p:ph type="sldNum" sz="quarter" idx="4"/>
          </p:nvPr>
        </p:nvSpPr>
        <p:spPr>
          <a:xfrm>
            <a:off x="11753215" y="0"/>
            <a:ext cx="452755" cy="365125"/>
          </a:xfrm>
          <a:prstGeom prst="rect">
            <a:avLst/>
          </a:prstGeom>
        </p:spPr>
        <p:txBody>
          <a:bodyPr vert="horz" lIns="91440" tIns="45720" rIns="91440" bIns="45720" rtlCol="0" anchor="ctr"/>
          <a:lstStyle>
            <a:lvl1pPr algn="r">
              <a:defRPr sz="1200">
                <a:solidFill>
                  <a:schemeClr val="bg1"/>
                </a:solidFill>
              </a:defRPr>
            </a:lvl1pPr>
          </a:lstStyle>
          <a:p>
            <a:fld id="{5F1D8F20-F945-584B-B149-8CCFBEFE168A}"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4C608-40B1-4030-A28D-5B74BC98ADCE}" type="datetimeFigureOut">
              <a:rPr lang="en-US" smtClean="0"/>
              <a:t>5/20/2024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1D8F20-F945-584B-B149-8CCFBEFE168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41.png"/><Relationship Id="rId7" Type="http://schemas.openxmlformats.org/officeDocument/2006/relationships/image" Target="../media/image26.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6.svg"/><Relationship Id="rId4" Type="http://schemas.openxmlformats.org/officeDocument/2006/relationships/image" Target="../media/image49.png"/><Relationship Id="rId9"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55.png"/><Relationship Id="rId7" Type="http://schemas.openxmlformats.org/officeDocument/2006/relationships/image" Target="../media/image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5.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svg"/><Relationship Id="rId5" Type="http://schemas.openxmlformats.org/officeDocument/2006/relationships/image" Target="../media/image63.png"/><Relationship Id="rId10" Type="http://schemas.openxmlformats.org/officeDocument/2006/relationships/image" Target="../media/image5.png"/><Relationship Id="rId4" Type="http://schemas.openxmlformats.org/officeDocument/2006/relationships/image" Target="../media/image62.png"/><Relationship Id="rId9" Type="http://schemas.openxmlformats.org/officeDocument/2006/relationships/image" Target="../media/image48.png"/></Relationships>
</file>

<file path=ppt/slides/_rels/slide16.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18.bin"/><Relationship Id="rId18" Type="http://schemas.openxmlformats.org/officeDocument/2006/relationships/image" Target="../media/image75.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72.wmf"/><Relationship Id="rId17" Type="http://schemas.openxmlformats.org/officeDocument/2006/relationships/oleObject" Target="../embeddings/oleObject20.bin"/><Relationship Id="rId2" Type="http://schemas.openxmlformats.org/officeDocument/2006/relationships/image" Target="../media/image67.png"/><Relationship Id="rId16" Type="http://schemas.openxmlformats.org/officeDocument/2006/relationships/image" Target="../media/image74.wmf"/><Relationship Id="rId20" Type="http://schemas.openxmlformats.org/officeDocument/2006/relationships/image" Target="../media/image6.svg"/><Relationship Id="rId1" Type="http://schemas.openxmlformats.org/officeDocument/2006/relationships/slideLayout" Target="../slideLayouts/slideLayout2.xml"/><Relationship Id="rId6" Type="http://schemas.openxmlformats.org/officeDocument/2006/relationships/image" Target="../media/image69.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71.wmf"/><Relationship Id="rId19" Type="http://schemas.openxmlformats.org/officeDocument/2006/relationships/image" Target="../media/image5.png"/><Relationship Id="rId4" Type="http://schemas.openxmlformats.org/officeDocument/2006/relationships/image" Target="../media/image68.wmf"/><Relationship Id="rId9" Type="http://schemas.openxmlformats.org/officeDocument/2006/relationships/oleObject" Target="../embeddings/oleObject16.bin"/><Relationship Id="rId14" Type="http://schemas.openxmlformats.org/officeDocument/2006/relationships/image" Target="../media/image73.wmf"/></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7.png"/><Relationship Id="rId7" Type="http://schemas.openxmlformats.org/officeDocument/2006/relationships/oleObject" Target="../embeddings/oleObject21.bin"/><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10" Type="http://schemas.openxmlformats.org/officeDocument/2006/relationships/image" Target="../media/image46.svg"/><Relationship Id="rId4" Type="http://schemas.openxmlformats.org/officeDocument/2006/relationships/image" Target="../media/image78.png"/><Relationship Id="rId9"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8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image" Target="../media/image5.png"/><Relationship Id="rId3" Type="http://schemas.openxmlformats.org/officeDocument/2006/relationships/image" Target="../media/image84.wmf"/><Relationship Id="rId7" Type="http://schemas.openxmlformats.org/officeDocument/2006/relationships/oleObject" Target="../embeddings/oleObject25.bin"/><Relationship Id="rId12" Type="http://schemas.openxmlformats.org/officeDocument/2006/relationships/image" Target="../media/image88.wmf"/><Relationship Id="rId2" Type="http://schemas.openxmlformats.org/officeDocument/2006/relationships/oleObject" Target="../embeddings/oleObject23.bin"/><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oleObject" Target="../embeddings/oleObject27.bin"/><Relationship Id="rId5" Type="http://schemas.openxmlformats.org/officeDocument/2006/relationships/image" Target="../media/image85.wmf"/><Relationship Id="rId10" Type="http://schemas.openxmlformats.org/officeDocument/2006/relationships/image" Target="../media/image87.wmf"/><Relationship Id="rId4" Type="http://schemas.openxmlformats.org/officeDocument/2006/relationships/oleObject" Target="../embeddings/oleObject24.bin"/><Relationship Id="rId9" Type="http://schemas.openxmlformats.org/officeDocument/2006/relationships/oleObject" Target="../embeddings/oleObject26.bin"/><Relationship Id="rId14" Type="http://schemas.openxmlformats.org/officeDocument/2006/relationships/image" Target="../media/image6.svg"/></Relationships>
</file>

<file path=ppt/slides/_rels/slide21.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image" Target="../media/image5.png"/><Relationship Id="rId3" Type="http://schemas.openxmlformats.org/officeDocument/2006/relationships/image" Target="../media/image89.wmf"/><Relationship Id="rId7" Type="http://schemas.openxmlformats.org/officeDocument/2006/relationships/oleObject" Target="../embeddings/oleObject30.bin"/><Relationship Id="rId12" Type="http://schemas.openxmlformats.org/officeDocument/2006/relationships/image" Target="../media/image86.wmf"/><Relationship Id="rId2" Type="http://schemas.openxmlformats.org/officeDocument/2006/relationships/oleObject" Target="../embeddings/oleObject28.bin"/><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oleObject" Target="../embeddings/oleObject32.bin"/><Relationship Id="rId5" Type="http://schemas.openxmlformats.org/officeDocument/2006/relationships/image" Target="../media/image90.wmf"/><Relationship Id="rId10" Type="http://schemas.openxmlformats.org/officeDocument/2006/relationships/image" Target="../media/image84.wmf"/><Relationship Id="rId4" Type="http://schemas.openxmlformats.org/officeDocument/2006/relationships/oleObject" Target="../embeddings/oleObject29.bin"/><Relationship Id="rId9" Type="http://schemas.openxmlformats.org/officeDocument/2006/relationships/oleObject" Target="../embeddings/oleObject31.bin"/><Relationship Id="rId14" Type="http://schemas.openxmlformats.org/officeDocument/2006/relationships/image" Target="../media/image6.svg"/></Relationships>
</file>

<file path=ppt/slides/_rels/slide22.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38.bin"/><Relationship Id="rId3" Type="http://schemas.openxmlformats.org/officeDocument/2006/relationships/image" Target="../media/image91.wmf"/><Relationship Id="rId7" Type="http://schemas.openxmlformats.org/officeDocument/2006/relationships/oleObject" Target="../embeddings/oleObject35.bin"/><Relationship Id="rId12" Type="http://schemas.openxmlformats.org/officeDocument/2006/relationships/image" Target="../media/image84.wmf"/><Relationship Id="rId2" Type="http://schemas.openxmlformats.org/officeDocument/2006/relationships/oleObject" Target="../embeddings/oleObject33.bin"/><Relationship Id="rId16" Type="http://schemas.openxmlformats.org/officeDocument/2006/relationships/image" Target="../media/image6.svg"/><Relationship Id="rId1" Type="http://schemas.openxmlformats.org/officeDocument/2006/relationships/slideLayout" Target="../slideLayouts/slideLayout2.xml"/><Relationship Id="rId6" Type="http://schemas.openxmlformats.org/officeDocument/2006/relationships/image" Target="../media/image92.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image" Target="../media/image5.png"/><Relationship Id="rId10" Type="http://schemas.openxmlformats.org/officeDocument/2006/relationships/image" Target="../media/image85.wmf"/><Relationship Id="rId4" Type="http://schemas.openxmlformats.org/officeDocument/2006/relationships/image" Target="../media/image76.png"/><Relationship Id="rId9" Type="http://schemas.openxmlformats.org/officeDocument/2006/relationships/oleObject" Target="../embeddings/oleObject36.bin"/><Relationship Id="rId14" Type="http://schemas.openxmlformats.org/officeDocument/2006/relationships/image" Target="../media/image9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9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 Id="rId9"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6.svg"/><Relationship Id="rId3" Type="http://schemas.openxmlformats.org/officeDocument/2006/relationships/image" Target="../media/image3.wmf"/><Relationship Id="rId7" Type="http://schemas.openxmlformats.org/officeDocument/2006/relationships/image" Target="../media/image8.wmf"/><Relationship Id="rId12" Type="http://schemas.openxmlformats.org/officeDocument/2006/relationships/image" Target="../media/image5.png"/><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9.wmf"/></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6.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5.wmf"/><Relationship Id="rId2" Type="http://schemas.openxmlformats.org/officeDocument/2006/relationships/image" Target="../media/image11.png"/><Relationship Id="rId16"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7.sv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27.sv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5.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7.wmf"/><Relationship Id="rId7" Type="http://schemas.openxmlformats.org/officeDocument/2006/relationships/image" Target="../media/image39.w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image" Target="../media/image38.wmf"/><Relationship Id="rId4" Type="http://schemas.openxmlformats.org/officeDocument/2006/relationships/oleObject" Target="../embeddings/oleObject11.bin"/><Relationship Id="rId9"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5F1D8F20-F945-584B-B149-8CCFBEFE168A}" type="slidenum">
              <a:rPr kumimoji="1" lang="zh-CN" altLang="en-US" smtClean="0"/>
              <a:t>1</a:t>
            </a:fld>
            <a:endParaRPr kumimoji="1" lang="zh-CN" altLang="en-US"/>
          </a:p>
        </p:txBody>
      </p:sp>
      <p:sp>
        <p:nvSpPr>
          <p:cNvPr id="6" name="矩形 5"/>
          <p:cNvSpPr/>
          <p:nvPr/>
        </p:nvSpPr>
        <p:spPr>
          <a:xfrm>
            <a:off x="1026570" y="4489774"/>
            <a:ext cx="2430734" cy="662554"/>
          </a:xfrm>
          <a:prstGeom prst="rect">
            <a:avLst/>
          </a:prstGeom>
        </p:spPr>
        <p:txBody>
          <a:bodyPr wrap="square">
            <a:spAutoFit/>
          </a:bodyPr>
          <a:lstStyle/>
          <a:p>
            <a:pPr algn="ctr" fontAlgn="auto">
              <a:lnSpc>
                <a:spcPct val="150000"/>
              </a:lnSpc>
              <a:spcAft>
                <a:spcPts val="0"/>
              </a:spcAft>
            </a:pPr>
            <a:r>
              <a:rPr lang="zh-CN" altLang="en-US" sz="2800" b="1" dirty="0">
                <a:latin typeface="微软雅黑" panose="020B0503020204020204" pitchFamily="34" charset="-122"/>
                <a:ea typeface="微软雅黑" panose="020B0503020204020204" pitchFamily="34" charset="-122"/>
              </a:rPr>
              <a:t>参考材料：</a:t>
            </a:r>
            <a:endParaRPr lang="en-US" altLang="zh-CN" sz="2800" b="1" dirty="0">
              <a:latin typeface="微软雅黑" panose="020B0503020204020204" pitchFamily="34" charset="-122"/>
              <a:ea typeface="微软雅黑" panose="020B0503020204020204" pitchFamily="34" charset="-122"/>
            </a:endParaRP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人造天体动力学与空间态势感知导论</a:t>
            </a:r>
          </a:p>
        </p:txBody>
      </p:sp>
      <p:grpSp>
        <p:nvGrpSpPr>
          <p:cNvPr id="7" name="组合 6"/>
          <p:cNvGrpSpPr/>
          <p:nvPr/>
        </p:nvGrpSpPr>
        <p:grpSpPr>
          <a:xfrm>
            <a:off x="1332619" y="1874697"/>
            <a:ext cx="9527468" cy="2676711"/>
            <a:chOff x="2916" y="2952"/>
            <a:chExt cx="15004" cy="4215"/>
          </a:xfrm>
        </p:grpSpPr>
        <p:sp>
          <p:nvSpPr>
            <p:cNvPr id="2" name="矩形 1"/>
            <p:cNvSpPr/>
            <p:nvPr/>
          </p:nvSpPr>
          <p:spPr>
            <a:xfrm>
              <a:off x="3279" y="4265"/>
              <a:ext cx="14400" cy="1212"/>
            </a:xfrm>
            <a:prstGeom prst="rect">
              <a:avLst/>
            </a:prstGeom>
          </p:spPr>
          <p:txBody>
            <a:bodyPr wrap="square">
              <a:spAutoFit/>
            </a:bodyPr>
            <a:lstStyle/>
            <a:p>
              <a:pPr algn="ctr" fontAlgn="auto">
                <a:spcAft>
                  <a:spcPts val="0"/>
                </a:spcAft>
              </a:pPr>
              <a:r>
                <a:rPr lang="en-US" altLang="zh-CN" sz="4400" b="1" dirty="0">
                  <a:solidFill>
                    <a:srgbClr val="0000FF"/>
                  </a:solidFill>
                  <a:latin typeface="微软雅黑" panose="020B0503020204020204" pitchFamily="34" charset="-122"/>
                  <a:ea typeface="微软雅黑" panose="020B0503020204020204" pitchFamily="34" charset="-122"/>
                </a:rPr>
                <a:t>08 </a:t>
              </a:r>
              <a:r>
                <a:rPr lang="zh-CN" altLang="en-US" sz="4400" b="1" dirty="0">
                  <a:solidFill>
                    <a:srgbClr val="0000FF"/>
                  </a:solidFill>
                  <a:latin typeface="微软雅黑" panose="020B0503020204020204" pitchFamily="34" charset="-122"/>
                  <a:ea typeface="微软雅黑" panose="020B0503020204020204" pitchFamily="34" charset="-122"/>
                </a:rPr>
                <a:t>受摄二体问题</a:t>
              </a:r>
            </a:p>
          </p:txBody>
        </p:sp>
        <p:sp>
          <p:nvSpPr>
            <p:cNvPr id="8" name="矩形 7"/>
            <p:cNvSpPr/>
            <p:nvPr/>
          </p:nvSpPr>
          <p:spPr>
            <a:xfrm>
              <a:off x="3400" y="3462"/>
              <a:ext cx="14028" cy="3212"/>
            </a:xfrm>
            <a:prstGeom prst="rect">
              <a:avLst/>
            </a:prstGeom>
            <a:noFill/>
            <a:ln w="31750">
              <a:solidFill>
                <a:srgbClr val="061E37"/>
              </a:solidFill>
            </a:ln>
            <a:extLst>
              <a:ext uri="{909E8E84-426E-40DD-AFC4-6F175D3DCCD1}">
                <a14:hiddenFill xmlns:a14="http://schemas.microsoft.com/office/drawing/2010/main">
                  <a:solidFill>
                    <a:srgbClr val="144B5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192" y="3196"/>
              <a:ext cx="725" cy="725"/>
            </a:xfrm>
            <a:prstGeom prst="rect">
              <a:avLst/>
            </a:prstGeom>
            <a:solidFill>
              <a:srgbClr val="648DBA">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6973" y="6182"/>
              <a:ext cx="641" cy="708"/>
            </a:xfrm>
            <a:prstGeom prst="rect">
              <a:avLst/>
            </a:prstGeom>
            <a:solidFill>
              <a:srgbClr val="648DBA">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7279" y="6459"/>
              <a:ext cx="641" cy="708"/>
            </a:xfrm>
            <a:prstGeom prst="rect">
              <a:avLst/>
            </a:prstGeom>
            <a:solidFill>
              <a:srgbClr val="1B365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916" y="2952"/>
              <a:ext cx="725" cy="725"/>
            </a:xfrm>
            <a:prstGeom prst="rect">
              <a:avLst/>
            </a:prstGeom>
            <a:solidFill>
              <a:srgbClr val="1B365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a:extLst>
              <a:ext uri="{FF2B5EF4-FFF2-40B4-BE49-F238E27FC236}">
                <a16:creationId xmlns:a16="http://schemas.microsoft.com/office/drawing/2014/main" id="{40C9EDEE-C428-CD5D-2D05-1EC178B15FB5}"/>
              </a:ext>
            </a:extLst>
          </p:cNvPr>
          <p:cNvSpPr/>
          <p:nvPr/>
        </p:nvSpPr>
        <p:spPr>
          <a:xfrm>
            <a:off x="3003414" y="4516087"/>
            <a:ext cx="6181775" cy="662297"/>
          </a:xfrm>
          <a:prstGeom prst="rect">
            <a:avLst/>
          </a:prstGeom>
        </p:spPr>
        <p:txBody>
          <a:bodyPr wrap="square">
            <a:spAutoFit/>
          </a:bodyPr>
          <a:lstStyle/>
          <a:p>
            <a:pPr fontAlgn="auto">
              <a:lnSpc>
                <a:spcPct val="150000"/>
              </a:lnSpc>
              <a:spcAft>
                <a:spcPts val="0"/>
              </a:spcAft>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航天动力学引论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3.1~3.3</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4.1</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节</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矩形 12">
            <a:extLst>
              <a:ext uri="{FF2B5EF4-FFF2-40B4-BE49-F238E27FC236}">
                <a16:creationId xmlns:a16="http://schemas.microsoft.com/office/drawing/2014/main" id="{3650274D-9BA1-B051-E073-2FA520F9F45B}"/>
              </a:ext>
            </a:extLst>
          </p:cNvPr>
          <p:cNvSpPr/>
          <p:nvPr/>
        </p:nvSpPr>
        <p:spPr>
          <a:xfrm>
            <a:off x="8085659" y="5483605"/>
            <a:ext cx="3432334" cy="830997"/>
          </a:xfrm>
          <a:prstGeom prst="rect">
            <a:avLst/>
          </a:prstGeom>
        </p:spPr>
        <p:txBody>
          <a:bodyPr wrap="square">
            <a:spAutoFit/>
          </a:bodyPr>
          <a:lstStyle/>
          <a:p>
            <a:pPr algn="ctr" fontAlgn="auto">
              <a:spcAft>
                <a:spcPts val="0"/>
              </a:spcAft>
            </a:pPr>
            <a:r>
              <a:rPr lang="zh-CN" altLang="en-US" sz="2400" b="1" dirty="0">
                <a:solidFill>
                  <a:schemeClr val="tx1"/>
                </a:solidFill>
                <a:latin typeface="华文行楷" panose="02010800040101010101" pitchFamily="2" charset="-122"/>
                <a:ea typeface="华文行楷" panose="02010800040101010101" pitchFamily="2" charset="-122"/>
                <a:sym typeface="+mn-ea"/>
              </a:rPr>
              <a:t>林厚源 </a:t>
            </a:r>
            <a:r>
              <a:rPr lang="en-US" altLang="zh-CN" sz="2400" b="1">
                <a:solidFill>
                  <a:schemeClr val="tx1"/>
                </a:solidFill>
                <a:latin typeface="华文行楷" panose="02010800040101010101" pitchFamily="2" charset="-122"/>
                <a:ea typeface="华文行楷" panose="02010800040101010101" pitchFamily="2" charset="-122"/>
                <a:sym typeface="+mn-ea"/>
              </a:rPr>
              <a:t>in </a:t>
            </a:r>
            <a:r>
              <a:rPr lang="en-US" altLang="zh-CN" sz="2400" b="1">
                <a:solidFill>
                  <a:schemeClr val="tx1"/>
                </a:solidFill>
                <a:latin typeface="Times New Roman" panose="02020603050405020304" pitchFamily="18" charset="0"/>
                <a:ea typeface="华文行楷" panose="02010800040101010101" pitchFamily="2" charset="-122"/>
                <a:cs typeface="Times New Roman" panose="02020603050405020304" pitchFamily="18" charset="0"/>
                <a:sym typeface="+mn-ea"/>
              </a:rPr>
              <a:t>2024</a:t>
            </a:r>
            <a:endParaRPr lang="en-US" altLang="zh-CN" sz="2400" b="1" dirty="0">
              <a:solidFill>
                <a:schemeClr val="tx1"/>
              </a:solidFill>
              <a:latin typeface="Times New Roman" panose="02020603050405020304" pitchFamily="18" charset="0"/>
              <a:ea typeface="华文行楷" panose="02010800040101010101" pitchFamily="2" charset="-122"/>
              <a:cs typeface="Times New Roman" panose="02020603050405020304" pitchFamily="18" charset="0"/>
              <a:sym typeface="+mn-ea"/>
            </a:endParaRPr>
          </a:p>
          <a:p>
            <a:pPr fontAlgn="auto">
              <a:spcAft>
                <a:spcPts val="0"/>
              </a:spcAft>
            </a:pP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sym typeface="+mn-ea"/>
              </a:rPr>
              <a:t>linhouyuan</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GB" altLang="zh-CN" sz="2400" b="1" dirty="0">
                <a:latin typeface="Times New Roman" panose="02020603050405020304" pitchFamily="18" charset="0"/>
                <a:ea typeface="微软雅黑" panose="020B0503020204020204" pitchFamily="34" charset="-122"/>
                <a:cs typeface="Times New Roman" panose="02020603050405020304" pitchFamily="18" charset="0"/>
              </a:rPr>
              <a:t>ustc.edu.cn</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两种摄动运动方程选择：</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10</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sp>
        <p:nvSpPr>
          <p:cNvPr id="2" name="矩形 1">
            <a:extLst>
              <a:ext uri="{FF2B5EF4-FFF2-40B4-BE49-F238E27FC236}">
                <a16:creationId xmlns:a16="http://schemas.microsoft.com/office/drawing/2014/main" id="{CC93A3DE-7BCD-B63E-2287-BA8F4AEB10C1}"/>
              </a:ext>
            </a:extLst>
          </p:cNvPr>
          <p:cNvSpPr/>
          <p:nvPr/>
        </p:nvSpPr>
        <p:spPr>
          <a:xfrm>
            <a:off x="1511847" y="5683551"/>
            <a:ext cx="4300716" cy="499624"/>
          </a:xfrm>
          <a:prstGeom prst="rect">
            <a:avLst/>
          </a:prstGeom>
        </p:spPr>
        <p:txBody>
          <a:bodyPr wrap="square">
            <a:spAutoFit/>
          </a:bodyPr>
          <a:lstStyle/>
          <a:p>
            <a:pPr algn="ctr" fontAlgn="auto">
              <a:lnSpc>
                <a:spcPct val="150000"/>
              </a:lnSpc>
              <a:spcAft>
                <a:spcPts val="0"/>
              </a:spcAft>
            </a:pPr>
            <a:r>
              <a:rPr lang="zh-CN" altLang="en-US" sz="2000" b="1" dirty="0">
                <a:solidFill>
                  <a:srgbClr val="0000FF"/>
                </a:solidFill>
                <a:latin typeface="微软雅黑" panose="020B0503020204020204" pitchFamily="34" charset="-122"/>
                <a:ea typeface="微软雅黑" panose="020B0503020204020204" pitchFamily="34" charset="-122"/>
                <a:sym typeface="+mn-ea"/>
              </a:rPr>
              <a:t>摄动势通常比摄动力更简洁</a:t>
            </a:r>
            <a:endParaRPr lang="zh-CN" sz="2000" b="1" dirty="0">
              <a:solidFill>
                <a:srgbClr val="0000FF"/>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8FA54588-EA33-33BA-D83F-577FD74821E2}"/>
              </a:ext>
            </a:extLst>
          </p:cNvPr>
          <p:cNvSpPr/>
          <p:nvPr/>
        </p:nvSpPr>
        <p:spPr>
          <a:xfrm>
            <a:off x="1038175" y="1988923"/>
            <a:ext cx="3040489" cy="2346283"/>
          </a:xfrm>
          <a:prstGeom prst="rect">
            <a:avLst/>
          </a:prstGeom>
        </p:spPr>
        <p:txBody>
          <a:bodyPr wrap="square">
            <a:spAutoFit/>
          </a:bodyPr>
          <a:lstStyle/>
          <a:p>
            <a:pPr marL="457200" indent="-457200" fontAlgn="auto">
              <a:lnSpc>
                <a:spcPct val="150000"/>
              </a:lnSpc>
              <a:spcAft>
                <a:spcPts val="0"/>
              </a:spcAft>
              <a:buFont typeface="Wingdings" panose="05000000000000000000" pitchFamily="2" charset="2"/>
              <a:buChar char="Ø"/>
            </a:pPr>
            <a:r>
              <a:rPr lang="zh-CN" altLang="en-US" sz="2000" b="1" dirty="0">
                <a:solidFill>
                  <a:schemeClr val="tx1"/>
                </a:solidFill>
                <a:latin typeface="微软雅黑" panose="020B0503020204020204" pitchFamily="34" charset="-122"/>
                <a:ea typeface="微软雅黑" panose="020B0503020204020204" pitchFamily="34" charset="-122"/>
                <a:sym typeface="+mn-ea"/>
              </a:rPr>
              <a:t>中心引力位</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endParaRPr lang="en-US" altLang="zh-CN" sz="2000" b="1" dirty="0">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r>
              <a:rPr lang="zh-CN" altLang="en-US" sz="2000" b="1" dirty="0">
                <a:solidFill>
                  <a:schemeClr val="tx1"/>
                </a:solidFill>
                <a:latin typeface="微软雅黑" panose="020B0503020204020204" pitchFamily="34" charset="-122"/>
                <a:ea typeface="微软雅黑" panose="020B0503020204020204" pitchFamily="34" charset="-122"/>
                <a:sym typeface="+mn-ea"/>
              </a:rPr>
              <a:t>第三体引力和摄动势</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p:txBody>
      </p:sp>
      <p:sp>
        <p:nvSpPr>
          <p:cNvPr id="14" name="矩形 13">
            <a:extLst>
              <a:ext uri="{FF2B5EF4-FFF2-40B4-BE49-F238E27FC236}">
                <a16:creationId xmlns:a16="http://schemas.microsoft.com/office/drawing/2014/main" id="{15690F7F-5696-10AD-2C66-69289814C259}"/>
              </a:ext>
            </a:extLst>
          </p:cNvPr>
          <p:cNvSpPr/>
          <p:nvPr/>
        </p:nvSpPr>
        <p:spPr>
          <a:xfrm>
            <a:off x="7943472" y="2094583"/>
            <a:ext cx="3040489" cy="2346283"/>
          </a:xfrm>
          <a:prstGeom prst="rect">
            <a:avLst/>
          </a:prstGeom>
        </p:spPr>
        <p:txBody>
          <a:bodyPr wrap="square">
            <a:spAutoFit/>
          </a:bodyPr>
          <a:lstStyle/>
          <a:p>
            <a:pPr marL="457200" indent="-457200" fontAlgn="auto">
              <a:lnSpc>
                <a:spcPct val="150000"/>
              </a:lnSpc>
              <a:spcAft>
                <a:spcPts val="0"/>
              </a:spcAft>
              <a:buFont typeface="Wingdings" panose="05000000000000000000" pitchFamily="2" charset="2"/>
              <a:buChar char="Ø"/>
            </a:pPr>
            <a:r>
              <a:rPr lang="zh-CN" altLang="en-US" sz="2000" b="1" dirty="0">
                <a:solidFill>
                  <a:schemeClr val="tx1"/>
                </a:solidFill>
                <a:latin typeface="微软雅黑" panose="020B0503020204020204" pitchFamily="34" charset="-122"/>
                <a:ea typeface="微软雅黑" panose="020B0503020204020204" pitchFamily="34" charset="-122"/>
                <a:sym typeface="+mn-ea"/>
              </a:rPr>
              <a:t>静止大气阻力</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endParaRPr lang="en-US" altLang="zh-CN" sz="2000" b="1" dirty="0">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r>
              <a:rPr lang="zh-CN" altLang="en-US" sz="2000" b="1" dirty="0">
                <a:solidFill>
                  <a:schemeClr val="tx1"/>
                </a:solidFill>
                <a:latin typeface="微软雅黑" panose="020B0503020204020204" pitchFamily="34" charset="-122"/>
                <a:ea typeface="微软雅黑" panose="020B0503020204020204" pitchFamily="34" charset="-122"/>
                <a:sym typeface="+mn-ea"/>
              </a:rPr>
              <a:t>光压作用</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p:txBody>
      </p:sp>
      <p:sp>
        <p:nvSpPr>
          <p:cNvPr id="20" name="矩形 19">
            <a:extLst>
              <a:ext uri="{FF2B5EF4-FFF2-40B4-BE49-F238E27FC236}">
                <a16:creationId xmlns:a16="http://schemas.microsoft.com/office/drawing/2014/main" id="{5DFAA2D2-90D6-5536-9037-8FA903A694D2}"/>
              </a:ext>
            </a:extLst>
          </p:cNvPr>
          <p:cNvSpPr/>
          <p:nvPr/>
        </p:nvSpPr>
        <p:spPr>
          <a:xfrm>
            <a:off x="10538607" y="6314763"/>
            <a:ext cx="1440985" cy="307777"/>
          </a:xfrm>
          <a:prstGeom prst="rect">
            <a:avLst/>
          </a:prstGeom>
        </p:spPr>
        <p:txBody>
          <a:bodyPr wrap="square">
            <a:spAutoFit/>
          </a:bodyPr>
          <a:lstStyle/>
          <a:p>
            <a:pPr algn="ctr" fontAlgn="auto">
              <a:spcAft>
                <a:spcPts val="0"/>
              </a:spcAft>
            </a:pPr>
            <a:r>
              <a:rPr lang="zh-CN" altLang="en-US" sz="1400" b="1" dirty="0">
                <a:latin typeface="微软雅黑" panose="020B0503020204020204" pitchFamily="34" charset="-122"/>
                <a:ea typeface="微软雅黑" panose="020B0503020204020204" pitchFamily="34" charset="-122"/>
              </a:rPr>
              <a:t>第</a:t>
            </a:r>
            <a:r>
              <a:rPr lang="en-US" altLang="zh-CN" sz="1400" b="1" dirty="0">
                <a:latin typeface="微软雅黑" panose="020B0503020204020204" pitchFamily="34" charset="-122"/>
                <a:ea typeface="微软雅黑" panose="020B0503020204020204" pitchFamily="34" charset="-122"/>
              </a:rPr>
              <a:t>9</a:t>
            </a:r>
            <a:r>
              <a:rPr lang="zh-CN" altLang="en-US" sz="1400" b="1" dirty="0">
                <a:latin typeface="微软雅黑" panose="020B0503020204020204" pitchFamily="34" charset="-122"/>
                <a:ea typeface="微软雅黑" panose="020B0503020204020204" pitchFamily="34" charset="-122"/>
              </a:rPr>
              <a:t>节课见</a:t>
            </a:r>
            <a:r>
              <a:rPr lang="en-US" altLang="zh-CN" sz="1400" b="1" dirty="0">
                <a:latin typeface="微软雅黑" panose="020B0503020204020204" pitchFamily="34" charset="-122"/>
                <a:ea typeface="微软雅黑" panose="020B0503020204020204" pitchFamily="34" charset="-122"/>
              </a:rPr>
              <a:t>~</a:t>
            </a:r>
            <a:endParaRPr lang="zh-CN" sz="1400" b="1" dirty="0">
              <a:latin typeface="微软雅黑" panose="020B0503020204020204" pitchFamily="34" charset="-122"/>
              <a:ea typeface="微软雅黑" panose="020B0503020204020204" pitchFamily="34" charset="-122"/>
            </a:endParaRPr>
          </a:p>
        </p:txBody>
      </p:sp>
      <p:pic>
        <p:nvPicPr>
          <p:cNvPr id="22" name="图片 21">
            <a:extLst>
              <a:ext uri="{FF2B5EF4-FFF2-40B4-BE49-F238E27FC236}">
                <a16:creationId xmlns:a16="http://schemas.microsoft.com/office/drawing/2014/main" id="{2B0A7C18-2E96-0C75-9E4B-AE4B65F306A3}"/>
              </a:ext>
            </a:extLst>
          </p:cNvPr>
          <p:cNvPicPr>
            <a:picLocks noChangeAspect="1"/>
          </p:cNvPicPr>
          <p:nvPr/>
        </p:nvPicPr>
        <p:blipFill>
          <a:blip r:embed="rId2"/>
          <a:stretch>
            <a:fillRect/>
          </a:stretch>
        </p:blipFill>
        <p:spPr>
          <a:xfrm>
            <a:off x="1334762" y="2712331"/>
            <a:ext cx="6161505" cy="604873"/>
          </a:xfrm>
          <a:prstGeom prst="rect">
            <a:avLst/>
          </a:prstGeom>
        </p:spPr>
      </p:pic>
      <p:pic>
        <p:nvPicPr>
          <p:cNvPr id="6" name="图片 5">
            <a:extLst>
              <a:ext uri="{FF2B5EF4-FFF2-40B4-BE49-F238E27FC236}">
                <a16:creationId xmlns:a16="http://schemas.microsoft.com/office/drawing/2014/main" id="{EFF533FF-C4EA-B00D-2426-A2F95EF027D9}"/>
              </a:ext>
            </a:extLst>
          </p:cNvPr>
          <p:cNvPicPr>
            <a:picLocks noChangeAspect="1"/>
          </p:cNvPicPr>
          <p:nvPr/>
        </p:nvPicPr>
        <p:blipFill>
          <a:blip r:embed="rId3"/>
          <a:stretch>
            <a:fillRect/>
          </a:stretch>
        </p:blipFill>
        <p:spPr>
          <a:xfrm>
            <a:off x="1436799" y="4723542"/>
            <a:ext cx="2978716" cy="571673"/>
          </a:xfrm>
          <a:prstGeom prst="rect">
            <a:avLst/>
          </a:prstGeom>
        </p:spPr>
      </p:pic>
      <p:pic>
        <p:nvPicPr>
          <p:cNvPr id="8" name="图片 7">
            <a:extLst>
              <a:ext uri="{FF2B5EF4-FFF2-40B4-BE49-F238E27FC236}">
                <a16:creationId xmlns:a16="http://schemas.microsoft.com/office/drawing/2014/main" id="{E52973E1-8441-5C06-EA7C-57445C11ED5A}"/>
              </a:ext>
            </a:extLst>
          </p:cNvPr>
          <p:cNvPicPr>
            <a:picLocks noChangeAspect="1"/>
          </p:cNvPicPr>
          <p:nvPr/>
        </p:nvPicPr>
        <p:blipFill>
          <a:blip r:embed="rId4"/>
          <a:stretch>
            <a:fillRect/>
          </a:stretch>
        </p:blipFill>
        <p:spPr>
          <a:xfrm>
            <a:off x="4732187" y="4473075"/>
            <a:ext cx="2331584" cy="1023960"/>
          </a:xfrm>
          <a:prstGeom prst="rect">
            <a:avLst/>
          </a:prstGeom>
        </p:spPr>
      </p:pic>
      <p:pic>
        <p:nvPicPr>
          <p:cNvPr id="18" name="图片 17">
            <a:extLst>
              <a:ext uri="{FF2B5EF4-FFF2-40B4-BE49-F238E27FC236}">
                <a16:creationId xmlns:a16="http://schemas.microsoft.com/office/drawing/2014/main" id="{4B74AE01-2A24-BC52-264B-62A6D0F50E69}"/>
              </a:ext>
            </a:extLst>
          </p:cNvPr>
          <p:cNvPicPr>
            <a:picLocks noChangeAspect="1"/>
          </p:cNvPicPr>
          <p:nvPr/>
        </p:nvPicPr>
        <p:blipFill>
          <a:blip r:embed="rId5"/>
          <a:stretch>
            <a:fillRect/>
          </a:stretch>
        </p:blipFill>
        <p:spPr>
          <a:xfrm>
            <a:off x="8786310" y="4786384"/>
            <a:ext cx="1866543" cy="566629"/>
          </a:xfrm>
          <a:prstGeom prst="rect">
            <a:avLst/>
          </a:prstGeom>
        </p:spPr>
      </p:pic>
      <p:pic>
        <p:nvPicPr>
          <p:cNvPr id="23" name="图片 22">
            <a:extLst>
              <a:ext uri="{FF2B5EF4-FFF2-40B4-BE49-F238E27FC236}">
                <a16:creationId xmlns:a16="http://schemas.microsoft.com/office/drawing/2014/main" id="{85A032B8-AF84-D931-DEA8-9F9B9FC4252A}"/>
              </a:ext>
            </a:extLst>
          </p:cNvPr>
          <p:cNvPicPr>
            <a:picLocks noChangeAspect="1"/>
          </p:cNvPicPr>
          <p:nvPr/>
        </p:nvPicPr>
        <p:blipFill>
          <a:blip r:embed="rId6"/>
          <a:stretch>
            <a:fillRect/>
          </a:stretch>
        </p:blipFill>
        <p:spPr>
          <a:xfrm>
            <a:off x="8623348" y="2761813"/>
            <a:ext cx="2434697" cy="505911"/>
          </a:xfrm>
          <a:prstGeom prst="rect">
            <a:avLst/>
          </a:prstGeom>
        </p:spPr>
      </p:pic>
      <p:pic>
        <p:nvPicPr>
          <p:cNvPr id="7" name="图形 6" descr="紧张的脸轮廓 纯色填充">
            <a:extLst>
              <a:ext uri="{FF2B5EF4-FFF2-40B4-BE49-F238E27FC236}">
                <a16:creationId xmlns:a16="http://schemas.microsoft.com/office/drawing/2014/main" id="{5DCE05FF-079D-E3CF-A088-CE16B92FD6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0" y="717472"/>
            <a:ext cx="571360" cy="571360"/>
          </a:xfrm>
          <a:prstGeom prst="rect">
            <a:avLst/>
          </a:prstGeom>
        </p:spPr>
      </p:pic>
    </p:spTree>
    <p:extLst>
      <p:ext uri="{BB962C8B-B14F-4D97-AF65-F5344CB8AC3E}">
        <p14:creationId xmlns:p14="http://schemas.microsoft.com/office/powerpoint/2010/main" val="33047256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371535"/>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求解：</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914400" lvl="1" indent="-457200">
              <a:lnSpc>
                <a:spcPct val="200000"/>
              </a:lnSpc>
              <a:buFont typeface="Wingdings" panose="05000000000000000000" pitchFamily="2" charset="2"/>
              <a:buChar char="Ø"/>
            </a:pPr>
            <a:r>
              <a:rPr lang="zh-CN" altLang="en-US" sz="2800" b="1" dirty="0">
                <a:solidFill>
                  <a:srgbClr val="0000FF"/>
                </a:solidFill>
                <a:latin typeface="微软雅黑" panose="020B0503020204020204" pitchFamily="34" charset="-122"/>
                <a:ea typeface="微软雅黑" panose="020B0503020204020204" pitchFamily="34" charset="-122"/>
                <a:sym typeface="+mn-ea"/>
              </a:rPr>
              <a:t>数值方法</a:t>
            </a:r>
            <a:r>
              <a:rPr lang="zh-CN" altLang="en-US" sz="2800" b="1" dirty="0">
                <a:solidFill>
                  <a:schemeClr val="tx1"/>
                </a:solidFill>
                <a:latin typeface="微软雅黑" panose="020B0503020204020204" pitchFamily="34" charset="-122"/>
                <a:ea typeface="微软雅黑" panose="020B0503020204020204" pitchFamily="34" charset="-122"/>
                <a:sym typeface="+mn-ea"/>
              </a:rPr>
              <a:t>：包括</a:t>
            </a:r>
            <a:r>
              <a:rPr lang="zh-CN" altLang="en-US" sz="2800" b="1" dirty="0">
                <a:solidFill>
                  <a:srgbClr val="0000FF"/>
                </a:solidFill>
                <a:latin typeface="微软雅黑" panose="020B0503020204020204" pitchFamily="34" charset="-122"/>
                <a:ea typeface="微软雅黑" panose="020B0503020204020204" pitchFamily="34" charset="-122"/>
                <a:sym typeface="+mn-ea"/>
              </a:rPr>
              <a:t>半数值半解析</a:t>
            </a:r>
            <a:endParaRPr lang="en-US" altLang="zh-CN" sz="2800" b="1" dirty="0">
              <a:solidFill>
                <a:srgbClr val="0000FF"/>
              </a:solidFill>
              <a:latin typeface="微软雅黑" panose="020B0503020204020204" pitchFamily="34" charset="-122"/>
              <a:ea typeface="微软雅黑" panose="020B0503020204020204" pitchFamily="34" charset="-122"/>
              <a:sym typeface="+mn-ea"/>
            </a:endParaRPr>
          </a:p>
          <a:p>
            <a:pPr marL="914400" lvl="1" indent="-457200">
              <a:lnSpc>
                <a:spcPct val="200000"/>
              </a:lnSpc>
              <a:buFont typeface="Wingdings" panose="05000000000000000000" pitchFamily="2" charset="2"/>
              <a:buChar char="Ø"/>
            </a:pPr>
            <a:r>
              <a:rPr lang="zh-CN" altLang="en-US" sz="2800" b="1" dirty="0">
                <a:solidFill>
                  <a:srgbClr val="0000FF"/>
                </a:solidFill>
                <a:latin typeface="微软雅黑" panose="020B0503020204020204" pitchFamily="34" charset="-122"/>
                <a:ea typeface="微软雅黑" panose="020B0503020204020204" pitchFamily="34" charset="-122"/>
                <a:sym typeface="+mn-ea"/>
              </a:rPr>
              <a:t>几何方法</a:t>
            </a:r>
            <a:r>
              <a:rPr lang="zh-CN" altLang="en-US" sz="2800" b="1" dirty="0">
                <a:solidFill>
                  <a:schemeClr val="tx1"/>
                </a:solidFill>
                <a:latin typeface="微软雅黑" panose="020B0503020204020204" pitchFamily="34" charset="-122"/>
                <a:ea typeface="微软雅黑" panose="020B0503020204020204" pitchFamily="34" charset="-122"/>
                <a:sym typeface="+mn-ea"/>
              </a:rPr>
              <a:t>：画相图找平衡点（定性分析，通常用正则根数）</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914400" lvl="1" indent="-457200">
              <a:lnSpc>
                <a:spcPct val="200000"/>
              </a:lnSpc>
              <a:buFont typeface="Wingdings" panose="05000000000000000000" pitchFamily="2" charset="2"/>
              <a:buChar char="Ø"/>
            </a:pPr>
            <a:r>
              <a:rPr lang="zh-CN" altLang="en-US" sz="2800" b="1" dirty="0">
                <a:solidFill>
                  <a:srgbClr val="FF0000"/>
                </a:solidFill>
                <a:latin typeface="微软雅黑" panose="020B0503020204020204" pitchFamily="34" charset="-122"/>
                <a:ea typeface="微软雅黑" panose="020B0503020204020204" pitchFamily="34" charset="-122"/>
                <a:sym typeface="+mn-ea"/>
              </a:rPr>
              <a:t>解析方法</a:t>
            </a:r>
            <a:r>
              <a:rPr lang="zh-CN" altLang="en-US" sz="2800" b="1" dirty="0">
                <a:solidFill>
                  <a:schemeClr val="tx1"/>
                </a:solidFill>
                <a:latin typeface="微软雅黑" panose="020B0503020204020204" pitchFamily="34" charset="-122"/>
                <a:ea typeface="微软雅黑" panose="020B0503020204020204" pitchFamily="34" charset="-122"/>
                <a:sym typeface="+mn-ea"/>
              </a:rPr>
              <a:t>：分析变化特征</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1371600" lvl="2" indent="-457200">
              <a:lnSpc>
                <a:spcPct val="200000"/>
              </a:lnSpc>
              <a:buFont typeface="Wingdings" panose="05000000000000000000" pitchFamily="2" charset="2"/>
              <a:buChar char="u"/>
            </a:pPr>
            <a:r>
              <a:rPr lang="zh-CN" altLang="en-US" sz="2400" b="1" dirty="0">
                <a:solidFill>
                  <a:schemeClr val="tx1"/>
                </a:solidFill>
                <a:latin typeface="微软雅黑" panose="020B0503020204020204" pitchFamily="34" charset="-122"/>
                <a:ea typeface="微软雅黑" panose="020B0503020204020204" pitchFamily="34" charset="-122"/>
                <a:sym typeface="+mn-ea"/>
              </a:rPr>
              <a:t>摄动法（小</a:t>
            </a:r>
            <a:r>
              <a:rPr lang="zh-CN" altLang="en-US" sz="2400" b="1" dirty="0">
                <a:latin typeface="微软雅黑" panose="020B0503020204020204" pitchFamily="34" charset="-122"/>
                <a:ea typeface="微软雅黑" panose="020B0503020204020204" pitchFamily="34" charset="-122"/>
                <a:sym typeface="+mn-ea"/>
              </a:rPr>
              <a:t>参数幂级数解）</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1371600" lvl="2" indent="-457200">
              <a:lnSpc>
                <a:spcPct val="200000"/>
              </a:lnSpc>
              <a:buFont typeface="Wingdings" panose="05000000000000000000" pitchFamily="2" charset="2"/>
              <a:buChar char="u"/>
            </a:pPr>
            <a:r>
              <a:rPr lang="zh-CN" altLang="en-US" sz="2400" b="1" dirty="0">
                <a:solidFill>
                  <a:schemeClr val="tx1"/>
                </a:solidFill>
                <a:latin typeface="微软雅黑" panose="020B0503020204020204" pitchFamily="34" charset="-122"/>
                <a:ea typeface="微软雅黑" panose="020B0503020204020204" pitchFamily="34" charset="-122"/>
                <a:sym typeface="+mn-ea"/>
              </a:rPr>
              <a:t>改进的摄动法（平均根数法）</a:t>
            </a: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11</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pic>
        <p:nvPicPr>
          <p:cNvPr id="2" name="图形 1" descr="眩晕的脸轮廓 纯色填充">
            <a:extLst>
              <a:ext uri="{FF2B5EF4-FFF2-40B4-BE49-F238E27FC236}">
                <a16:creationId xmlns:a16="http://schemas.microsoft.com/office/drawing/2014/main" id="{31C993B6-E53E-2464-2728-3FE22D091C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711200"/>
            <a:ext cx="571360" cy="571360"/>
          </a:xfrm>
          <a:prstGeom prst="rect">
            <a:avLst/>
          </a:prstGeom>
        </p:spPr>
      </p:pic>
    </p:spTree>
    <p:extLst>
      <p:ext uri="{BB962C8B-B14F-4D97-AF65-F5344CB8AC3E}">
        <p14:creationId xmlns:p14="http://schemas.microsoft.com/office/powerpoint/2010/main" val="29078398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受摄运动方程                       转化为  摄动运动方程</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8" name="图片 7">
            <a:extLst>
              <a:ext uri="{FF2B5EF4-FFF2-40B4-BE49-F238E27FC236}">
                <a16:creationId xmlns:a16="http://schemas.microsoft.com/office/drawing/2014/main" id="{AE10B55F-01E5-00C7-6E85-07ECF8B7DFD0}"/>
              </a:ext>
            </a:extLst>
          </p:cNvPr>
          <p:cNvPicPr>
            <a:picLocks noChangeAspect="1"/>
          </p:cNvPicPr>
          <p:nvPr/>
        </p:nvPicPr>
        <p:blipFill>
          <a:blip r:embed="rId2"/>
          <a:stretch>
            <a:fillRect/>
          </a:stretch>
        </p:blipFill>
        <p:spPr>
          <a:xfrm>
            <a:off x="3041156" y="1107475"/>
            <a:ext cx="2152650" cy="590550"/>
          </a:xfrm>
          <a:prstGeom prst="rect">
            <a:avLst/>
          </a:prstGeom>
        </p:spPr>
      </p:pic>
      <p:pic>
        <p:nvPicPr>
          <p:cNvPr id="10" name="图片 9">
            <a:extLst>
              <a:ext uri="{FF2B5EF4-FFF2-40B4-BE49-F238E27FC236}">
                <a16:creationId xmlns:a16="http://schemas.microsoft.com/office/drawing/2014/main" id="{81553730-54CA-EB4A-560D-A0493220FB45}"/>
              </a:ext>
            </a:extLst>
          </p:cNvPr>
          <p:cNvPicPr>
            <a:picLocks noChangeAspect="1"/>
          </p:cNvPicPr>
          <p:nvPr/>
        </p:nvPicPr>
        <p:blipFill>
          <a:blip r:embed="rId3"/>
          <a:stretch>
            <a:fillRect/>
          </a:stretch>
        </p:blipFill>
        <p:spPr>
          <a:xfrm>
            <a:off x="9054414" y="1005930"/>
            <a:ext cx="2396181" cy="793640"/>
          </a:xfrm>
          <a:prstGeom prst="rect">
            <a:avLst/>
          </a:prstGeom>
        </p:spPr>
      </p:pic>
      <p:pic>
        <p:nvPicPr>
          <p:cNvPr id="14" name="图片 13">
            <a:extLst>
              <a:ext uri="{FF2B5EF4-FFF2-40B4-BE49-F238E27FC236}">
                <a16:creationId xmlns:a16="http://schemas.microsoft.com/office/drawing/2014/main" id="{0B965A4F-74B2-4BEF-5489-0AEAA3325867}"/>
              </a:ext>
            </a:extLst>
          </p:cNvPr>
          <p:cNvPicPr>
            <a:picLocks noChangeAspect="1"/>
          </p:cNvPicPr>
          <p:nvPr/>
        </p:nvPicPr>
        <p:blipFill>
          <a:blip r:embed="rId4"/>
          <a:stretch>
            <a:fillRect/>
          </a:stretch>
        </p:blipFill>
        <p:spPr>
          <a:xfrm>
            <a:off x="2795330" y="1849420"/>
            <a:ext cx="1971675" cy="514350"/>
          </a:xfrm>
          <a:prstGeom prst="rect">
            <a:avLst/>
          </a:prstGeom>
        </p:spPr>
      </p:pic>
      <p:sp>
        <p:nvSpPr>
          <p:cNvPr id="23" name="矩形 22">
            <a:extLst>
              <a:ext uri="{FF2B5EF4-FFF2-40B4-BE49-F238E27FC236}">
                <a16:creationId xmlns:a16="http://schemas.microsoft.com/office/drawing/2014/main" id="{3BDB0DDD-EA4B-C9AE-2CF5-A729556323D4}"/>
              </a:ext>
            </a:extLst>
          </p:cNvPr>
          <p:cNvSpPr/>
          <p:nvPr/>
        </p:nvSpPr>
        <p:spPr>
          <a:xfrm>
            <a:off x="3041156" y="5509578"/>
            <a:ext cx="6082030" cy="1135054"/>
          </a:xfrm>
          <a:prstGeom prst="rect">
            <a:avLst/>
          </a:prstGeom>
        </p:spPr>
        <p:txBody>
          <a:bodyPr wrap="square">
            <a:spAutoFit/>
          </a:bodyPr>
          <a:lstStyle/>
          <a:p>
            <a:pPr algn="ctr" fontAlgn="auto">
              <a:lnSpc>
                <a:spcPct val="150000"/>
              </a:lnSpc>
              <a:spcAft>
                <a:spcPts val="0"/>
              </a:spcAft>
            </a:pPr>
            <a:r>
              <a:rPr lang="zh-CN" altLang="en-US" sz="2400" b="1" dirty="0">
                <a:solidFill>
                  <a:srgbClr val="FF0000"/>
                </a:solidFill>
                <a:latin typeface="微软雅黑" panose="020B0503020204020204" pitchFamily="34" charset="-122"/>
                <a:ea typeface="微软雅黑" panose="020B0503020204020204" pitchFamily="34" charset="-122"/>
              </a:rPr>
              <a:t>递推：低阶摄动求高阶摄动</a:t>
            </a:r>
            <a:endParaRPr lang="en-US" altLang="zh-CN" sz="2400" b="1" dirty="0">
              <a:solidFill>
                <a:srgbClr val="FF0000"/>
              </a:solidFill>
              <a:latin typeface="微软雅黑" panose="020B0503020204020204" pitchFamily="34" charset="-122"/>
              <a:ea typeface="微软雅黑" panose="020B0503020204020204" pitchFamily="34" charset="-122"/>
            </a:endParaRPr>
          </a:p>
          <a:p>
            <a:pPr algn="ctr" fontAlgn="auto">
              <a:lnSpc>
                <a:spcPct val="150000"/>
              </a:lnSpc>
              <a:spcAft>
                <a:spcPts val="0"/>
              </a:spcAft>
            </a:pPr>
            <a:r>
              <a:rPr lang="zh-CN" altLang="en-US" sz="2400" b="1" dirty="0">
                <a:latin typeface="微软雅黑" panose="020B0503020204020204" pitchFamily="34" charset="-122"/>
                <a:ea typeface="微软雅黑" panose="020B0503020204020204" pitchFamily="34" charset="-122"/>
              </a:rPr>
              <a:t>小参数幂级数解 </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摄动法</a:t>
            </a:r>
            <a:r>
              <a:rPr lang="en-US" altLang="zh-CN" sz="2400" b="1" dirty="0">
                <a:latin typeface="微软雅黑" panose="020B0503020204020204" pitchFamily="34" charset="-122"/>
                <a:ea typeface="微软雅黑" panose="020B0503020204020204" pitchFamily="34" charset="-122"/>
              </a:rPr>
              <a:t>)</a:t>
            </a:r>
            <a:endParaRPr lang="zh-CN" sz="2400" b="1" dirty="0">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id="{E93F77C5-874D-CB4A-0BF6-4D66B67B25E2}"/>
              </a:ext>
            </a:extLst>
          </p:cNvPr>
          <p:cNvPicPr>
            <a:picLocks noChangeAspect="1"/>
          </p:cNvPicPr>
          <p:nvPr/>
        </p:nvPicPr>
        <p:blipFill>
          <a:blip r:embed="rId5"/>
          <a:stretch>
            <a:fillRect/>
          </a:stretch>
        </p:blipFill>
        <p:spPr>
          <a:xfrm>
            <a:off x="1439237" y="5033547"/>
            <a:ext cx="9285868" cy="391528"/>
          </a:xfrm>
          <a:prstGeom prst="rect">
            <a:avLst/>
          </a:prstGeom>
          <a:ln w="28575">
            <a:solidFill>
              <a:srgbClr val="0000FF"/>
            </a:solidFill>
          </a:ln>
        </p:spPr>
      </p:pic>
      <p:cxnSp>
        <p:nvCxnSpPr>
          <p:cNvPr id="36" name="直接箭头连接符 35">
            <a:extLst>
              <a:ext uri="{FF2B5EF4-FFF2-40B4-BE49-F238E27FC236}">
                <a16:creationId xmlns:a16="http://schemas.microsoft.com/office/drawing/2014/main" id="{B039CB42-5779-1982-4B81-3EF492A689ED}"/>
              </a:ext>
            </a:extLst>
          </p:cNvPr>
          <p:cNvCxnSpPr>
            <a:cxnSpLocks/>
          </p:cNvCxnSpPr>
          <p:nvPr/>
        </p:nvCxnSpPr>
        <p:spPr>
          <a:xfrm>
            <a:off x="5097116" y="2110217"/>
            <a:ext cx="90715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2" name="图片 41">
            <a:extLst>
              <a:ext uri="{FF2B5EF4-FFF2-40B4-BE49-F238E27FC236}">
                <a16:creationId xmlns:a16="http://schemas.microsoft.com/office/drawing/2014/main" id="{39F42FAA-26CF-5197-8238-C879FD938750}"/>
              </a:ext>
            </a:extLst>
          </p:cNvPr>
          <p:cNvPicPr>
            <a:picLocks noChangeAspect="1"/>
          </p:cNvPicPr>
          <p:nvPr/>
        </p:nvPicPr>
        <p:blipFill>
          <a:blip r:embed="rId6"/>
          <a:stretch>
            <a:fillRect/>
          </a:stretch>
        </p:blipFill>
        <p:spPr>
          <a:xfrm>
            <a:off x="4656095" y="2758920"/>
            <a:ext cx="3947160" cy="739140"/>
          </a:xfrm>
          <a:prstGeom prst="rect">
            <a:avLst/>
          </a:prstGeom>
        </p:spPr>
      </p:pic>
      <p:pic>
        <p:nvPicPr>
          <p:cNvPr id="44" name="图片 43">
            <a:extLst>
              <a:ext uri="{FF2B5EF4-FFF2-40B4-BE49-F238E27FC236}">
                <a16:creationId xmlns:a16="http://schemas.microsoft.com/office/drawing/2014/main" id="{7789B86E-9377-1649-C4FA-858A85CE2B2D}"/>
              </a:ext>
            </a:extLst>
          </p:cNvPr>
          <p:cNvPicPr>
            <a:picLocks noChangeAspect="1"/>
          </p:cNvPicPr>
          <p:nvPr/>
        </p:nvPicPr>
        <p:blipFill>
          <a:blip r:embed="rId7"/>
          <a:stretch>
            <a:fillRect/>
          </a:stretch>
        </p:blipFill>
        <p:spPr>
          <a:xfrm>
            <a:off x="2746334" y="3948597"/>
            <a:ext cx="4389120" cy="807720"/>
          </a:xfrm>
          <a:prstGeom prst="rect">
            <a:avLst/>
          </a:prstGeom>
        </p:spPr>
      </p:pic>
      <p:pic>
        <p:nvPicPr>
          <p:cNvPr id="46" name="图片 45">
            <a:extLst>
              <a:ext uri="{FF2B5EF4-FFF2-40B4-BE49-F238E27FC236}">
                <a16:creationId xmlns:a16="http://schemas.microsoft.com/office/drawing/2014/main" id="{8FE1C89F-0476-D1FE-14AC-E28FAC59DFB0}"/>
              </a:ext>
            </a:extLst>
          </p:cNvPr>
          <p:cNvPicPr>
            <a:picLocks noChangeAspect="1"/>
          </p:cNvPicPr>
          <p:nvPr/>
        </p:nvPicPr>
        <p:blipFill>
          <a:blip r:embed="rId8"/>
          <a:stretch>
            <a:fillRect/>
          </a:stretch>
        </p:blipFill>
        <p:spPr>
          <a:xfrm>
            <a:off x="6334384" y="1914190"/>
            <a:ext cx="1744980" cy="449580"/>
          </a:xfrm>
          <a:prstGeom prst="rect">
            <a:avLst/>
          </a:prstGeom>
        </p:spPr>
      </p:pic>
      <p:cxnSp>
        <p:nvCxnSpPr>
          <p:cNvPr id="33" name="直接箭头连接符 32">
            <a:extLst>
              <a:ext uri="{FF2B5EF4-FFF2-40B4-BE49-F238E27FC236}">
                <a16:creationId xmlns:a16="http://schemas.microsoft.com/office/drawing/2014/main" id="{F545F554-5A93-ED93-C7D3-9A3AB35E073D}"/>
              </a:ext>
            </a:extLst>
          </p:cNvPr>
          <p:cNvCxnSpPr/>
          <p:nvPr/>
        </p:nvCxnSpPr>
        <p:spPr>
          <a:xfrm>
            <a:off x="6954696" y="2347357"/>
            <a:ext cx="361516" cy="6020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24DF56CB-45BD-8B41-6B68-57607C4FC955}"/>
              </a:ext>
            </a:extLst>
          </p:cNvPr>
          <p:cNvCxnSpPr>
            <a:cxnSpLocks/>
          </p:cNvCxnSpPr>
          <p:nvPr/>
        </p:nvCxnSpPr>
        <p:spPr>
          <a:xfrm>
            <a:off x="5555734" y="3352273"/>
            <a:ext cx="666350" cy="69704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图形 1" descr="困惑的脸轮廓 纯色填充">
            <a:extLst>
              <a:ext uri="{FF2B5EF4-FFF2-40B4-BE49-F238E27FC236}">
                <a16:creationId xmlns:a16="http://schemas.microsoft.com/office/drawing/2014/main" id="{8337D4DB-5053-7B19-AFC3-14E734E344A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2561461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摄动运动方程的小参数幂级数解</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13</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2" name="图片 1">
            <a:extLst>
              <a:ext uri="{FF2B5EF4-FFF2-40B4-BE49-F238E27FC236}">
                <a16:creationId xmlns:a16="http://schemas.microsoft.com/office/drawing/2014/main" id="{F5677143-F236-CE53-0EEA-2B5D4A07FD9A}"/>
              </a:ext>
            </a:extLst>
          </p:cNvPr>
          <p:cNvPicPr>
            <a:picLocks noChangeAspect="1"/>
          </p:cNvPicPr>
          <p:nvPr/>
        </p:nvPicPr>
        <p:blipFill>
          <a:blip r:embed="rId2"/>
          <a:stretch>
            <a:fillRect/>
          </a:stretch>
        </p:blipFill>
        <p:spPr>
          <a:xfrm>
            <a:off x="475261" y="1992334"/>
            <a:ext cx="5833134" cy="1331550"/>
          </a:xfrm>
          <a:prstGeom prst="rect">
            <a:avLst/>
          </a:prstGeom>
        </p:spPr>
      </p:pic>
      <p:pic>
        <p:nvPicPr>
          <p:cNvPr id="7" name="图片 6">
            <a:extLst>
              <a:ext uri="{FF2B5EF4-FFF2-40B4-BE49-F238E27FC236}">
                <a16:creationId xmlns:a16="http://schemas.microsoft.com/office/drawing/2014/main" id="{454A8794-EAFB-62BD-F7A5-C5F2040F6732}"/>
              </a:ext>
            </a:extLst>
          </p:cNvPr>
          <p:cNvPicPr>
            <a:picLocks noChangeAspect="1"/>
          </p:cNvPicPr>
          <p:nvPr/>
        </p:nvPicPr>
        <p:blipFill>
          <a:blip r:embed="rId3"/>
          <a:stretch>
            <a:fillRect/>
          </a:stretch>
        </p:blipFill>
        <p:spPr>
          <a:xfrm>
            <a:off x="4952113" y="2903627"/>
            <a:ext cx="2712564" cy="420257"/>
          </a:xfrm>
          <a:prstGeom prst="rect">
            <a:avLst/>
          </a:prstGeom>
          <a:ln w="28575">
            <a:solidFill>
              <a:srgbClr val="0000FF"/>
            </a:solidFill>
          </a:ln>
        </p:spPr>
      </p:pic>
      <p:pic>
        <p:nvPicPr>
          <p:cNvPr id="9" name="图片 8">
            <a:extLst>
              <a:ext uri="{FF2B5EF4-FFF2-40B4-BE49-F238E27FC236}">
                <a16:creationId xmlns:a16="http://schemas.microsoft.com/office/drawing/2014/main" id="{CB8328AD-8EBD-161B-02A9-520F60838824}"/>
              </a:ext>
            </a:extLst>
          </p:cNvPr>
          <p:cNvPicPr>
            <a:picLocks noChangeAspect="1"/>
          </p:cNvPicPr>
          <p:nvPr/>
        </p:nvPicPr>
        <p:blipFill>
          <a:blip r:embed="rId4"/>
          <a:stretch>
            <a:fillRect/>
          </a:stretch>
        </p:blipFill>
        <p:spPr>
          <a:xfrm>
            <a:off x="2802449" y="3897782"/>
            <a:ext cx="8206358" cy="2287721"/>
          </a:xfrm>
          <a:prstGeom prst="rect">
            <a:avLst/>
          </a:prstGeom>
        </p:spPr>
      </p:pic>
      <p:pic>
        <p:nvPicPr>
          <p:cNvPr id="13" name="图片 12">
            <a:extLst>
              <a:ext uri="{FF2B5EF4-FFF2-40B4-BE49-F238E27FC236}">
                <a16:creationId xmlns:a16="http://schemas.microsoft.com/office/drawing/2014/main" id="{B0E6D1C7-6A0E-6C98-66E1-4B422E9C1152}"/>
              </a:ext>
            </a:extLst>
          </p:cNvPr>
          <p:cNvPicPr>
            <a:picLocks noChangeAspect="1"/>
          </p:cNvPicPr>
          <p:nvPr/>
        </p:nvPicPr>
        <p:blipFill>
          <a:blip r:embed="rId5"/>
          <a:stretch>
            <a:fillRect/>
          </a:stretch>
        </p:blipFill>
        <p:spPr>
          <a:xfrm>
            <a:off x="8181877" y="1708817"/>
            <a:ext cx="3766994" cy="1265771"/>
          </a:xfrm>
          <a:prstGeom prst="rect">
            <a:avLst/>
          </a:prstGeom>
        </p:spPr>
      </p:pic>
      <p:pic>
        <p:nvPicPr>
          <p:cNvPr id="15" name="图片 14">
            <a:extLst>
              <a:ext uri="{FF2B5EF4-FFF2-40B4-BE49-F238E27FC236}">
                <a16:creationId xmlns:a16="http://schemas.microsoft.com/office/drawing/2014/main" id="{EB31D6E6-4B68-2856-038F-C306AD87F32A}"/>
              </a:ext>
            </a:extLst>
          </p:cNvPr>
          <p:cNvPicPr>
            <a:picLocks noChangeAspect="1"/>
          </p:cNvPicPr>
          <p:nvPr/>
        </p:nvPicPr>
        <p:blipFill>
          <a:blip r:embed="rId6"/>
          <a:stretch>
            <a:fillRect/>
          </a:stretch>
        </p:blipFill>
        <p:spPr>
          <a:xfrm>
            <a:off x="8415557" y="3172260"/>
            <a:ext cx="3352482" cy="378920"/>
          </a:xfrm>
          <a:prstGeom prst="rect">
            <a:avLst/>
          </a:prstGeom>
        </p:spPr>
      </p:pic>
      <p:sp>
        <p:nvSpPr>
          <p:cNvPr id="16" name="椭圆 15">
            <a:extLst>
              <a:ext uri="{FF2B5EF4-FFF2-40B4-BE49-F238E27FC236}">
                <a16:creationId xmlns:a16="http://schemas.microsoft.com/office/drawing/2014/main" id="{95EC620B-A47F-B311-2DDD-ABF786D5E32A}"/>
              </a:ext>
            </a:extLst>
          </p:cNvPr>
          <p:cNvSpPr/>
          <p:nvPr/>
        </p:nvSpPr>
        <p:spPr>
          <a:xfrm>
            <a:off x="5263699" y="4297680"/>
            <a:ext cx="731520" cy="73152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BFB1C30-9054-C171-868F-3D9CFA6BA530}"/>
              </a:ext>
            </a:extLst>
          </p:cNvPr>
          <p:cNvSpPr/>
          <p:nvPr/>
        </p:nvSpPr>
        <p:spPr>
          <a:xfrm>
            <a:off x="5362257" y="5041642"/>
            <a:ext cx="731520" cy="73152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形 3" descr="困惑的脸轮廓 纯色填充">
            <a:extLst>
              <a:ext uri="{FF2B5EF4-FFF2-40B4-BE49-F238E27FC236}">
                <a16:creationId xmlns:a16="http://schemas.microsoft.com/office/drawing/2014/main" id="{82E4E026-C41E-F6C6-E52D-5A3404C2300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593989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D7DB103-743A-B3A9-00D1-73C7144756EC}"/>
              </a:ext>
            </a:extLst>
          </p:cNvPr>
          <p:cNvPicPr>
            <a:picLocks noChangeAspect="1"/>
          </p:cNvPicPr>
          <p:nvPr/>
        </p:nvPicPr>
        <p:blipFill>
          <a:blip r:embed="rId2"/>
          <a:stretch>
            <a:fillRect/>
          </a:stretch>
        </p:blipFill>
        <p:spPr>
          <a:xfrm>
            <a:off x="6304433" y="4211922"/>
            <a:ext cx="3422128" cy="587466"/>
          </a:xfrm>
          <a:prstGeom prst="rect">
            <a:avLst/>
          </a:prstGeom>
        </p:spPr>
      </p:pic>
      <p:sp>
        <p:nvSpPr>
          <p:cNvPr id="3" name="矩形 2"/>
          <p:cNvSpPr/>
          <p:nvPr/>
        </p:nvSpPr>
        <p:spPr>
          <a:xfrm>
            <a:off x="407987" y="1052513"/>
            <a:ext cx="11561591" cy="5302349"/>
          </a:xfrm>
          <a:prstGeom prst="rect">
            <a:avLst/>
          </a:prstGeom>
        </p:spPr>
        <p:txBody>
          <a:bodyPr wrap="square">
            <a:spAutoFit/>
          </a:bodyPr>
          <a:lstStyle/>
          <a:p>
            <a:pPr marL="342900" indent="-342900">
              <a:lnSpc>
                <a:spcPct val="130000"/>
              </a:lnSpc>
              <a:buFont typeface="Arial" panose="020B0604020202020204" pitchFamily="34" charset="0"/>
              <a:buChar char="•"/>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轨道运动特点：</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30000"/>
              </a:lnSpc>
              <a:buFont typeface="Wingdings" panose="05000000000000000000" pitchFamily="2" charset="2"/>
              <a:buChar char="Ø"/>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长期项：</a:t>
            </a:r>
            <a:r>
              <a:rPr lang="en-GB"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GB" altLang="zh-CN" sz="24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GB"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GB"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GB" altLang="zh-CN" sz="24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GB" altLang="zh-CN" sz="2400"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0</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的线性函数或多项式，其系数仅是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mn-ea"/>
              </a:rPr>
              <a:t>e</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的函数</a:t>
            </a:r>
          </a:p>
          <a:p>
            <a:pPr marL="800100" lvl="1" indent="-342900">
              <a:lnSpc>
                <a:spcPct val="130000"/>
              </a:lnSpc>
              <a:buFont typeface="Wingdings" panose="05000000000000000000" pitchFamily="2" charset="2"/>
              <a:buChar char="Ø"/>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长周期项：</a:t>
            </a:r>
            <a:r>
              <a:rPr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Ω</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ω</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的三角函数</a:t>
            </a:r>
          </a:p>
          <a:p>
            <a:pPr marL="800100" lvl="1" indent="-342900">
              <a:lnSpc>
                <a:spcPct val="130000"/>
              </a:lnSpc>
              <a:buFont typeface="Wingdings" panose="05000000000000000000" pitchFamily="2" charset="2"/>
              <a:buChar char="Ø"/>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短周期项：</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mn-ea"/>
              </a:rPr>
              <a:t>M</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mn-ea"/>
              </a:rPr>
              <a:t>E</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mn-ea"/>
              </a:rPr>
              <a:t>f</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的三角函数</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30000"/>
              </a:lnSpc>
              <a:spcBef>
                <a:spcPts val="1200"/>
              </a:spcBef>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摄动法存在的问题：</a:t>
            </a:r>
          </a:p>
          <a:p>
            <a:pPr marL="800100" lvl="1" indent="-342900">
              <a:lnSpc>
                <a:spcPct val="130000"/>
              </a:lnSpc>
              <a:spcBef>
                <a:spcPts val="600"/>
              </a:spcBef>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定性：当摄动力为保守力时，通常是没有长期变化的，但按摄动法构造摄动解，即会导致出现长期变化，不能真实地反映轨道变化的规律：</a:t>
            </a:r>
          </a:p>
          <a:p>
            <a:pPr marL="800100" lvl="1" indent="-342900">
              <a:lnSpc>
                <a:spcPct val="130000"/>
              </a:lnSpc>
              <a:spcBef>
                <a:spcPts val="600"/>
              </a:spcBef>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定量：长周期项→长期项或泊松项 </a:t>
            </a:r>
            <a:r>
              <a:rPr lang="en-GB"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GB"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GB"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GB"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GB"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GB" altLang="zh-CN" sz="2000"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0</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sin(</a:t>
            </a:r>
            <a:r>
              <a:rPr lang="en-GB"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a:t>
            </a:r>
            <a:r>
              <a:rPr lang="en-GB"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 </a:t>
            </a:r>
            <a:r>
              <a:rPr lang="en-GB"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B </a:t>
            </a:r>
            <a:r>
              <a:rPr lang="en-GB"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。虽然对于短弧而言无关紧要，但对于长弧情况，将影响解的精度。</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marR="0" lvl="0" indent="-342900" algn="l" defTabSz="914400" rtl="0" eaLnBrk="1" fontAlgn="auto" latinLnBrk="0" hangingPunct="1">
              <a:lnSpc>
                <a:spcPct val="130000"/>
              </a:lnSpc>
              <a:spcBef>
                <a:spcPts val="24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因此，</a:t>
            </a:r>
            <a:r>
              <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经典摄动法</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选择</a:t>
            </a:r>
            <a:r>
              <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无摄运动解</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为</a:t>
            </a:r>
            <a:r>
              <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参考轨道</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有明显的缺点，需要</a:t>
            </a:r>
            <a:r>
              <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改进参考轨道</a:t>
            </a:r>
            <a:endParaRPr kumimoji="0"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14</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2" name="图形 1" descr="紧张的脸轮廓 纯色填充">
            <a:extLst>
              <a:ext uri="{FF2B5EF4-FFF2-40B4-BE49-F238E27FC236}">
                <a16:creationId xmlns:a16="http://schemas.microsoft.com/office/drawing/2014/main" id="{26D51E61-971C-1EAB-33D3-8C2A2B292F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7" y="721193"/>
            <a:ext cx="571360" cy="571360"/>
          </a:xfrm>
          <a:prstGeom prst="rect">
            <a:avLst/>
          </a:prstGeom>
        </p:spPr>
      </p:pic>
    </p:spTree>
    <p:extLst>
      <p:ext uri="{BB962C8B-B14F-4D97-AF65-F5344CB8AC3E}">
        <p14:creationId xmlns:p14="http://schemas.microsoft.com/office/powerpoint/2010/main" val="837754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805692"/>
          </a:xfrm>
          <a:prstGeom prst="rect">
            <a:avLst/>
          </a:prstGeom>
        </p:spPr>
        <p:txBody>
          <a:bodyPr wrap="square">
            <a:spAutoFit/>
          </a:bodyPr>
          <a:lstStyle/>
          <a:p>
            <a:pPr marL="342900" indent="-342900" fontAlgn="auto">
              <a:lnSpc>
                <a:spcPct val="13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改进的摄动法：平均根数法</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3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平根数 </a:t>
            </a: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3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Bef>
                <a:spcPts val="600"/>
              </a:spcBef>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摄动运动方程                  右函数</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342900" indent="-342900">
              <a:lnSpc>
                <a:spcPct val="130000"/>
              </a:lnSpc>
              <a:buFont typeface="Arial" panose="020B0604020202020204" pitchFamily="34" charset="0"/>
              <a:buChar char="•"/>
            </a:pPr>
            <a:endParaRPr lang="en-US" altLang="zh-CN" sz="2000" b="1" dirty="0">
              <a:latin typeface="微软雅黑" panose="020B0503020204020204" pitchFamily="34" charset="-122"/>
              <a:ea typeface="微软雅黑" panose="020B0503020204020204" pitchFamily="34" charset="-122"/>
              <a:sym typeface="+mn-ea"/>
            </a:endParaRPr>
          </a:p>
          <a:p>
            <a:pPr marL="342900" indent="-342900">
              <a:lnSpc>
                <a:spcPct val="13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长周期项：对快变量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M</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E</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f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平均化后含有慢变量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Ω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和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ω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的项</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a:lnSpc>
                <a:spcPct val="130000"/>
              </a:lnSpc>
              <a:buFont typeface="Arial" panose="020B0604020202020204" pitchFamily="34" charset="0"/>
              <a:buChar char="•"/>
            </a:pPr>
            <a:endParaRPr lang="en-US" altLang="zh-CN" sz="2000" b="1" dirty="0">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15</a:t>
            </a:fld>
            <a:endParaRPr kumimoji="1" lang="zh-CN" altLang="en-US"/>
          </a:p>
        </p:txBody>
      </p:sp>
      <p:sp>
        <p:nvSpPr>
          <p:cNvPr id="6" name="矩形 5"/>
          <p:cNvSpPr/>
          <p:nvPr/>
        </p:nvSpPr>
        <p:spPr>
          <a:xfrm>
            <a:off x="2178317" y="4063815"/>
            <a:ext cx="7079295" cy="400110"/>
          </a:xfrm>
          <a:prstGeom prst="rect">
            <a:avLst/>
          </a:prstGeom>
        </p:spPr>
        <p:txBody>
          <a:bodyPr wrap="square">
            <a:spAutoFit/>
          </a:bodyPr>
          <a:lstStyle/>
          <a:p>
            <a:pPr algn="ctr" fontAlgn="auto">
              <a:spcAft>
                <a:spcPts val="0"/>
              </a:spcAft>
            </a:pPr>
            <a:r>
              <a:rPr lang="zh-CN" altLang="en-US" sz="2000" b="1" dirty="0">
                <a:solidFill>
                  <a:srgbClr val="0000FF"/>
                </a:solidFill>
                <a:latin typeface="微软雅黑" panose="020B0503020204020204" pitchFamily="34" charset="-122"/>
                <a:ea typeface="微软雅黑" panose="020B0503020204020204" pitchFamily="34" charset="-122"/>
              </a:rPr>
              <a:t>不变椭圆 → 包含长期摄动变化的椭圆（吻切椭圆）</a:t>
            </a:r>
            <a:endParaRPr lang="zh-CN" sz="2000" b="1" dirty="0">
              <a:solidFill>
                <a:srgbClr val="0000FF"/>
              </a:solidFill>
              <a:latin typeface="微软雅黑" panose="020B0503020204020204" pitchFamily="34" charset="-122"/>
              <a:ea typeface="微软雅黑" panose="020B0503020204020204" pitchFamily="34" charset="-122"/>
            </a:endParaRP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grpSp>
        <p:nvGrpSpPr>
          <p:cNvPr id="2" name="组合 1">
            <a:extLst>
              <a:ext uri="{FF2B5EF4-FFF2-40B4-BE49-F238E27FC236}">
                <a16:creationId xmlns:a16="http://schemas.microsoft.com/office/drawing/2014/main" id="{2292EA79-DFB7-219E-45C4-4DBDA7562B6C}"/>
              </a:ext>
            </a:extLst>
          </p:cNvPr>
          <p:cNvGrpSpPr/>
          <p:nvPr/>
        </p:nvGrpSpPr>
        <p:grpSpPr>
          <a:xfrm>
            <a:off x="6358045" y="971252"/>
            <a:ext cx="5070353" cy="2616706"/>
            <a:chOff x="5802435" y="1234716"/>
            <a:chExt cx="6219825" cy="3209925"/>
          </a:xfrm>
        </p:grpSpPr>
        <p:pic>
          <p:nvPicPr>
            <p:cNvPr id="7" name="图片 6">
              <a:extLst>
                <a:ext uri="{FF2B5EF4-FFF2-40B4-BE49-F238E27FC236}">
                  <a16:creationId xmlns:a16="http://schemas.microsoft.com/office/drawing/2014/main" id="{AFC6289B-24A9-E7D7-A982-A2F656D69007}"/>
                </a:ext>
              </a:extLst>
            </p:cNvPr>
            <p:cNvPicPr>
              <a:picLocks noChangeAspect="1"/>
            </p:cNvPicPr>
            <p:nvPr/>
          </p:nvPicPr>
          <p:blipFill>
            <a:blip r:embed="rId2"/>
            <a:stretch>
              <a:fillRect/>
            </a:stretch>
          </p:blipFill>
          <p:spPr>
            <a:xfrm>
              <a:off x="5802435" y="1234716"/>
              <a:ext cx="6219825" cy="3209925"/>
            </a:xfrm>
            <a:prstGeom prst="rect">
              <a:avLst/>
            </a:prstGeom>
          </p:spPr>
        </p:pic>
        <p:sp>
          <p:nvSpPr>
            <p:cNvPr id="22" name="矩形 21">
              <a:extLst>
                <a:ext uri="{FF2B5EF4-FFF2-40B4-BE49-F238E27FC236}">
                  <a16:creationId xmlns:a16="http://schemas.microsoft.com/office/drawing/2014/main" id="{46E05633-D941-0233-15B9-0E42DE05FB8E}"/>
                </a:ext>
              </a:extLst>
            </p:cNvPr>
            <p:cNvSpPr/>
            <p:nvPr/>
          </p:nvSpPr>
          <p:spPr>
            <a:xfrm>
              <a:off x="6532956" y="3288032"/>
              <a:ext cx="442476" cy="3362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9620C70C-F481-9CE7-6740-0742D14F8D54}"/>
                </a:ext>
              </a:extLst>
            </p:cNvPr>
            <p:cNvSpPr/>
            <p:nvPr/>
          </p:nvSpPr>
          <p:spPr>
            <a:xfrm>
              <a:off x="7381342" y="3282602"/>
              <a:ext cx="442476" cy="33627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F61D157-848C-61CB-F869-FBB4AA3E3F1A}"/>
                </a:ext>
              </a:extLst>
            </p:cNvPr>
            <p:cNvSpPr/>
            <p:nvPr/>
          </p:nvSpPr>
          <p:spPr>
            <a:xfrm>
              <a:off x="9797729" y="2704620"/>
              <a:ext cx="574962" cy="43696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AD14BBCB-D332-1BC6-33FA-3E1D69789E42}"/>
                </a:ext>
              </a:extLst>
            </p:cNvPr>
            <p:cNvSpPr/>
            <p:nvPr/>
          </p:nvSpPr>
          <p:spPr>
            <a:xfrm>
              <a:off x="11070701" y="2590872"/>
              <a:ext cx="574962" cy="436965"/>
            </a:xfrm>
            <a:prstGeom prst="rect">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A0B87D36-7D79-8CCD-55A4-F6A20FA3295F}"/>
              </a:ext>
            </a:extLst>
          </p:cNvPr>
          <p:cNvGrpSpPr/>
          <p:nvPr/>
        </p:nvGrpSpPr>
        <p:grpSpPr>
          <a:xfrm>
            <a:off x="908400" y="2310064"/>
            <a:ext cx="8765198" cy="1696653"/>
            <a:chOff x="14471" y="2654899"/>
            <a:chExt cx="10217986" cy="1977865"/>
          </a:xfrm>
        </p:grpSpPr>
        <p:pic>
          <p:nvPicPr>
            <p:cNvPr id="10" name="图片 9">
              <a:extLst>
                <a:ext uri="{FF2B5EF4-FFF2-40B4-BE49-F238E27FC236}">
                  <a16:creationId xmlns:a16="http://schemas.microsoft.com/office/drawing/2014/main" id="{EB30B4D6-F678-6CCC-2F5D-4189F4A45F31}"/>
                </a:ext>
              </a:extLst>
            </p:cNvPr>
            <p:cNvPicPr>
              <a:picLocks noChangeAspect="1"/>
            </p:cNvPicPr>
            <p:nvPr/>
          </p:nvPicPr>
          <p:blipFill>
            <a:blip r:embed="rId3"/>
            <a:stretch>
              <a:fillRect/>
            </a:stretch>
          </p:blipFill>
          <p:spPr>
            <a:xfrm>
              <a:off x="14471" y="2696622"/>
              <a:ext cx="4788571" cy="352101"/>
            </a:xfrm>
            <a:prstGeom prst="rect">
              <a:avLst/>
            </a:prstGeom>
          </p:spPr>
        </p:pic>
        <p:pic>
          <p:nvPicPr>
            <p:cNvPr id="12" name="图片 11">
              <a:extLst>
                <a:ext uri="{FF2B5EF4-FFF2-40B4-BE49-F238E27FC236}">
                  <a16:creationId xmlns:a16="http://schemas.microsoft.com/office/drawing/2014/main" id="{C87149C0-1A4E-531A-1521-3E8A3DA9F695}"/>
                </a:ext>
              </a:extLst>
            </p:cNvPr>
            <p:cNvPicPr>
              <a:picLocks noChangeAspect="1"/>
            </p:cNvPicPr>
            <p:nvPr/>
          </p:nvPicPr>
          <p:blipFill>
            <a:blip r:embed="rId4"/>
            <a:stretch>
              <a:fillRect/>
            </a:stretch>
          </p:blipFill>
          <p:spPr>
            <a:xfrm>
              <a:off x="1042728" y="3256456"/>
              <a:ext cx="4443511" cy="323932"/>
            </a:xfrm>
            <a:prstGeom prst="rect">
              <a:avLst/>
            </a:prstGeom>
          </p:spPr>
        </p:pic>
        <p:pic>
          <p:nvPicPr>
            <p:cNvPr id="14" name="图片 13">
              <a:extLst>
                <a:ext uri="{FF2B5EF4-FFF2-40B4-BE49-F238E27FC236}">
                  <a16:creationId xmlns:a16="http://schemas.microsoft.com/office/drawing/2014/main" id="{560DE94F-0A61-45D4-19BB-CD922FFEE0A4}"/>
                </a:ext>
              </a:extLst>
            </p:cNvPr>
            <p:cNvPicPr>
              <a:picLocks noChangeAspect="1"/>
            </p:cNvPicPr>
            <p:nvPr/>
          </p:nvPicPr>
          <p:blipFill>
            <a:blip r:embed="rId5"/>
            <a:stretch>
              <a:fillRect/>
            </a:stretch>
          </p:blipFill>
          <p:spPr>
            <a:xfrm>
              <a:off x="2107232" y="3792209"/>
              <a:ext cx="3513966" cy="288723"/>
            </a:xfrm>
            <a:prstGeom prst="rect">
              <a:avLst/>
            </a:prstGeom>
          </p:spPr>
        </p:pic>
        <p:pic>
          <p:nvPicPr>
            <p:cNvPr id="16" name="图片 15">
              <a:extLst>
                <a:ext uri="{FF2B5EF4-FFF2-40B4-BE49-F238E27FC236}">
                  <a16:creationId xmlns:a16="http://schemas.microsoft.com/office/drawing/2014/main" id="{F05B1C3F-B0D1-E5C8-8048-0C366BDCB6D8}"/>
                </a:ext>
              </a:extLst>
            </p:cNvPr>
            <p:cNvPicPr>
              <a:picLocks noChangeAspect="1"/>
            </p:cNvPicPr>
            <p:nvPr/>
          </p:nvPicPr>
          <p:blipFill>
            <a:blip r:embed="rId6"/>
            <a:stretch>
              <a:fillRect/>
            </a:stretch>
          </p:blipFill>
          <p:spPr>
            <a:xfrm>
              <a:off x="3450996" y="4266699"/>
              <a:ext cx="6781461" cy="359142"/>
            </a:xfrm>
            <a:prstGeom prst="rect">
              <a:avLst/>
            </a:prstGeom>
          </p:spPr>
        </p:pic>
        <p:sp>
          <p:nvSpPr>
            <p:cNvPr id="21" name="矩形 20">
              <a:extLst>
                <a:ext uri="{FF2B5EF4-FFF2-40B4-BE49-F238E27FC236}">
                  <a16:creationId xmlns:a16="http://schemas.microsoft.com/office/drawing/2014/main" id="{11E76E28-3AF5-400F-FFB8-2FA7D6EA6E9A}"/>
                </a:ext>
              </a:extLst>
            </p:cNvPr>
            <p:cNvSpPr/>
            <p:nvPr/>
          </p:nvSpPr>
          <p:spPr>
            <a:xfrm>
              <a:off x="5356581" y="4273622"/>
              <a:ext cx="410969" cy="3591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FAD7CD60-7FF3-19BF-9C9B-E5094E29CE95}"/>
                </a:ext>
              </a:extLst>
            </p:cNvPr>
            <p:cNvSpPr/>
            <p:nvPr/>
          </p:nvSpPr>
          <p:spPr>
            <a:xfrm>
              <a:off x="3371971" y="4266698"/>
              <a:ext cx="472561" cy="35914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8F5453E6-EF92-C1BD-817E-0C6E148D658E}"/>
                </a:ext>
              </a:extLst>
            </p:cNvPr>
            <p:cNvSpPr/>
            <p:nvPr/>
          </p:nvSpPr>
          <p:spPr>
            <a:xfrm>
              <a:off x="1026977" y="3163294"/>
              <a:ext cx="683858" cy="46667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CABBCED3-1440-FCCF-D3D4-26D954FC2FCF}"/>
                </a:ext>
              </a:extLst>
            </p:cNvPr>
            <p:cNvSpPr/>
            <p:nvPr/>
          </p:nvSpPr>
          <p:spPr>
            <a:xfrm>
              <a:off x="19391" y="2654899"/>
              <a:ext cx="614056" cy="466676"/>
            </a:xfrm>
            <a:prstGeom prst="rect">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a:extLst>
              <a:ext uri="{FF2B5EF4-FFF2-40B4-BE49-F238E27FC236}">
                <a16:creationId xmlns:a16="http://schemas.microsoft.com/office/drawing/2014/main" id="{2CF41FCF-E604-FE22-7EA2-3623E1976449}"/>
              </a:ext>
            </a:extLst>
          </p:cNvPr>
          <p:cNvSpPr/>
          <p:nvPr/>
        </p:nvSpPr>
        <p:spPr>
          <a:xfrm>
            <a:off x="2437080" y="1826539"/>
            <a:ext cx="180000" cy="1800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FDE09447-E708-5129-773D-49B22A3ECAA5}"/>
              </a:ext>
            </a:extLst>
          </p:cNvPr>
          <p:cNvSpPr/>
          <p:nvPr/>
        </p:nvSpPr>
        <p:spPr>
          <a:xfrm>
            <a:off x="2742100" y="1826539"/>
            <a:ext cx="180000" cy="180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9729A0F7-55BD-CA1F-8C96-8AE180FD24A4}"/>
              </a:ext>
            </a:extLst>
          </p:cNvPr>
          <p:cNvSpPr/>
          <p:nvPr/>
        </p:nvSpPr>
        <p:spPr>
          <a:xfrm>
            <a:off x="5169304" y="1826539"/>
            <a:ext cx="180000" cy="18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C6C66CA2-D272-73B5-266C-3AC215F4D82D}"/>
              </a:ext>
            </a:extLst>
          </p:cNvPr>
          <p:cNvSpPr/>
          <p:nvPr/>
        </p:nvSpPr>
        <p:spPr>
          <a:xfrm>
            <a:off x="5473923" y="1826539"/>
            <a:ext cx="180000" cy="180000"/>
          </a:xfrm>
          <a:prstGeom prst="rect">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38AA1060-6BA2-8BC2-3712-763DC7742CAD}"/>
              </a:ext>
            </a:extLst>
          </p:cNvPr>
          <p:cNvPicPr>
            <a:picLocks noChangeAspect="1"/>
          </p:cNvPicPr>
          <p:nvPr/>
        </p:nvPicPr>
        <p:blipFill>
          <a:blip r:embed="rId7"/>
          <a:stretch>
            <a:fillRect/>
          </a:stretch>
        </p:blipFill>
        <p:spPr>
          <a:xfrm>
            <a:off x="1870335" y="5203146"/>
            <a:ext cx="6428700" cy="346619"/>
          </a:xfrm>
          <a:prstGeom prst="rect">
            <a:avLst/>
          </a:prstGeom>
        </p:spPr>
      </p:pic>
      <p:pic>
        <p:nvPicPr>
          <p:cNvPr id="9" name="图片 8">
            <a:extLst>
              <a:ext uri="{FF2B5EF4-FFF2-40B4-BE49-F238E27FC236}">
                <a16:creationId xmlns:a16="http://schemas.microsoft.com/office/drawing/2014/main" id="{F6350FBD-3C71-9EEA-D7F0-E5A2B7EF692E}"/>
              </a:ext>
            </a:extLst>
          </p:cNvPr>
          <p:cNvPicPr>
            <a:picLocks noChangeAspect="1"/>
          </p:cNvPicPr>
          <p:nvPr/>
        </p:nvPicPr>
        <p:blipFill>
          <a:blip r:embed="rId8"/>
          <a:stretch>
            <a:fillRect/>
          </a:stretch>
        </p:blipFill>
        <p:spPr>
          <a:xfrm>
            <a:off x="3043264" y="5601061"/>
            <a:ext cx="3910296" cy="281628"/>
          </a:xfrm>
          <a:prstGeom prst="rect">
            <a:avLst/>
          </a:prstGeom>
        </p:spPr>
      </p:pic>
      <p:pic>
        <p:nvPicPr>
          <p:cNvPr id="11" name="图片 10">
            <a:extLst>
              <a:ext uri="{FF2B5EF4-FFF2-40B4-BE49-F238E27FC236}">
                <a16:creationId xmlns:a16="http://schemas.microsoft.com/office/drawing/2014/main" id="{5E54BB7D-AE76-204C-CADC-6B6FFDC2A47B}"/>
              </a:ext>
            </a:extLst>
          </p:cNvPr>
          <p:cNvPicPr>
            <a:picLocks noChangeAspect="1"/>
          </p:cNvPicPr>
          <p:nvPr/>
        </p:nvPicPr>
        <p:blipFill>
          <a:blip r:embed="rId9"/>
          <a:stretch>
            <a:fillRect/>
          </a:stretch>
        </p:blipFill>
        <p:spPr>
          <a:xfrm>
            <a:off x="3156410" y="4603220"/>
            <a:ext cx="1669615" cy="552994"/>
          </a:xfrm>
          <a:prstGeom prst="rect">
            <a:avLst/>
          </a:prstGeom>
        </p:spPr>
      </p:pic>
      <p:sp>
        <p:nvSpPr>
          <p:cNvPr id="13" name="矩形 12">
            <a:extLst>
              <a:ext uri="{FF2B5EF4-FFF2-40B4-BE49-F238E27FC236}">
                <a16:creationId xmlns:a16="http://schemas.microsoft.com/office/drawing/2014/main" id="{86DD567F-3263-EF54-E823-68BB8B45D5F2}"/>
              </a:ext>
            </a:extLst>
          </p:cNvPr>
          <p:cNvSpPr/>
          <p:nvPr/>
        </p:nvSpPr>
        <p:spPr>
          <a:xfrm>
            <a:off x="7685560" y="5572893"/>
            <a:ext cx="4342452" cy="369332"/>
          </a:xfrm>
          <a:prstGeom prst="rect">
            <a:avLst/>
          </a:prstGeom>
        </p:spPr>
        <p:txBody>
          <a:bodyPr wrap="square">
            <a:spAutoFit/>
          </a:bodyPr>
          <a:lstStyle/>
          <a:p>
            <a:pPr lvl="1"/>
            <a:r>
              <a:rPr lang="en-US" altLang="zh-CN" b="1" dirty="0">
                <a:latin typeface="微软雅黑" panose="020B0503020204020204" pitchFamily="34" charset="-122"/>
                <a:ea typeface="微软雅黑" panose="020B0503020204020204" pitchFamily="34" charset="-122"/>
                <a:sym typeface="+mn-ea"/>
              </a:rPr>
              <a:t>C </a:t>
            </a:r>
            <a:r>
              <a:rPr lang="zh-CN" altLang="en-US" b="1" dirty="0">
                <a:latin typeface="微软雅黑" panose="020B0503020204020204" pitchFamily="34" charset="-122"/>
                <a:ea typeface="微软雅黑" panose="020B0503020204020204" pitchFamily="34" charset="-122"/>
                <a:sym typeface="+mn-ea"/>
              </a:rPr>
              <a:t>长期项，</a:t>
            </a:r>
            <a:r>
              <a:rPr lang="en-US" altLang="zh-CN" b="1" dirty="0">
                <a:latin typeface="微软雅黑" panose="020B0503020204020204" pitchFamily="34" charset="-122"/>
                <a:ea typeface="微软雅黑" panose="020B0503020204020204" pitchFamily="34" charset="-122"/>
                <a:sym typeface="+mn-ea"/>
              </a:rPr>
              <a:t>L </a:t>
            </a:r>
            <a:r>
              <a:rPr lang="zh-CN" altLang="en-US" b="1" dirty="0">
                <a:latin typeface="微软雅黑" panose="020B0503020204020204" pitchFamily="34" charset="-122"/>
                <a:ea typeface="微软雅黑" panose="020B0503020204020204" pitchFamily="34" charset="-122"/>
                <a:sym typeface="+mn-ea"/>
              </a:rPr>
              <a:t>长周期项，</a:t>
            </a:r>
            <a:r>
              <a:rPr lang="en-US" altLang="zh-CN" b="1" dirty="0">
                <a:latin typeface="微软雅黑" panose="020B0503020204020204" pitchFamily="34" charset="-122"/>
                <a:ea typeface="微软雅黑" panose="020B0503020204020204" pitchFamily="34" charset="-122"/>
                <a:sym typeface="+mn-ea"/>
              </a:rPr>
              <a:t>S </a:t>
            </a:r>
            <a:r>
              <a:rPr lang="zh-CN" altLang="en-US" b="1" dirty="0">
                <a:latin typeface="微软雅黑" panose="020B0503020204020204" pitchFamily="34" charset="-122"/>
                <a:ea typeface="微软雅黑" panose="020B0503020204020204" pitchFamily="34" charset="-122"/>
                <a:sym typeface="+mn-ea"/>
              </a:rPr>
              <a:t>短周期项</a:t>
            </a:r>
            <a:endParaRPr lang="en-US" altLang="zh-CN" sz="2000" b="1" dirty="0">
              <a:latin typeface="微软雅黑" panose="020B0503020204020204" pitchFamily="34" charset="-122"/>
              <a:ea typeface="微软雅黑" panose="020B0503020204020204" pitchFamily="34" charset="-122"/>
              <a:sym typeface="+mn-ea"/>
            </a:endParaRPr>
          </a:p>
        </p:txBody>
      </p:sp>
      <p:sp>
        <p:nvSpPr>
          <p:cNvPr id="17" name="文本框 16">
            <a:extLst>
              <a:ext uri="{FF2B5EF4-FFF2-40B4-BE49-F238E27FC236}">
                <a16:creationId xmlns:a16="http://schemas.microsoft.com/office/drawing/2014/main" id="{2A1B854D-309A-2387-0032-EE31220C8A6E}"/>
              </a:ext>
            </a:extLst>
          </p:cNvPr>
          <p:cNvSpPr txBox="1"/>
          <p:nvPr/>
        </p:nvSpPr>
        <p:spPr>
          <a:xfrm>
            <a:off x="2821007" y="1624523"/>
            <a:ext cx="2669965" cy="525657"/>
          </a:xfrm>
          <a:prstGeom prst="rect">
            <a:avLst/>
          </a:prstGeom>
          <a:noFill/>
        </p:spPr>
        <p:txBody>
          <a:bodyPr wrap="square">
            <a:spAutoFit/>
          </a:bodyPr>
          <a:lstStyle/>
          <a:p>
            <a:pPr marL="800100" lvl="1" indent="-342900">
              <a:lnSpc>
                <a:spcPct val="13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瞬时根数</a:t>
            </a:r>
            <a:endParaRPr lang="en-US" altLang="zh-CN" sz="2400" b="1" dirty="0">
              <a:latin typeface="微软雅黑" panose="020B0503020204020204" pitchFamily="34" charset="-122"/>
              <a:ea typeface="微软雅黑" panose="020B0503020204020204" pitchFamily="34" charset="-122"/>
              <a:sym typeface="+mn-ea"/>
            </a:endParaRPr>
          </a:p>
        </p:txBody>
      </p:sp>
      <p:pic>
        <p:nvPicPr>
          <p:cNvPr id="15" name="图形 14" descr="困惑的脸轮廓 纯色填充">
            <a:extLst>
              <a:ext uri="{FF2B5EF4-FFF2-40B4-BE49-F238E27FC236}">
                <a16:creationId xmlns:a16="http://schemas.microsoft.com/office/drawing/2014/main" id="{B8185746-B9FA-463C-BFBC-46332F16156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37495660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7537"/>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算例</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16</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17" name="图片 16">
            <a:extLst>
              <a:ext uri="{FF2B5EF4-FFF2-40B4-BE49-F238E27FC236}">
                <a16:creationId xmlns:a16="http://schemas.microsoft.com/office/drawing/2014/main" id="{480C5CEA-C3D4-073C-709B-9AE2C45C38E0}"/>
              </a:ext>
            </a:extLst>
          </p:cNvPr>
          <p:cNvPicPr>
            <a:picLocks noChangeAspect="1"/>
          </p:cNvPicPr>
          <p:nvPr/>
        </p:nvPicPr>
        <p:blipFill>
          <a:blip r:embed="rId2"/>
          <a:stretch>
            <a:fillRect/>
          </a:stretch>
        </p:blipFill>
        <p:spPr>
          <a:xfrm>
            <a:off x="3707955" y="2880235"/>
            <a:ext cx="2356037" cy="409746"/>
          </a:xfrm>
          <a:prstGeom prst="rect">
            <a:avLst/>
          </a:prstGeom>
          <a:ln>
            <a:solidFill>
              <a:srgbClr val="0000FF"/>
            </a:solidFill>
          </a:ln>
        </p:spPr>
      </p:pic>
      <p:sp>
        <p:nvSpPr>
          <p:cNvPr id="48" name="箭头: 右 47">
            <a:extLst>
              <a:ext uri="{FF2B5EF4-FFF2-40B4-BE49-F238E27FC236}">
                <a16:creationId xmlns:a16="http://schemas.microsoft.com/office/drawing/2014/main" id="{FC1591D4-1503-4C05-C474-6E73057041E0}"/>
              </a:ext>
            </a:extLst>
          </p:cNvPr>
          <p:cNvSpPr/>
          <p:nvPr/>
        </p:nvSpPr>
        <p:spPr>
          <a:xfrm rot="5400000">
            <a:off x="4943124" y="3314656"/>
            <a:ext cx="462154" cy="671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对象 12">
            <a:extLst>
              <a:ext uri="{FF2B5EF4-FFF2-40B4-BE49-F238E27FC236}">
                <a16:creationId xmlns:a16="http://schemas.microsoft.com/office/drawing/2014/main" id="{6A030FF4-026B-E8A4-8A0D-8DAE78DCFED2}"/>
              </a:ext>
            </a:extLst>
          </p:cNvPr>
          <p:cNvGraphicFramePr>
            <a:graphicFrameLocks noChangeAspect="1"/>
          </p:cNvGraphicFramePr>
          <p:nvPr>
            <p:extLst>
              <p:ext uri="{D42A27DB-BD31-4B8C-83A1-F6EECF244321}">
                <p14:modId xmlns:p14="http://schemas.microsoft.com/office/powerpoint/2010/main" val="2819710081"/>
              </p:ext>
            </p:extLst>
          </p:nvPr>
        </p:nvGraphicFramePr>
        <p:xfrm>
          <a:off x="2193270" y="1254600"/>
          <a:ext cx="3643313" cy="483695"/>
        </p:xfrm>
        <a:graphic>
          <a:graphicData uri="http://schemas.openxmlformats.org/presentationml/2006/ole">
            <mc:AlternateContent xmlns:mc="http://schemas.openxmlformats.org/markup-compatibility/2006">
              <mc:Choice xmlns:v="urn:schemas-microsoft-com:vml" Requires="v">
                <p:oleObj name="AxMath" r:id="rId3" imgW="1483200" imgH="197280" progId="Equation.AxMath">
                  <p:embed/>
                </p:oleObj>
              </mc:Choice>
              <mc:Fallback>
                <p:oleObj name="AxMath" r:id="rId3" imgW="1483200" imgH="197280" progId="Equation.AxMath">
                  <p:embed/>
                  <p:pic>
                    <p:nvPicPr>
                      <p:cNvPr id="0" name=""/>
                      <p:cNvPicPr/>
                      <p:nvPr/>
                    </p:nvPicPr>
                    <p:blipFill>
                      <a:blip r:embed="rId4"/>
                      <a:stretch>
                        <a:fillRect/>
                      </a:stretch>
                    </p:blipFill>
                    <p:spPr>
                      <a:xfrm>
                        <a:off x="2193270" y="1254600"/>
                        <a:ext cx="3643313" cy="48369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B6A93D82-A295-EEA4-3A4E-1303224C6295}"/>
              </a:ext>
            </a:extLst>
          </p:cNvPr>
          <p:cNvGraphicFramePr>
            <a:graphicFrameLocks noChangeAspect="1"/>
          </p:cNvGraphicFramePr>
          <p:nvPr>
            <p:extLst>
              <p:ext uri="{D42A27DB-BD31-4B8C-83A1-F6EECF244321}">
                <p14:modId xmlns:p14="http://schemas.microsoft.com/office/powerpoint/2010/main" val="2806448649"/>
              </p:ext>
            </p:extLst>
          </p:nvPr>
        </p:nvGraphicFramePr>
        <p:xfrm>
          <a:off x="3111055" y="2108823"/>
          <a:ext cx="1193800" cy="381000"/>
        </p:xfrm>
        <a:graphic>
          <a:graphicData uri="http://schemas.openxmlformats.org/presentationml/2006/ole">
            <mc:AlternateContent xmlns:mc="http://schemas.openxmlformats.org/markup-compatibility/2006">
              <mc:Choice xmlns:v="urn:schemas-microsoft-com:vml" Requires="v">
                <p:oleObj name="AxMath" r:id="rId5" imgW="596160" imgH="191160" progId="Equation.AxMath">
                  <p:embed/>
                </p:oleObj>
              </mc:Choice>
              <mc:Fallback>
                <p:oleObj name="AxMath" r:id="rId5" imgW="596160" imgH="191160" progId="Equation.AxMath">
                  <p:embed/>
                  <p:pic>
                    <p:nvPicPr>
                      <p:cNvPr id="13" name="对象 12">
                        <a:extLst>
                          <a:ext uri="{FF2B5EF4-FFF2-40B4-BE49-F238E27FC236}">
                            <a16:creationId xmlns:a16="http://schemas.microsoft.com/office/drawing/2014/main" id="{6A030FF4-026B-E8A4-8A0D-8DAE78DCFED2}"/>
                          </a:ext>
                        </a:extLst>
                      </p:cNvPr>
                      <p:cNvPicPr/>
                      <p:nvPr/>
                    </p:nvPicPr>
                    <p:blipFill>
                      <a:blip r:embed="rId6"/>
                      <a:stretch>
                        <a:fillRect/>
                      </a:stretch>
                    </p:blipFill>
                    <p:spPr>
                      <a:xfrm>
                        <a:off x="3111055" y="2108823"/>
                        <a:ext cx="1193800" cy="381000"/>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EED4DC9D-549E-3185-7953-8A59F91D03B0}"/>
              </a:ext>
            </a:extLst>
          </p:cNvPr>
          <p:cNvGraphicFramePr>
            <a:graphicFrameLocks noChangeAspect="1"/>
          </p:cNvGraphicFramePr>
          <p:nvPr>
            <p:extLst>
              <p:ext uri="{D42A27DB-BD31-4B8C-83A1-F6EECF244321}">
                <p14:modId xmlns:p14="http://schemas.microsoft.com/office/powerpoint/2010/main" val="1321289372"/>
              </p:ext>
            </p:extLst>
          </p:nvPr>
        </p:nvGraphicFramePr>
        <p:xfrm>
          <a:off x="5259834" y="2093754"/>
          <a:ext cx="5254625" cy="393700"/>
        </p:xfrm>
        <a:graphic>
          <a:graphicData uri="http://schemas.openxmlformats.org/presentationml/2006/ole">
            <mc:AlternateContent xmlns:mc="http://schemas.openxmlformats.org/markup-compatibility/2006">
              <mc:Choice xmlns:v="urn:schemas-microsoft-com:vml" Requires="v">
                <p:oleObj name="AxMath" r:id="rId7" imgW="2628000" imgH="197280" progId="Equation.AxMath">
                  <p:embed/>
                </p:oleObj>
              </mc:Choice>
              <mc:Fallback>
                <p:oleObj name="AxMath" r:id="rId7" imgW="2628000" imgH="197280" progId="Equation.AxMath">
                  <p:embed/>
                  <p:pic>
                    <p:nvPicPr>
                      <p:cNvPr id="14" name="对象 13">
                        <a:extLst>
                          <a:ext uri="{FF2B5EF4-FFF2-40B4-BE49-F238E27FC236}">
                            <a16:creationId xmlns:a16="http://schemas.microsoft.com/office/drawing/2014/main" id="{B6A93D82-A295-EEA4-3A4E-1303224C6295}"/>
                          </a:ext>
                        </a:extLst>
                      </p:cNvPr>
                      <p:cNvPicPr/>
                      <p:nvPr/>
                    </p:nvPicPr>
                    <p:blipFill>
                      <a:blip r:embed="rId8"/>
                      <a:stretch>
                        <a:fillRect/>
                      </a:stretch>
                    </p:blipFill>
                    <p:spPr>
                      <a:xfrm>
                        <a:off x="5259834" y="2093754"/>
                        <a:ext cx="5254625" cy="393700"/>
                      </a:xfrm>
                      <a:prstGeom prst="rect">
                        <a:avLst/>
                      </a:prstGeom>
                    </p:spPr>
                  </p:pic>
                </p:oleObj>
              </mc:Fallback>
            </mc:AlternateContent>
          </a:graphicData>
        </a:graphic>
      </p:graphicFrame>
      <p:sp>
        <p:nvSpPr>
          <p:cNvPr id="18" name="矩形 17">
            <a:extLst>
              <a:ext uri="{FF2B5EF4-FFF2-40B4-BE49-F238E27FC236}">
                <a16:creationId xmlns:a16="http://schemas.microsoft.com/office/drawing/2014/main" id="{8B5E255F-7EA6-7E73-7432-E9A736041793}"/>
              </a:ext>
            </a:extLst>
          </p:cNvPr>
          <p:cNvSpPr/>
          <p:nvPr/>
        </p:nvSpPr>
        <p:spPr>
          <a:xfrm>
            <a:off x="1094198" y="2036823"/>
            <a:ext cx="2171226" cy="461665"/>
          </a:xfrm>
          <a:prstGeom prst="rect">
            <a:avLst/>
          </a:prstGeom>
        </p:spPr>
        <p:txBody>
          <a:bodyPr wrap="square">
            <a:spAutoFit/>
          </a:bodyPr>
          <a:lstStyle/>
          <a:p>
            <a:pPr lvl="1"/>
            <a:r>
              <a:rPr lang="zh-CN" altLang="en-US" sz="2400" b="1" dirty="0">
                <a:latin typeface="微软雅黑" panose="020B0503020204020204" pitchFamily="34" charset="-122"/>
                <a:ea typeface="微软雅黑" panose="020B0503020204020204" pitchFamily="34" charset="-122"/>
                <a:sym typeface="+mn-ea"/>
              </a:rPr>
              <a:t>分阶次</a:t>
            </a:r>
            <a:endParaRPr lang="en-US" altLang="zh-CN" sz="2400" b="1" dirty="0">
              <a:latin typeface="微软雅黑" panose="020B0503020204020204" pitchFamily="34" charset="-122"/>
              <a:ea typeface="微软雅黑" panose="020B0503020204020204" pitchFamily="34" charset="-122"/>
              <a:sym typeface="+mn-ea"/>
            </a:endParaRPr>
          </a:p>
        </p:txBody>
      </p:sp>
      <p:sp>
        <p:nvSpPr>
          <p:cNvPr id="19" name="矩形 18">
            <a:extLst>
              <a:ext uri="{FF2B5EF4-FFF2-40B4-BE49-F238E27FC236}">
                <a16:creationId xmlns:a16="http://schemas.microsoft.com/office/drawing/2014/main" id="{81328988-2ACB-8008-9156-CC5A1593E510}"/>
              </a:ext>
            </a:extLst>
          </p:cNvPr>
          <p:cNvSpPr/>
          <p:nvPr/>
        </p:nvSpPr>
        <p:spPr>
          <a:xfrm>
            <a:off x="1094198" y="2833893"/>
            <a:ext cx="2171226" cy="461665"/>
          </a:xfrm>
          <a:prstGeom prst="rect">
            <a:avLst/>
          </a:prstGeom>
        </p:spPr>
        <p:txBody>
          <a:bodyPr wrap="square">
            <a:spAutoFit/>
          </a:bodyPr>
          <a:lstStyle/>
          <a:p>
            <a:pPr lvl="1"/>
            <a:r>
              <a:rPr lang="zh-CN" altLang="en-US" sz="2400" b="1" dirty="0">
                <a:latin typeface="微软雅黑" panose="020B0503020204020204" pitchFamily="34" charset="-122"/>
                <a:ea typeface="微软雅黑" panose="020B0503020204020204" pitchFamily="34" charset="-122"/>
                <a:sym typeface="+mn-ea"/>
              </a:rPr>
              <a:t>求平均</a:t>
            </a:r>
            <a:endParaRPr lang="en-US" altLang="zh-CN" sz="2400" b="1" dirty="0">
              <a:latin typeface="微软雅黑" panose="020B0503020204020204" pitchFamily="34" charset="-122"/>
              <a:ea typeface="微软雅黑" panose="020B0503020204020204" pitchFamily="34" charset="-122"/>
              <a:sym typeface="+mn-ea"/>
            </a:endParaRPr>
          </a:p>
        </p:txBody>
      </p:sp>
      <p:graphicFrame>
        <p:nvGraphicFramePr>
          <p:cNvPr id="20" name="对象 19">
            <a:extLst>
              <a:ext uri="{FF2B5EF4-FFF2-40B4-BE49-F238E27FC236}">
                <a16:creationId xmlns:a16="http://schemas.microsoft.com/office/drawing/2014/main" id="{8BD76D97-ED46-1FCC-09A2-B706F70BE243}"/>
              </a:ext>
            </a:extLst>
          </p:cNvPr>
          <p:cNvGraphicFramePr>
            <a:graphicFrameLocks noChangeAspect="1"/>
          </p:cNvGraphicFramePr>
          <p:nvPr>
            <p:extLst>
              <p:ext uri="{D42A27DB-BD31-4B8C-83A1-F6EECF244321}">
                <p14:modId xmlns:p14="http://schemas.microsoft.com/office/powerpoint/2010/main" val="29734367"/>
              </p:ext>
            </p:extLst>
          </p:nvPr>
        </p:nvGraphicFramePr>
        <p:xfrm>
          <a:off x="2991706" y="3814715"/>
          <a:ext cx="1708150" cy="476250"/>
        </p:xfrm>
        <a:graphic>
          <a:graphicData uri="http://schemas.openxmlformats.org/presentationml/2006/ole">
            <mc:AlternateContent xmlns:mc="http://schemas.openxmlformats.org/markup-compatibility/2006">
              <mc:Choice xmlns:v="urn:schemas-microsoft-com:vml" Requires="v">
                <p:oleObj name="AxMath" r:id="rId9" imgW="853560" imgH="237600" progId="Equation.AxMath">
                  <p:embed/>
                </p:oleObj>
              </mc:Choice>
              <mc:Fallback>
                <p:oleObj name="AxMath" r:id="rId9" imgW="853560" imgH="237600" progId="Equation.AxMath">
                  <p:embed/>
                  <p:pic>
                    <p:nvPicPr>
                      <p:cNvPr id="14" name="对象 13">
                        <a:extLst>
                          <a:ext uri="{FF2B5EF4-FFF2-40B4-BE49-F238E27FC236}">
                            <a16:creationId xmlns:a16="http://schemas.microsoft.com/office/drawing/2014/main" id="{B6A93D82-A295-EEA4-3A4E-1303224C6295}"/>
                          </a:ext>
                        </a:extLst>
                      </p:cNvPr>
                      <p:cNvPicPr/>
                      <p:nvPr/>
                    </p:nvPicPr>
                    <p:blipFill>
                      <a:blip r:embed="rId10"/>
                      <a:stretch>
                        <a:fillRect/>
                      </a:stretch>
                    </p:blipFill>
                    <p:spPr>
                      <a:xfrm>
                        <a:off x="2991706" y="3814715"/>
                        <a:ext cx="1708150" cy="476250"/>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536C8E5D-9E6F-AFA5-79BF-E0959753ECF8}"/>
              </a:ext>
            </a:extLst>
          </p:cNvPr>
          <p:cNvGraphicFramePr>
            <a:graphicFrameLocks noChangeAspect="1"/>
          </p:cNvGraphicFramePr>
          <p:nvPr>
            <p:extLst>
              <p:ext uri="{D42A27DB-BD31-4B8C-83A1-F6EECF244321}">
                <p14:modId xmlns:p14="http://schemas.microsoft.com/office/powerpoint/2010/main" val="2377887755"/>
              </p:ext>
            </p:extLst>
          </p:nvPr>
        </p:nvGraphicFramePr>
        <p:xfrm>
          <a:off x="5648547" y="3810144"/>
          <a:ext cx="2409825" cy="476250"/>
        </p:xfrm>
        <a:graphic>
          <a:graphicData uri="http://schemas.openxmlformats.org/presentationml/2006/ole">
            <mc:AlternateContent xmlns:mc="http://schemas.openxmlformats.org/markup-compatibility/2006">
              <mc:Choice xmlns:v="urn:schemas-microsoft-com:vml" Requires="v">
                <p:oleObj name="AxMath" r:id="rId11" imgW="1204200" imgH="237600" progId="Equation.AxMath">
                  <p:embed/>
                </p:oleObj>
              </mc:Choice>
              <mc:Fallback>
                <p:oleObj name="AxMath" r:id="rId11" imgW="1204200" imgH="237600" progId="Equation.AxMath">
                  <p:embed/>
                  <p:pic>
                    <p:nvPicPr>
                      <p:cNvPr id="16" name="对象 15">
                        <a:extLst>
                          <a:ext uri="{FF2B5EF4-FFF2-40B4-BE49-F238E27FC236}">
                            <a16:creationId xmlns:a16="http://schemas.microsoft.com/office/drawing/2014/main" id="{EED4DC9D-549E-3185-7953-8A59F91D03B0}"/>
                          </a:ext>
                        </a:extLst>
                      </p:cNvPr>
                      <p:cNvPicPr/>
                      <p:nvPr/>
                    </p:nvPicPr>
                    <p:blipFill>
                      <a:blip r:embed="rId12"/>
                      <a:stretch>
                        <a:fillRect/>
                      </a:stretch>
                    </p:blipFill>
                    <p:spPr>
                      <a:xfrm>
                        <a:off x="5648547" y="3810144"/>
                        <a:ext cx="2409825" cy="476250"/>
                      </a:xfrm>
                      <a:prstGeom prst="rect">
                        <a:avLst/>
                      </a:prstGeom>
                    </p:spPr>
                  </p:pic>
                </p:oleObj>
              </mc:Fallback>
            </mc:AlternateContent>
          </a:graphicData>
        </a:graphic>
      </p:graphicFrame>
      <p:sp>
        <p:nvSpPr>
          <p:cNvPr id="22" name="矩形 21">
            <a:extLst>
              <a:ext uri="{FF2B5EF4-FFF2-40B4-BE49-F238E27FC236}">
                <a16:creationId xmlns:a16="http://schemas.microsoft.com/office/drawing/2014/main" id="{28238DEA-2F26-8E9A-92F0-8F1160B1BAF1}"/>
              </a:ext>
            </a:extLst>
          </p:cNvPr>
          <p:cNvSpPr/>
          <p:nvPr/>
        </p:nvSpPr>
        <p:spPr>
          <a:xfrm>
            <a:off x="1064558" y="4459043"/>
            <a:ext cx="2171226" cy="461665"/>
          </a:xfrm>
          <a:prstGeom prst="rect">
            <a:avLst/>
          </a:prstGeom>
        </p:spPr>
        <p:txBody>
          <a:bodyPr wrap="square">
            <a:spAutoFit/>
          </a:bodyPr>
          <a:lstStyle/>
          <a:p>
            <a:pPr lvl="1"/>
            <a:r>
              <a:rPr lang="zh-CN" altLang="en-US" sz="2400" b="1" dirty="0">
                <a:latin typeface="微软雅黑" panose="020B0503020204020204" pitchFamily="34" charset="-122"/>
                <a:ea typeface="微软雅黑" panose="020B0503020204020204" pitchFamily="34" charset="-122"/>
                <a:sym typeface="+mn-ea"/>
              </a:rPr>
              <a:t>求短周期项</a:t>
            </a:r>
            <a:endParaRPr lang="en-US" altLang="zh-CN" sz="2400" b="1" dirty="0">
              <a:latin typeface="微软雅黑" panose="020B0503020204020204" pitchFamily="34" charset="-122"/>
              <a:ea typeface="微软雅黑" panose="020B0503020204020204" pitchFamily="34" charset="-122"/>
              <a:sym typeface="+mn-ea"/>
            </a:endParaRPr>
          </a:p>
        </p:txBody>
      </p:sp>
      <p:graphicFrame>
        <p:nvGraphicFramePr>
          <p:cNvPr id="24" name="对象 23">
            <a:extLst>
              <a:ext uri="{FF2B5EF4-FFF2-40B4-BE49-F238E27FC236}">
                <a16:creationId xmlns:a16="http://schemas.microsoft.com/office/drawing/2014/main" id="{2D96D722-D129-30FB-E35B-A98487731C65}"/>
              </a:ext>
            </a:extLst>
          </p:cNvPr>
          <p:cNvGraphicFramePr>
            <a:graphicFrameLocks noChangeAspect="1"/>
          </p:cNvGraphicFramePr>
          <p:nvPr>
            <p:extLst>
              <p:ext uri="{D42A27DB-BD31-4B8C-83A1-F6EECF244321}">
                <p14:modId xmlns:p14="http://schemas.microsoft.com/office/powerpoint/2010/main" val="3680982645"/>
              </p:ext>
            </p:extLst>
          </p:nvPr>
        </p:nvGraphicFramePr>
        <p:xfrm>
          <a:off x="2193270" y="4985466"/>
          <a:ext cx="2933700" cy="476250"/>
        </p:xfrm>
        <a:graphic>
          <a:graphicData uri="http://schemas.openxmlformats.org/presentationml/2006/ole">
            <mc:AlternateContent xmlns:mc="http://schemas.openxmlformats.org/markup-compatibility/2006">
              <mc:Choice xmlns:v="urn:schemas-microsoft-com:vml" Requires="v">
                <p:oleObj name="AxMath" r:id="rId13" imgW="1466280" imgH="237600" progId="Equation.AxMath">
                  <p:embed/>
                </p:oleObj>
              </mc:Choice>
              <mc:Fallback>
                <p:oleObj name="AxMath" r:id="rId13" imgW="1466280" imgH="237600" progId="Equation.AxMath">
                  <p:embed/>
                  <p:pic>
                    <p:nvPicPr>
                      <p:cNvPr id="14" name="对象 13">
                        <a:extLst>
                          <a:ext uri="{FF2B5EF4-FFF2-40B4-BE49-F238E27FC236}">
                            <a16:creationId xmlns:a16="http://schemas.microsoft.com/office/drawing/2014/main" id="{B6A93D82-A295-EEA4-3A4E-1303224C6295}"/>
                          </a:ext>
                        </a:extLst>
                      </p:cNvPr>
                      <p:cNvPicPr/>
                      <p:nvPr/>
                    </p:nvPicPr>
                    <p:blipFill>
                      <a:blip r:embed="rId14"/>
                      <a:stretch>
                        <a:fillRect/>
                      </a:stretch>
                    </p:blipFill>
                    <p:spPr>
                      <a:xfrm>
                        <a:off x="2193270" y="4985466"/>
                        <a:ext cx="2933700" cy="476250"/>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6E75B2E5-064C-EAB5-132D-358A003EA892}"/>
              </a:ext>
            </a:extLst>
          </p:cNvPr>
          <p:cNvGraphicFramePr>
            <a:graphicFrameLocks noChangeAspect="1"/>
          </p:cNvGraphicFramePr>
          <p:nvPr>
            <p:extLst>
              <p:ext uri="{D42A27DB-BD31-4B8C-83A1-F6EECF244321}">
                <p14:modId xmlns:p14="http://schemas.microsoft.com/office/powerpoint/2010/main" val="3114221380"/>
              </p:ext>
            </p:extLst>
          </p:nvPr>
        </p:nvGraphicFramePr>
        <p:xfrm>
          <a:off x="5699178" y="4985466"/>
          <a:ext cx="4527550" cy="476250"/>
        </p:xfrm>
        <a:graphic>
          <a:graphicData uri="http://schemas.openxmlformats.org/presentationml/2006/ole">
            <mc:AlternateContent xmlns:mc="http://schemas.openxmlformats.org/markup-compatibility/2006">
              <mc:Choice xmlns:v="urn:schemas-microsoft-com:vml" Requires="v">
                <p:oleObj name="AxMath" r:id="rId15" imgW="2263320" imgH="237600" progId="Equation.AxMath">
                  <p:embed/>
                </p:oleObj>
              </mc:Choice>
              <mc:Fallback>
                <p:oleObj name="AxMath" r:id="rId15" imgW="2263320" imgH="237600" progId="Equation.AxMath">
                  <p:embed/>
                  <p:pic>
                    <p:nvPicPr>
                      <p:cNvPr id="16" name="对象 15">
                        <a:extLst>
                          <a:ext uri="{FF2B5EF4-FFF2-40B4-BE49-F238E27FC236}">
                            <a16:creationId xmlns:a16="http://schemas.microsoft.com/office/drawing/2014/main" id="{EED4DC9D-549E-3185-7953-8A59F91D03B0}"/>
                          </a:ext>
                        </a:extLst>
                      </p:cNvPr>
                      <p:cNvPicPr/>
                      <p:nvPr/>
                    </p:nvPicPr>
                    <p:blipFill>
                      <a:blip r:embed="rId16"/>
                      <a:stretch>
                        <a:fillRect/>
                      </a:stretch>
                    </p:blipFill>
                    <p:spPr>
                      <a:xfrm>
                        <a:off x="5699178" y="4985466"/>
                        <a:ext cx="4527550" cy="476250"/>
                      </a:xfrm>
                      <a:prstGeom prst="rect">
                        <a:avLst/>
                      </a:prstGeom>
                    </p:spPr>
                  </p:pic>
                </p:oleObj>
              </mc:Fallback>
            </mc:AlternateContent>
          </a:graphicData>
        </a:graphic>
      </p:graphicFrame>
      <p:sp>
        <p:nvSpPr>
          <p:cNvPr id="29" name="矩形 28">
            <a:extLst>
              <a:ext uri="{FF2B5EF4-FFF2-40B4-BE49-F238E27FC236}">
                <a16:creationId xmlns:a16="http://schemas.microsoft.com/office/drawing/2014/main" id="{3291F1AD-4CE7-D7A6-823B-5A37833B494B}"/>
              </a:ext>
            </a:extLst>
          </p:cNvPr>
          <p:cNvSpPr/>
          <p:nvPr/>
        </p:nvSpPr>
        <p:spPr>
          <a:xfrm>
            <a:off x="1064558" y="5805487"/>
            <a:ext cx="2171226" cy="461665"/>
          </a:xfrm>
          <a:prstGeom prst="rect">
            <a:avLst/>
          </a:prstGeom>
        </p:spPr>
        <p:txBody>
          <a:bodyPr wrap="square">
            <a:spAutoFit/>
          </a:bodyPr>
          <a:lstStyle/>
          <a:p>
            <a:pPr lvl="1"/>
            <a:r>
              <a:rPr lang="zh-CN" altLang="en-US" sz="2400" b="1" dirty="0">
                <a:latin typeface="微软雅黑" panose="020B0503020204020204" pitchFamily="34" charset="-122"/>
                <a:ea typeface="微软雅黑" panose="020B0503020204020204" pitchFamily="34" charset="-122"/>
                <a:sym typeface="+mn-ea"/>
              </a:rPr>
              <a:t>汇总</a:t>
            </a:r>
            <a:endParaRPr lang="en-US" altLang="zh-CN" sz="2400" b="1" dirty="0">
              <a:latin typeface="微软雅黑" panose="020B0503020204020204" pitchFamily="34" charset="-122"/>
              <a:ea typeface="微软雅黑" panose="020B0503020204020204" pitchFamily="34" charset="-122"/>
              <a:sym typeface="+mn-ea"/>
            </a:endParaRPr>
          </a:p>
        </p:txBody>
      </p:sp>
      <p:graphicFrame>
        <p:nvGraphicFramePr>
          <p:cNvPr id="30" name="对象 29">
            <a:extLst>
              <a:ext uri="{FF2B5EF4-FFF2-40B4-BE49-F238E27FC236}">
                <a16:creationId xmlns:a16="http://schemas.microsoft.com/office/drawing/2014/main" id="{3AF66B96-F056-BD97-222B-5EC6E7922E64}"/>
              </a:ext>
            </a:extLst>
          </p:cNvPr>
          <p:cNvGraphicFramePr>
            <a:graphicFrameLocks noChangeAspect="1"/>
          </p:cNvGraphicFramePr>
          <p:nvPr>
            <p:extLst>
              <p:ext uri="{D42A27DB-BD31-4B8C-83A1-F6EECF244321}">
                <p14:modId xmlns:p14="http://schemas.microsoft.com/office/powerpoint/2010/main" val="1130405714"/>
              </p:ext>
            </p:extLst>
          </p:nvPr>
        </p:nvGraphicFramePr>
        <p:xfrm>
          <a:off x="2642323" y="5871030"/>
          <a:ext cx="3464719" cy="476250"/>
        </p:xfrm>
        <a:graphic>
          <a:graphicData uri="http://schemas.openxmlformats.org/presentationml/2006/ole">
            <mc:AlternateContent xmlns:mc="http://schemas.openxmlformats.org/markup-compatibility/2006">
              <mc:Choice xmlns:v="urn:schemas-microsoft-com:vml" Requires="v">
                <p:oleObj name="AxMath" r:id="rId17" imgW="1386000" imgH="191160" progId="Equation.AxMath">
                  <p:embed/>
                </p:oleObj>
              </mc:Choice>
              <mc:Fallback>
                <p:oleObj name="AxMath" r:id="rId17" imgW="1386000" imgH="191160" progId="Equation.AxMath">
                  <p:embed/>
                  <p:pic>
                    <p:nvPicPr>
                      <p:cNvPr id="24" name="对象 23">
                        <a:extLst>
                          <a:ext uri="{FF2B5EF4-FFF2-40B4-BE49-F238E27FC236}">
                            <a16:creationId xmlns:a16="http://schemas.microsoft.com/office/drawing/2014/main" id="{2D96D722-D129-30FB-E35B-A98487731C65}"/>
                          </a:ext>
                        </a:extLst>
                      </p:cNvPr>
                      <p:cNvPicPr/>
                      <p:nvPr/>
                    </p:nvPicPr>
                    <p:blipFill>
                      <a:blip r:embed="rId18"/>
                      <a:stretch>
                        <a:fillRect/>
                      </a:stretch>
                    </p:blipFill>
                    <p:spPr>
                      <a:xfrm>
                        <a:off x="2642323" y="5871030"/>
                        <a:ext cx="3464719" cy="476250"/>
                      </a:xfrm>
                      <a:prstGeom prst="rect">
                        <a:avLst/>
                      </a:prstGeom>
                    </p:spPr>
                  </p:pic>
                </p:oleObj>
              </mc:Fallback>
            </mc:AlternateContent>
          </a:graphicData>
        </a:graphic>
      </p:graphicFrame>
      <p:pic>
        <p:nvPicPr>
          <p:cNvPr id="2" name="图形 1" descr="困惑的脸轮廓 纯色填充">
            <a:extLst>
              <a:ext uri="{FF2B5EF4-FFF2-40B4-BE49-F238E27FC236}">
                <a16:creationId xmlns:a16="http://schemas.microsoft.com/office/drawing/2014/main" id="{F10BB688-D1F1-2921-F714-72C64036FA0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1265986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18" grpId="0"/>
      <p:bldP spid="19" grpId="0"/>
      <p:bldP spid="22"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5F1D8F20-F945-584B-B149-8CCFBEFE168A}" type="slidenum">
              <a:rPr kumimoji="1" lang="zh-CN" altLang="en-US" smtClean="0"/>
              <a:t>17</a:t>
            </a:fld>
            <a:endParaRPr kumimoji="1" lang="zh-CN" altLang="en-US"/>
          </a:p>
        </p:txBody>
      </p:sp>
      <p:sp>
        <p:nvSpPr>
          <p:cNvPr id="6" name="矩形 5"/>
          <p:cNvSpPr/>
          <p:nvPr/>
        </p:nvSpPr>
        <p:spPr>
          <a:xfrm>
            <a:off x="3327171" y="6023928"/>
            <a:ext cx="3920794" cy="581057"/>
          </a:xfrm>
          <a:prstGeom prst="rect">
            <a:avLst/>
          </a:prstGeom>
        </p:spPr>
        <p:txBody>
          <a:bodyPr wrap="square">
            <a:spAutoFit/>
          </a:bodyPr>
          <a:lstStyle/>
          <a:p>
            <a:pPr algn="ctr" fontAlgn="auto">
              <a:lnSpc>
                <a:spcPct val="150000"/>
              </a:lnSpc>
              <a:spcAft>
                <a:spcPts val="0"/>
              </a:spcAft>
            </a:pPr>
            <a:r>
              <a:rPr lang="zh-CN" altLang="en-US" sz="2400" b="1" dirty="0">
                <a:solidFill>
                  <a:srgbClr val="FF0000"/>
                </a:solidFill>
                <a:latin typeface="微软雅黑" panose="020B0503020204020204" pitchFamily="34" charset="-122"/>
                <a:ea typeface="微软雅黑" panose="020B0503020204020204" pitchFamily="34" charset="-122"/>
              </a:rPr>
              <a:t>递推过程</a:t>
            </a:r>
            <a:endParaRPr lang="zh-CN" sz="2400" b="1" dirty="0">
              <a:solidFill>
                <a:srgbClr val="FF0000"/>
              </a:solidFill>
              <a:latin typeface="微软雅黑" panose="020B0503020204020204" pitchFamily="34" charset="-122"/>
              <a:ea typeface="微软雅黑" panose="020B0503020204020204" pitchFamily="34" charset="-122"/>
            </a:endParaRP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4" name="图片 3">
            <a:extLst>
              <a:ext uri="{FF2B5EF4-FFF2-40B4-BE49-F238E27FC236}">
                <a16:creationId xmlns:a16="http://schemas.microsoft.com/office/drawing/2014/main" id="{0FC0F283-75AB-84A8-1B78-DEE5217E43E0}"/>
              </a:ext>
            </a:extLst>
          </p:cNvPr>
          <p:cNvPicPr>
            <a:picLocks noChangeAspect="1"/>
          </p:cNvPicPr>
          <p:nvPr/>
        </p:nvPicPr>
        <p:blipFill>
          <a:blip r:embed="rId2"/>
          <a:stretch>
            <a:fillRect/>
          </a:stretch>
        </p:blipFill>
        <p:spPr>
          <a:xfrm>
            <a:off x="1417894" y="1445920"/>
            <a:ext cx="8980260" cy="4640000"/>
          </a:xfrm>
          <a:prstGeom prst="rect">
            <a:avLst/>
          </a:prstGeom>
        </p:spPr>
      </p:pic>
      <p:sp>
        <p:nvSpPr>
          <p:cNvPr id="3" name="矩形 2"/>
          <p:cNvSpPr/>
          <p:nvPr/>
        </p:nvSpPr>
        <p:spPr>
          <a:xfrm>
            <a:off x="407987" y="1052513"/>
            <a:ext cx="11376025" cy="1955215"/>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                的解</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7" name="矩形 6">
            <a:extLst>
              <a:ext uri="{FF2B5EF4-FFF2-40B4-BE49-F238E27FC236}">
                <a16:creationId xmlns:a16="http://schemas.microsoft.com/office/drawing/2014/main" id="{67122CC6-E304-8D4A-BCE4-6CFE053FEFCE}"/>
              </a:ext>
            </a:extLst>
          </p:cNvPr>
          <p:cNvSpPr/>
          <p:nvPr/>
        </p:nvSpPr>
        <p:spPr>
          <a:xfrm>
            <a:off x="6268914" y="4249695"/>
            <a:ext cx="3469261" cy="6734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4399490-0338-A642-7CF4-8F64D4039017}"/>
              </a:ext>
            </a:extLst>
          </p:cNvPr>
          <p:cNvSpPr/>
          <p:nvPr/>
        </p:nvSpPr>
        <p:spPr>
          <a:xfrm>
            <a:off x="6093777" y="6119625"/>
            <a:ext cx="2319366" cy="458908"/>
          </a:xfrm>
          <a:prstGeom prst="rect">
            <a:avLst/>
          </a:prstGeom>
        </p:spPr>
        <p:txBody>
          <a:bodyPr wrap="square">
            <a:spAutoFit/>
          </a:bodyPr>
          <a:lstStyle/>
          <a:p>
            <a:pPr algn="ctr" fontAlgn="auto">
              <a:lnSpc>
                <a:spcPct val="150000"/>
              </a:lnSpc>
              <a:spcAft>
                <a:spcPts val="0"/>
              </a:spcAft>
            </a:pPr>
            <a:r>
              <a:rPr lang="zh-CN" altLang="en-US" b="1" dirty="0">
                <a:solidFill>
                  <a:srgbClr val="0000FF"/>
                </a:solidFill>
                <a:latin typeface="微软雅黑" panose="020B0503020204020204" pitchFamily="34" charset="-122"/>
                <a:ea typeface="微软雅黑" panose="020B0503020204020204" pitchFamily="34" charset="-122"/>
              </a:rPr>
              <a:t>见书 </a:t>
            </a:r>
            <a:r>
              <a:rPr lang="en-US" altLang="zh-CN" b="1" dirty="0">
                <a:solidFill>
                  <a:srgbClr val="0000FF"/>
                </a:solidFill>
                <a:latin typeface="微软雅黑" panose="020B0503020204020204" pitchFamily="34" charset="-122"/>
                <a:ea typeface="微软雅黑" panose="020B0503020204020204" pitchFamily="34" charset="-122"/>
              </a:rPr>
              <a:t>P84-86 </a:t>
            </a:r>
            <a:r>
              <a:rPr lang="zh-CN" altLang="en-US" b="1" dirty="0">
                <a:solidFill>
                  <a:srgbClr val="0000FF"/>
                </a:solidFill>
                <a:latin typeface="微软雅黑" panose="020B0503020204020204" pitchFamily="34" charset="-122"/>
                <a:ea typeface="微软雅黑" panose="020B0503020204020204" pitchFamily="34" charset="-122"/>
              </a:rPr>
              <a:t>例子</a:t>
            </a:r>
            <a:endParaRPr lang="zh-CN" b="1" dirty="0">
              <a:solidFill>
                <a:srgbClr val="0000FF"/>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8E9B1398-E1F2-5A16-A9D5-9FEB2DB40D3F}"/>
              </a:ext>
            </a:extLst>
          </p:cNvPr>
          <p:cNvPicPr>
            <a:picLocks noChangeAspect="1"/>
          </p:cNvPicPr>
          <p:nvPr/>
        </p:nvPicPr>
        <p:blipFill>
          <a:blip r:embed="rId3"/>
          <a:stretch>
            <a:fillRect/>
          </a:stretch>
        </p:blipFill>
        <p:spPr>
          <a:xfrm>
            <a:off x="812668" y="1150414"/>
            <a:ext cx="1669615" cy="552994"/>
          </a:xfrm>
          <a:prstGeom prst="rect">
            <a:avLst/>
          </a:prstGeom>
        </p:spPr>
      </p:pic>
      <p:sp>
        <p:nvSpPr>
          <p:cNvPr id="14" name="矩形 13">
            <a:extLst>
              <a:ext uri="{FF2B5EF4-FFF2-40B4-BE49-F238E27FC236}">
                <a16:creationId xmlns:a16="http://schemas.microsoft.com/office/drawing/2014/main" id="{C03811A7-9A03-7A8B-05DA-4E78D18E8BFA}"/>
              </a:ext>
            </a:extLst>
          </p:cNvPr>
          <p:cNvSpPr/>
          <p:nvPr/>
        </p:nvSpPr>
        <p:spPr>
          <a:xfrm>
            <a:off x="9439675" y="2980068"/>
            <a:ext cx="2430745" cy="418191"/>
          </a:xfrm>
          <a:prstGeom prst="rect">
            <a:avLst/>
          </a:prstGeom>
        </p:spPr>
        <p:txBody>
          <a:bodyPr wrap="square">
            <a:spAutoFit/>
          </a:bodyPr>
          <a:lstStyle/>
          <a:p>
            <a:pPr algn="ctr" fontAlgn="auto">
              <a:lnSpc>
                <a:spcPct val="150000"/>
              </a:lnSpc>
              <a:spcAft>
                <a:spcPts val="0"/>
              </a:spcAft>
            </a:pPr>
            <a:r>
              <a:rPr lang="zh-CN" altLang="en-US" sz="1600" b="1" dirty="0">
                <a:solidFill>
                  <a:srgbClr val="0000FF"/>
                </a:solidFill>
                <a:latin typeface="微软雅黑" panose="020B0503020204020204" pitchFamily="34" charset="-122"/>
                <a:ea typeface="微软雅黑" panose="020B0503020204020204" pitchFamily="34" charset="-122"/>
              </a:rPr>
              <a:t>各项相乘结果</a:t>
            </a:r>
            <a:r>
              <a:rPr lang="en-US" altLang="zh-CN" sz="1600" b="1" dirty="0">
                <a:solidFill>
                  <a:srgbClr val="0000FF"/>
                </a:solidFill>
                <a:latin typeface="微软雅黑" panose="020B0503020204020204" pitchFamily="34" charset="-122"/>
                <a:ea typeface="微软雅黑" panose="020B0503020204020204" pitchFamily="34" charset="-122"/>
              </a:rPr>
              <a:t>(</a:t>
            </a:r>
            <a:r>
              <a:rPr lang="zh-CN" altLang="en-US" sz="1600" b="1" dirty="0">
                <a:solidFill>
                  <a:srgbClr val="0000FF"/>
                </a:solidFill>
                <a:latin typeface="微软雅黑" panose="020B0503020204020204" pitchFamily="34" charset="-122"/>
                <a:ea typeface="微软雅黑" panose="020B0503020204020204" pitchFamily="34" charset="-122"/>
              </a:rPr>
              <a:t>书 </a:t>
            </a:r>
            <a:r>
              <a:rPr lang="en-US" altLang="zh-CN" sz="1600" b="1" dirty="0">
                <a:solidFill>
                  <a:srgbClr val="0000FF"/>
                </a:solidFill>
                <a:latin typeface="微软雅黑" panose="020B0503020204020204" pitchFamily="34" charset="-122"/>
                <a:ea typeface="微软雅黑" panose="020B0503020204020204" pitchFamily="34" charset="-122"/>
              </a:rPr>
              <a:t>P98)</a:t>
            </a:r>
            <a:endParaRPr lang="zh-CN" sz="1600" b="1" dirty="0">
              <a:solidFill>
                <a:srgbClr val="0000FF"/>
              </a:solidFill>
              <a:latin typeface="微软雅黑" panose="020B0503020204020204" pitchFamily="34" charset="-122"/>
              <a:ea typeface="微软雅黑" panose="020B0503020204020204" pitchFamily="34" charset="-122"/>
            </a:endParaRPr>
          </a:p>
        </p:txBody>
      </p:sp>
      <p:graphicFrame>
        <p:nvGraphicFramePr>
          <p:cNvPr id="10" name="表格 8">
            <a:extLst>
              <a:ext uri="{FF2B5EF4-FFF2-40B4-BE49-F238E27FC236}">
                <a16:creationId xmlns:a16="http://schemas.microsoft.com/office/drawing/2014/main" id="{DC81F8BB-4A55-9F8C-E03A-0D0BEAAE0FD9}"/>
              </a:ext>
            </a:extLst>
          </p:cNvPr>
          <p:cNvGraphicFramePr>
            <a:graphicFrameLocks noGrp="1"/>
          </p:cNvGraphicFramePr>
          <p:nvPr>
            <p:extLst>
              <p:ext uri="{D42A27DB-BD31-4B8C-83A1-F6EECF244321}">
                <p14:modId xmlns:p14="http://schemas.microsoft.com/office/powerpoint/2010/main" val="195616974"/>
              </p:ext>
            </p:extLst>
          </p:nvPr>
        </p:nvGraphicFramePr>
        <p:xfrm>
          <a:off x="8904596" y="1134298"/>
          <a:ext cx="2987116" cy="1841464"/>
        </p:xfrm>
        <a:graphic>
          <a:graphicData uri="http://schemas.openxmlformats.org/drawingml/2006/table">
            <a:tbl>
              <a:tblPr firstRow="1" bandRow="1">
                <a:tableStyleId>{0505E3EF-67EA-436B-97B2-0124C06EBD24}</a:tableStyleId>
              </a:tblPr>
              <a:tblGrid>
                <a:gridCol w="746779">
                  <a:extLst>
                    <a:ext uri="{9D8B030D-6E8A-4147-A177-3AD203B41FA5}">
                      <a16:colId xmlns:a16="http://schemas.microsoft.com/office/drawing/2014/main" val="1644799145"/>
                    </a:ext>
                  </a:extLst>
                </a:gridCol>
                <a:gridCol w="614737">
                  <a:extLst>
                    <a:ext uri="{9D8B030D-6E8A-4147-A177-3AD203B41FA5}">
                      <a16:colId xmlns:a16="http://schemas.microsoft.com/office/drawing/2014/main" val="538207931"/>
                    </a:ext>
                  </a:extLst>
                </a:gridCol>
                <a:gridCol w="742950">
                  <a:extLst>
                    <a:ext uri="{9D8B030D-6E8A-4147-A177-3AD203B41FA5}">
                      <a16:colId xmlns:a16="http://schemas.microsoft.com/office/drawing/2014/main" val="3502547085"/>
                    </a:ext>
                  </a:extLst>
                </a:gridCol>
                <a:gridCol w="882650">
                  <a:extLst>
                    <a:ext uri="{9D8B030D-6E8A-4147-A177-3AD203B41FA5}">
                      <a16:colId xmlns:a16="http://schemas.microsoft.com/office/drawing/2014/main" val="753210999"/>
                    </a:ext>
                  </a:extLst>
                </a:gridCol>
              </a:tblGrid>
              <a:tr h="460366">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L</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945476582"/>
                  </a:ext>
                </a:extLst>
              </a:tr>
              <a:tr h="460366">
                <a:tc>
                  <a:txBody>
                    <a:bodyPr/>
                    <a:lstStyle/>
                    <a:p>
                      <a:pPr algn="ctr"/>
                      <a:r>
                        <a:rPr lang="en-US" altLang="zh-CN" sz="1800" b="1" i="0" dirty="0">
                          <a:latin typeface="Times New Roman" panose="02020603050405020304" pitchFamily="18" charset="0"/>
                          <a:cs typeface="Times New Roman" panose="02020603050405020304" pitchFamily="18" charset="0"/>
                        </a:rPr>
                        <a:t>C</a:t>
                      </a:r>
                      <a:endParaRPr lang="zh-CN" altLang="en-US" sz="1800" b="1"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2068401747"/>
                  </a:ext>
                </a:extLst>
              </a:tr>
              <a:tr h="460366">
                <a:tc>
                  <a:txBody>
                    <a:bodyPr/>
                    <a:lstStyle/>
                    <a:p>
                      <a:pPr algn="ctr"/>
                      <a:r>
                        <a:rPr lang="en-US" altLang="zh-CN" sz="1800" b="1" i="0" dirty="0">
                          <a:latin typeface="Times New Roman" panose="02020603050405020304" pitchFamily="18" charset="0"/>
                          <a:cs typeface="Times New Roman" panose="02020603050405020304" pitchFamily="18" charset="0"/>
                        </a:rPr>
                        <a:t>L</a:t>
                      </a:r>
                      <a:endParaRPr lang="zh-CN" altLang="en-US" sz="1800" b="1"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L</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 L</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1564255156"/>
                  </a:ext>
                </a:extLst>
              </a:tr>
              <a:tr h="460366">
                <a:tc>
                  <a:txBody>
                    <a:bodyPr/>
                    <a:lstStyle/>
                    <a:p>
                      <a:pPr algn="ctr"/>
                      <a:r>
                        <a:rPr lang="en-US" altLang="zh-CN" sz="1800" b="1" i="0" dirty="0">
                          <a:latin typeface="Times New Roman" panose="02020603050405020304" pitchFamily="18" charset="0"/>
                          <a:cs typeface="Times New Roman" panose="02020603050405020304" pitchFamily="18" charset="0"/>
                        </a:rPr>
                        <a:t>S</a:t>
                      </a:r>
                      <a:endParaRPr lang="zh-CN" altLang="en-US" sz="1800" b="1"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 L, 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2764333787"/>
                  </a:ext>
                </a:extLst>
              </a:tr>
            </a:tbl>
          </a:graphicData>
        </a:graphic>
      </p:graphicFrame>
      <p:pic>
        <p:nvPicPr>
          <p:cNvPr id="2" name="图形 1" descr="紧张的脸轮廓 纯色填充">
            <a:extLst>
              <a:ext uri="{FF2B5EF4-FFF2-40B4-BE49-F238E27FC236}">
                <a16:creationId xmlns:a16="http://schemas.microsoft.com/office/drawing/2014/main" id="{FB3CE790-68E2-6437-9E58-62BBCC2F56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07" y="721193"/>
            <a:ext cx="571360" cy="571360"/>
          </a:xfrm>
          <a:prstGeom prst="rect">
            <a:avLst/>
          </a:prstGeom>
        </p:spPr>
      </p:pic>
    </p:spTree>
    <p:extLst>
      <p:ext uri="{BB962C8B-B14F-4D97-AF65-F5344CB8AC3E}">
        <p14:creationId xmlns:p14="http://schemas.microsoft.com/office/powerpoint/2010/main" val="39285961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382371"/>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长周期项的积分降阶</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lvl="3">
              <a:lnSpc>
                <a:spcPct val="150000"/>
              </a:lnSpc>
            </a:pPr>
            <a:r>
              <a:rPr lang="zh-CN" altLang="en-US" sz="2000" b="1" dirty="0">
                <a:solidFill>
                  <a:schemeClr val="tx1"/>
                </a:solidFill>
                <a:latin typeface="微软雅黑" panose="020B0503020204020204" pitchFamily="34" charset="-122"/>
                <a:ea typeface="微软雅黑" panose="020B0503020204020204" pitchFamily="34" charset="-122"/>
                <a:sym typeface="+mn-ea"/>
              </a:rPr>
              <a:t>设</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较短</a:t>
            </a:r>
            <a:r>
              <a:rPr lang="zh-CN" altLang="en-US" sz="2400" b="1" dirty="0">
                <a:latin typeface="微软雅黑" panose="020B0503020204020204" pitchFamily="34" charset="-122"/>
                <a:ea typeface="微软雅黑" panose="020B0503020204020204" pitchFamily="34" charset="-122"/>
                <a:sym typeface="+mn-ea"/>
              </a:rPr>
              <a:t>时间内变化：</a:t>
            </a:r>
            <a:r>
              <a:rPr lang="zh-CN" altLang="en-US" sz="2400" b="1" dirty="0">
                <a:solidFill>
                  <a:schemeClr val="tx1"/>
                </a:solidFill>
                <a:latin typeface="微软雅黑" panose="020B0503020204020204" pitchFamily="34" charset="-122"/>
                <a:ea typeface="微软雅黑" panose="020B0503020204020204" pitchFamily="34" charset="-122"/>
                <a:sym typeface="+mn-ea"/>
              </a:rPr>
              <a:t>一阶长周期项 </a:t>
            </a:r>
            <a:r>
              <a:rPr lang="en-US" altLang="zh-CN" sz="2400" b="1" dirty="0">
                <a:solidFill>
                  <a:schemeClr val="tx1"/>
                </a:solidFill>
                <a:latin typeface="微软雅黑" panose="020B0503020204020204" pitchFamily="34" charset="-122"/>
                <a:ea typeface="微软雅黑" panose="020B0503020204020204" pitchFamily="34" charset="-122"/>
                <a:sym typeface="+mn-ea"/>
              </a:rPr>
              <a:t>~ </a:t>
            </a:r>
            <a:r>
              <a:rPr lang="zh-CN" altLang="en-US" sz="2400" b="1" dirty="0">
                <a:solidFill>
                  <a:schemeClr val="tx1"/>
                </a:solidFill>
                <a:latin typeface="微软雅黑" panose="020B0503020204020204" pitchFamily="34" charset="-122"/>
                <a:ea typeface="微软雅黑" panose="020B0503020204020204" pitchFamily="34" charset="-122"/>
                <a:sym typeface="+mn-ea"/>
              </a:rPr>
              <a:t>二阶长期项</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342900"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                    使得 </a:t>
            </a:r>
            <a:r>
              <a:rPr lang="zh-CN" altLang="en-US" sz="2400" b="1" dirty="0">
                <a:solidFill>
                  <a:srgbClr val="FF0000"/>
                </a:solidFill>
                <a:latin typeface="微软雅黑" panose="020B0503020204020204" pitchFamily="34" charset="-122"/>
                <a:ea typeface="微软雅黑" panose="020B0503020204020204" pitchFamily="34" charset="-122"/>
              </a:rPr>
              <a:t>平均根数法 有效 </a:t>
            </a:r>
            <a:r>
              <a:rPr lang="zh-CN" altLang="en-US" sz="2400" b="1" dirty="0">
                <a:latin typeface="微软雅黑" panose="020B0503020204020204" pitchFamily="34" charset="-122"/>
                <a:ea typeface="微软雅黑" panose="020B0503020204020204" pitchFamily="34" charset="-122"/>
              </a:rPr>
              <a:t>的要求</a:t>
            </a:r>
            <a:endParaRPr lang="zh-CN" altLang="zh-CN" sz="2400" b="1" dirty="0">
              <a:latin typeface="微软雅黑" panose="020B0503020204020204" pitchFamily="34" charset="-122"/>
              <a:ea typeface="微软雅黑" panose="020B0503020204020204" pitchFamily="34" charset="-122"/>
            </a:endParaRPr>
          </a:p>
          <a:p>
            <a:pPr marL="342900" indent="-342900" fontAlgn="auto">
              <a:lnSpc>
                <a:spcPct val="150000"/>
              </a:lnSpc>
              <a:spcAft>
                <a:spcPts val="0"/>
              </a:spcAft>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18</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7" name="图片 6">
            <a:extLst>
              <a:ext uri="{FF2B5EF4-FFF2-40B4-BE49-F238E27FC236}">
                <a16:creationId xmlns:a16="http://schemas.microsoft.com/office/drawing/2014/main" id="{4EFCB6A4-BB7D-44D9-6844-2C50FFC085DA}"/>
              </a:ext>
            </a:extLst>
          </p:cNvPr>
          <p:cNvPicPr>
            <a:picLocks noChangeAspect="1"/>
          </p:cNvPicPr>
          <p:nvPr/>
        </p:nvPicPr>
        <p:blipFill>
          <a:blip r:embed="rId2"/>
          <a:stretch>
            <a:fillRect/>
          </a:stretch>
        </p:blipFill>
        <p:spPr>
          <a:xfrm>
            <a:off x="5756010" y="1149723"/>
            <a:ext cx="6164304" cy="3185027"/>
          </a:xfrm>
          <a:prstGeom prst="rect">
            <a:avLst/>
          </a:prstGeom>
        </p:spPr>
      </p:pic>
      <p:pic>
        <p:nvPicPr>
          <p:cNvPr id="9" name="图片 8">
            <a:extLst>
              <a:ext uri="{FF2B5EF4-FFF2-40B4-BE49-F238E27FC236}">
                <a16:creationId xmlns:a16="http://schemas.microsoft.com/office/drawing/2014/main" id="{5D238C25-0BD5-3026-01B2-601C02966EB5}"/>
              </a:ext>
            </a:extLst>
          </p:cNvPr>
          <p:cNvPicPr>
            <a:picLocks noChangeAspect="1"/>
          </p:cNvPicPr>
          <p:nvPr/>
        </p:nvPicPr>
        <p:blipFill>
          <a:blip r:embed="rId3"/>
          <a:stretch>
            <a:fillRect/>
          </a:stretch>
        </p:blipFill>
        <p:spPr>
          <a:xfrm>
            <a:off x="1731229" y="1877607"/>
            <a:ext cx="3492953" cy="357546"/>
          </a:xfrm>
          <a:prstGeom prst="rect">
            <a:avLst/>
          </a:prstGeom>
        </p:spPr>
      </p:pic>
      <p:pic>
        <p:nvPicPr>
          <p:cNvPr id="13" name="图片 12">
            <a:extLst>
              <a:ext uri="{FF2B5EF4-FFF2-40B4-BE49-F238E27FC236}">
                <a16:creationId xmlns:a16="http://schemas.microsoft.com/office/drawing/2014/main" id="{D79BE13B-AC4D-3902-DA23-D59E086AF138}"/>
              </a:ext>
            </a:extLst>
          </p:cNvPr>
          <p:cNvPicPr>
            <a:picLocks noChangeAspect="1"/>
          </p:cNvPicPr>
          <p:nvPr/>
        </p:nvPicPr>
        <p:blipFill>
          <a:blip r:embed="rId4"/>
          <a:stretch>
            <a:fillRect/>
          </a:stretch>
        </p:blipFill>
        <p:spPr>
          <a:xfrm>
            <a:off x="2238894" y="2447188"/>
            <a:ext cx="1603561" cy="407685"/>
          </a:xfrm>
          <a:prstGeom prst="rect">
            <a:avLst/>
          </a:prstGeom>
        </p:spPr>
      </p:pic>
      <p:pic>
        <p:nvPicPr>
          <p:cNvPr id="15" name="图片 14">
            <a:extLst>
              <a:ext uri="{FF2B5EF4-FFF2-40B4-BE49-F238E27FC236}">
                <a16:creationId xmlns:a16="http://schemas.microsoft.com/office/drawing/2014/main" id="{21A40947-D516-9246-EDE9-4EFA682D741C}"/>
              </a:ext>
            </a:extLst>
          </p:cNvPr>
          <p:cNvPicPr>
            <a:picLocks noChangeAspect="1"/>
          </p:cNvPicPr>
          <p:nvPr/>
        </p:nvPicPr>
        <p:blipFill>
          <a:blip r:embed="rId5"/>
          <a:stretch>
            <a:fillRect/>
          </a:stretch>
        </p:blipFill>
        <p:spPr>
          <a:xfrm>
            <a:off x="1347933" y="3109064"/>
            <a:ext cx="4040710" cy="504470"/>
          </a:xfrm>
          <a:prstGeom prst="rect">
            <a:avLst/>
          </a:prstGeom>
        </p:spPr>
      </p:pic>
      <p:pic>
        <p:nvPicPr>
          <p:cNvPr id="16" name="图片 15">
            <a:extLst>
              <a:ext uri="{FF2B5EF4-FFF2-40B4-BE49-F238E27FC236}">
                <a16:creationId xmlns:a16="http://schemas.microsoft.com/office/drawing/2014/main" id="{BDA287D1-467B-27E4-D738-28B06947D4DD}"/>
              </a:ext>
            </a:extLst>
          </p:cNvPr>
          <p:cNvPicPr>
            <a:picLocks noChangeAspect="1"/>
          </p:cNvPicPr>
          <p:nvPr/>
        </p:nvPicPr>
        <p:blipFill>
          <a:blip r:embed="rId6"/>
          <a:stretch>
            <a:fillRect/>
          </a:stretch>
        </p:blipFill>
        <p:spPr>
          <a:xfrm>
            <a:off x="1065672" y="5400598"/>
            <a:ext cx="1250694" cy="421921"/>
          </a:xfrm>
          <a:prstGeom prst="rect">
            <a:avLst/>
          </a:prstGeom>
        </p:spPr>
      </p:pic>
      <p:sp>
        <p:nvSpPr>
          <p:cNvPr id="18" name="椭圆 17">
            <a:extLst>
              <a:ext uri="{FF2B5EF4-FFF2-40B4-BE49-F238E27FC236}">
                <a16:creationId xmlns:a16="http://schemas.microsoft.com/office/drawing/2014/main" id="{D3F3B473-156E-31E2-AD0E-E0AEFBBAD5BF}"/>
              </a:ext>
            </a:extLst>
          </p:cNvPr>
          <p:cNvSpPr/>
          <p:nvPr/>
        </p:nvSpPr>
        <p:spPr>
          <a:xfrm>
            <a:off x="7195757" y="3109064"/>
            <a:ext cx="366190" cy="3661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B2EDF9F0-8986-C237-969E-5BFC847CB29B}"/>
              </a:ext>
            </a:extLst>
          </p:cNvPr>
          <p:cNvSpPr/>
          <p:nvPr/>
        </p:nvSpPr>
        <p:spPr>
          <a:xfrm>
            <a:off x="9826198" y="3112021"/>
            <a:ext cx="366191" cy="3661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DCEE6275-B59A-89A0-0E6F-A8ECEFF58542}"/>
              </a:ext>
            </a:extLst>
          </p:cNvPr>
          <p:cNvSpPr/>
          <p:nvPr/>
        </p:nvSpPr>
        <p:spPr>
          <a:xfrm>
            <a:off x="5910681" y="3109064"/>
            <a:ext cx="366191" cy="3661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78C299B5-68A8-A1B0-F74A-306B012B507F}"/>
              </a:ext>
            </a:extLst>
          </p:cNvPr>
          <p:cNvSpPr/>
          <p:nvPr/>
        </p:nvSpPr>
        <p:spPr>
          <a:xfrm>
            <a:off x="9324535" y="4147154"/>
            <a:ext cx="1951838" cy="458908"/>
          </a:xfrm>
          <a:prstGeom prst="rect">
            <a:avLst/>
          </a:prstGeom>
        </p:spPr>
        <p:txBody>
          <a:bodyPr wrap="square">
            <a:spAutoFit/>
          </a:bodyPr>
          <a:lstStyle/>
          <a:p>
            <a:pPr algn="ctr" fontAlgn="auto">
              <a:lnSpc>
                <a:spcPct val="150000"/>
              </a:lnSpc>
              <a:spcAft>
                <a:spcPts val="0"/>
              </a:spcAft>
            </a:pPr>
            <a:r>
              <a:rPr lang="zh-CN" altLang="en-US" b="1" dirty="0">
                <a:solidFill>
                  <a:srgbClr val="0000FF"/>
                </a:solidFill>
                <a:latin typeface="微软雅黑" panose="020B0503020204020204" pitchFamily="34" charset="-122"/>
                <a:ea typeface="微软雅黑" panose="020B0503020204020204" pitchFamily="34" charset="-122"/>
              </a:rPr>
              <a:t>书 </a:t>
            </a:r>
            <a:r>
              <a:rPr lang="en-US" altLang="zh-CN" b="1" dirty="0">
                <a:solidFill>
                  <a:srgbClr val="0000FF"/>
                </a:solidFill>
                <a:latin typeface="微软雅黑" panose="020B0503020204020204" pitchFamily="34" charset="-122"/>
                <a:ea typeface="微软雅黑" panose="020B0503020204020204" pitchFamily="34" charset="-122"/>
              </a:rPr>
              <a:t>P101, P109</a:t>
            </a:r>
            <a:endParaRPr lang="zh-CN" b="1" dirty="0">
              <a:solidFill>
                <a:srgbClr val="0000FF"/>
              </a:solidFill>
              <a:latin typeface="微软雅黑" panose="020B0503020204020204" pitchFamily="34" charset="-122"/>
              <a:ea typeface="微软雅黑" panose="020B0503020204020204" pitchFamily="34" charset="-122"/>
            </a:endParaRPr>
          </a:p>
        </p:txBody>
      </p:sp>
      <p:graphicFrame>
        <p:nvGraphicFramePr>
          <p:cNvPr id="2" name="对象 1">
            <a:extLst>
              <a:ext uri="{FF2B5EF4-FFF2-40B4-BE49-F238E27FC236}">
                <a16:creationId xmlns:a16="http://schemas.microsoft.com/office/drawing/2014/main" id="{A0B6EE6E-DE6E-67D5-7350-C325954C7044}"/>
              </a:ext>
            </a:extLst>
          </p:cNvPr>
          <p:cNvGraphicFramePr>
            <a:graphicFrameLocks noChangeAspect="1"/>
          </p:cNvGraphicFramePr>
          <p:nvPr>
            <p:extLst>
              <p:ext uri="{D42A27DB-BD31-4B8C-83A1-F6EECF244321}">
                <p14:modId xmlns:p14="http://schemas.microsoft.com/office/powerpoint/2010/main" val="2212324112"/>
              </p:ext>
            </p:extLst>
          </p:nvPr>
        </p:nvGraphicFramePr>
        <p:xfrm>
          <a:off x="5946672" y="4392503"/>
          <a:ext cx="545568" cy="325242"/>
        </p:xfrm>
        <a:graphic>
          <a:graphicData uri="http://schemas.openxmlformats.org/presentationml/2006/ole">
            <mc:AlternateContent xmlns:mc="http://schemas.openxmlformats.org/markup-compatibility/2006">
              <mc:Choice xmlns:v="urn:schemas-microsoft-com:vml" Requires="v">
                <p:oleObj name="AxMath" r:id="rId7" imgW="330840" imgH="196200" progId="Equation.AxMath">
                  <p:embed/>
                </p:oleObj>
              </mc:Choice>
              <mc:Fallback>
                <p:oleObj name="AxMath" r:id="rId7" imgW="330840" imgH="196200" progId="Equation.AxMath">
                  <p:embed/>
                  <p:pic>
                    <p:nvPicPr>
                      <p:cNvPr id="0" name=""/>
                      <p:cNvPicPr/>
                      <p:nvPr/>
                    </p:nvPicPr>
                    <p:blipFill>
                      <a:blip r:embed="rId8"/>
                      <a:stretch>
                        <a:fillRect/>
                      </a:stretch>
                    </p:blipFill>
                    <p:spPr>
                      <a:xfrm>
                        <a:off x="5946672" y="4392503"/>
                        <a:ext cx="545568" cy="325242"/>
                      </a:xfrm>
                      <a:prstGeom prst="rect">
                        <a:avLst/>
                      </a:prstGeom>
                    </p:spPr>
                  </p:pic>
                </p:oleObj>
              </mc:Fallback>
            </mc:AlternateContent>
          </a:graphicData>
        </a:graphic>
      </p:graphicFrame>
      <p:pic>
        <p:nvPicPr>
          <p:cNvPr id="6" name="图形 5" descr="眩晕的脸轮廓 纯色填充">
            <a:extLst>
              <a:ext uri="{FF2B5EF4-FFF2-40B4-BE49-F238E27FC236}">
                <a16:creationId xmlns:a16="http://schemas.microsoft.com/office/drawing/2014/main" id="{EFDDD5B7-A21C-1B5B-4DFF-2F80B995028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0" y="711200"/>
            <a:ext cx="571360" cy="571360"/>
          </a:xfrm>
          <a:prstGeom prst="rect">
            <a:avLst/>
          </a:prstGeom>
        </p:spPr>
      </p:pic>
    </p:spTree>
    <p:extLst>
      <p:ext uri="{BB962C8B-B14F-4D97-AF65-F5344CB8AC3E}">
        <p14:creationId xmlns:p14="http://schemas.microsoft.com/office/powerpoint/2010/main" val="7876948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4" grpId="0" animBg="1"/>
      <p:bldP spid="25" grpId="0" animBg="1"/>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494711" cy="5377882"/>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400" b="1" dirty="0">
                <a:solidFill>
                  <a:srgbClr val="0000FF"/>
                </a:solidFill>
                <a:latin typeface="微软雅黑" panose="020B0503020204020204" pitchFamily="34" charset="-122"/>
                <a:ea typeface="微软雅黑" panose="020B0503020204020204" pitchFamily="34" charset="-122"/>
                <a:sym typeface="+mn-ea"/>
              </a:rPr>
              <a:t>摄动法</a:t>
            </a:r>
            <a:r>
              <a:rPr lang="en-US" altLang="zh-CN" sz="2400" b="1" dirty="0">
                <a:solidFill>
                  <a:schemeClr val="tx1"/>
                </a:solidFill>
                <a:latin typeface="微软雅黑" panose="020B0503020204020204" pitchFamily="34" charset="-122"/>
                <a:ea typeface="微软雅黑" panose="020B0503020204020204" pitchFamily="34" charset="-122"/>
                <a:sym typeface="+mn-ea"/>
              </a:rPr>
              <a:t>——</a:t>
            </a:r>
            <a:r>
              <a:rPr lang="zh-CN" altLang="en-US" sz="2400" b="1" dirty="0">
                <a:solidFill>
                  <a:schemeClr val="tx1"/>
                </a:solidFill>
                <a:latin typeface="微软雅黑" panose="020B0503020204020204" pitchFamily="34" charset="-122"/>
                <a:ea typeface="微软雅黑" panose="020B0503020204020204" pitchFamily="34" charset="-122"/>
                <a:sym typeface="+mn-ea"/>
              </a:rPr>
              <a:t>参考轨道是最简单的无摄运动即初始椭圆轨道</a:t>
            </a:r>
          </a:p>
          <a:p>
            <a:pPr marL="342900" indent="-342900" fontAlgn="auto">
              <a:lnSpc>
                <a:spcPct val="150000"/>
              </a:lnSpc>
              <a:spcAft>
                <a:spcPts val="0"/>
              </a:spcAft>
              <a:buFont typeface="Arial" panose="020B0604020202020204" pitchFamily="34" charset="0"/>
              <a:buChar char="•"/>
            </a:pPr>
            <a:r>
              <a:rPr lang="zh-CN" altLang="en-US" sz="2400" b="1" dirty="0">
                <a:solidFill>
                  <a:srgbClr val="0000FF"/>
                </a:solidFill>
                <a:latin typeface="微软雅黑" panose="020B0503020204020204" pitchFamily="34" charset="-122"/>
                <a:ea typeface="微软雅黑" panose="020B0503020204020204" pitchFamily="34" charset="-122"/>
                <a:sym typeface="+mn-ea"/>
              </a:rPr>
              <a:t>改进的摄动法</a:t>
            </a:r>
            <a:r>
              <a:rPr lang="en-US" altLang="zh-CN" sz="2400" b="1" dirty="0">
                <a:solidFill>
                  <a:schemeClr val="tx1"/>
                </a:solidFill>
                <a:latin typeface="微软雅黑" panose="020B0503020204020204" pitchFamily="34" charset="-122"/>
                <a:ea typeface="微软雅黑" panose="020B0503020204020204" pitchFamily="34" charset="-122"/>
                <a:sym typeface="+mn-ea"/>
              </a:rPr>
              <a:t>——</a:t>
            </a:r>
            <a:r>
              <a:rPr lang="zh-CN" altLang="en-US" sz="2400" b="1" dirty="0">
                <a:solidFill>
                  <a:schemeClr val="tx1"/>
                </a:solidFill>
                <a:latin typeface="微软雅黑" panose="020B0503020204020204" pitchFamily="34" charset="-122"/>
                <a:ea typeface="微软雅黑" panose="020B0503020204020204" pitchFamily="34" charset="-122"/>
                <a:sym typeface="+mn-ea"/>
              </a:rPr>
              <a:t>参考解为平均根数，</a:t>
            </a:r>
            <a:r>
              <a:rPr lang="zh-CN" altLang="en-US" sz="2400" b="1" dirty="0">
                <a:latin typeface="微软雅黑" panose="020B0503020204020204" pitchFamily="34" charset="-122"/>
                <a:ea typeface="微软雅黑" panose="020B0503020204020204" pitchFamily="34" charset="-122"/>
                <a:sym typeface="+mn-ea"/>
              </a:rPr>
              <a:t>几何意义明确的</a:t>
            </a:r>
            <a:r>
              <a:rPr lang="zh-CN" altLang="en-US" sz="2400" b="1" dirty="0">
                <a:solidFill>
                  <a:schemeClr val="tx1"/>
                </a:solidFill>
                <a:latin typeface="微软雅黑" panose="020B0503020204020204" pitchFamily="34" charset="-122"/>
                <a:ea typeface="微软雅黑" panose="020B0503020204020204" pitchFamily="34" charset="-122"/>
                <a:sym typeface="+mn-ea"/>
              </a:rPr>
              <a:t>长期进动椭圆</a:t>
            </a:r>
          </a:p>
          <a:p>
            <a:pPr marL="342900" indent="-342900" fontAlgn="auto">
              <a:lnSpc>
                <a:spcPct val="150000"/>
              </a:lnSpc>
              <a:spcBef>
                <a:spcPts val="2400"/>
              </a:spcBef>
              <a:spcAft>
                <a:spcPts val="0"/>
              </a:spcAft>
              <a:buFont typeface="Arial" panose="020B0604020202020204" pitchFamily="34" charset="0"/>
              <a:buChar char="•"/>
            </a:pPr>
            <a:r>
              <a:rPr lang="zh-CN" altLang="en-US" sz="2400" b="1" dirty="0">
                <a:solidFill>
                  <a:srgbClr val="FF0000"/>
                </a:solidFill>
                <a:latin typeface="微软雅黑" panose="020B0503020204020204" pitchFamily="34" charset="-122"/>
                <a:ea typeface="微软雅黑" panose="020B0503020204020204" pitchFamily="34" charset="-122"/>
                <a:sym typeface="+mn-ea"/>
              </a:rPr>
              <a:t>平均根数法 </a:t>
            </a:r>
            <a:r>
              <a:rPr lang="en-US" altLang="zh-CN" sz="2400" b="1" dirty="0">
                <a:solidFill>
                  <a:srgbClr val="FF0000"/>
                </a:solidFill>
                <a:latin typeface="微软雅黑" panose="020B0503020204020204" pitchFamily="34" charset="-122"/>
                <a:ea typeface="微软雅黑" panose="020B0503020204020204" pitchFamily="34" charset="-122"/>
                <a:sym typeface="+mn-ea"/>
              </a:rPr>
              <a:t>= </a:t>
            </a:r>
            <a:r>
              <a:rPr lang="zh-CN" altLang="en-US" sz="2400" b="1" dirty="0">
                <a:solidFill>
                  <a:srgbClr val="FF0000"/>
                </a:solidFill>
                <a:latin typeface="微软雅黑" panose="020B0503020204020204" pitchFamily="34" charset="-122"/>
                <a:ea typeface="微软雅黑" panose="020B0503020204020204" pitchFamily="34" charset="-122"/>
                <a:sym typeface="+mn-ea"/>
              </a:rPr>
              <a:t>摄动法（解析问题）</a:t>
            </a:r>
            <a:r>
              <a:rPr lang="en-US" altLang="zh-CN" sz="2400" b="1" dirty="0">
                <a:solidFill>
                  <a:srgbClr val="FF0000"/>
                </a:solidFill>
                <a:latin typeface="微软雅黑" panose="020B0503020204020204" pitchFamily="34" charset="-122"/>
                <a:ea typeface="微软雅黑" panose="020B0503020204020204" pitchFamily="34" charset="-122"/>
                <a:sym typeface="+mn-ea"/>
              </a:rPr>
              <a:t>+ </a:t>
            </a:r>
            <a:r>
              <a:rPr lang="zh-CN" altLang="en-US" sz="2400" b="1" dirty="0">
                <a:solidFill>
                  <a:srgbClr val="FF0000"/>
                </a:solidFill>
                <a:latin typeface="微软雅黑" panose="020B0503020204020204" pitchFamily="34" charset="-122"/>
                <a:ea typeface="微软雅黑" panose="020B0503020204020204" pitchFamily="34" charset="-122"/>
                <a:sym typeface="+mn-ea"/>
              </a:rPr>
              <a:t>平均法（非线性力学）</a:t>
            </a:r>
            <a:endParaRPr lang="en-US" altLang="zh-CN" sz="2400" b="1" dirty="0">
              <a:solidFill>
                <a:srgbClr val="FF0000"/>
              </a:solidFill>
              <a:latin typeface="微软雅黑" panose="020B0503020204020204" pitchFamily="34" charset="-122"/>
              <a:ea typeface="微软雅黑" panose="020B0503020204020204" pitchFamily="34" charset="-122"/>
              <a:sym typeface="+mn-ea"/>
            </a:endParaRPr>
          </a:p>
          <a:p>
            <a:pPr marL="800100" lvl="1" indent="-342900">
              <a:lnSpc>
                <a:spcPct val="13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sym typeface="+mn-ea"/>
              </a:rPr>
              <a:t>与经典摄动法紧密结合</a:t>
            </a:r>
          </a:p>
          <a:p>
            <a:pPr marL="800100" lvl="1" indent="-342900">
              <a:lnSpc>
                <a:spcPct val="13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sym typeface="+mn-ea"/>
              </a:rPr>
              <a:t>将摄动变化中 </a:t>
            </a:r>
            <a:r>
              <a:rPr lang="zh-CN" altLang="en-US" sz="2000" b="1" dirty="0">
                <a:solidFill>
                  <a:srgbClr val="0000FF"/>
                </a:solidFill>
                <a:latin typeface="微软雅黑" panose="020B0503020204020204" pitchFamily="34" charset="-122"/>
                <a:ea typeface="微软雅黑" panose="020B0503020204020204" pitchFamily="34" charset="-122"/>
                <a:sym typeface="+mn-ea"/>
              </a:rPr>
              <a:t>不同性质的项 </a:t>
            </a:r>
            <a:r>
              <a:rPr lang="zh-CN" altLang="en-US" sz="2000" b="1" dirty="0">
                <a:latin typeface="微软雅黑" panose="020B0503020204020204" pitchFamily="34" charset="-122"/>
                <a:ea typeface="微软雅黑" panose="020B0503020204020204" pitchFamily="34" charset="-122"/>
                <a:sym typeface="+mn-ea"/>
              </a:rPr>
              <a:t>区分开</a:t>
            </a:r>
          </a:p>
          <a:p>
            <a:pPr marL="800100" lvl="1" indent="-342900">
              <a:lnSpc>
                <a:spcPct val="13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sym typeface="+mn-ea"/>
              </a:rPr>
              <a:t>幂级数解是对 </a:t>
            </a:r>
            <a:r>
              <a:rPr lang="zh-CN" altLang="en-US" sz="2000" b="1" dirty="0">
                <a:solidFill>
                  <a:srgbClr val="0000FF"/>
                </a:solidFill>
                <a:latin typeface="微软雅黑" panose="020B0503020204020204" pitchFamily="34" charset="-122"/>
                <a:ea typeface="微软雅黑" panose="020B0503020204020204" pitchFamily="34" charset="-122"/>
                <a:sym typeface="+mn-ea"/>
              </a:rPr>
              <a:t>平均根数</a:t>
            </a:r>
            <a:r>
              <a:rPr lang="zh-CN" altLang="en-US" sz="2000" b="1" dirty="0">
                <a:latin typeface="微软雅黑" panose="020B0503020204020204" pitchFamily="34" charset="-122"/>
                <a:ea typeface="微软雅黑" panose="020B0503020204020204" pitchFamily="34" charset="-122"/>
                <a:sym typeface="+mn-ea"/>
              </a:rPr>
              <a:t> 展开，代替摄动法中对 </a:t>
            </a:r>
            <a:r>
              <a:rPr lang="zh-CN" altLang="en-US" sz="2000" b="1" dirty="0">
                <a:solidFill>
                  <a:srgbClr val="0000FF"/>
                </a:solidFill>
                <a:latin typeface="微软雅黑" panose="020B0503020204020204" pitchFamily="34" charset="-122"/>
                <a:ea typeface="微软雅黑" panose="020B0503020204020204" pitchFamily="34" charset="-122"/>
                <a:sym typeface="+mn-ea"/>
              </a:rPr>
              <a:t>无摄运动解</a:t>
            </a:r>
            <a:r>
              <a:rPr lang="zh-CN" altLang="en-US" sz="2000" b="1" dirty="0">
                <a:latin typeface="微软雅黑" panose="020B0503020204020204" pitchFamily="34" charset="-122"/>
                <a:ea typeface="微软雅黑" panose="020B0503020204020204" pitchFamily="34" charset="-122"/>
                <a:sym typeface="+mn-ea"/>
              </a:rPr>
              <a:t> 的展开</a:t>
            </a:r>
            <a:endParaRPr lang="en-US" altLang="zh-CN" sz="2000" b="1" dirty="0">
              <a:latin typeface="微软雅黑" panose="020B0503020204020204" pitchFamily="34" charset="-122"/>
              <a:ea typeface="微软雅黑" panose="020B0503020204020204" pitchFamily="34" charset="-122"/>
              <a:sym typeface="+mn-ea"/>
            </a:endParaRPr>
          </a:p>
          <a:p>
            <a:pPr marL="342900" indent="-342900">
              <a:lnSpc>
                <a:spcPct val="150000"/>
              </a:lnSpc>
              <a:spcBef>
                <a:spcPts val="1800"/>
              </a:spcBef>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地球轨道摄动量级 </a:t>
            </a:r>
            <a:r>
              <a:rPr lang="en-US" altLang="zh-CN" sz="2400" dirty="0">
                <a:latin typeface="微软雅黑" panose="020B0503020204020204" pitchFamily="34" charset="-122"/>
                <a:ea typeface="微软雅黑" panose="020B0503020204020204" pitchFamily="34" charset="-122"/>
                <a:sym typeface="+mn-ea"/>
              </a:rPr>
              <a:t>                       </a:t>
            </a:r>
            <a:r>
              <a:rPr lang="zh-CN" altLang="en-US" sz="2400" b="1" dirty="0">
                <a:latin typeface="微软雅黑" panose="020B0503020204020204" pitchFamily="34" charset="-122"/>
                <a:ea typeface="微软雅黑" panose="020B0503020204020204" pitchFamily="34" charset="-122"/>
                <a:sym typeface="+mn-ea"/>
              </a:rPr>
              <a:t>，中间几乎没有。</a:t>
            </a:r>
            <a:r>
              <a:rPr lang="zh-CN" altLang="en-US" b="1" dirty="0">
                <a:latin typeface="微软雅黑" panose="020B0503020204020204" pitchFamily="34" charset="-122"/>
                <a:ea typeface="微软雅黑" panose="020B0503020204020204" pitchFamily="34" charset="-122"/>
                <a:sym typeface="+mn-ea"/>
              </a:rPr>
              <a:t>对太阳系天体不适用</a:t>
            </a:r>
            <a:endParaRPr lang="en-US" altLang="zh-CN" sz="2400" b="1" dirty="0">
              <a:latin typeface="微软雅黑" panose="020B0503020204020204" pitchFamily="34" charset="-122"/>
              <a:ea typeface="微软雅黑" panose="020B0503020204020204" pitchFamily="34" charset="-122"/>
              <a:sym typeface="+mn-ea"/>
            </a:endParaRPr>
          </a:p>
          <a:p>
            <a:pPr marL="342900" indent="-342900">
              <a:lnSpc>
                <a:spcPct val="150000"/>
              </a:lnSpc>
              <a:spcBef>
                <a:spcPts val="1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sym typeface="+mn-ea"/>
              </a:rPr>
              <a:t>收敛范围：                            低轨：</a:t>
            </a:r>
            <a:r>
              <a:rPr lang="en-US" altLang="zh-CN" sz="2000" b="1" dirty="0">
                <a:latin typeface="微软雅黑" panose="020B0503020204020204" pitchFamily="34" charset="-122"/>
                <a:ea typeface="微软雅黑" panose="020B0503020204020204" pitchFamily="34" charset="-122"/>
                <a:sym typeface="+mn-ea"/>
              </a:rPr>
              <a:t>~10</a:t>
            </a:r>
            <a:r>
              <a:rPr lang="zh-CN" altLang="en-US" sz="2000" b="1" dirty="0">
                <a:latin typeface="微软雅黑" panose="020B0503020204020204" pitchFamily="34" charset="-122"/>
                <a:ea typeface="微软雅黑" panose="020B0503020204020204" pitchFamily="34" charset="-122"/>
                <a:sym typeface="+mn-ea"/>
              </a:rPr>
              <a:t>天；高轨：</a:t>
            </a:r>
            <a:r>
              <a:rPr lang="en-US" altLang="zh-CN" sz="2000" b="1" dirty="0">
                <a:latin typeface="微软雅黑" panose="020B0503020204020204" pitchFamily="34" charset="-122"/>
                <a:ea typeface="微软雅黑" panose="020B0503020204020204" pitchFamily="34" charset="-122"/>
                <a:sym typeface="+mn-ea"/>
              </a:rPr>
              <a:t>~</a:t>
            </a:r>
            <a:r>
              <a:rPr lang="zh-CN" altLang="en-US" sz="2000" b="1" dirty="0">
                <a:latin typeface="微软雅黑" panose="020B0503020204020204" pitchFamily="34" charset="-122"/>
                <a:ea typeface="微软雅黑" panose="020B0503020204020204" pitchFamily="34" charset="-122"/>
                <a:sym typeface="+mn-ea"/>
              </a:rPr>
              <a:t>几个月</a:t>
            </a:r>
            <a:endParaRPr lang="en-US" altLang="zh-CN" sz="2000" b="1" dirty="0">
              <a:latin typeface="微软雅黑" panose="020B0503020204020204" pitchFamily="34" charset="-122"/>
              <a:ea typeface="微软雅黑" panose="020B0503020204020204" pitchFamily="34" charset="-122"/>
              <a:sym typeface="+mn-ea"/>
            </a:endParaRPr>
          </a:p>
          <a:p>
            <a:pPr marL="342900" indent="-342900">
              <a:lnSpc>
                <a:spcPct val="150000"/>
              </a:lnSpc>
              <a:spcBef>
                <a:spcPts val="1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sym typeface="+mn-ea"/>
              </a:rPr>
              <a:t>精度：通常二阶足够</a:t>
            </a:r>
            <a:endParaRPr lang="en-US" altLang="zh-CN" sz="2000" b="1" dirty="0">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19</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10" name="图片 9">
            <a:extLst>
              <a:ext uri="{FF2B5EF4-FFF2-40B4-BE49-F238E27FC236}">
                <a16:creationId xmlns:a16="http://schemas.microsoft.com/office/drawing/2014/main" id="{AA590BF8-3F47-BCA3-3C09-B136C5CC9AC2}"/>
              </a:ext>
            </a:extLst>
          </p:cNvPr>
          <p:cNvPicPr>
            <a:picLocks noChangeAspect="1"/>
          </p:cNvPicPr>
          <p:nvPr/>
        </p:nvPicPr>
        <p:blipFill>
          <a:blip r:embed="rId2"/>
          <a:stretch>
            <a:fillRect/>
          </a:stretch>
        </p:blipFill>
        <p:spPr>
          <a:xfrm>
            <a:off x="2163506" y="5193517"/>
            <a:ext cx="1773332" cy="571666"/>
          </a:xfrm>
          <a:prstGeom prst="rect">
            <a:avLst/>
          </a:prstGeom>
        </p:spPr>
      </p:pic>
      <p:graphicFrame>
        <p:nvGraphicFramePr>
          <p:cNvPr id="2" name="对象 1">
            <a:extLst>
              <a:ext uri="{FF2B5EF4-FFF2-40B4-BE49-F238E27FC236}">
                <a16:creationId xmlns:a16="http://schemas.microsoft.com/office/drawing/2014/main" id="{7B5E20A7-43D3-174B-7932-475918C21F3D}"/>
              </a:ext>
            </a:extLst>
          </p:cNvPr>
          <p:cNvGraphicFramePr>
            <a:graphicFrameLocks noChangeAspect="1"/>
          </p:cNvGraphicFramePr>
          <p:nvPr>
            <p:extLst>
              <p:ext uri="{D42A27DB-BD31-4B8C-83A1-F6EECF244321}">
                <p14:modId xmlns:p14="http://schemas.microsoft.com/office/powerpoint/2010/main" val="2371123864"/>
              </p:ext>
            </p:extLst>
          </p:nvPr>
        </p:nvGraphicFramePr>
        <p:xfrm>
          <a:off x="3395799" y="4608952"/>
          <a:ext cx="2051050" cy="400050"/>
        </p:xfrm>
        <a:graphic>
          <a:graphicData uri="http://schemas.openxmlformats.org/presentationml/2006/ole">
            <mc:AlternateContent xmlns:mc="http://schemas.openxmlformats.org/markup-compatibility/2006">
              <mc:Choice xmlns:v="urn:schemas-microsoft-com:vml" Requires="v">
                <p:oleObj name="AxMath" r:id="rId3" imgW="1026000" imgH="200520" progId="Equation.AxMath">
                  <p:embed/>
                </p:oleObj>
              </mc:Choice>
              <mc:Fallback>
                <p:oleObj name="AxMath" r:id="rId3" imgW="1026000" imgH="200520" progId="Equation.AxMath">
                  <p:embed/>
                  <p:pic>
                    <p:nvPicPr>
                      <p:cNvPr id="0" name=""/>
                      <p:cNvPicPr/>
                      <p:nvPr/>
                    </p:nvPicPr>
                    <p:blipFill>
                      <a:blip r:embed="rId4"/>
                      <a:stretch>
                        <a:fillRect/>
                      </a:stretch>
                    </p:blipFill>
                    <p:spPr>
                      <a:xfrm>
                        <a:off x="3395799" y="4608952"/>
                        <a:ext cx="2051050" cy="400050"/>
                      </a:xfrm>
                      <a:prstGeom prst="rect">
                        <a:avLst/>
                      </a:prstGeom>
                    </p:spPr>
                  </p:pic>
                </p:oleObj>
              </mc:Fallback>
            </mc:AlternateContent>
          </a:graphicData>
        </a:graphic>
      </p:graphicFrame>
      <p:pic>
        <p:nvPicPr>
          <p:cNvPr id="4" name="图形 3" descr="紧张的脸轮廓 纯色填充">
            <a:extLst>
              <a:ext uri="{FF2B5EF4-FFF2-40B4-BE49-F238E27FC236}">
                <a16:creationId xmlns:a16="http://schemas.microsoft.com/office/drawing/2014/main" id="{B702B028-7FEB-3539-B69B-2FEA51EE7F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07" y="721193"/>
            <a:ext cx="571360" cy="571360"/>
          </a:xfrm>
          <a:prstGeom prst="rect">
            <a:avLst/>
          </a:prstGeom>
        </p:spPr>
      </p:pic>
    </p:spTree>
    <p:extLst>
      <p:ext uri="{BB962C8B-B14F-4D97-AF65-F5344CB8AC3E}">
        <p14:creationId xmlns:p14="http://schemas.microsoft.com/office/powerpoint/2010/main" val="26868062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41921" y="2888393"/>
            <a:ext cx="6213529" cy="1482650"/>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常数变易法和摄动运动方程</a:t>
            </a:r>
          </a:p>
          <a:p>
            <a:pPr marL="342900" indent="-342900">
              <a:lnSpc>
                <a:spcPct val="150000"/>
              </a:lnSpc>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小参数幂级数解和平均根数法</a:t>
            </a: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受摄二体问题</a:t>
            </a:r>
          </a:p>
        </p:txBody>
      </p:sp>
    </p:spTree>
    <p:extLst>
      <p:ext uri="{BB962C8B-B14F-4D97-AF65-F5344CB8AC3E}">
        <p14:creationId xmlns:p14="http://schemas.microsoft.com/office/powerpoint/2010/main" val="22228082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2416880"/>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平均根数法构造例子</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求平均</a:t>
            </a: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分别代入</a:t>
            </a:r>
            <a:r>
              <a:rPr lang="en-US" altLang="zh-CN" sz="2400" b="1" dirty="0">
                <a:solidFill>
                  <a:schemeClr val="tx1"/>
                </a:solidFill>
                <a:latin typeface="微软雅黑" panose="020B0503020204020204" pitchFamily="34" charset="-122"/>
                <a:ea typeface="微软雅黑" panose="020B0503020204020204" pitchFamily="34" charset="-122"/>
                <a:sym typeface="+mn-ea"/>
              </a:rPr>
              <a:t>Lagrange</a:t>
            </a:r>
            <a:r>
              <a:rPr lang="zh-CN" altLang="en-US" sz="2400" b="1" dirty="0">
                <a:solidFill>
                  <a:schemeClr val="tx1"/>
                </a:solidFill>
                <a:latin typeface="微软雅黑" panose="020B0503020204020204" pitchFamily="34" charset="-122"/>
                <a:ea typeface="微软雅黑" panose="020B0503020204020204" pitchFamily="34" charset="-122"/>
                <a:sym typeface="+mn-ea"/>
              </a:rPr>
              <a:t>摄动方程</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20</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graphicFrame>
        <p:nvGraphicFramePr>
          <p:cNvPr id="2" name="对象 1">
            <a:extLst>
              <a:ext uri="{FF2B5EF4-FFF2-40B4-BE49-F238E27FC236}">
                <a16:creationId xmlns:a16="http://schemas.microsoft.com/office/drawing/2014/main" id="{41651445-E9EB-A363-7391-B877AC7A2E91}"/>
              </a:ext>
            </a:extLst>
          </p:cNvPr>
          <p:cNvGraphicFramePr>
            <a:graphicFrameLocks noChangeAspect="1"/>
          </p:cNvGraphicFramePr>
          <p:nvPr>
            <p:extLst>
              <p:ext uri="{D42A27DB-BD31-4B8C-83A1-F6EECF244321}">
                <p14:modId xmlns:p14="http://schemas.microsoft.com/office/powerpoint/2010/main" val="843968549"/>
              </p:ext>
            </p:extLst>
          </p:nvPr>
        </p:nvGraphicFramePr>
        <p:xfrm>
          <a:off x="4377079" y="1275733"/>
          <a:ext cx="1187450" cy="381000"/>
        </p:xfrm>
        <a:graphic>
          <a:graphicData uri="http://schemas.openxmlformats.org/presentationml/2006/ole">
            <mc:AlternateContent xmlns:mc="http://schemas.openxmlformats.org/markup-compatibility/2006">
              <mc:Choice xmlns:v="urn:schemas-microsoft-com:vml" Requires="v">
                <p:oleObj name="AxMath" r:id="rId2" imgW="593640" imgH="189720" progId="Equation.AxMath">
                  <p:embed/>
                </p:oleObj>
              </mc:Choice>
              <mc:Fallback>
                <p:oleObj name="AxMath" r:id="rId2" imgW="593640" imgH="189720" progId="Equation.AxMath">
                  <p:embed/>
                  <p:pic>
                    <p:nvPicPr>
                      <p:cNvPr id="0" name=""/>
                      <p:cNvPicPr/>
                      <p:nvPr/>
                    </p:nvPicPr>
                    <p:blipFill>
                      <a:blip r:embed="rId3"/>
                      <a:stretch>
                        <a:fillRect/>
                      </a:stretch>
                    </p:blipFill>
                    <p:spPr>
                      <a:xfrm>
                        <a:off x="4377079" y="1275733"/>
                        <a:ext cx="1187450" cy="381000"/>
                      </a:xfrm>
                      <a:prstGeom prst="rect">
                        <a:avLst/>
                      </a:prstGeom>
                      <a:ln w="19050">
                        <a:solidFill>
                          <a:srgbClr val="0000FF"/>
                        </a:solidFill>
                      </a:ln>
                    </p:spPr>
                  </p:pic>
                </p:oleObj>
              </mc:Fallback>
            </mc:AlternateContent>
          </a:graphicData>
        </a:graphic>
      </p:graphicFrame>
      <p:graphicFrame>
        <p:nvGraphicFramePr>
          <p:cNvPr id="7" name="对象 6">
            <a:extLst>
              <a:ext uri="{FF2B5EF4-FFF2-40B4-BE49-F238E27FC236}">
                <a16:creationId xmlns:a16="http://schemas.microsoft.com/office/drawing/2014/main" id="{B5E9FE00-FBE6-522E-0763-9E5B9EBCACCB}"/>
              </a:ext>
            </a:extLst>
          </p:cNvPr>
          <p:cNvGraphicFramePr>
            <a:graphicFrameLocks noChangeAspect="1"/>
          </p:cNvGraphicFramePr>
          <p:nvPr>
            <p:extLst>
              <p:ext uri="{D42A27DB-BD31-4B8C-83A1-F6EECF244321}">
                <p14:modId xmlns:p14="http://schemas.microsoft.com/office/powerpoint/2010/main" val="4013772297"/>
              </p:ext>
            </p:extLst>
          </p:nvPr>
        </p:nvGraphicFramePr>
        <p:xfrm>
          <a:off x="2444750" y="1879600"/>
          <a:ext cx="3089275" cy="381000"/>
        </p:xfrm>
        <a:graphic>
          <a:graphicData uri="http://schemas.openxmlformats.org/presentationml/2006/ole">
            <mc:AlternateContent xmlns:mc="http://schemas.openxmlformats.org/markup-compatibility/2006">
              <mc:Choice xmlns:v="urn:schemas-microsoft-com:vml" Requires="v">
                <p:oleObj name="AxMath" r:id="rId4" imgW="1545120" imgH="191160" progId="Equation.AxMath">
                  <p:embed/>
                </p:oleObj>
              </mc:Choice>
              <mc:Fallback>
                <p:oleObj name="AxMath" r:id="rId4" imgW="1545120" imgH="191160" progId="Equation.AxMath">
                  <p:embed/>
                  <p:pic>
                    <p:nvPicPr>
                      <p:cNvPr id="4" name="对象 3">
                        <a:extLst>
                          <a:ext uri="{FF2B5EF4-FFF2-40B4-BE49-F238E27FC236}">
                            <a16:creationId xmlns:a16="http://schemas.microsoft.com/office/drawing/2014/main" id="{4961036E-CB07-DCAD-91C6-F580B207AAC4}"/>
                          </a:ext>
                        </a:extLst>
                      </p:cNvPr>
                      <p:cNvPicPr/>
                      <p:nvPr/>
                    </p:nvPicPr>
                    <p:blipFill>
                      <a:blip r:embed="rId5"/>
                      <a:stretch>
                        <a:fillRect/>
                      </a:stretch>
                    </p:blipFill>
                    <p:spPr>
                      <a:xfrm>
                        <a:off x="2444750" y="1879600"/>
                        <a:ext cx="3089275" cy="381000"/>
                      </a:xfrm>
                      <a:prstGeom prst="rect">
                        <a:avLst/>
                      </a:prstGeom>
                    </p:spPr>
                  </p:pic>
                </p:oleObj>
              </mc:Fallback>
            </mc:AlternateContent>
          </a:graphicData>
        </a:graphic>
      </p:graphicFrame>
      <p:pic>
        <p:nvPicPr>
          <p:cNvPr id="8" name="图片 7" descr="手机屏幕截图&#10;&#10;描述已自动生成">
            <a:extLst>
              <a:ext uri="{FF2B5EF4-FFF2-40B4-BE49-F238E27FC236}">
                <a16:creationId xmlns:a16="http://schemas.microsoft.com/office/drawing/2014/main" id="{6D29A129-ABDA-F0C3-552B-F78DD2A2BCB2}"/>
              </a:ext>
            </a:extLst>
          </p:cNvPr>
          <p:cNvPicPr>
            <a:picLocks noChangeAspect="1"/>
          </p:cNvPicPr>
          <p:nvPr/>
        </p:nvPicPr>
        <p:blipFill>
          <a:blip r:embed="rId6"/>
          <a:stretch>
            <a:fillRect/>
          </a:stretch>
        </p:blipFill>
        <p:spPr>
          <a:xfrm>
            <a:off x="8532901" y="1314066"/>
            <a:ext cx="3506300" cy="3007058"/>
          </a:xfrm>
          <a:prstGeom prst="rect">
            <a:avLst/>
          </a:prstGeom>
        </p:spPr>
      </p:pic>
      <p:graphicFrame>
        <p:nvGraphicFramePr>
          <p:cNvPr id="9" name="对象 8">
            <a:extLst>
              <a:ext uri="{FF2B5EF4-FFF2-40B4-BE49-F238E27FC236}">
                <a16:creationId xmlns:a16="http://schemas.microsoft.com/office/drawing/2014/main" id="{79F5ECA7-8B62-82B9-004B-AB764AEEDD05}"/>
              </a:ext>
            </a:extLst>
          </p:cNvPr>
          <p:cNvGraphicFramePr>
            <a:graphicFrameLocks noChangeAspect="1"/>
          </p:cNvGraphicFramePr>
          <p:nvPr>
            <p:extLst>
              <p:ext uri="{D42A27DB-BD31-4B8C-83A1-F6EECF244321}">
                <p14:modId xmlns:p14="http://schemas.microsoft.com/office/powerpoint/2010/main" val="3199672896"/>
              </p:ext>
            </p:extLst>
          </p:nvPr>
        </p:nvGraphicFramePr>
        <p:xfrm>
          <a:off x="603250" y="2973388"/>
          <a:ext cx="2600325" cy="2974975"/>
        </p:xfrm>
        <a:graphic>
          <a:graphicData uri="http://schemas.openxmlformats.org/presentationml/2006/ole">
            <mc:AlternateContent xmlns:mc="http://schemas.openxmlformats.org/markup-compatibility/2006">
              <mc:Choice xmlns:v="urn:schemas-microsoft-com:vml" Requires="v">
                <p:oleObj name="AxMath" r:id="rId7" imgW="1300680" imgH="1487520" progId="Equation.AxMath">
                  <p:embed/>
                </p:oleObj>
              </mc:Choice>
              <mc:Fallback>
                <p:oleObj name="AxMath" r:id="rId7" imgW="1300680" imgH="1487520" progId="Equation.AxMath">
                  <p:embed/>
                  <p:pic>
                    <p:nvPicPr>
                      <p:cNvPr id="0" name=""/>
                      <p:cNvPicPr/>
                      <p:nvPr/>
                    </p:nvPicPr>
                    <p:blipFill>
                      <a:blip r:embed="rId8"/>
                      <a:stretch>
                        <a:fillRect/>
                      </a:stretch>
                    </p:blipFill>
                    <p:spPr>
                      <a:xfrm>
                        <a:off x="603250" y="2973388"/>
                        <a:ext cx="2600325" cy="2974975"/>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60172A9A-AF8F-C25A-7DA7-27239C9914ED}"/>
              </a:ext>
            </a:extLst>
          </p:cNvPr>
          <p:cNvGraphicFramePr>
            <a:graphicFrameLocks noChangeAspect="1"/>
          </p:cNvGraphicFramePr>
          <p:nvPr>
            <p:extLst>
              <p:ext uri="{D42A27DB-BD31-4B8C-83A1-F6EECF244321}">
                <p14:modId xmlns:p14="http://schemas.microsoft.com/office/powerpoint/2010/main" val="2353989107"/>
              </p:ext>
            </p:extLst>
          </p:nvPr>
        </p:nvGraphicFramePr>
        <p:xfrm>
          <a:off x="3359150" y="2905125"/>
          <a:ext cx="5626100" cy="3606800"/>
        </p:xfrm>
        <a:graphic>
          <a:graphicData uri="http://schemas.openxmlformats.org/presentationml/2006/ole">
            <mc:AlternateContent xmlns:mc="http://schemas.openxmlformats.org/markup-compatibility/2006">
              <mc:Choice xmlns:v="urn:schemas-microsoft-com:vml" Requires="v">
                <p:oleObj name="AxMath" r:id="rId9" imgW="2812680" imgH="1803960" progId="Equation.AxMath">
                  <p:embed/>
                </p:oleObj>
              </mc:Choice>
              <mc:Fallback>
                <p:oleObj name="AxMath" r:id="rId9" imgW="2812680" imgH="1803960" progId="Equation.AxMath">
                  <p:embed/>
                  <p:pic>
                    <p:nvPicPr>
                      <p:cNvPr id="9" name="对象 8">
                        <a:extLst>
                          <a:ext uri="{FF2B5EF4-FFF2-40B4-BE49-F238E27FC236}">
                            <a16:creationId xmlns:a16="http://schemas.microsoft.com/office/drawing/2014/main" id="{79F5ECA7-8B62-82B9-004B-AB764AEEDD05}"/>
                          </a:ext>
                        </a:extLst>
                      </p:cNvPr>
                      <p:cNvPicPr/>
                      <p:nvPr/>
                    </p:nvPicPr>
                    <p:blipFill>
                      <a:blip r:embed="rId10"/>
                      <a:stretch>
                        <a:fillRect/>
                      </a:stretch>
                    </p:blipFill>
                    <p:spPr>
                      <a:xfrm>
                        <a:off x="3359150" y="2905125"/>
                        <a:ext cx="5626100" cy="36068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E256B9A3-FDD8-8D77-3E82-EE1855733F0A}"/>
              </a:ext>
            </a:extLst>
          </p:cNvPr>
          <p:cNvGraphicFramePr>
            <a:graphicFrameLocks noChangeAspect="1"/>
          </p:cNvGraphicFramePr>
          <p:nvPr>
            <p:extLst>
              <p:ext uri="{D42A27DB-BD31-4B8C-83A1-F6EECF244321}">
                <p14:modId xmlns:p14="http://schemas.microsoft.com/office/powerpoint/2010/main" val="3651172530"/>
              </p:ext>
            </p:extLst>
          </p:nvPr>
        </p:nvGraphicFramePr>
        <p:xfrm>
          <a:off x="8562763" y="4708525"/>
          <a:ext cx="3373650" cy="518317"/>
        </p:xfrm>
        <a:graphic>
          <a:graphicData uri="http://schemas.openxmlformats.org/presentationml/2006/ole">
            <mc:AlternateContent xmlns:mc="http://schemas.openxmlformats.org/markup-compatibility/2006">
              <mc:Choice xmlns:v="urn:schemas-microsoft-com:vml" Requires="v">
                <p:oleObj name="AxMath" r:id="rId11" imgW="2342520" imgH="358560" progId="Equation.AxMath">
                  <p:embed/>
                </p:oleObj>
              </mc:Choice>
              <mc:Fallback>
                <p:oleObj name="AxMath" r:id="rId11" imgW="2342520" imgH="358560" progId="Equation.AxMath">
                  <p:embed/>
                  <p:pic>
                    <p:nvPicPr>
                      <p:cNvPr id="11" name="对象 10">
                        <a:extLst>
                          <a:ext uri="{FF2B5EF4-FFF2-40B4-BE49-F238E27FC236}">
                            <a16:creationId xmlns:a16="http://schemas.microsoft.com/office/drawing/2014/main" id="{F6BBB966-DF77-700F-ED5B-25BFBACDAA3D}"/>
                          </a:ext>
                        </a:extLst>
                      </p:cNvPr>
                      <p:cNvPicPr/>
                      <p:nvPr/>
                    </p:nvPicPr>
                    <p:blipFill>
                      <a:blip r:embed="rId12"/>
                      <a:stretch>
                        <a:fillRect/>
                      </a:stretch>
                    </p:blipFill>
                    <p:spPr>
                      <a:xfrm>
                        <a:off x="8562763" y="4708525"/>
                        <a:ext cx="3373650" cy="518317"/>
                      </a:xfrm>
                      <a:prstGeom prst="rect">
                        <a:avLst/>
                      </a:prstGeom>
                    </p:spPr>
                  </p:pic>
                </p:oleObj>
              </mc:Fallback>
            </mc:AlternateContent>
          </a:graphicData>
        </a:graphic>
      </p:graphicFrame>
      <p:pic>
        <p:nvPicPr>
          <p:cNvPr id="4" name="图形 3" descr="困惑的脸轮廓 纯色填充">
            <a:extLst>
              <a:ext uri="{FF2B5EF4-FFF2-40B4-BE49-F238E27FC236}">
                <a16:creationId xmlns:a16="http://schemas.microsoft.com/office/drawing/2014/main" id="{D3F26EC0-BD15-8387-2D3D-D3465644FE5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19520783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659370"/>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平均根数法构造例子</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长期项积分</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长周期项为</a:t>
            </a:r>
            <a:r>
              <a:rPr lang="en-US" altLang="zh-CN" sz="2400" b="1" dirty="0">
                <a:solidFill>
                  <a:schemeClr val="tx1"/>
                </a:solidFill>
                <a:latin typeface="微软雅黑" panose="020B0503020204020204" pitchFamily="34" charset="-122"/>
                <a:ea typeface="微软雅黑" panose="020B0503020204020204" pitchFamily="34" charset="-122"/>
                <a:sym typeface="+mn-ea"/>
              </a:rPr>
              <a:t>0</a:t>
            </a: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21</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graphicFrame>
        <p:nvGraphicFramePr>
          <p:cNvPr id="9" name="对象 8">
            <a:extLst>
              <a:ext uri="{FF2B5EF4-FFF2-40B4-BE49-F238E27FC236}">
                <a16:creationId xmlns:a16="http://schemas.microsoft.com/office/drawing/2014/main" id="{79F5ECA7-8B62-82B9-004B-AB764AEEDD05}"/>
              </a:ext>
            </a:extLst>
          </p:cNvPr>
          <p:cNvGraphicFramePr>
            <a:graphicFrameLocks noChangeAspect="1"/>
          </p:cNvGraphicFramePr>
          <p:nvPr>
            <p:extLst>
              <p:ext uri="{D42A27DB-BD31-4B8C-83A1-F6EECF244321}">
                <p14:modId xmlns:p14="http://schemas.microsoft.com/office/powerpoint/2010/main" val="2478183669"/>
              </p:ext>
            </p:extLst>
          </p:nvPr>
        </p:nvGraphicFramePr>
        <p:xfrm>
          <a:off x="4245768" y="3027070"/>
          <a:ext cx="2165350" cy="2901950"/>
        </p:xfrm>
        <a:graphic>
          <a:graphicData uri="http://schemas.openxmlformats.org/presentationml/2006/ole">
            <mc:AlternateContent xmlns:mc="http://schemas.openxmlformats.org/markup-compatibility/2006">
              <mc:Choice xmlns:v="urn:schemas-microsoft-com:vml" Requires="v">
                <p:oleObj name="AxMath" r:id="rId2" imgW="1082160" imgH="1451160" progId="Equation.AxMath">
                  <p:embed/>
                </p:oleObj>
              </mc:Choice>
              <mc:Fallback>
                <p:oleObj name="AxMath" r:id="rId2" imgW="1082160" imgH="1451160" progId="Equation.AxMath">
                  <p:embed/>
                  <p:pic>
                    <p:nvPicPr>
                      <p:cNvPr id="9" name="对象 8">
                        <a:extLst>
                          <a:ext uri="{FF2B5EF4-FFF2-40B4-BE49-F238E27FC236}">
                            <a16:creationId xmlns:a16="http://schemas.microsoft.com/office/drawing/2014/main" id="{79F5ECA7-8B62-82B9-004B-AB764AEEDD05}"/>
                          </a:ext>
                        </a:extLst>
                      </p:cNvPr>
                      <p:cNvPicPr/>
                      <p:nvPr/>
                    </p:nvPicPr>
                    <p:blipFill>
                      <a:blip r:embed="rId3"/>
                      <a:stretch>
                        <a:fillRect/>
                      </a:stretch>
                    </p:blipFill>
                    <p:spPr>
                      <a:xfrm>
                        <a:off x="4245768" y="3027070"/>
                        <a:ext cx="2165350" cy="2901950"/>
                      </a:xfrm>
                      <a:prstGeom prst="rect">
                        <a:avLst/>
                      </a:prstGeom>
                    </p:spPr>
                  </p:pic>
                </p:oleObj>
              </mc:Fallback>
            </mc:AlternateContent>
          </a:graphicData>
        </a:graphic>
      </p:graphicFrame>
      <p:graphicFrame>
        <p:nvGraphicFramePr>
          <p:cNvPr id="4" name="表格 8">
            <a:extLst>
              <a:ext uri="{FF2B5EF4-FFF2-40B4-BE49-F238E27FC236}">
                <a16:creationId xmlns:a16="http://schemas.microsoft.com/office/drawing/2014/main" id="{13AFDC84-4CE8-F612-0E18-6B0E94235B28}"/>
              </a:ext>
            </a:extLst>
          </p:cNvPr>
          <p:cNvGraphicFramePr>
            <a:graphicFrameLocks noGrp="1"/>
          </p:cNvGraphicFramePr>
          <p:nvPr>
            <p:extLst>
              <p:ext uri="{D42A27DB-BD31-4B8C-83A1-F6EECF244321}">
                <p14:modId xmlns:p14="http://schemas.microsoft.com/office/powerpoint/2010/main" val="1733950444"/>
              </p:ext>
            </p:extLst>
          </p:nvPr>
        </p:nvGraphicFramePr>
        <p:xfrm>
          <a:off x="8525434" y="4371451"/>
          <a:ext cx="2987116" cy="1841464"/>
        </p:xfrm>
        <a:graphic>
          <a:graphicData uri="http://schemas.openxmlformats.org/drawingml/2006/table">
            <a:tbl>
              <a:tblPr firstRow="1" bandRow="1">
                <a:tableStyleId>{0505E3EF-67EA-436B-97B2-0124C06EBD24}</a:tableStyleId>
              </a:tblPr>
              <a:tblGrid>
                <a:gridCol w="746779">
                  <a:extLst>
                    <a:ext uri="{9D8B030D-6E8A-4147-A177-3AD203B41FA5}">
                      <a16:colId xmlns:a16="http://schemas.microsoft.com/office/drawing/2014/main" val="1644799145"/>
                    </a:ext>
                  </a:extLst>
                </a:gridCol>
                <a:gridCol w="614737">
                  <a:extLst>
                    <a:ext uri="{9D8B030D-6E8A-4147-A177-3AD203B41FA5}">
                      <a16:colId xmlns:a16="http://schemas.microsoft.com/office/drawing/2014/main" val="538207931"/>
                    </a:ext>
                  </a:extLst>
                </a:gridCol>
                <a:gridCol w="742950">
                  <a:extLst>
                    <a:ext uri="{9D8B030D-6E8A-4147-A177-3AD203B41FA5}">
                      <a16:colId xmlns:a16="http://schemas.microsoft.com/office/drawing/2014/main" val="3502547085"/>
                    </a:ext>
                  </a:extLst>
                </a:gridCol>
                <a:gridCol w="882650">
                  <a:extLst>
                    <a:ext uri="{9D8B030D-6E8A-4147-A177-3AD203B41FA5}">
                      <a16:colId xmlns:a16="http://schemas.microsoft.com/office/drawing/2014/main" val="753210999"/>
                    </a:ext>
                  </a:extLst>
                </a:gridCol>
              </a:tblGrid>
              <a:tr h="460366">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L</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945476582"/>
                  </a:ext>
                </a:extLst>
              </a:tr>
              <a:tr h="460366">
                <a:tc>
                  <a:txBody>
                    <a:bodyPr/>
                    <a:lstStyle/>
                    <a:p>
                      <a:pPr algn="ctr"/>
                      <a:r>
                        <a:rPr lang="en-US" altLang="zh-CN" sz="1800" b="1" i="0" dirty="0">
                          <a:latin typeface="Times New Roman" panose="02020603050405020304" pitchFamily="18" charset="0"/>
                          <a:cs typeface="Times New Roman" panose="02020603050405020304" pitchFamily="18" charset="0"/>
                        </a:rPr>
                        <a:t>C</a:t>
                      </a:r>
                      <a:endParaRPr lang="zh-CN" altLang="en-US" sz="1800" b="1"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2068401747"/>
                  </a:ext>
                </a:extLst>
              </a:tr>
              <a:tr h="460366">
                <a:tc>
                  <a:txBody>
                    <a:bodyPr/>
                    <a:lstStyle/>
                    <a:p>
                      <a:pPr algn="ctr"/>
                      <a:r>
                        <a:rPr lang="en-US" altLang="zh-CN" sz="1800" b="1" i="0" dirty="0">
                          <a:latin typeface="Times New Roman" panose="02020603050405020304" pitchFamily="18" charset="0"/>
                          <a:cs typeface="Times New Roman" panose="02020603050405020304" pitchFamily="18" charset="0"/>
                        </a:rPr>
                        <a:t>L</a:t>
                      </a:r>
                      <a:endParaRPr lang="zh-CN" altLang="en-US" sz="1800" b="1"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L</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 L</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1564255156"/>
                  </a:ext>
                </a:extLst>
              </a:tr>
              <a:tr h="460366">
                <a:tc>
                  <a:txBody>
                    <a:bodyPr/>
                    <a:lstStyle/>
                    <a:p>
                      <a:pPr algn="ctr"/>
                      <a:r>
                        <a:rPr lang="en-US" altLang="zh-CN" sz="1800" b="1" i="0" dirty="0">
                          <a:latin typeface="Times New Roman" panose="02020603050405020304" pitchFamily="18" charset="0"/>
                          <a:cs typeface="Times New Roman" panose="02020603050405020304" pitchFamily="18" charset="0"/>
                        </a:rPr>
                        <a:t>S</a:t>
                      </a:r>
                      <a:endParaRPr lang="zh-CN" altLang="en-US" sz="1800" b="1"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 L, 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2764333787"/>
                  </a:ext>
                </a:extLst>
              </a:tr>
            </a:tbl>
          </a:graphicData>
        </a:graphic>
      </p:graphicFrame>
      <p:graphicFrame>
        <p:nvGraphicFramePr>
          <p:cNvPr id="6" name="对象 5">
            <a:extLst>
              <a:ext uri="{FF2B5EF4-FFF2-40B4-BE49-F238E27FC236}">
                <a16:creationId xmlns:a16="http://schemas.microsoft.com/office/drawing/2014/main" id="{D25B4440-A585-B411-A453-2F379AAFCD9C}"/>
              </a:ext>
            </a:extLst>
          </p:cNvPr>
          <p:cNvGraphicFramePr>
            <a:graphicFrameLocks noChangeAspect="1"/>
          </p:cNvGraphicFramePr>
          <p:nvPr>
            <p:extLst>
              <p:ext uri="{D42A27DB-BD31-4B8C-83A1-F6EECF244321}">
                <p14:modId xmlns:p14="http://schemas.microsoft.com/office/powerpoint/2010/main" val="1311893361"/>
              </p:ext>
            </p:extLst>
          </p:nvPr>
        </p:nvGraphicFramePr>
        <p:xfrm>
          <a:off x="3385343" y="6263800"/>
          <a:ext cx="860425" cy="393700"/>
        </p:xfrm>
        <a:graphic>
          <a:graphicData uri="http://schemas.openxmlformats.org/presentationml/2006/ole">
            <mc:AlternateContent xmlns:mc="http://schemas.openxmlformats.org/markup-compatibility/2006">
              <mc:Choice xmlns:v="urn:schemas-microsoft-com:vml" Requires="v">
                <p:oleObj name="AxMath" r:id="rId4" imgW="429840" imgH="196920" progId="Equation.AxMath">
                  <p:embed/>
                </p:oleObj>
              </mc:Choice>
              <mc:Fallback>
                <p:oleObj name="AxMath" r:id="rId4" imgW="429840" imgH="196920" progId="Equation.AxMath">
                  <p:embed/>
                  <p:pic>
                    <p:nvPicPr>
                      <p:cNvPr id="9" name="对象 8">
                        <a:extLst>
                          <a:ext uri="{FF2B5EF4-FFF2-40B4-BE49-F238E27FC236}">
                            <a16:creationId xmlns:a16="http://schemas.microsoft.com/office/drawing/2014/main" id="{2CC236C3-5705-25B9-2B0C-5F3BD51CB5EB}"/>
                          </a:ext>
                        </a:extLst>
                      </p:cNvPr>
                      <p:cNvPicPr/>
                      <p:nvPr/>
                    </p:nvPicPr>
                    <p:blipFill>
                      <a:blip r:embed="rId5"/>
                      <a:stretch>
                        <a:fillRect/>
                      </a:stretch>
                    </p:blipFill>
                    <p:spPr>
                      <a:xfrm>
                        <a:off x="3385343" y="6263800"/>
                        <a:ext cx="860425" cy="393700"/>
                      </a:xfrm>
                      <a:prstGeom prst="rect">
                        <a:avLst/>
                      </a:prstGeom>
                    </p:spPr>
                  </p:pic>
                </p:oleObj>
              </mc:Fallback>
            </mc:AlternateContent>
          </a:graphicData>
        </a:graphic>
      </p:graphicFrame>
      <p:pic>
        <p:nvPicPr>
          <p:cNvPr id="10" name="图片 9">
            <a:extLst>
              <a:ext uri="{FF2B5EF4-FFF2-40B4-BE49-F238E27FC236}">
                <a16:creationId xmlns:a16="http://schemas.microsoft.com/office/drawing/2014/main" id="{1BE8E6AF-CC59-3FBB-0C44-D8F22F6AB4E8}"/>
              </a:ext>
            </a:extLst>
          </p:cNvPr>
          <p:cNvPicPr>
            <a:picLocks noChangeAspect="1"/>
          </p:cNvPicPr>
          <p:nvPr/>
        </p:nvPicPr>
        <p:blipFill rotWithShape="1">
          <a:blip r:embed="rId6"/>
          <a:srcRect l="28617" t="13787" r="27259" b="56501"/>
          <a:stretch/>
        </p:blipFill>
        <p:spPr>
          <a:xfrm>
            <a:off x="8460740" y="1016024"/>
            <a:ext cx="3212280" cy="1117627"/>
          </a:xfrm>
          <a:prstGeom prst="rect">
            <a:avLst/>
          </a:prstGeom>
        </p:spPr>
      </p:pic>
      <p:graphicFrame>
        <p:nvGraphicFramePr>
          <p:cNvPr id="20" name="对象 19">
            <a:extLst>
              <a:ext uri="{FF2B5EF4-FFF2-40B4-BE49-F238E27FC236}">
                <a16:creationId xmlns:a16="http://schemas.microsoft.com/office/drawing/2014/main" id="{962B49D5-F9B5-8E01-9292-02A07E866ACB}"/>
              </a:ext>
            </a:extLst>
          </p:cNvPr>
          <p:cNvGraphicFramePr>
            <a:graphicFrameLocks noChangeAspect="1"/>
          </p:cNvGraphicFramePr>
          <p:nvPr>
            <p:extLst>
              <p:ext uri="{D42A27DB-BD31-4B8C-83A1-F6EECF244321}">
                <p14:modId xmlns:p14="http://schemas.microsoft.com/office/powerpoint/2010/main" val="2461017848"/>
              </p:ext>
            </p:extLst>
          </p:nvPr>
        </p:nvGraphicFramePr>
        <p:xfrm>
          <a:off x="2444127" y="1879953"/>
          <a:ext cx="3089275" cy="381000"/>
        </p:xfrm>
        <a:graphic>
          <a:graphicData uri="http://schemas.openxmlformats.org/presentationml/2006/ole">
            <mc:AlternateContent xmlns:mc="http://schemas.openxmlformats.org/markup-compatibility/2006">
              <mc:Choice xmlns:v="urn:schemas-microsoft-com:vml" Requires="v">
                <p:oleObj name="AxMath" r:id="rId7" imgW="1545120" imgH="191160" progId="Equation.AxMath">
                  <p:embed/>
                </p:oleObj>
              </mc:Choice>
              <mc:Fallback>
                <p:oleObj name="AxMath" r:id="rId7" imgW="1545120" imgH="191160" progId="Equation.AxMath">
                  <p:embed/>
                  <p:pic>
                    <p:nvPicPr>
                      <p:cNvPr id="7" name="对象 6">
                        <a:extLst>
                          <a:ext uri="{FF2B5EF4-FFF2-40B4-BE49-F238E27FC236}">
                            <a16:creationId xmlns:a16="http://schemas.microsoft.com/office/drawing/2014/main" id="{B5E9FE00-FBE6-522E-0763-9E5B9EBCACCB}"/>
                          </a:ext>
                        </a:extLst>
                      </p:cNvPr>
                      <p:cNvPicPr/>
                      <p:nvPr/>
                    </p:nvPicPr>
                    <p:blipFill>
                      <a:blip r:embed="rId8"/>
                      <a:stretch>
                        <a:fillRect/>
                      </a:stretch>
                    </p:blipFill>
                    <p:spPr>
                      <a:xfrm>
                        <a:off x="2444127" y="1879953"/>
                        <a:ext cx="3089275" cy="381000"/>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580F731E-B437-5BF7-3D4D-067F08B47C0B}"/>
              </a:ext>
            </a:extLst>
          </p:cNvPr>
          <p:cNvGraphicFramePr>
            <a:graphicFrameLocks noChangeAspect="1"/>
          </p:cNvGraphicFramePr>
          <p:nvPr>
            <p:extLst>
              <p:ext uri="{D42A27DB-BD31-4B8C-83A1-F6EECF244321}">
                <p14:modId xmlns:p14="http://schemas.microsoft.com/office/powerpoint/2010/main" val="1767443502"/>
              </p:ext>
            </p:extLst>
          </p:nvPr>
        </p:nvGraphicFramePr>
        <p:xfrm>
          <a:off x="4377079" y="1275733"/>
          <a:ext cx="1187450" cy="381000"/>
        </p:xfrm>
        <a:graphic>
          <a:graphicData uri="http://schemas.openxmlformats.org/presentationml/2006/ole">
            <mc:AlternateContent xmlns:mc="http://schemas.openxmlformats.org/markup-compatibility/2006">
              <mc:Choice xmlns:v="urn:schemas-microsoft-com:vml" Requires="v">
                <p:oleObj name="AxMath" r:id="rId9" imgW="593640" imgH="189720" progId="Equation.AxMath">
                  <p:embed/>
                </p:oleObj>
              </mc:Choice>
              <mc:Fallback>
                <p:oleObj name="AxMath" r:id="rId9" imgW="593640" imgH="189720" progId="Equation.AxMath">
                  <p:embed/>
                  <p:pic>
                    <p:nvPicPr>
                      <p:cNvPr id="2" name="对象 1">
                        <a:extLst>
                          <a:ext uri="{FF2B5EF4-FFF2-40B4-BE49-F238E27FC236}">
                            <a16:creationId xmlns:a16="http://schemas.microsoft.com/office/drawing/2014/main" id="{41651445-E9EB-A363-7391-B877AC7A2E91}"/>
                          </a:ext>
                        </a:extLst>
                      </p:cNvPr>
                      <p:cNvPicPr/>
                      <p:nvPr/>
                    </p:nvPicPr>
                    <p:blipFill>
                      <a:blip r:embed="rId10"/>
                      <a:stretch>
                        <a:fillRect/>
                      </a:stretch>
                    </p:blipFill>
                    <p:spPr>
                      <a:xfrm>
                        <a:off x="4377079" y="1275733"/>
                        <a:ext cx="1187450" cy="381000"/>
                      </a:xfrm>
                      <a:prstGeom prst="rect">
                        <a:avLst/>
                      </a:prstGeom>
                      <a:ln w="19050">
                        <a:solidFill>
                          <a:srgbClr val="0000FF"/>
                        </a:solidFill>
                      </a:ln>
                    </p:spPr>
                  </p:pic>
                </p:oleObj>
              </mc:Fallback>
            </mc:AlternateContent>
          </a:graphicData>
        </a:graphic>
      </p:graphicFrame>
      <p:graphicFrame>
        <p:nvGraphicFramePr>
          <p:cNvPr id="22" name="对象 21">
            <a:extLst>
              <a:ext uri="{FF2B5EF4-FFF2-40B4-BE49-F238E27FC236}">
                <a16:creationId xmlns:a16="http://schemas.microsoft.com/office/drawing/2014/main" id="{3CA033F9-CED5-4270-50FF-2FAF4253EC3D}"/>
              </a:ext>
            </a:extLst>
          </p:cNvPr>
          <p:cNvGraphicFramePr>
            <a:graphicFrameLocks noChangeAspect="1"/>
          </p:cNvGraphicFramePr>
          <p:nvPr>
            <p:extLst>
              <p:ext uri="{D42A27DB-BD31-4B8C-83A1-F6EECF244321}">
                <p14:modId xmlns:p14="http://schemas.microsoft.com/office/powerpoint/2010/main" val="4275855148"/>
              </p:ext>
            </p:extLst>
          </p:nvPr>
        </p:nvGraphicFramePr>
        <p:xfrm>
          <a:off x="603250" y="2973388"/>
          <a:ext cx="2600325" cy="2974975"/>
        </p:xfrm>
        <a:graphic>
          <a:graphicData uri="http://schemas.openxmlformats.org/presentationml/2006/ole">
            <mc:AlternateContent xmlns:mc="http://schemas.openxmlformats.org/markup-compatibility/2006">
              <mc:Choice xmlns:v="urn:schemas-microsoft-com:vml" Requires="v">
                <p:oleObj name="AxMath" r:id="rId11" imgW="1300680" imgH="1487520" progId="Equation.AxMath">
                  <p:embed/>
                </p:oleObj>
              </mc:Choice>
              <mc:Fallback>
                <p:oleObj name="AxMath" r:id="rId11" imgW="1300680" imgH="1487520" progId="Equation.AxMath">
                  <p:embed/>
                  <p:pic>
                    <p:nvPicPr>
                      <p:cNvPr id="9" name="对象 8">
                        <a:extLst>
                          <a:ext uri="{FF2B5EF4-FFF2-40B4-BE49-F238E27FC236}">
                            <a16:creationId xmlns:a16="http://schemas.microsoft.com/office/drawing/2014/main" id="{79F5ECA7-8B62-82B9-004B-AB764AEEDD05}"/>
                          </a:ext>
                        </a:extLst>
                      </p:cNvPr>
                      <p:cNvPicPr/>
                      <p:nvPr/>
                    </p:nvPicPr>
                    <p:blipFill>
                      <a:blip r:embed="rId12"/>
                      <a:stretch>
                        <a:fillRect/>
                      </a:stretch>
                    </p:blipFill>
                    <p:spPr>
                      <a:xfrm>
                        <a:off x="603250" y="2973388"/>
                        <a:ext cx="2600325" cy="2974975"/>
                      </a:xfrm>
                      <a:prstGeom prst="rect">
                        <a:avLst/>
                      </a:prstGeom>
                    </p:spPr>
                  </p:pic>
                </p:oleObj>
              </mc:Fallback>
            </mc:AlternateContent>
          </a:graphicData>
        </a:graphic>
      </p:graphicFrame>
      <p:sp>
        <p:nvSpPr>
          <p:cNvPr id="23" name="箭头: 右 22">
            <a:extLst>
              <a:ext uri="{FF2B5EF4-FFF2-40B4-BE49-F238E27FC236}">
                <a16:creationId xmlns:a16="http://schemas.microsoft.com/office/drawing/2014/main" id="{61D678E2-92E5-FC28-E8AA-67858D585AC0}"/>
              </a:ext>
            </a:extLst>
          </p:cNvPr>
          <p:cNvSpPr/>
          <p:nvPr/>
        </p:nvSpPr>
        <p:spPr>
          <a:xfrm>
            <a:off x="3385343" y="3876026"/>
            <a:ext cx="860425" cy="10365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2A234FAC-431D-ED84-0689-9D314A3B5941}"/>
              </a:ext>
            </a:extLst>
          </p:cNvPr>
          <p:cNvPicPr>
            <a:picLocks noChangeAspect="1"/>
          </p:cNvPicPr>
          <p:nvPr/>
        </p:nvPicPr>
        <p:blipFill rotWithShape="1">
          <a:blip r:embed="rId6"/>
          <a:srcRect l="2525" t="58964" b="24942"/>
          <a:stretch/>
        </p:blipFill>
        <p:spPr>
          <a:xfrm>
            <a:off x="6280785" y="3232519"/>
            <a:ext cx="5906770" cy="503916"/>
          </a:xfrm>
          <a:prstGeom prst="rect">
            <a:avLst/>
          </a:prstGeom>
        </p:spPr>
      </p:pic>
      <p:pic>
        <p:nvPicPr>
          <p:cNvPr id="2" name="图形 1" descr="困惑的脸轮廓 纯色填充">
            <a:extLst>
              <a:ext uri="{FF2B5EF4-FFF2-40B4-BE49-F238E27FC236}">
                <a16:creationId xmlns:a16="http://schemas.microsoft.com/office/drawing/2014/main" id="{8DC8E4FB-BCB1-FFC2-125D-F640AF1C740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729375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781385"/>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平均根数法构造例子</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短周期项积分</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graphicFrame>
        <p:nvGraphicFramePr>
          <p:cNvPr id="11" name="对象 10">
            <a:extLst>
              <a:ext uri="{FF2B5EF4-FFF2-40B4-BE49-F238E27FC236}">
                <a16:creationId xmlns:a16="http://schemas.microsoft.com/office/drawing/2014/main" id="{F6BBB966-DF77-700F-ED5B-25BFBACDAA3D}"/>
              </a:ext>
            </a:extLst>
          </p:cNvPr>
          <p:cNvGraphicFramePr>
            <a:graphicFrameLocks noChangeAspect="1"/>
          </p:cNvGraphicFramePr>
          <p:nvPr>
            <p:extLst>
              <p:ext uri="{D42A27DB-BD31-4B8C-83A1-F6EECF244321}">
                <p14:modId xmlns:p14="http://schemas.microsoft.com/office/powerpoint/2010/main" val="3987133330"/>
              </p:ext>
            </p:extLst>
          </p:nvPr>
        </p:nvGraphicFramePr>
        <p:xfrm>
          <a:off x="8151813" y="4843463"/>
          <a:ext cx="3638550" cy="668337"/>
        </p:xfrm>
        <a:graphic>
          <a:graphicData uri="http://schemas.openxmlformats.org/presentationml/2006/ole">
            <mc:AlternateContent xmlns:mc="http://schemas.openxmlformats.org/markup-compatibility/2006">
              <mc:Choice xmlns:v="urn:schemas-microsoft-com:vml" Requires="v">
                <p:oleObj name="AxMath" r:id="rId2" imgW="2089800" imgH="382320" progId="Equation.AxMath">
                  <p:embed/>
                </p:oleObj>
              </mc:Choice>
              <mc:Fallback>
                <p:oleObj name="AxMath" r:id="rId2" imgW="2089800" imgH="382320" progId="Equation.AxMath">
                  <p:embed/>
                  <p:pic>
                    <p:nvPicPr>
                      <p:cNvPr id="11" name="对象 10">
                        <a:extLst>
                          <a:ext uri="{FF2B5EF4-FFF2-40B4-BE49-F238E27FC236}">
                            <a16:creationId xmlns:a16="http://schemas.microsoft.com/office/drawing/2014/main" id="{F6BBB966-DF77-700F-ED5B-25BFBACDAA3D}"/>
                          </a:ext>
                        </a:extLst>
                      </p:cNvPr>
                      <p:cNvPicPr/>
                      <p:nvPr/>
                    </p:nvPicPr>
                    <p:blipFill>
                      <a:blip r:embed="rId3"/>
                      <a:stretch>
                        <a:fillRect/>
                      </a:stretch>
                    </p:blipFill>
                    <p:spPr>
                      <a:xfrm>
                        <a:off x="8151813" y="4843463"/>
                        <a:ext cx="3638550" cy="668337"/>
                      </a:xfrm>
                      <a:prstGeom prst="rect">
                        <a:avLst/>
                      </a:prstGeom>
                    </p:spPr>
                  </p:pic>
                </p:oleObj>
              </mc:Fallback>
            </mc:AlternateContent>
          </a:graphicData>
        </a:graphic>
      </p:graphicFrame>
      <p:pic>
        <p:nvPicPr>
          <p:cNvPr id="10" name="图片 9">
            <a:extLst>
              <a:ext uri="{FF2B5EF4-FFF2-40B4-BE49-F238E27FC236}">
                <a16:creationId xmlns:a16="http://schemas.microsoft.com/office/drawing/2014/main" id="{1BE8E6AF-CC59-3FBB-0C44-D8F22F6AB4E8}"/>
              </a:ext>
            </a:extLst>
          </p:cNvPr>
          <p:cNvPicPr>
            <a:picLocks noChangeAspect="1"/>
          </p:cNvPicPr>
          <p:nvPr/>
        </p:nvPicPr>
        <p:blipFill rotWithShape="1">
          <a:blip r:embed="rId4"/>
          <a:srcRect l="28617" t="13787" r="27259" b="56501"/>
          <a:stretch/>
        </p:blipFill>
        <p:spPr>
          <a:xfrm>
            <a:off x="8460740" y="1016024"/>
            <a:ext cx="3212280" cy="1117627"/>
          </a:xfrm>
          <a:prstGeom prst="rect">
            <a:avLst/>
          </a:prstGeom>
        </p:spPr>
      </p:pic>
      <p:graphicFrame>
        <p:nvGraphicFramePr>
          <p:cNvPr id="14" name="对象 13">
            <a:extLst>
              <a:ext uri="{FF2B5EF4-FFF2-40B4-BE49-F238E27FC236}">
                <a16:creationId xmlns:a16="http://schemas.microsoft.com/office/drawing/2014/main" id="{FF27E3CA-8332-2E1E-86E3-8310CC08425F}"/>
              </a:ext>
            </a:extLst>
          </p:cNvPr>
          <p:cNvGraphicFramePr>
            <a:graphicFrameLocks noChangeAspect="1"/>
          </p:cNvGraphicFramePr>
          <p:nvPr>
            <p:extLst>
              <p:ext uri="{D42A27DB-BD31-4B8C-83A1-F6EECF244321}">
                <p14:modId xmlns:p14="http://schemas.microsoft.com/office/powerpoint/2010/main" val="3080803901"/>
              </p:ext>
            </p:extLst>
          </p:nvPr>
        </p:nvGraphicFramePr>
        <p:xfrm>
          <a:off x="1017112" y="3124696"/>
          <a:ext cx="6216650" cy="2520950"/>
        </p:xfrm>
        <a:graphic>
          <a:graphicData uri="http://schemas.openxmlformats.org/presentationml/2006/ole">
            <mc:AlternateContent xmlns:mc="http://schemas.openxmlformats.org/markup-compatibility/2006">
              <mc:Choice xmlns:v="urn:schemas-microsoft-com:vml" Requires="v">
                <p:oleObj name="AxMath" r:id="rId5" imgW="3108600" imgH="1260000" progId="Equation.AxMath">
                  <p:embed/>
                </p:oleObj>
              </mc:Choice>
              <mc:Fallback>
                <p:oleObj name="AxMath" r:id="rId5" imgW="3108600" imgH="1260000" progId="Equation.AxMath">
                  <p:embed/>
                  <p:pic>
                    <p:nvPicPr>
                      <p:cNvPr id="14" name="对象 13">
                        <a:extLst>
                          <a:ext uri="{FF2B5EF4-FFF2-40B4-BE49-F238E27FC236}">
                            <a16:creationId xmlns:a16="http://schemas.microsoft.com/office/drawing/2014/main" id="{FF27E3CA-8332-2E1E-86E3-8310CC08425F}"/>
                          </a:ext>
                        </a:extLst>
                      </p:cNvPr>
                      <p:cNvPicPr/>
                      <p:nvPr/>
                    </p:nvPicPr>
                    <p:blipFill>
                      <a:blip r:embed="rId6"/>
                      <a:stretch>
                        <a:fillRect/>
                      </a:stretch>
                    </p:blipFill>
                    <p:spPr>
                      <a:xfrm>
                        <a:off x="1017112" y="3124696"/>
                        <a:ext cx="6216650" cy="2520950"/>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82B1D08B-FA59-89AC-E11D-783F107058BA}"/>
              </a:ext>
            </a:extLst>
          </p:cNvPr>
          <p:cNvGraphicFramePr>
            <a:graphicFrameLocks noChangeAspect="1"/>
          </p:cNvGraphicFramePr>
          <p:nvPr>
            <p:extLst>
              <p:ext uri="{D42A27DB-BD31-4B8C-83A1-F6EECF244321}">
                <p14:modId xmlns:p14="http://schemas.microsoft.com/office/powerpoint/2010/main" val="3333792435"/>
              </p:ext>
            </p:extLst>
          </p:nvPr>
        </p:nvGraphicFramePr>
        <p:xfrm>
          <a:off x="8617023" y="5735262"/>
          <a:ext cx="2095500" cy="695325"/>
        </p:xfrm>
        <a:graphic>
          <a:graphicData uri="http://schemas.openxmlformats.org/presentationml/2006/ole">
            <mc:AlternateContent xmlns:mc="http://schemas.openxmlformats.org/markup-compatibility/2006">
              <mc:Choice xmlns:v="urn:schemas-microsoft-com:vml" Requires="v">
                <p:oleObj name="AxMath" r:id="rId7" imgW="1048320" imgH="348120" progId="Equation.AxMath">
                  <p:embed/>
                </p:oleObj>
              </mc:Choice>
              <mc:Fallback>
                <p:oleObj name="AxMath" r:id="rId7" imgW="1048320" imgH="348120" progId="Equation.AxMath">
                  <p:embed/>
                  <p:pic>
                    <p:nvPicPr>
                      <p:cNvPr id="18" name="对象 17">
                        <a:extLst>
                          <a:ext uri="{FF2B5EF4-FFF2-40B4-BE49-F238E27FC236}">
                            <a16:creationId xmlns:a16="http://schemas.microsoft.com/office/drawing/2014/main" id="{82B1D08B-FA59-89AC-E11D-783F107058BA}"/>
                          </a:ext>
                        </a:extLst>
                      </p:cNvPr>
                      <p:cNvPicPr/>
                      <p:nvPr/>
                    </p:nvPicPr>
                    <p:blipFill>
                      <a:blip r:embed="rId8"/>
                      <a:stretch>
                        <a:fillRect/>
                      </a:stretch>
                    </p:blipFill>
                    <p:spPr>
                      <a:xfrm>
                        <a:off x="8617023" y="5735262"/>
                        <a:ext cx="2095500" cy="695325"/>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A3942FB4-C027-E91D-5AD3-081AC3ABF940}"/>
              </a:ext>
            </a:extLst>
          </p:cNvPr>
          <p:cNvGraphicFramePr>
            <a:graphicFrameLocks noChangeAspect="1"/>
          </p:cNvGraphicFramePr>
          <p:nvPr>
            <p:extLst>
              <p:ext uri="{D42A27DB-BD31-4B8C-83A1-F6EECF244321}">
                <p14:modId xmlns:p14="http://schemas.microsoft.com/office/powerpoint/2010/main" val="1560547972"/>
              </p:ext>
            </p:extLst>
          </p:nvPr>
        </p:nvGraphicFramePr>
        <p:xfrm>
          <a:off x="2444127" y="1879953"/>
          <a:ext cx="3089275" cy="381000"/>
        </p:xfrm>
        <a:graphic>
          <a:graphicData uri="http://schemas.openxmlformats.org/presentationml/2006/ole">
            <mc:AlternateContent xmlns:mc="http://schemas.openxmlformats.org/markup-compatibility/2006">
              <mc:Choice xmlns:v="urn:schemas-microsoft-com:vml" Requires="v">
                <p:oleObj name="AxMath" r:id="rId9" imgW="1545120" imgH="191160" progId="Equation.AxMath">
                  <p:embed/>
                </p:oleObj>
              </mc:Choice>
              <mc:Fallback>
                <p:oleObj name="AxMath" r:id="rId9" imgW="1545120" imgH="191160" progId="Equation.AxMath">
                  <p:embed/>
                  <p:pic>
                    <p:nvPicPr>
                      <p:cNvPr id="20" name="对象 19">
                        <a:extLst>
                          <a:ext uri="{FF2B5EF4-FFF2-40B4-BE49-F238E27FC236}">
                            <a16:creationId xmlns:a16="http://schemas.microsoft.com/office/drawing/2014/main" id="{962B49D5-F9B5-8E01-9292-02A07E866ACB}"/>
                          </a:ext>
                        </a:extLst>
                      </p:cNvPr>
                      <p:cNvPicPr/>
                      <p:nvPr/>
                    </p:nvPicPr>
                    <p:blipFill>
                      <a:blip r:embed="rId10"/>
                      <a:stretch>
                        <a:fillRect/>
                      </a:stretch>
                    </p:blipFill>
                    <p:spPr>
                      <a:xfrm>
                        <a:off x="2444127" y="1879953"/>
                        <a:ext cx="3089275" cy="3810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E9EB7195-2A76-302E-F04B-6009D616F6FF}"/>
              </a:ext>
            </a:extLst>
          </p:cNvPr>
          <p:cNvGraphicFramePr>
            <a:graphicFrameLocks noChangeAspect="1"/>
          </p:cNvGraphicFramePr>
          <p:nvPr>
            <p:extLst>
              <p:ext uri="{D42A27DB-BD31-4B8C-83A1-F6EECF244321}">
                <p14:modId xmlns:p14="http://schemas.microsoft.com/office/powerpoint/2010/main" val="1456603563"/>
              </p:ext>
            </p:extLst>
          </p:nvPr>
        </p:nvGraphicFramePr>
        <p:xfrm>
          <a:off x="4377079" y="1275733"/>
          <a:ext cx="1187450" cy="381000"/>
        </p:xfrm>
        <a:graphic>
          <a:graphicData uri="http://schemas.openxmlformats.org/presentationml/2006/ole">
            <mc:AlternateContent xmlns:mc="http://schemas.openxmlformats.org/markup-compatibility/2006">
              <mc:Choice xmlns:v="urn:schemas-microsoft-com:vml" Requires="v">
                <p:oleObj name="AxMath" r:id="rId11" imgW="593640" imgH="189720" progId="Equation.AxMath">
                  <p:embed/>
                </p:oleObj>
              </mc:Choice>
              <mc:Fallback>
                <p:oleObj name="AxMath" r:id="rId11" imgW="593640" imgH="189720" progId="Equation.AxMath">
                  <p:embed/>
                  <p:pic>
                    <p:nvPicPr>
                      <p:cNvPr id="21" name="对象 20">
                        <a:extLst>
                          <a:ext uri="{FF2B5EF4-FFF2-40B4-BE49-F238E27FC236}">
                            <a16:creationId xmlns:a16="http://schemas.microsoft.com/office/drawing/2014/main" id="{580F731E-B437-5BF7-3D4D-067F08B47C0B}"/>
                          </a:ext>
                        </a:extLst>
                      </p:cNvPr>
                      <p:cNvPicPr/>
                      <p:nvPr/>
                    </p:nvPicPr>
                    <p:blipFill>
                      <a:blip r:embed="rId12"/>
                      <a:stretch>
                        <a:fillRect/>
                      </a:stretch>
                    </p:blipFill>
                    <p:spPr>
                      <a:xfrm>
                        <a:off x="4377079" y="1275733"/>
                        <a:ext cx="1187450" cy="381000"/>
                      </a:xfrm>
                      <a:prstGeom prst="rect">
                        <a:avLst/>
                      </a:prstGeom>
                      <a:ln w="19050">
                        <a:solidFill>
                          <a:srgbClr val="0000FF"/>
                        </a:solidFill>
                      </a:ln>
                    </p:spPr>
                  </p:pic>
                </p:oleObj>
              </mc:Fallback>
            </mc:AlternateContent>
          </a:graphicData>
        </a:graphic>
      </p:graphicFrame>
      <p:graphicFrame>
        <p:nvGraphicFramePr>
          <p:cNvPr id="8" name="对象 7">
            <a:extLst>
              <a:ext uri="{FF2B5EF4-FFF2-40B4-BE49-F238E27FC236}">
                <a16:creationId xmlns:a16="http://schemas.microsoft.com/office/drawing/2014/main" id="{D2EBDF8F-1A0C-0D9B-ED0B-84D807DA9C7A}"/>
              </a:ext>
            </a:extLst>
          </p:cNvPr>
          <p:cNvGraphicFramePr>
            <a:graphicFrameLocks noChangeAspect="1"/>
          </p:cNvGraphicFramePr>
          <p:nvPr>
            <p:extLst>
              <p:ext uri="{D42A27DB-BD31-4B8C-83A1-F6EECF244321}">
                <p14:modId xmlns:p14="http://schemas.microsoft.com/office/powerpoint/2010/main" val="3506504437"/>
              </p:ext>
            </p:extLst>
          </p:nvPr>
        </p:nvGraphicFramePr>
        <p:xfrm>
          <a:off x="8460740" y="2356323"/>
          <a:ext cx="3346450" cy="2145354"/>
        </p:xfrm>
        <a:graphic>
          <a:graphicData uri="http://schemas.openxmlformats.org/presentationml/2006/ole">
            <mc:AlternateContent xmlns:mc="http://schemas.openxmlformats.org/markup-compatibility/2006">
              <mc:Choice xmlns:v="urn:schemas-microsoft-com:vml" Requires="v">
                <p:oleObj name="AxMath" r:id="rId13" imgW="2812680" imgH="1803960" progId="Equation.AxMath">
                  <p:embed/>
                </p:oleObj>
              </mc:Choice>
              <mc:Fallback>
                <p:oleObj name="AxMath" r:id="rId13" imgW="2812680" imgH="1803960" progId="Equation.AxMath">
                  <p:embed/>
                  <p:pic>
                    <p:nvPicPr>
                      <p:cNvPr id="12" name="对象 11">
                        <a:extLst>
                          <a:ext uri="{FF2B5EF4-FFF2-40B4-BE49-F238E27FC236}">
                            <a16:creationId xmlns:a16="http://schemas.microsoft.com/office/drawing/2014/main" id="{60172A9A-AF8F-C25A-7DA7-27239C9914ED}"/>
                          </a:ext>
                        </a:extLst>
                      </p:cNvPr>
                      <p:cNvPicPr/>
                      <p:nvPr/>
                    </p:nvPicPr>
                    <p:blipFill>
                      <a:blip r:embed="rId14"/>
                      <a:stretch>
                        <a:fillRect/>
                      </a:stretch>
                    </p:blipFill>
                    <p:spPr>
                      <a:xfrm>
                        <a:off x="8460740" y="2356323"/>
                        <a:ext cx="3346450" cy="2145354"/>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6C1ECFB7-299D-095A-E62D-DA5908C64CA4}"/>
              </a:ext>
            </a:extLst>
          </p:cNvPr>
          <p:cNvSpPr/>
          <p:nvPr/>
        </p:nvSpPr>
        <p:spPr>
          <a:xfrm>
            <a:off x="1667619" y="4890104"/>
            <a:ext cx="1553015" cy="369332"/>
          </a:xfrm>
          <a:prstGeom prst="rect">
            <a:avLst/>
          </a:prstGeom>
        </p:spPr>
        <p:txBody>
          <a:bodyPr wrap="square">
            <a:spAutoFit/>
          </a:bodyPr>
          <a:lstStyle/>
          <a:p>
            <a:pPr algn="ctr" fontAlgn="auto">
              <a:spcAft>
                <a:spcPts val="0"/>
              </a:spcAft>
            </a:pPr>
            <a:r>
              <a:rPr lang="zh-CN" altLang="en-US" b="1" dirty="0">
                <a:latin typeface="微软雅黑" panose="020B0503020204020204" pitchFamily="34" charset="-122"/>
                <a:ea typeface="微软雅黑" panose="020B0503020204020204" pitchFamily="34" charset="-122"/>
              </a:rPr>
              <a:t>见下页</a:t>
            </a:r>
            <a:endParaRPr lang="zh-CN" b="1"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35F938C3-485B-50B8-93BD-6F2827E6A029}"/>
              </a:ext>
            </a:extLst>
          </p:cNvPr>
          <p:cNvSpPr/>
          <p:nvPr/>
        </p:nvSpPr>
        <p:spPr>
          <a:xfrm>
            <a:off x="1731119" y="5248372"/>
            <a:ext cx="1553015" cy="369332"/>
          </a:xfrm>
          <a:prstGeom prst="rect">
            <a:avLst/>
          </a:prstGeom>
        </p:spPr>
        <p:txBody>
          <a:bodyPr wrap="square">
            <a:spAutoFit/>
          </a:bodyPr>
          <a:lstStyle/>
          <a:p>
            <a:pPr algn="ctr" fontAlgn="auto">
              <a:spcAft>
                <a:spcPts val="0"/>
              </a:spcAft>
            </a:pPr>
            <a:r>
              <a:rPr lang="zh-CN" altLang="en-US" b="1" dirty="0">
                <a:latin typeface="微软雅黑" panose="020B0503020204020204" pitchFamily="34" charset="-122"/>
                <a:ea typeface="微软雅黑" panose="020B0503020204020204" pitchFamily="34" charset="-122"/>
              </a:rPr>
              <a:t>见下页</a:t>
            </a:r>
            <a:endParaRPr lang="zh-CN" b="1" dirty="0">
              <a:latin typeface="微软雅黑" panose="020B0503020204020204" pitchFamily="34" charset="-122"/>
              <a:ea typeface="微软雅黑" panose="020B0503020204020204" pitchFamily="34" charset="-122"/>
            </a:endParaRPr>
          </a:p>
        </p:txBody>
      </p:sp>
      <p:pic>
        <p:nvPicPr>
          <p:cNvPr id="4" name="图形 3" descr="困惑的脸轮廓 纯色填充">
            <a:extLst>
              <a:ext uri="{FF2B5EF4-FFF2-40B4-BE49-F238E27FC236}">
                <a16:creationId xmlns:a16="http://schemas.microsoft.com/office/drawing/2014/main" id="{24D9BCF4-E6FC-CE73-ABC1-6EE5C326258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272850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135054"/>
          </a:xfrm>
          <a:prstGeom prst="rect">
            <a:avLst/>
          </a:prstGeom>
        </p:spPr>
        <p:txBody>
          <a:bodyPr wrap="square">
            <a:spAutoFit/>
          </a:bodyPr>
          <a:lstStyle/>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23</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10" name="图片 9">
            <a:extLst>
              <a:ext uri="{FF2B5EF4-FFF2-40B4-BE49-F238E27FC236}">
                <a16:creationId xmlns:a16="http://schemas.microsoft.com/office/drawing/2014/main" id="{1BE8E6AF-CC59-3FBB-0C44-D8F22F6AB4E8}"/>
              </a:ext>
            </a:extLst>
          </p:cNvPr>
          <p:cNvPicPr>
            <a:picLocks noChangeAspect="1"/>
          </p:cNvPicPr>
          <p:nvPr/>
        </p:nvPicPr>
        <p:blipFill rotWithShape="1">
          <a:blip r:embed="rId2"/>
          <a:srcRect l="28617" t="13787" r="27259" b="56501"/>
          <a:stretch/>
        </p:blipFill>
        <p:spPr>
          <a:xfrm>
            <a:off x="8460740" y="1016024"/>
            <a:ext cx="3212280" cy="1117627"/>
          </a:xfrm>
          <a:prstGeom prst="rect">
            <a:avLst/>
          </a:prstGeom>
        </p:spPr>
      </p:pic>
      <p:graphicFrame>
        <p:nvGraphicFramePr>
          <p:cNvPr id="14" name="对象 13">
            <a:extLst>
              <a:ext uri="{FF2B5EF4-FFF2-40B4-BE49-F238E27FC236}">
                <a16:creationId xmlns:a16="http://schemas.microsoft.com/office/drawing/2014/main" id="{FF27E3CA-8332-2E1E-86E3-8310CC08425F}"/>
              </a:ext>
            </a:extLst>
          </p:cNvPr>
          <p:cNvGraphicFramePr>
            <a:graphicFrameLocks noChangeAspect="1"/>
          </p:cNvGraphicFramePr>
          <p:nvPr>
            <p:extLst>
              <p:ext uri="{D42A27DB-BD31-4B8C-83A1-F6EECF244321}">
                <p14:modId xmlns:p14="http://schemas.microsoft.com/office/powerpoint/2010/main" val="221677758"/>
              </p:ext>
            </p:extLst>
          </p:nvPr>
        </p:nvGraphicFramePr>
        <p:xfrm>
          <a:off x="518980" y="1096963"/>
          <a:ext cx="8640153" cy="5392334"/>
        </p:xfrm>
        <a:graphic>
          <a:graphicData uri="http://schemas.openxmlformats.org/presentationml/2006/ole">
            <mc:AlternateContent xmlns:mc="http://schemas.openxmlformats.org/markup-compatibility/2006">
              <mc:Choice xmlns:v="urn:schemas-microsoft-com:vml" Requires="v">
                <p:oleObj name="AxMath" r:id="rId3" imgW="5744160" imgH="3583800" progId="Equation.AxMath">
                  <p:embed/>
                </p:oleObj>
              </mc:Choice>
              <mc:Fallback>
                <p:oleObj name="AxMath" r:id="rId3" imgW="5744160" imgH="3583800" progId="Equation.AxMath">
                  <p:embed/>
                  <p:pic>
                    <p:nvPicPr>
                      <p:cNvPr id="14" name="对象 13">
                        <a:extLst>
                          <a:ext uri="{FF2B5EF4-FFF2-40B4-BE49-F238E27FC236}">
                            <a16:creationId xmlns:a16="http://schemas.microsoft.com/office/drawing/2014/main" id="{FF27E3CA-8332-2E1E-86E3-8310CC08425F}"/>
                          </a:ext>
                        </a:extLst>
                      </p:cNvPr>
                      <p:cNvPicPr/>
                      <p:nvPr/>
                    </p:nvPicPr>
                    <p:blipFill>
                      <a:blip r:embed="rId4"/>
                      <a:stretch>
                        <a:fillRect/>
                      </a:stretch>
                    </p:blipFill>
                    <p:spPr>
                      <a:xfrm>
                        <a:off x="518980" y="1096963"/>
                        <a:ext cx="8640153" cy="5392334"/>
                      </a:xfrm>
                      <a:prstGeom prst="rect">
                        <a:avLst/>
                      </a:prstGeom>
                    </p:spPr>
                  </p:pic>
                </p:oleObj>
              </mc:Fallback>
            </mc:AlternateContent>
          </a:graphicData>
        </a:graphic>
      </p:graphicFrame>
      <p:cxnSp>
        <p:nvCxnSpPr>
          <p:cNvPr id="9" name="直接连接符 8">
            <a:extLst>
              <a:ext uri="{FF2B5EF4-FFF2-40B4-BE49-F238E27FC236}">
                <a16:creationId xmlns:a16="http://schemas.microsoft.com/office/drawing/2014/main" id="{FFD82A93-EB7B-5E3C-3EBC-FCF3F201B50B}"/>
              </a:ext>
            </a:extLst>
          </p:cNvPr>
          <p:cNvCxnSpPr/>
          <p:nvPr/>
        </p:nvCxnSpPr>
        <p:spPr>
          <a:xfrm>
            <a:off x="222250" y="4603750"/>
            <a:ext cx="9607550" cy="0"/>
          </a:xfrm>
          <a:prstGeom prst="line">
            <a:avLst/>
          </a:prstGeom>
          <a:ln w="19050">
            <a:solidFill>
              <a:srgbClr val="0000FF"/>
            </a:solidFill>
            <a:prstDash val="dash"/>
          </a:ln>
        </p:spPr>
        <p:style>
          <a:lnRef idx="1">
            <a:schemeClr val="accent1"/>
          </a:lnRef>
          <a:fillRef idx="0">
            <a:schemeClr val="accent1"/>
          </a:fillRef>
          <a:effectRef idx="0">
            <a:schemeClr val="accent1"/>
          </a:effectRef>
          <a:fontRef idx="minor">
            <a:schemeClr val="tx1"/>
          </a:fontRef>
        </p:style>
      </p:cxnSp>
      <p:pic>
        <p:nvPicPr>
          <p:cNvPr id="2" name="图形 1" descr="紧张的脸轮廓 纯色填充">
            <a:extLst>
              <a:ext uri="{FF2B5EF4-FFF2-40B4-BE49-F238E27FC236}">
                <a16:creationId xmlns:a16="http://schemas.microsoft.com/office/drawing/2014/main" id="{FD9E1279-314D-6DEF-35F6-29C69F354B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07" y="721193"/>
            <a:ext cx="571360" cy="571360"/>
          </a:xfrm>
          <a:prstGeom prst="rect">
            <a:avLst/>
          </a:prstGeom>
        </p:spPr>
      </p:pic>
    </p:spTree>
    <p:extLst>
      <p:ext uri="{BB962C8B-B14F-4D97-AF65-F5344CB8AC3E}">
        <p14:creationId xmlns:p14="http://schemas.microsoft.com/office/powerpoint/2010/main" val="388205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4377417"/>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轨道预报（总成绩比例：</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25%</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fontAlgn="auto">
              <a:lnSpc>
                <a:spcPct val="150000"/>
              </a:lnSpc>
              <a:spcAft>
                <a:spcPts val="0"/>
              </a:spcAft>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初始历元</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0</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2013</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9</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日</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12</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时（</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UTC</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），卫星</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S</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的初始轨道根数为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6800 km,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e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0.01, </a:t>
            </a:r>
            <a:r>
              <a:rPr lang="en-US" altLang="zh-CN" sz="2000" b="1"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45°,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Ω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ω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M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0°,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仅考虑地球的动力学扁率摄动（</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J</a:t>
            </a:r>
            <a:r>
              <a:rPr lang="en-US" altLang="zh-CN" sz="2000"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），完成下面的轨道预报：</a:t>
            </a:r>
          </a:p>
          <a:p>
            <a:pPr>
              <a:lnSpc>
                <a:spcPct val="150000"/>
              </a:lnSpc>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）对摄动运动方程进行数值积分（</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RKF7(8)</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或</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RK4</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），预报卫星</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S</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在</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24</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小时后的轨道；</a:t>
            </a:r>
          </a:p>
          <a:p>
            <a:pPr>
              <a:lnSpc>
                <a:spcPct val="150000"/>
              </a:lnSpc>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b</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）利用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J</a:t>
            </a:r>
            <a:r>
              <a:rPr lang="en-US" altLang="zh-CN" sz="2000"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项摄动分析公式 </a:t>
            </a:r>
            <a:r>
              <a:rPr lang="en-US" altLang="zh-CN" sz="1600" b="1" dirty="0">
                <a:solidFill>
                  <a:srgbClr val="0000FF"/>
                </a:solidFill>
                <a:latin typeface="微软雅黑" panose="020B0503020204020204" pitchFamily="34" charset="-122"/>
                <a:ea typeface="微软雅黑" panose="020B0503020204020204" pitchFamily="34" charset="-122"/>
              </a:rPr>
              <a:t>(</a:t>
            </a:r>
            <a:r>
              <a:rPr lang="zh-CN" altLang="en-US" sz="1600" b="1" dirty="0">
                <a:solidFill>
                  <a:srgbClr val="0000FF"/>
                </a:solidFill>
                <a:latin typeface="微软雅黑" panose="020B0503020204020204" pitchFamily="34" charset="-122"/>
                <a:ea typeface="微软雅黑" panose="020B0503020204020204" pitchFamily="34" charset="-122"/>
              </a:rPr>
              <a:t>第</a:t>
            </a:r>
            <a:r>
              <a:rPr lang="en-US" altLang="zh-CN" sz="1600" b="1" dirty="0">
                <a:solidFill>
                  <a:srgbClr val="0000FF"/>
                </a:solidFill>
                <a:latin typeface="微软雅黑" panose="020B0503020204020204" pitchFamily="34" charset="-122"/>
                <a:ea typeface="微软雅黑" panose="020B0503020204020204" pitchFamily="34" charset="-122"/>
              </a:rPr>
              <a:t>9</a:t>
            </a:r>
            <a:r>
              <a:rPr lang="zh-CN" altLang="en-US" sz="1600" b="1" dirty="0">
                <a:solidFill>
                  <a:srgbClr val="0000FF"/>
                </a:solidFill>
                <a:latin typeface="微软雅黑" panose="020B0503020204020204" pitchFamily="34" charset="-122"/>
                <a:ea typeface="微软雅黑" panose="020B0503020204020204" pitchFamily="34" charset="-122"/>
              </a:rPr>
              <a:t>节课</a:t>
            </a:r>
            <a:r>
              <a:rPr lang="en-US" altLang="zh-CN" sz="1600" b="1" dirty="0">
                <a:solidFill>
                  <a:srgbClr val="0000FF"/>
                </a:solidFill>
                <a:latin typeface="微软雅黑" panose="020B0503020204020204" pitchFamily="34" charset="-122"/>
                <a:ea typeface="微软雅黑" panose="020B0503020204020204" pitchFamily="34" charset="-122"/>
              </a:rPr>
              <a:t>)</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，使用平均根数法预报</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24</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小时后卫星</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S</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的轨道；</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fontAlgn="auto">
              <a:lnSpc>
                <a:spcPct val="150000"/>
              </a:lnSpc>
              <a:spcAft>
                <a:spcPts val="0"/>
              </a:spcAft>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）从量级分析角度考虑，你觉得</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数值法（</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和分析法（</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b</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）得到</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24</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小时预报星历之差应该在什么量级？在上面的轨道预报中，改为每隔</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分钟输出一次卫星轨道即可得到卫星</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S</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在</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24</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小时内的受摄星历，试比较你实际获得的受摄星历整体差异与你的量级分析结果是否一致；</a:t>
            </a:r>
          </a:p>
          <a:p>
            <a:pPr fontAlgn="auto">
              <a:lnSpc>
                <a:spcPct val="150000"/>
              </a:lnSpc>
              <a:spcAft>
                <a:spcPts val="0"/>
              </a:spcAft>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d</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）试试将题中的偏心率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e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改为</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0</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，重新比较数值方法和分析方法的计算结果。</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24</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j-cs"/>
              </a:rPr>
              <a:t>实习作业五</a:t>
            </a:r>
            <a:endPar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5103592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3315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受摄二体问题运动方程</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a:lnSpc>
                <a:spcPct val="150000"/>
              </a:lnSpc>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a:lnSpc>
                <a:spcPct val="150000"/>
              </a:lnSpc>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相对中心引力，摄动力为小量</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Bef>
                <a:spcPts val="3600"/>
              </a:spcBef>
              <a:spcAft>
                <a:spcPts val="0"/>
              </a:spcAft>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无摄运动的解                    不再满足受摄运动方程，在该参考解的基础上构造受摄二体问题的</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分析解</a:t>
            </a:r>
            <a:endPar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spcBef>
                <a:spcPts val="1200"/>
              </a:spcBef>
              <a:buFont typeface="Arial" panose="020B0604020202020204" pitchFamily="34" charset="0"/>
              <a:buChar cha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解的形式仍满足受摄运动方程</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spcBef>
                <a:spcPts val="1200"/>
              </a:spcBef>
              <a:buFont typeface="Arial" panose="020B0604020202020204" pitchFamily="34" charset="0"/>
              <a:buChar cha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   不再是常数，而是时间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sym typeface="+mn-ea"/>
              </a:rPr>
              <a:t>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的函数，</a:t>
            </a:r>
            <a:r>
              <a:rPr lang="zh-CN" altLang="en-US" sz="2000" b="1" dirty="0">
                <a:latin typeface="微软雅黑" panose="020B0503020204020204" pitchFamily="34" charset="-122"/>
                <a:ea typeface="微软雅黑" panose="020B0503020204020204" pitchFamily="34" charset="-122"/>
              </a:rPr>
              <a:t>其变化的微分方程</a:t>
            </a:r>
            <a:r>
              <a:rPr lang="zh-CN" altLang="en-US" sz="2000" b="1" dirty="0">
                <a:solidFill>
                  <a:srgbClr val="0000FF"/>
                </a:solidFill>
                <a:latin typeface="微软雅黑" panose="020B0503020204020204" pitchFamily="34" charset="-122"/>
                <a:ea typeface="微软雅黑" panose="020B0503020204020204" pitchFamily="34" charset="-122"/>
              </a:rPr>
              <a:t>：摄动运动方程</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3</a:t>
            </a:fld>
            <a:endParaRPr kumimoji="1" lang="zh-CN" altLang="en-US"/>
          </a:p>
        </p:txBody>
      </p:sp>
      <p:sp>
        <p:nvSpPr>
          <p:cNvPr id="6" name="矩形 5"/>
          <p:cNvSpPr/>
          <p:nvPr/>
        </p:nvSpPr>
        <p:spPr>
          <a:xfrm>
            <a:off x="2989241" y="2515415"/>
            <a:ext cx="2970714" cy="369332"/>
          </a:xfrm>
          <a:prstGeom prst="rect">
            <a:avLst/>
          </a:prstGeom>
        </p:spPr>
        <p:txBody>
          <a:bodyPr wrap="square">
            <a:spAutoFit/>
          </a:bodyPr>
          <a:lstStyle/>
          <a:p>
            <a:pPr algn="ctr" fontAlgn="auto">
              <a:spcAft>
                <a:spcPts val="0"/>
              </a:spcAft>
            </a:pPr>
            <a:r>
              <a:rPr lang="zh-CN" altLang="en-US" b="1" dirty="0">
                <a:solidFill>
                  <a:srgbClr val="FF0000"/>
                </a:solidFill>
                <a:latin typeface="微软雅黑" panose="020B0503020204020204" pitchFamily="34" charset="-122"/>
                <a:ea typeface="微软雅黑" panose="020B0503020204020204" pitchFamily="34" charset="-122"/>
              </a:rPr>
              <a:t>摄动 </a:t>
            </a:r>
            <a:r>
              <a:rPr lang="en-US" altLang="zh-CN" b="1" dirty="0">
                <a:solidFill>
                  <a:srgbClr val="FF0000"/>
                </a:solidFill>
                <a:latin typeface="微软雅黑" panose="020B0503020204020204" pitchFamily="34" charset="-122"/>
                <a:ea typeface="微软雅黑" panose="020B0503020204020204" pitchFamily="34" charset="-122"/>
              </a:rPr>
              <a:t>Perturbation</a:t>
            </a: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graphicFrame>
        <p:nvGraphicFramePr>
          <p:cNvPr id="2" name="对象 1">
            <a:extLst>
              <a:ext uri="{FF2B5EF4-FFF2-40B4-BE49-F238E27FC236}">
                <a16:creationId xmlns:a16="http://schemas.microsoft.com/office/drawing/2014/main" id="{B0BDC325-7F82-9736-0D75-F9383005CBC9}"/>
              </a:ext>
            </a:extLst>
          </p:cNvPr>
          <p:cNvGraphicFramePr>
            <a:graphicFrameLocks noChangeAspect="1"/>
          </p:cNvGraphicFramePr>
          <p:nvPr>
            <p:extLst>
              <p:ext uri="{D42A27DB-BD31-4B8C-83A1-F6EECF244321}">
                <p14:modId xmlns:p14="http://schemas.microsoft.com/office/powerpoint/2010/main" val="1284681883"/>
              </p:ext>
            </p:extLst>
          </p:nvPr>
        </p:nvGraphicFramePr>
        <p:xfrm>
          <a:off x="2352675" y="1914525"/>
          <a:ext cx="2565400" cy="698500"/>
        </p:xfrm>
        <a:graphic>
          <a:graphicData uri="http://schemas.openxmlformats.org/presentationml/2006/ole">
            <mc:AlternateContent xmlns:mc="http://schemas.openxmlformats.org/markup-compatibility/2006">
              <mc:Choice xmlns:v="urn:schemas-microsoft-com:vml" Requires="v">
                <p:oleObj name="AxMath" r:id="rId2" imgW="1282320" imgH="349560" progId="Equation.AxMath">
                  <p:embed/>
                </p:oleObj>
              </mc:Choice>
              <mc:Fallback>
                <p:oleObj name="AxMath" r:id="rId2" imgW="1282320" imgH="349560" progId="Equation.AxMath">
                  <p:embed/>
                  <p:pic>
                    <p:nvPicPr>
                      <p:cNvPr id="0" name=""/>
                      <p:cNvPicPr/>
                      <p:nvPr/>
                    </p:nvPicPr>
                    <p:blipFill>
                      <a:blip r:embed="rId3"/>
                      <a:stretch>
                        <a:fillRect/>
                      </a:stretch>
                    </p:blipFill>
                    <p:spPr>
                      <a:xfrm>
                        <a:off x="2352675" y="1914525"/>
                        <a:ext cx="2565400" cy="6985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806E1D4D-E94A-2A0D-1A87-E46809CB9AE4}"/>
              </a:ext>
            </a:extLst>
          </p:cNvPr>
          <p:cNvGraphicFramePr>
            <a:graphicFrameLocks noChangeAspect="1"/>
          </p:cNvGraphicFramePr>
          <p:nvPr>
            <p:extLst>
              <p:ext uri="{D42A27DB-BD31-4B8C-83A1-F6EECF244321}">
                <p14:modId xmlns:p14="http://schemas.microsoft.com/office/powerpoint/2010/main" val="1104951416"/>
              </p:ext>
            </p:extLst>
          </p:nvPr>
        </p:nvGraphicFramePr>
        <p:xfrm>
          <a:off x="2755763" y="3957124"/>
          <a:ext cx="1444625" cy="781050"/>
        </p:xfrm>
        <a:graphic>
          <a:graphicData uri="http://schemas.openxmlformats.org/presentationml/2006/ole">
            <mc:AlternateContent xmlns:mc="http://schemas.openxmlformats.org/markup-compatibility/2006">
              <mc:Choice xmlns:v="urn:schemas-microsoft-com:vml" Requires="v">
                <p:oleObj name="AxMath" r:id="rId4" imgW="722880" imgH="389880" progId="Equation.AxMath">
                  <p:embed/>
                </p:oleObj>
              </mc:Choice>
              <mc:Fallback>
                <p:oleObj name="AxMath" r:id="rId4" imgW="722880" imgH="389880" progId="Equation.AxMath">
                  <p:embed/>
                  <p:pic>
                    <p:nvPicPr>
                      <p:cNvPr id="9" name="对象 8">
                        <a:extLst>
                          <a:ext uri="{FF2B5EF4-FFF2-40B4-BE49-F238E27FC236}">
                            <a16:creationId xmlns:a16="http://schemas.microsoft.com/office/drawing/2014/main" id="{F269CE50-7AB1-1B4F-32F7-7BCABF4589B9}"/>
                          </a:ext>
                        </a:extLst>
                      </p:cNvPr>
                      <p:cNvPicPr/>
                      <p:nvPr/>
                    </p:nvPicPr>
                    <p:blipFill>
                      <a:blip r:embed="rId5"/>
                      <a:stretch>
                        <a:fillRect/>
                      </a:stretch>
                    </p:blipFill>
                    <p:spPr>
                      <a:xfrm>
                        <a:off x="2755763" y="3957124"/>
                        <a:ext cx="1444625" cy="78105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3419ECC0-AFBB-4872-2DEA-027602B22F7E}"/>
              </a:ext>
            </a:extLst>
          </p:cNvPr>
          <p:cNvGraphicFramePr>
            <a:graphicFrameLocks noChangeAspect="1"/>
          </p:cNvGraphicFramePr>
          <p:nvPr>
            <p:extLst>
              <p:ext uri="{D42A27DB-BD31-4B8C-83A1-F6EECF244321}">
                <p14:modId xmlns:p14="http://schemas.microsoft.com/office/powerpoint/2010/main" val="2023041467"/>
              </p:ext>
            </p:extLst>
          </p:nvPr>
        </p:nvGraphicFramePr>
        <p:xfrm>
          <a:off x="1287745" y="5957419"/>
          <a:ext cx="244475" cy="381000"/>
        </p:xfrm>
        <a:graphic>
          <a:graphicData uri="http://schemas.openxmlformats.org/presentationml/2006/ole">
            <mc:AlternateContent xmlns:mc="http://schemas.openxmlformats.org/markup-compatibility/2006">
              <mc:Choice xmlns:v="urn:schemas-microsoft-com:vml" Requires="v">
                <p:oleObj name="AxMath" r:id="rId6" imgW="122760" imgH="189720" progId="Equation.AxMath">
                  <p:embed/>
                </p:oleObj>
              </mc:Choice>
              <mc:Fallback>
                <p:oleObj name="AxMath" r:id="rId6" imgW="122760" imgH="189720" progId="Equation.AxMath">
                  <p:embed/>
                  <p:pic>
                    <p:nvPicPr>
                      <p:cNvPr id="0" name=""/>
                      <p:cNvPicPr/>
                      <p:nvPr/>
                    </p:nvPicPr>
                    <p:blipFill>
                      <a:blip r:embed="rId7"/>
                      <a:stretch>
                        <a:fillRect/>
                      </a:stretch>
                    </p:blipFill>
                    <p:spPr>
                      <a:xfrm>
                        <a:off x="1287745" y="5957419"/>
                        <a:ext cx="244475" cy="381000"/>
                      </a:xfrm>
                      <a:prstGeom prst="rect">
                        <a:avLst/>
                      </a:prstGeom>
                    </p:spPr>
                  </p:pic>
                </p:oleObj>
              </mc:Fallback>
            </mc:AlternateContent>
          </a:graphicData>
        </a:graphic>
      </p:graphicFrame>
      <p:sp>
        <p:nvSpPr>
          <p:cNvPr id="14" name="矩形 13">
            <a:extLst>
              <a:ext uri="{FF2B5EF4-FFF2-40B4-BE49-F238E27FC236}">
                <a16:creationId xmlns:a16="http://schemas.microsoft.com/office/drawing/2014/main" id="{366EDEE4-0681-78D8-1457-010A82707F55}"/>
              </a:ext>
            </a:extLst>
          </p:cNvPr>
          <p:cNvSpPr/>
          <p:nvPr/>
        </p:nvSpPr>
        <p:spPr>
          <a:xfrm>
            <a:off x="6285324" y="4963509"/>
            <a:ext cx="3078080" cy="523220"/>
          </a:xfrm>
          <a:prstGeom prst="rect">
            <a:avLst/>
          </a:prstGeom>
          <a:ln w="28575">
            <a:solidFill>
              <a:srgbClr val="0000FF"/>
            </a:solidFill>
          </a:ln>
        </p:spPr>
        <p:txBody>
          <a:bodyPr wrap="square">
            <a:spAutoFit/>
          </a:bodyPr>
          <a:lstStyle/>
          <a:p>
            <a:pPr algn="ctr" fontAlgn="auto">
              <a:spcAft>
                <a:spcPts val="0"/>
              </a:spcAft>
            </a:pPr>
            <a:r>
              <a:rPr lang="zh-CN" altLang="en-US" sz="2800" b="1" dirty="0">
                <a:solidFill>
                  <a:srgbClr val="0000FF"/>
                </a:solidFill>
                <a:latin typeface="微软雅黑" panose="020B0503020204020204" pitchFamily="34" charset="-122"/>
                <a:ea typeface="微软雅黑" panose="020B0503020204020204" pitchFamily="34" charset="-122"/>
              </a:rPr>
              <a:t>常数变易法</a:t>
            </a:r>
            <a:endParaRPr lang="en-US" altLang="zh-CN" sz="2800" b="1" dirty="0">
              <a:solidFill>
                <a:srgbClr val="0000FF"/>
              </a:solidFill>
              <a:latin typeface="微软雅黑" panose="020B0503020204020204" pitchFamily="34" charset="-122"/>
              <a:ea typeface="微软雅黑" panose="020B0503020204020204" pitchFamily="34" charset="-122"/>
            </a:endParaRPr>
          </a:p>
        </p:txBody>
      </p:sp>
      <p:pic>
        <p:nvPicPr>
          <p:cNvPr id="4" name="图形 3" descr="困惑的脸轮廓 纯色填充">
            <a:extLst>
              <a:ext uri="{FF2B5EF4-FFF2-40B4-BE49-F238E27FC236}">
                <a16:creationId xmlns:a16="http://schemas.microsoft.com/office/drawing/2014/main" id="{C5D1BD36-AD9D-F839-AEA4-DC571AAD67A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0" y="711200"/>
            <a:ext cx="571360" cy="571360"/>
          </a:xfrm>
          <a:prstGeom prst="rect">
            <a:avLst/>
          </a:prstGeom>
        </p:spPr>
      </p:pic>
    </p:spTree>
    <p:extLst>
      <p:ext uri="{BB962C8B-B14F-4D97-AF65-F5344CB8AC3E}">
        <p14:creationId xmlns:p14="http://schemas.microsoft.com/office/powerpoint/2010/main" val="3368713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3894208"/>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解               的微分方程</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常数变易的两个条件</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4</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sp>
        <p:nvSpPr>
          <p:cNvPr id="9" name="矩形 8">
            <a:extLst>
              <a:ext uri="{FF2B5EF4-FFF2-40B4-BE49-F238E27FC236}">
                <a16:creationId xmlns:a16="http://schemas.microsoft.com/office/drawing/2014/main" id="{B482FF16-B304-8DB5-4982-7AF4C93ABB48}"/>
              </a:ext>
            </a:extLst>
          </p:cNvPr>
          <p:cNvSpPr/>
          <p:nvPr/>
        </p:nvSpPr>
        <p:spPr>
          <a:xfrm>
            <a:off x="2985505" y="5230549"/>
            <a:ext cx="3205434" cy="369332"/>
          </a:xfrm>
          <a:prstGeom prst="rect">
            <a:avLst/>
          </a:prstGeom>
        </p:spPr>
        <p:txBody>
          <a:bodyPr wrap="square">
            <a:spAutoFit/>
          </a:bodyPr>
          <a:lstStyle/>
          <a:p>
            <a:pPr algn="ctr" fontAlgn="auto">
              <a:spcAft>
                <a:spcPts val="0"/>
              </a:spcAft>
            </a:pPr>
            <a:r>
              <a:rPr lang="zh-CN" altLang="en-US" b="1" dirty="0">
                <a:latin typeface="微软雅黑" panose="020B0503020204020204" pitchFamily="34" charset="-122"/>
                <a:ea typeface="微软雅黑" panose="020B0503020204020204" pitchFamily="34" charset="-122"/>
              </a:rPr>
              <a:t>注意：是求和等于</a:t>
            </a:r>
            <a:r>
              <a:rPr lang="en-US" altLang="zh-CN" b="1" dirty="0">
                <a:latin typeface="微软雅黑" panose="020B0503020204020204" pitchFamily="34" charset="-122"/>
                <a:ea typeface="微软雅黑" panose="020B0503020204020204" pitchFamily="34" charset="-122"/>
              </a:rPr>
              <a:t>0</a:t>
            </a:r>
            <a:endParaRPr lang="zh-CN" b="1" dirty="0">
              <a:latin typeface="微软雅黑" panose="020B0503020204020204" pitchFamily="34" charset="-122"/>
              <a:ea typeface="微软雅黑" panose="020B0503020204020204" pitchFamily="34" charset="-122"/>
            </a:endParaRPr>
          </a:p>
        </p:txBody>
      </p:sp>
      <p:graphicFrame>
        <p:nvGraphicFramePr>
          <p:cNvPr id="2" name="对象 1">
            <a:extLst>
              <a:ext uri="{FF2B5EF4-FFF2-40B4-BE49-F238E27FC236}">
                <a16:creationId xmlns:a16="http://schemas.microsoft.com/office/drawing/2014/main" id="{D199EF75-E624-7D5F-834F-D3CE3D31FB29}"/>
              </a:ext>
            </a:extLst>
          </p:cNvPr>
          <p:cNvGraphicFramePr>
            <a:graphicFrameLocks noChangeAspect="1"/>
          </p:cNvGraphicFramePr>
          <p:nvPr>
            <p:extLst>
              <p:ext uri="{D42A27DB-BD31-4B8C-83A1-F6EECF244321}">
                <p14:modId xmlns:p14="http://schemas.microsoft.com/office/powerpoint/2010/main" val="329637985"/>
              </p:ext>
            </p:extLst>
          </p:nvPr>
        </p:nvGraphicFramePr>
        <p:xfrm>
          <a:off x="1314040" y="1104555"/>
          <a:ext cx="1444625" cy="781050"/>
        </p:xfrm>
        <a:graphic>
          <a:graphicData uri="http://schemas.openxmlformats.org/presentationml/2006/ole">
            <mc:AlternateContent xmlns:mc="http://schemas.openxmlformats.org/markup-compatibility/2006">
              <mc:Choice xmlns:v="urn:schemas-microsoft-com:vml" Requires="v">
                <p:oleObj name="AxMath" r:id="rId2" imgW="722880" imgH="389880" progId="Equation.AxMath">
                  <p:embed/>
                </p:oleObj>
              </mc:Choice>
              <mc:Fallback>
                <p:oleObj name="AxMath" r:id="rId2" imgW="722880" imgH="389880" progId="Equation.AxMath">
                  <p:embed/>
                  <p:pic>
                    <p:nvPicPr>
                      <p:cNvPr id="11" name="对象 10">
                        <a:extLst>
                          <a:ext uri="{FF2B5EF4-FFF2-40B4-BE49-F238E27FC236}">
                            <a16:creationId xmlns:a16="http://schemas.microsoft.com/office/drawing/2014/main" id="{806E1D4D-E94A-2A0D-1A87-E46809CB9AE4}"/>
                          </a:ext>
                        </a:extLst>
                      </p:cNvPr>
                      <p:cNvPicPr/>
                      <p:nvPr/>
                    </p:nvPicPr>
                    <p:blipFill>
                      <a:blip r:embed="rId3"/>
                      <a:stretch>
                        <a:fillRect/>
                      </a:stretch>
                    </p:blipFill>
                    <p:spPr>
                      <a:xfrm>
                        <a:off x="1314040" y="1104555"/>
                        <a:ext cx="1444625" cy="78105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DC220D54-F420-BE5D-934A-EDA591D74F72}"/>
              </a:ext>
            </a:extLst>
          </p:cNvPr>
          <p:cNvGraphicFramePr>
            <a:graphicFrameLocks noChangeAspect="1"/>
          </p:cNvGraphicFramePr>
          <p:nvPr>
            <p:extLst>
              <p:ext uri="{D42A27DB-BD31-4B8C-83A1-F6EECF244321}">
                <p14:modId xmlns:p14="http://schemas.microsoft.com/office/powerpoint/2010/main" val="347261897"/>
              </p:ext>
            </p:extLst>
          </p:nvPr>
        </p:nvGraphicFramePr>
        <p:xfrm>
          <a:off x="1831975" y="2644775"/>
          <a:ext cx="4645025" cy="1603375"/>
        </p:xfrm>
        <a:graphic>
          <a:graphicData uri="http://schemas.openxmlformats.org/presentationml/2006/ole">
            <mc:AlternateContent xmlns:mc="http://schemas.openxmlformats.org/markup-compatibility/2006">
              <mc:Choice xmlns:v="urn:schemas-microsoft-com:vml" Requires="v">
                <p:oleObj name="AxMath" r:id="rId4" imgW="2322720" imgH="801360" progId="Equation.AxMath">
                  <p:embed/>
                </p:oleObj>
              </mc:Choice>
              <mc:Fallback>
                <p:oleObj name="AxMath" r:id="rId4" imgW="2322720" imgH="801360" progId="Equation.AxMath">
                  <p:embed/>
                  <p:pic>
                    <p:nvPicPr>
                      <p:cNvPr id="2" name="对象 1">
                        <a:extLst>
                          <a:ext uri="{FF2B5EF4-FFF2-40B4-BE49-F238E27FC236}">
                            <a16:creationId xmlns:a16="http://schemas.microsoft.com/office/drawing/2014/main" id="{D199EF75-E624-7D5F-834F-D3CE3D31FB29}"/>
                          </a:ext>
                        </a:extLst>
                      </p:cNvPr>
                      <p:cNvPicPr/>
                      <p:nvPr/>
                    </p:nvPicPr>
                    <p:blipFill>
                      <a:blip r:embed="rId5"/>
                      <a:stretch>
                        <a:fillRect/>
                      </a:stretch>
                    </p:blipFill>
                    <p:spPr>
                      <a:xfrm>
                        <a:off x="1831975" y="2644775"/>
                        <a:ext cx="4645025" cy="1603375"/>
                      </a:xfrm>
                      <a:prstGeom prst="rect">
                        <a:avLst/>
                      </a:prstGeom>
                    </p:spPr>
                  </p:pic>
                </p:oleObj>
              </mc:Fallback>
            </mc:AlternateContent>
          </a:graphicData>
        </a:graphic>
      </p:graphicFrame>
      <p:cxnSp>
        <p:nvCxnSpPr>
          <p:cNvPr id="12" name="直接连接符 11">
            <a:extLst>
              <a:ext uri="{FF2B5EF4-FFF2-40B4-BE49-F238E27FC236}">
                <a16:creationId xmlns:a16="http://schemas.microsoft.com/office/drawing/2014/main" id="{A045A269-98F4-B216-F7C2-A123FE9A0037}"/>
              </a:ext>
            </a:extLst>
          </p:cNvPr>
          <p:cNvCxnSpPr>
            <a:cxnSpLocks/>
          </p:cNvCxnSpPr>
          <p:nvPr/>
        </p:nvCxnSpPr>
        <p:spPr>
          <a:xfrm>
            <a:off x="1930417" y="2521933"/>
            <a:ext cx="8574032" cy="0"/>
          </a:xfrm>
          <a:prstGeom prst="line">
            <a:avLst/>
          </a:prstGeom>
          <a:ln w="28575">
            <a:solidFill>
              <a:srgbClr val="0000FF"/>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5B757082-0B66-D1E8-0DEF-9F47DC0DCFDE}"/>
              </a:ext>
            </a:extLst>
          </p:cNvPr>
          <p:cNvCxnSpPr>
            <a:cxnSpLocks/>
          </p:cNvCxnSpPr>
          <p:nvPr/>
        </p:nvCxnSpPr>
        <p:spPr>
          <a:xfrm>
            <a:off x="6826599" y="1907744"/>
            <a:ext cx="0" cy="2342971"/>
          </a:xfrm>
          <a:prstGeom prst="line">
            <a:avLst/>
          </a:prstGeom>
          <a:ln w="28575">
            <a:solidFill>
              <a:srgbClr val="0000FF"/>
            </a:solidFill>
          </a:ln>
        </p:spPr>
        <p:style>
          <a:lnRef idx="1">
            <a:schemeClr val="dk1"/>
          </a:lnRef>
          <a:fillRef idx="0">
            <a:schemeClr val="dk1"/>
          </a:fillRef>
          <a:effectRef idx="0">
            <a:schemeClr val="dk1"/>
          </a:effectRef>
          <a:fontRef idx="minor">
            <a:schemeClr val="tx1"/>
          </a:fontRef>
        </p:style>
      </p:cxnSp>
      <p:sp>
        <p:nvSpPr>
          <p:cNvPr id="19" name="矩形 18">
            <a:extLst>
              <a:ext uri="{FF2B5EF4-FFF2-40B4-BE49-F238E27FC236}">
                <a16:creationId xmlns:a16="http://schemas.microsoft.com/office/drawing/2014/main" id="{CFD872DD-7D4D-C74A-1336-DB35458F9252}"/>
              </a:ext>
            </a:extLst>
          </p:cNvPr>
          <p:cNvSpPr/>
          <p:nvPr/>
        </p:nvSpPr>
        <p:spPr>
          <a:xfrm>
            <a:off x="7969392" y="1900609"/>
            <a:ext cx="2061146" cy="461665"/>
          </a:xfrm>
          <a:prstGeom prst="rect">
            <a:avLst/>
          </a:prstGeom>
          <a:ln w="28575">
            <a:noFill/>
          </a:ln>
        </p:spPr>
        <p:txBody>
          <a:bodyPr wrap="square">
            <a:spAutoFit/>
          </a:bodyPr>
          <a:lstStyle/>
          <a:p>
            <a:pPr algn="ctr" fontAlgn="auto">
              <a:spcAft>
                <a:spcPts val="0"/>
              </a:spcAft>
            </a:pPr>
            <a:r>
              <a:rPr lang="zh-CN" altLang="en-US" sz="2400" b="1" dirty="0">
                <a:solidFill>
                  <a:srgbClr val="0000FF"/>
                </a:solidFill>
                <a:latin typeface="微软雅黑" panose="020B0503020204020204" pitchFamily="34" charset="-122"/>
                <a:ea typeface="微软雅黑" panose="020B0503020204020204" pitchFamily="34" charset="-122"/>
              </a:rPr>
              <a:t>二体</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14972B46-A4EE-059C-FA37-23F08B5FB23D}"/>
              </a:ext>
            </a:extLst>
          </p:cNvPr>
          <p:cNvSpPr/>
          <p:nvPr/>
        </p:nvSpPr>
        <p:spPr>
          <a:xfrm>
            <a:off x="3095548" y="1900608"/>
            <a:ext cx="2061146" cy="461665"/>
          </a:xfrm>
          <a:prstGeom prst="rect">
            <a:avLst/>
          </a:prstGeom>
          <a:ln w="28575">
            <a:noFill/>
          </a:ln>
        </p:spPr>
        <p:txBody>
          <a:bodyPr wrap="square">
            <a:spAutoFit/>
          </a:bodyPr>
          <a:lstStyle/>
          <a:p>
            <a:pPr algn="ctr" fontAlgn="auto">
              <a:spcAft>
                <a:spcPts val="0"/>
              </a:spcAft>
            </a:pPr>
            <a:r>
              <a:rPr lang="zh-CN" altLang="en-US" sz="2400" b="1" dirty="0">
                <a:solidFill>
                  <a:srgbClr val="0000FF"/>
                </a:solidFill>
                <a:latin typeface="微软雅黑" panose="020B0503020204020204" pitchFamily="34" charset="-122"/>
                <a:ea typeface="微软雅黑" panose="020B0503020204020204" pitchFamily="34" charset="-122"/>
              </a:rPr>
              <a:t>受摄二体</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graphicFrame>
        <p:nvGraphicFramePr>
          <p:cNvPr id="21" name="对象 20">
            <a:extLst>
              <a:ext uri="{FF2B5EF4-FFF2-40B4-BE49-F238E27FC236}">
                <a16:creationId xmlns:a16="http://schemas.microsoft.com/office/drawing/2014/main" id="{10313C4A-79E2-CF65-2347-23BE2C05CC1A}"/>
              </a:ext>
            </a:extLst>
          </p:cNvPr>
          <p:cNvGraphicFramePr>
            <a:graphicFrameLocks noChangeAspect="1"/>
          </p:cNvGraphicFramePr>
          <p:nvPr>
            <p:extLst>
              <p:ext uri="{D42A27DB-BD31-4B8C-83A1-F6EECF244321}">
                <p14:modId xmlns:p14="http://schemas.microsoft.com/office/powerpoint/2010/main" val="4005381213"/>
              </p:ext>
            </p:extLst>
          </p:nvPr>
        </p:nvGraphicFramePr>
        <p:xfrm>
          <a:off x="7899383" y="2717887"/>
          <a:ext cx="2362200" cy="1390650"/>
        </p:xfrm>
        <a:graphic>
          <a:graphicData uri="http://schemas.openxmlformats.org/presentationml/2006/ole">
            <mc:AlternateContent xmlns:mc="http://schemas.openxmlformats.org/markup-compatibility/2006">
              <mc:Choice xmlns:v="urn:schemas-microsoft-com:vml" Requires="v">
                <p:oleObj name="AxMath" r:id="rId6" imgW="1180440" imgH="695160" progId="Equation.AxMath">
                  <p:embed/>
                </p:oleObj>
              </mc:Choice>
              <mc:Fallback>
                <p:oleObj name="AxMath" r:id="rId6" imgW="1180440" imgH="695160" progId="Equation.AxMath">
                  <p:embed/>
                  <p:pic>
                    <p:nvPicPr>
                      <p:cNvPr id="6" name="对象 5">
                        <a:extLst>
                          <a:ext uri="{FF2B5EF4-FFF2-40B4-BE49-F238E27FC236}">
                            <a16:creationId xmlns:a16="http://schemas.microsoft.com/office/drawing/2014/main" id="{DC220D54-F420-BE5D-934A-EDA591D74F72}"/>
                          </a:ext>
                        </a:extLst>
                      </p:cNvPr>
                      <p:cNvPicPr/>
                      <p:nvPr/>
                    </p:nvPicPr>
                    <p:blipFill>
                      <a:blip r:embed="rId7"/>
                      <a:stretch>
                        <a:fillRect/>
                      </a:stretch>
                    </p:blipFill>
                    <p:spPr>
                      <a:xfrm>
                        <a:off x="7899383" y="2717887"/>
                        <a:ext cx="2362200" cy="1390650"/>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07313F9B-D0F8-D43B-8156-E0ADB050648B}"/>
              </a:ext>
            </a:extLst>
          </p:cNvPr>
          <p:cNvGraphicFramePr>
            <a:graphicFrameLocks noChangeAspect="1"/>
          </p:cNvGraphicFramePr>
          <p:nvPr>
            <p:extLst>
              <p:ext uri="{D42A27DB-BD31-4B8C-83A1-F6EECF244321}">
                <p14:modId xmlns:p14="http://schemas.microsoft.com/office/powerpoint/2010/main" val="2114630856"/>
              </p:ext>
            </p:extLst>
          </p:nvPr>
        </p:nvGraphicFramePr>
        <p:xfrm>
          <a:off x="1333964" y="5038647"/>
          <a:ext cx="2219325" cy="1609725"/>
        </p:xfrm>
        <a:graphic>
          <a:graphicData uri="http://schemas.openxmlformats.org/presentationml/2006/ole">
            <mc:AlternateContent xmlns:mc="http://schemas.openxmlformats.org/markup-compatibility/2006">
              <mc:Choice xmlns:v="urn:schemas-microsoft-com:vml" Requires="v">
                <p:oleObj name="AxMath" r:id="rId8" imgW="1109520" imgH="804600" progId="Equation.AxMath">
                  <p:embed/>
                </p:oleObj>
              </mc:Choice>
              <mc:Fallback>
                <p:oleObj name="AxMath" r:id="rId8" imgW="1109520" imgH="804600" progId="Equation.AxMath">
                  <p:embed/>
                  <p:pic>
                    <p:nvPicPr>
                      <p:cNvPr id="6" name="对象 5">
                        <a:extLst>
                          <a:ext uri="{FF2B5EF4-FFF2-40B4-BE49-F238E27FC236}">
                            <a16:creationId xmlns:a16="http://schemas.microsoft.com/office/drawing/2014/main" id="{DC220D54-F420-BE5D-934A-EDA591D74F72}"/>
                          </a:ext>
                        </a:extLst>
                      </p:cNvPr>
                      <p:cNvPicPr/>
                      <p:nvPr/>
                    </p:nvPicPr>
                    <p:blipFill>
                      <a:blip r:embed="rId9"/>
                      <a:stretch>
                        <a:fillRect/>
                      </a:stretch>
                    </p:blipFill>
                    <p:spPr>
                      <a:xfrm>
                        <a:off x="1333964" y="5038647"/>
                        <a:ext cx="2219325" cy="1609725"/>
                      </a:xfrm>
                      <a:prstGeom prst="rect">
                        <a:avLst/>
                      </a:prstGeom>
                    </p:spPr>
                  </p:pic>
                </p:oleObj>
              </mc:Fallback>
            </mc:AlternateContent>
          </a:graphicData>
        </a:graphic>
      </p:graphicFrame>
      <p:sp>
        <p:nvSpPr>
          <p:cNvPr id="24" name="矩形 23">
            <a:extLst>
              <a:ext uri="{FF2B5EF4-FFF2-40B4-BE49-F238E27FC236}">
                <a16:creationId xmlns:a16="http://schemas.microsoft.com/office/drawing/2014/main" id="{9DCAA8E9-ADAA-845A-AF4B-516B11F6D7A1}"/>
              </a:ext>
            </a:extLst>
          </p:cNvPr>
          <p:cNvSpPr/>
          <p:nvPr/>
        </p:nvSpPr>
        <p:spPr>
          <a:xfrm>
            <a:off x="6719218" y="4913613"/>
            <a:ext cx="4891760" cy="461665"/>
          </a:xfrm>
          <a:prstGeom prst="rect">
            <a:avLst/>
          </a:prstGeom>
          <a:ln w="28575">
            <a:noFill/>
          </a:ln>
        </p:spPr>
        <p:txBody>
          <a:bodyPr wrap="square">
            <a:spAutoFit/>
          </a:bodyPr>
          <a:lstStyle/>
          <a:p>
            <a:pPr algn="ctr" fontAlgn="auto">
              <a:spcAft>
                <a:spcPts val="0"/>
              </a:spcAft>
            </a:pPr>
            <a:r>
              <a:rPr lang="zh-CN" altLang="en-US" sz="2400" b="1" dirty="0">
                <a:solidFill>
                  <a:srgbClr val="0000FF"/>
                </a:solidFill>
                <a:latin typeface="微软雅黑" panose="020B0503020204020204" pitchFamily="34" charset="-122"/>
                <a:ea typeface="微软雅黑" panose="020B0503020204020204" pitchFamily="34" charset="-122"/>
              </a:rPr>
              <a:t>可以构成</a:t>
            </a:r>
            <a:r>
              <a:rPr lang="en-US" altLang="zh-CN" sz="2400" b="1" dirty="0">
                <a:solidFill>
                  <a:srgbClr val="0000FF"/>
                </a:solidFill>
                <a:latin typeface="微软雅黑" panose="020B0503020204020204" pitchFamily="34" charset="-122"/>
                <a:ea typeface="微软雅黑" panose="020B0503020204020204" pitchFamily="34" charset="-122"/>
              </a:rPr>
              <a:t>6</a:t>
            </a:r>
            <a:r>
              <a:rPr lang="zh-CN" altLang="en-US" sz="2400" b="1" dirty="0">
                <a:solidFill>
                  <a:srgbClr val="0000FF"/>
                </a:solidFill>
                <a:latin typeface="微软雅黑" panose="020B0503020204020204" pitchFamily="34" charset="-122"/>
                <a:ea typeface="微软雅黑" panose="020B0503020204020204" pitchFamily="34" charset="-122"/>
              </a:rPr>
              <a:t>个方程，求解</a:t>
            </a:r>
            <a:r>
              <a:rPr lang="en-US" altLang="zh-CN" sz="2400" b="1" dirty="0">
                <a:solidFill>
                  <a:srgbClr val="0000FF"/>
                </a:solidFill>
                <a:latin typeface="微软雅黑" panose="020B0503020204020204" pitchFamily="34" charset="-122"/>
                <a:ea typeface="微软雅黑" panose="020B0503020204020204" pitchFamily="34" charset="-122"/>
              </a:rPr>
              <a:t>6</a:t>
            </a:r>
            <a:r>
              <a:rPr lang="zh-CN" altLang="en-US" sz="2400" b="1" dirty="0">
                <a:solidFill>
                  <a:srgbClr val="0000FF"/>
                </a:solidFill>
                <a:latin typeface="微软雅黑" panose="020B0503020204020204" pitchFamily="34" charset="-122"/>
                <a:ea typeface="微软雅黑" panose="020B0503020204020204" pitchFamily="34" charset="-122"/>
              </a:rPr>
              <a:t>个未知量</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graphicFrame>
        <p:nvGraphicFramePr>
          <p:cNvPr id="25" name="对象 24">
            <a:extLst>
              <a:ext uri="{FF2B5EF4-FFF2-40B4-BE49-F238E27FC236}">
                <a16:creationId xmlns:a16="http://schemas.microsoft.com/office/drawing/2014/main" id="{6CB4F259-C71E-4690-0FBA-DC3116DB9017}"/>
              </a:ext>
            </a:extLst>
          </p:cNvPr>
          <p:cNvGraphicFramePr>
            <a:graphicFrameLocks noChangeAspect="1"/>
          </p:cNvGraphicFramePr>
          <p:nvPr>
            <p:extLst>
              <p:ext uri="{D42A27DB-BD31-4B8C-83A1-F6EECF244321}">
                <p14:modId xmlns:p14="http://schemas.microsoft.com/office/powerpoint/2010/main" val="2338642482"/>
              </p:ext>
            </p:extLst>
          </p:nvPr>
        </p:nvGraphicFramePr>
        <p:xfrm>
          <a:off x="7023678" y="5393609"/>
          <a:ext cx="517525" cy="698500"/>
        </p:xfrm>
        <a:graphic>
          <a:graphicData uri="http://schemas.openxmlformats.org/presentationml/2006/ole">
            <mc:AlternateContent xmlns:mc="http://schemas.openxmlformats.org/markup-compatibility/2006">
              <mc:Choice xmlns:v="urn:schemas-microsoft-com:vml" Requires="v">
                <p:oleObj name="AxMath" r:id="rId10" imgW="258480" imgH="349560" progId="Equation.AxMath">
                  <p:embed/>
                </p:oleObj>
              </mc:Choice>
              <mc:Fallback>
                <p:oleObj name="AxMath" r:id="rId10" imgW="258480" imgH="349560" progId="Equation.AxMath">
                  <p:embed/>
                  <p:pic>
                    <p:nvPicPr>
                      <p:cNvPr id="0" name=""/>
                      <p:cNvPicPr/>
                      <p:nvPr/>
                    </p:nvPicPr>
                    <p:blipFill>
                      <a:blip r:embed="rId11"/>
                      <a:stretch>
                        <a:fillRect/>
                      </a:stretch>
                    </p:blipFill>
                    <p:spPr>
                      <a:xfrm>
                        <a:off x="7023678" y="5393609"/>
                        <a:ext cx="517525" cy="698500"/>
                      </a:xfrm>
                      <a:prstGeom prst="rect">
                        <a:avLst/>
                      </a:prstGeom>
                    </p:spPr>
                  </p:pic>
                </p:oleObj>
              </mc:Fallback>
            </mc:AlternateContent>
          </a:graphicData>
        </a:graphic>
      </p:graphicFrame>
      <p:sp>
        <p:nvSpPr>
          <p:cNvPr id="28" name="文本框 27">
            <a:extLst>
              <a:ext uri="{FF2B5EF4-FFF2-40B4-BE49-F238E27FC236}">
                <a16:creationId xmlns:a16="http://schemas.microsoft.com/office/drawing/2014/main" id="{B12951DF-A0B0-ECC3-37C2-87EDFFC32B48}"/>
              </a:ext>
            </a:extLst>
          </p:cNvPr>
          <p:cNvSpPr txBox="1"/>
          <p:nvPr/>
        </p:nvSpPr>
        <p:spPr>
          <a:xfrm>
            <a:off x="8340686" y="6092109"/>
            <a:ext cx="3612490" cy="369332"/>
          </a:xfrm>
          <a:prstGeom prst="rect">
            <a:avLst/>
          </a:prstGeom>
          <a:noFill/>
        </p:spPr>
        <p:txBody>
          <a:bodyPr wrap="square">
            <a:spAutoFit/>
          </a:bodyPr>
          <a:lstStyle/>
          <a:p>
            <a:pPr algn="ctr" fontAlgn="auto">
              <a:spcAft>
                <a:spcPts val="0"/>
              </a:spcAft>
            </a:pPr>
            <a:r>
              <a:rPr lang="zh-CN" altLang="en-US" sz="1800" b="1" dirty="0">
                <a:solidFill>
                  <a:srgbClr val="0000FF"/>
                </a:solidFill>
                <a:latin typeface="微软雅黑" panose="020B0503020204020204" pitchFamily="34" charset="-122"/>
                <a:ea typeface="微软雅黑" panose="020B0503020204020204" pitchFamily="34" charset="-122"/>
              </a:rPr>
              <a:t>轨道根数随时间的变化</a:t>
            </a:r>
            <a:endParaRPr lang="en-US" altLang="zh-CN" sz="1800" b="1" dirty="0">
              <a:solidFill>
                <a:srgbClr val="0000FF"/>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54782F3F-FC18-5A1F-8208-40F0AED38FA5}"/>
              </a:ext>
            </a:extLst>
          </p:cNvPr>
          <p:cNvSpPr/>
          <p:nvPr/>
        </p:nvSpPr>
        <p:spPr>
          <a:xfrm>
            <a:off x="7442886" y="5497073"/>
            <a:ext cx="3833270" cy="461665"/>
          </a:xfrm>
          <a:prstGeom prst="rect">
            <a:avLst/>
          </a:prstGeom>
          <a:ln w="28575">
            <a:noFill/>
          </a:ln>
        </p:spPr>
        <p:txBody>
          <a:bodyPr wrap="square">
            <a:spAutoFit/>
          </a:bodyPr>
          <a:lstStyle/>
          <a:p>
            <a:pPr algn="ctr" fontAlgn="auto">
              <a:spcAft>
                <a:spcPts val="0"/>
              </a:spcAft>
            </a:pPr>
            <a:r>
              <a:rPr lang="zh-CN" altLang="en-US" sz="2400" b="1" dirty="0">
                <a:solidFill>
                  <a:srgbClr val="FF0000"/>
                </a:solidFill>
                <a:latin typeface="微软雅黑" panose="020B0503020204020204" pitchFamily="34" charset="-122"/>
                <a:ea typeface="微软雅黑" panose="020B0503020204020204" pitchFamily="34" charset="-122"/>
              </a:rPr>
              <a:t>显形式</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摄动运动方程</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16B87723-4D87-1FE9-8651-59D5B017869E}"/>
              </a:ext>
            </a:extLst>
          </p:cNvPr>
          <p:cNvSpPr/>
          <p:nvPr/>
        </p:nvSpPr>
        <p:spPr>
          <a:xfrm>
            <a:off x="6566404" y="4688986"/>
            <a:ext cx="5280181" cy="1962066"/>
          </a:xfrm>
          <a:prstGeom prst="roundRect">
            <a:avLst/>
          </a:prstGeom>
          <a:noFill/>
          <a:ln w="28575">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形 6" descr="困惑的脸轮廓 纯色填充">
            <a:extLst>
              <a:ext uri="{FF2B5EF4-FFF2-40B4-BE49-F238E27FC236}">
                <a16:creationId xmlns:a16="http://schemas.microsoft.com/office/drawing/2014/main" id="{F8FA3506-E8FD-75D7-EC65-F4BC387DA77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38350453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479740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无摄运动和受摄运动下的</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相同点</a:t>
            </a:r>
            <a:endPar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无摄运动解的形式仍适用于受摄运动</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解是瞬时根数与位置速度矢量之间的严格关系式</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椭圆运动的各种几何关系和</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偏导数关系</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在受摄运动中全部成立</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a:lnSpc>
                <a:spcPct val="150000"/>
              </a:lnSpc>
              <a:spcBef>
                <a:spcPts val="1200"/>
              </a:spcBef>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无摄运动和受摄运动下的</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不同点</a:t>
            </a:r>
            <a:endPar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解对无摄运动是常数，在受摄运动中是 </a:t>
            </a:r>
            <a:r>
              <a:rPr lang="en-US" altLang="zh-CN" sz="24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 </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的函数</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受摄运动的轨道可看成变化的椭圆</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吻切椭圆</a:t>
            </a:r>
            <a:endPar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椭圆运动中</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对时间 </a:t>
            </a: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t </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的导数关系</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在受摄运动中不成立</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5</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pic>
        <p:nvPicPr>
          <p:cNvPr id="6" name="图形 5" descr="困惑的脸轮廓 纯色填充">
            <a:extLst>
              <a:ext uri="{FF2B5EF4-FFF2-40B4-BE49-F238E27FC236}">
                <a16:creationId xmlns:a16="http://schemas.microsoft.com/office/drawing/2014/main" id="{2F33C5C5-19AF-DFA5-FAC0-1E67658751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30239180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227387"/>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en-US" altLang="zh-CN" sz="2800" b="1" dirty="0">
                <a:latin typeface="微软雅黑" panose="020B0503020204020204" pitchFamily="34" charset="-122"/>
                <a:ea typeface="微软雅黑" panose="020B0503020204020204" pitchFamily="34" charset="-122"/>
                <a:sym typeface="+mn-ea"/>
              </a:rPr>
              <a:t>Lagrange</a:t>
            </a:r>
            <a:r>
              <a:rPr lang="zh-CN" altLang="en-US" sz="2800" b="1" dirty="0">
                <a:latin typeface="微软雅黑" panose="020B0503020204020204" pitchFamily="34" charset="-122"/>
                <a:ea typeface="微软雅黑" panose="020B0503020204020204" pitchFamily="34" charset="-122"/>
                <a:sym typeface="+mn-ea"/>
              </a:rPr>
              <a:t>型 </a:t>
            </a:r>
            <a:r>
              <a:rPr lang="en-US" altLang="zh-CN" sz="2800" b="1" dirty="0">
                <a:latin typeface="微软雅黑" panose="020B0503020204020204" pitchFamily="34" charset="-122"/>
                <a:ea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sym typeface="+mn-ea"/>
              </a:rPr>
              <a:t>型</a:t>
            </a:r>
            <a:endParaRPr lang="zh-CN" altLang="en-US"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摄动力是保守力，则存在摄动势</a:t>
            </a:r>
            <a:r>
              <a:rPr lang="en-US" altLang="zh-CN" sz="2400" b="1" dirty="0">
                <a:solidFill>
                  <a:schemeClr val="tx1"/>
                </a:solidFill>
                <a:latin typeface="微软雅黑" panose="020B0503020204020204" pitchFamily="34" charset="-122"/>
                <a:ea typeface="微软雅黑" panose="020B0503020204020204" pitchFamily="34" charset="-122"/>
                <a:sym typeface="+mn-ea"/>
              </a:rPr>
              <a:t>/</a:t>
            </a:r>
            <a:r>
              <a:rPr lang="zh-CN" altLang="en-US" sz="2400" b="1" dirty="0">
                <a:solidFill>
                  <a:schemeClr val="tx1"/>
                </a:solidFill>
                <a:latin typeface="微软雅黑" panose="020B0503020204020204" pitchFamily="34" charset="-122"/>
                <a:ea typeface="微软雅黑" panose="020B0503020204020204" pitchFamily="34" charset="-122"/>
                <a:sym typeface="+mn-ea"/>
              </a:rPr>
              <a:t>摄动函数 </a:t>
            </a:r>
            <a:r>
              <a:rPr lang="en-US" altLang="zh-CN" sz="2400" i="1" dirty="0">
                <a:solidFill>
                  <a:schemeClr val="tx1"/>
                </a:solidFill>
                <a:latin typeface="微软雅黑" panose="020B0503020204020204" pitchFamily="34" charset="-122"/>
                <a:ea typeface="微软雅黑" panose="020B0503020204020204" pitchFamily="34" charset="-122"/>
                <a:sym typeface="+mn-ea"/>
              </a:rPr>
              <a:t>R</a:t>
            </a: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6</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pic>
        <p:nvPicPr>
          <p:cNvPr id="12" name="图片 11" descr="卡通人物&#10;&#10;中度可信度描述已自动生成">
            <a:extLst>
              <a:ext uri="{FF2B5EF4-FFF2-40B4-BE49-F238E27FC236}">
                <a16:creationId xmlns:a16="http://schemas.microsoft.com/office/drawing/2014/main" id="{54DF5BB6-7B4E-20F4-9BA6-96D21194237B}"/>
              </a:ext>
            </a:extLst>
          </p:cNvPr>
          <p:cNvPicPr>
            <a:picLocks noChangeAspect="1"/>
          </p:cNvPicPr>
          <p:nvPr/>
        </p:nvPicPr>
        <p:blipFill>
          <a:blip r:embed="rId2"/>
          <a:stretch>
            <a:fillRect/>
          </a:stretch>
        </p:blipFill>
        <p:spPr>
          <a:xfrm>
            <a:off x="3201940" y="1244127"/>
            <a:ext cx="853514" cy="419136"/>
          </a:xfrm>
          <a:prstGeom prst="rect">
            <a:avLst/>
          </a:prstGeom>
        </p:spPr>
      </p:pic>
      <p:pic>
        <p:nvPicPr>
          <p:cNvPr id="21" name="图片 20" descr="手机屏幕截图&#10;&#10;描述已自动生成">
            <a:extLst>
              <a:ext uri="{FF2B5EF4-FFF2-40B4-BE49-F238E27FC236}">
                <a16:creationId xmlns:a16="http://schemas.microsoft.com/office/drawing/2014/main" id="{871047BE-ABBE-C806-F384-472536EB6857}"/>
              </a:ext>
            </a:extLst>
          </p:cNvPr>
          <p:cNvPicPr>
            <a:picLocks noChangeAspect="1"/>
          </p:cNvPicPr>
          <p:nvPr/>
        </p:nvPicPr>
        <p:blipFill>
          <a:blip r:embed="rId3"/>
          <a:stretch>
            <a:fillRect/>
          </a:stretch>
        </p:blipFill>
        <p:spPr>
          <a:xfrm>
            <a:off x="1821046" y="2890650"/>
            <a:ext cx="4203212" cy="3604741"/>
          </a:xfrm>
          <a:prstGeom prst="rect">
            <a:avLst/>
          </a:prstGeom>
        </p:spPr>
      </p:pic>
      <p:cxnSp>
        <p:nvCxnSpPr>
          <p:cNvPr id="23" name="直接连接符 22">
            <a:extLst>
              <a:ext uri="{FF2B5EF4-FFF2-40B4-BE49-F238E27FC236}">
                <a16:creationId xmlns:a16="http://schemas.microsoft.com/office/drawing/2014/main" id="{FC108974-6C77-4350-4144-5011DBA77055}"/>
              </a:ext>
            </a:extLst>
          </p:cNvPr>
          <p:cNvCxnSpPr>
            <a:cxnSpLocks/>
          </p:cNvCxnSpPr>
          <p:nvPr/>
        </p:nvCxnSpPr>
        <p:spPr>
          <a:xfrm>
            <a:off x="1403131" y="4683950"/>
            <a:ext cx="5084379"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grpSp>
        <p:nvGrpSpPr>
          <p:cNvPr id="54" name="组合 53">
            <a:extLst>
              <a:ext uri="{FF2B5EF4-FFF2-40B4-BE49-F238E27FC236}">
                <a16:creationId xmlns:a16="http://schemas.microsoft.com/office/drawing/2014/main" id="{7681E56C-26B2-60DE-E7AE-11A64EA282CD}"/>
              </a:ext>
            </a:extLst>
          </p:cNvPr>
          <p:cNvGrpSpPr/>
          <p:nvPr/>
        </p:nvGrpSpPr>
        <p:grpSpPr>
          <a:xfrm>
            <a:off x="7386426" y="3464404"/>
            <a:ext cx="3324063" cy="544833"/>
            <a:chOff x="7195494" y="3218616"/>
            <a:chExt cx="3324063" cy="544833"/>
          </a:xfrm>
        </p:grpSpPr>
        <p:pic>
          <p:nvPicPr>
            <p:cNvPr id="29" name="图片 28">
              <a:extLst>
                <a:ext uri="{FF2B5EF4-FFF2-40B4-BE49-F238E27FC236}">
                  <a16:creationId xmlns:a16="http://schemas.microsoft.com/office/drawing/2014/main" id="{6073D427-B4CD-919A-2988-29D7D43FD776}"/>
                </a:ext>
              </a:extLst>
            </p:cNvPr>
            <p:cNvPicPr>
              <a:picLocks noChangeAspect="1"/>
            </p:cNvPicPr>
            <p:nvPr/>
          </p:nvPicPr>
          <p:blipFill>
            <a:blip r:embed="rId4"/>
            <a:stretch>
              <a:fillRect/>
            </a:stretch>
          </p:blipFill>
          <p:spPr>
            <a:xfrm>
              <a:off x="7195494" y="3233857"/>
              <a:ext cx="342930" cy="502964"/>
            </a:xfrm>
            <a:prstGeom prst="rect">
              <a:avLst/>
            </a:prstGeom>
          </p:spPr>
        </p:pic>
        <p:pic>
          <p:nvPicPr>
            <p:cNvPr id="31" name="图片 30">
              <a:extLst>
                <a:ext uri="{FF2B5EF4-FFF2-40B4-BE49-F238E27FC236}">
                  <a16:creationId xmlns:a16="http://schemas.microsoft.com/office/drawing/2014/main" id="{CE21A206-89CC-BD3F-568C-B3BC27675537}"/>
                </a:ext>
              </a:extLst>
            </p:cNvPr>
            <p:cNvPicPr>
              <a:picLocks noChangeAspect="1"/>
            </p:cNvPicPr>
            <p:nvPr/>
          </p:nvPicPr>
          <p:blipFill>
            <a:blip r:embed="rId5"/>
            <a:stretch>
              <a:fillRect/>
            </a:stretch>
          </p:blipFill>
          <p:spPr>
            <a:xfrm>
              <a:off x="7636667" y="3218616"/>
              <a:ext cx="327688" cy="533446"/>
            </a:xfrm>
            <a:prstGeom prst="rect">
              <a:avLst/>
            </a:prstGeom>
          </p:spPr>
        </p:pic>
        <p:pic>
          <p:nvPicPr>
            <p:cNvPr id="33" name="图片 32">
              <a:extLst>
                <a:ext uri="{FF2B5EF4-FFF2-40B4-BE49-F238E27FC236}">
                  <a16:creationId xmlns:a16="http://schemas.microsoft.com/office/drawing/2014/main" id="{A1328510-5C49-21DF-D984-3FBC8DFCE093}"/>
                </a:ext>
              </a:extLst>
            </p:cNvPr>
            <p:cNvPicPr>
              <a:picLocks noChangeAspect="1"/>
            </p:cNvPicPr>
            <p:nvPr/>
          </p:nvPicPr>
          <p:blipFill>
            <a:blip r:embed="rId6"/>
            <a:stretch>
              <a:fillRect/>
            </a:stretch>
          </p:blipFill>
          <p:spPr>
            <a:xfrm>
              <a:off x="8062598" y="3226236"/>
              <a:ext cx="342930" cy="525826"/>
            </a:xfrm>
            <a:prstGeom prst="rect">
              <a:avLst/>
            </a:prstGeom>
          </p:spPr>
        </p:pic>
        <p:pic>
          <p:nvPicPr>
            <p:cNvPr id="35" name="图片 34">
              <a:extLst>
                <a:ext uri="{FF2B5EF4-FFF2-40B4-BE49-F238E27FC236}">
                  <a16:creationId xmlns:a16="http://schemas.microsoft.com/office/drawing/2014/main" id="{3166FD2A-3576-A837-1D07-F5A8C7DC90FA}"/>
                </a:ext>
              </a:extLst>
            </p:cNvPr>
            <p:cNvPicPr>
              <a:picLocks noChangeAspect="1"/>
            </p:cNvPicPr>
            <p:nvPr/>
          </p:nvPicPr>
          <p:blipFill>
            <a:blip r:embed="rId7"/>
            <a:stretch>
              <a:fillRect/>
            </a:stretch>
          </p:blipFill>
          <p:spPr>
            <a:xfrm>
              <a:off x="9042419" y="3225974"/>
              <a:ext cx="480102" cy="533446"/>
            </a:xfrm>
            <a:prstGeom prst="rect">
              <a:avLst/>
            </a:prstGeom>
          </p:spPr>
        </p:pic>
        <p:pic>
          <p:nvPicPr>
            <p:cNvPr id="37" name="图片 36">
              <a:extLst>
                <a:ext uri="{FF2B5EF4-FFF2-40B4-BE49-F238E27FC236}">
                  <a16:creationId xmlns:a16="http://schemas.microsoft.com/office/drawing/2014/main" id="{CFFF1FDF-E184-2486-98C6-8248469C632B}"/>
                </a:ext>
              </a:extLst>
            </p:cNvPr>
            <p:cNvPicPr>
              <a:picLocks noChangeAspect="1"/>
            </p:cNvPicPr>
            <p:nvPr/>
          </p:nvPicPr>
          <p:blipFill>
            <a:blip r:embed="rId8"/>
            <a:stretch>
              <a:fillRect/>
            </a:stretch>
          </p:blipFill>
          <p:spPr>
            <a:xfrm>
              <a:off x="9630108" y="3234644"/>
              <a:ext cx="365792" cy="525826"/>
            </a:xfrm>
            <a:prstGeom prst="rect">
              <a:avLst/>
            </a:prstGeom>
          </p:spPr>
        </p:pic>
        <p:pic>
          <p:nvPicPr>
            <p:cNvPr id="39" name="图片 38">
              <a:extLst>
                <a:ext uri="{FF2B5EF4-FFF2-40B4-BE49-F238E27FC236}">
                  <a16:creationId xmlns:a16="http://schemas.microsoft.com/office/drawing/2014/main" id="{5DDA2A0A-7EDD-20A4-A744-F89DDE6AF9EF}"/>
                </a:ext>
              </a:extLst>
            </p:cNvPr>
            <p:cNvPicPr>
              <a:picLocks noChangeAspect="1"/>
            </p:cNvPicPr>
            <p:nvPr/>
          </p:nvPicPr>
          <p:blipFill>
            <a:blip r:embed="rId9"/>
            <a:stretch>
              <a:fillRect/>
            </a:stretch>
          </p:blipFill>
          <p:spPr>
            <a:xfrm>
              <a:off x="10115662" y="3230003"/>
              <a:ext cx="403895" cy="533446"/>
            </a:xfrm>
            <a:prstGeom prst="rect">
              <a:avLst/>
            </a:prstGeom>
          </p:spPr>
        </p:pic>
      </p:grpSp>
      <p:grpSp>
        <p:nvGrpSpPr>
          <p:cNvPr id="55" name="组合 54">
            <a:extLst>
              <a:ext uri="{FF2B5EF4-FFF2-40B4-BE49-F238E27FC236}">
                <a16:creationId xmlns:a16="http://schemas.microsoft.com/office/drawing/2014/main" id="{0AF45FFD-AA2F-ED84-2B90-C4BB6E4B899E}"/>
              </a:ext>
            </a:extLst>
          </p:cNvPr>
          <p:cNvGrpSpPr/>
          <p:nvPr/>
        </p:nvGrpSpPr>
        <p:grpSpPr>
          <a:xfrm>
            <a:off x="7386426" y="5335718"/>
            <a:ext cx="3299840" cy="556309"/>
            <a:chOff x="7195494" y="5180524"/>
            <a:chExt cx="3299840" cy="556309"/>
          </a:xfrm>
        </p:grpSpPr>
        <p:pic>
          <p:nvPicPr>
            <p:cNvPr id="43" name="图片 42">
              <a:extLst>
                <a:ext uri="{FF2B5EF4-FFF2-40B4-BE49-F238E27FC236}">
                  <a16:creationId xmlns:a16="http://schemas.microsoft.com/office/drawing/2014/main" id="{B60A8AF6-112F-90D1-5A60-F0DDC05A36B0}"/>
                </a:ext>
              </a:extLst>
            </p:cNvPr>
            <p:cNvPicPr>
              <a:picLocks noChangeAspect="1"/>
            </p:cNvPicPr>
            <p:nvPr/>
          </p:nvPicPr>
          <p:blipFill>
            <a:blip r:embed="rId10"/>
            <a:stretch>
              <a:fillRect/>
            </a:stretch>
          </p:blipFill>
          <p:spPr>
            <a:xfrm>
              <a:off x="7195494" y="5195766"/>
              <a:ext cx="396274" cy="518205"/>
            </a:xfrm>
            <a:prstGeom prst="rect">
              <a:avLst/>
            </a:prstGeom>
          </p:spPr>
        </p:pic>
        <p:pic>
          <p:nvPicPr>
            <p:cNvPr id="45" name="图片 44">
              <a:extLst>
                <a:ext uri="{FF2B5EF4-FFF2-40B4-BE49-F238E27FC236}">
                  <a16:creationId xmlns:a16="http://schemas.microsoft.com/office/drawing/2014/main" id="{7407C8E9-1264-EA2F-D56F-873CB3B56393}"/>
                </a:ext>
              </a:extLst>
            </p:cNvPr>
            <p:cNvPicPr>
              <a:picLocks noChangeAspect="1"/>
            </p:cNvPicPr>
            <p:nvPr/>
          </p:nvPicPr>
          <p:blipFill>
            <a:blip r:embed="rId11"/>
            <a:stretch>
              <a:fillRect/>
            </a:stretch>
          </p:blipFill>
          <p:spPr>
            <a:xfrm>
              <a:off x="7674769" y="5195766"/>
              <a:ext cx="358171" cy="510584"/>
            </a:xfrm>
            <a:prstGeom prst="rect">
              <a:avLst/>
            </a:prstGeom>
          </p:spPr>
        </p:pic>
        <p:pic>
          <p:nvPicPr>
            <p:cNvPr id="47" name="图片 46">
              <a:extLst>
                <a:ext uri="{FF2B5EF4-FFF2-40B4-BE49-F238E27FC236}">
                  <a16:creationId xmlns:a16="http://schemas.microsoft.com/office/drawing/2014/main" id="{015101B0-B258-6C82-529F-BC2097136FED}"/>
                </a:ext>
              </a:extLst>
            </p:cNvPr>
            <p:cNvPicPr>
              <a:picLocks noChangeAspect="1"/>
            </p:cNvPicPr>
            <p:nvPr/>
          </p:nvPicPr>
          <p:blipFill>
            <a:blip r:embed="rId12"/>
            <a:stretch>
              <a:fillRect/>
            </a:stretch>
          </p:blipFill>
          <p:spPr>
            <a:xfrm>
              <a:off x="8117772" y="5180524"/>
              <a:ext cx="434378" cy="541067"/>
            </a:xfrm>
            <a:prstGeom prst="rect">
              <a:avLst/>
            </a:prstGeom>
          </p:spPr>
        </p:pic>
        <p:pic>
          <p:nvPicPr>
            <p:cNvPr id="49" name="图片 48">
              <a:extLst>
                <a:ext uri="{FF2B5EF4-FFF2-40B4-BE49-F238E27FC236}">
                  <a16:creationId xmlns:a16="http://schemas.microsoft.com/office/drawing/2014/main" id="{F8C632CD-4E57-D1D7-5EC5-9BBEB1BE0792}"/>
                </a:ext>
              </a:extLst>
            </p:cNvPr>
            <p:cNvPicPr>
              <a:picLocks noChangeAspect="1"/>
            </p:cNvPicPr>
            <p:nvPr/>
          </p:nvPicPr>
          <p:blipFill>
            <a:blip r:embed="rId13"/>
            <a:stretch>
              <a:fillRect/>
            </a:stretch>
          </p:blipFill>
          <p:spPr>
            <a:xfrm>
              <a:off x="9194832" y="5195766"/>
              <a:ext cx="381033" cy="541067"/>
            </a:xfrm>
            <a:prstGeom prst="rect">
              <a:avLst/>
            </a:prstGeom>
          </p:spPr>
        </p:pic>
        <p:pic>
          <p:nvPicPr>
            <p:cNvPr id="51" name="图片 50">
              <a:extLst>
                <a:ext uri="{FF2B5EF4-FFF2-40B4-BE49-F238E27FC236}">
                  <a16:creationId xmlns:a16="http://schemas.microsoft.com/office/drawing/2014/main" id="{A741C7CD-5280-6C51-1863-BC6F3F49058E}"/>
                </a:ext>
              </a:extLst>
            </p:cNvPr>
            <p:cNvPicPr>
              <a:picLocks noChangeAspect="1"/>
            </p:cNvPicPr>
            <p:nvPr/>
          </p:nvPicPr>
          <p:blipFill>
            <a:blip r:embed="rId14"/>
            <a:stretch>
              <a:fillRect/>
            </a:stretch>
          </p:blipFill>
          <p:spPr>
            <a:xfrm>
              <a:off x="9691073" y="5188145"/>
              <a:ext cx="350550" cy="533446"/>
            </a:xfrm>
            <a:prstGeom prst="rect">
              <a:avLst/>
            </a:prstGeom>
          </p:spPr>
        </p:pic>
        <p:pic>
          <p:nvPicPr>
            <p:cNvPr id="53" name="图片 52">
              <a:extLst>
                <a:ext uri="{FF2B5EF4-FFF2-40B4-BE49-F238E27FC236}">
                  <a16:creationId xmlns:a16="http://schemas.microsoft.com/office/drawing/2014/main" id="{0FEC405C-D8F8-4D24-4259-6DB07B127F36}"/>
                </a:ext>
              </a:extLst>
            </p:cNvPr>
            <p:cNvPicPr>
              <a:picLocks noChangeAspect="1"/>
            </p:cNvPicPr>
            <p:nvPr/>
          </p:nvPicPr>
          <p:blipFill>
            <a:blip r:embed="rId15"/>
            <a:stretch>
              <a:fillRect/>
            </a:stretch>
          </p:blipFill>
          <p:spPr>
            <a:xfrm>
              <a:off x="10121922" y="5184334"/>
              <a:ext cx="373412" cy="541067"/>
            </a:xfrm>
            <a:prstGeom prst="rect">
              <a:avLst/>
            </a:prstGeom>
          </p:spPr>
        </p:pic>
      </p:grpSp>
      <p:sp>
        <p:nvSpPr>
          <p:cNvPr id="56" name="箭头: 右 55">
            <a:extLst>
              <a:ext uri="{FF2B5EF4-FFF2-40B4-BE49-F238E27FC236}">
                <a16:creationId xmlns:a16="http://schemas.microsoft.com/office/drawing/2014/main" id="{C20093EF-F158-FF0E-FEE5-AE09C8974F38}"/>
              </a:ext>
            </a:extLst>
          </p:cNvPr>
          <p:cNvSpPr/>
          <p:nvPr/>
        </p:nvSpPr>
        <p:spPr>
          <a:xfrm rot="10800000">
            <a:off x="8694703" y="3569530"/>
            <a:ext cx="434378" cy="323194"/>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箭头: 右 56">
            <a:extLst>
              <a:ext uri="{FF2B5EF4-FFF2-40B4-BE49-F238E27FC236}">
                <a16:creationId xmlns:a16="http://schemas.microsoft.com/office/drawing/2014/main" id="{17E9475B-5C81-6D83-C479-27D31EAEE85A}"/>
              </a:ext>
            </a:extLst>
          </p:cNvPr>
          <p:cNvSpPr/>
          <p:nvPr/>
        </p:nvSpPr>
        <p:spPr>
          <a:xfrm rot="10800000">
            <a:off x="8798921" y="5444654"/>
            <a:ext cx="434378" cy="323194"/>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3B251E0-BEDF-3E32-BEE2-DD6F3AA0707D}"/>
              </a:ext>
            </a:extLst>
          </p:cNvPr>
          <p:cNvSpPr/>
          <p:nvPr/>
        </p:nvSpPr>
        <p:spPr>
          <a:xfrm>
            <a:off x="7997942" y="916773"/>
            <a:ext cx="3981650" cy="1200329"/>
          </a:xfrm>
          <a:prstGeom prst="rect">
            <a:avLst/>
          </a:prstGeom>
          <a:ln w="38100">
            <a:solidFill>
              <a:srgbClr val="0000FF"/>
            </a:solidFill>
          </a:ln>
        </p:spPr>
        <p:txBody>
          <a:bodyPr wrap="square">
            <a:spAutoFit/>
          </a:bodyPr>
          <a:lstStyle/>
          <a:p>
            <a:pPr algn="ctr" fontAlgn="auto">
              <a:spcAft>
                <a:spcPts val="0"/>
              </a:spcAft>
            </a:pPr>
            <a:r>
              <a:rPr lang="zh-CN" altLang="en-US" sz="2000" b="1" dirty="0">
                <a:solidFill>
                  <a:srgbClr val="FF0000"/>
                </a:solidFill>
                <a:latin typeface="微软雅黑" panose="020B0503020204020204" pitchFamily="34" charset="-122"/>
                <a:ea typeface="微软雅黑" panose="020B0503020204020204" pitchFamily="34" charset="-122"/>
              </a:rPr>
              <a:t>多种推导方式</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Lagrange</a:t>
            </a:r>
            <a:r>
              <a:rPr kumimoji="0" lang="zh-CN" altLang="en-US"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型与</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Gauss</a:t>
            </a:r>
            <a:r>
              <a:rPr kumimoji="0" lang="zh-CN" altLang="en-US"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型的推导过程和转化关系见书P</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58-67</a:t>
            </a:r>
            <a:endParaRPr kumimoji="0"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不同书的推导顺序会有不同</a:t>
            </a:r>
            <a:endParaRPr lang="zh-CN" sz="2000" b="1" dirty="0">
              <a:solidFill>
                <a:srgbClr val="FF0000"/>
              </a:solidFill>
              <a:latin typeface="微软雅黑" panose="020B0503020204020204" pitchFamily="34" charset="-122"/>
              <a:ea typeface="微软雅黑" panose="020B0503020204020204" pitchFamily="34" charset="-122"/>
            </a:endParaRPr>
          </a:p>
        </p:txBody>
      </p:sp>
      <p:graphicFrame>
        <p:nvGraphicFramePr>
          <p:cNvPr id="7" name="对象 6">
            <a:extLst>
              <a:ext uri="{FF2B5EF4-FFF2-40B4-BE49-F238E27FC236}">
                <a16:creationId xmlns:a16="http://schemas.microsoft.com/office/drawing/2014/main" id="{011A9834-6614-96A3-E99D-C467410125AB}"/>
              </a:ext>
            </a:extLst>
          </p:cNvPr>
          <p:cNvGraphicFramePr>
            <a:graphicFrameLocks noChangeAspect="1"/>
          </p:cNvGraphicFramePr>
          <p:nvPr>
            <p:extLst>
              <p:ext uri="{D42A27DB-BD31-4B8C-83A1-F6EECF244321}">
                <p14:modId xmlns:p14="http://schemas.microsoft.com/office/powerpoint/2010/main" val="8539459"/>
              </p:ext>
            </p:extLst>
          </p:nvPr>
        </p:nvGraphicFramePr>
        <p:xfrm>
          <a:off x="3311329" y="2343264"/>
          <a:ext cx="1222645" cy="451438"/>
        </p:xfrm>
        <a:graphic>
          <a:graphicData uri="http://schemas.openxmlformats.org/presentationml/2006/ole">
            <mc:AlternateContent xmlns:mc="http://schemas.openxmlformats.org/markup-compatibility/2006">
              <mc:Choice xmlns:v="urn:schemas-microsoft-com:vml" Requires="v">
                <p:oleObj name="AxMath" r:id="rId16" imgW="515160" imgH="191160" progId="Equation.AxMath">
                  <p:embed/>
                </p:oleObj>
              </mc:Choice>
              <mc:Fallback>
                <p:oleObj name="AxMath" r:id="rId16" imgW="515160" imgH="191160" progId="Equation.AxMath">
                  <p:embed/>
                  <p:pic>
                    <p:nvPicPr>
                      <p:cNvPr id="22" name="对象 21">
                        <a:extLst>
                          <a:ext uri="{FF2B5EF4-FFF2-40B4-BE49-F238E27FC236}">
                            <a16:creationId xmlns:a16="http://schemas.microsoft.com/office/drawing/2014/main" id="{938E6284-A2B0-E090-AEE5-90313C0DB071}"/>
                          </a:ext>
                        </a:extLst>
                      </p:cNvPr>
                      <p:cNvPicPr/>
                      <p:nvPr/>
                    </p:nvPicPr>
                    <p:blipFill>
                      <a:blip r:embed="rId17"/>
                      <a:stretch>
                        <a:fillRect/>
                      </a:stretch>
                    </p:blipFill>
                    <p:spPr>
                      <a:xfrm>
                        <a:off x="3311329" y="2343264"/>
                        <a:ext cx="1222645" cy="451438"/>
                      </a:xfrm>
                      <a:prstGeom prst="rect">
                        <a:avLst/>
                      </a:prstGeom>
                    </p:spPr>
                  </p:pic>
                </p:oleObj>
              </mc:Fallback>
            </mc:AlternateContent>
          </a:graphicData>
        </a:graphic>
      </p:graphicFrame>
      <p:pic>
        <p:nvPicPr>
          <p:cNvPr id="2" name="图形 1" descr="紧张的脸轮廓 纯色填充">
            <a:extLst>
              <a:ext uri="{FF2B5EF4-FFF2-40B4-BE49-F238E27FC236}">
                <a16:creationId xmlns:a16="http://schemas.microsoft.com/office/drawing/2014/main" id="{C70CD863-9C03-E883-8274-EB1FE749A3C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507" y="721193"/>
            <a:ext cx="571360" cy="571360"/>
          </a:xfrm>
          <a:prstGeom prst="rect">
            <a:avLst/>
          </a:prstGeom>
        </p:spPr>
      </p:pic>
    </p:spTree>
    <p:extLst>
      <p:ext uri="{BB962C8B-B14F-4D97-AF65-F5344CB8AC3E}">
        <p14:creationId xmlns:p14="http://schemas.microsoft.com/office/powerpoint/2010/main" val="30133908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A0E13EF8-E844-B082-9F16-44DACE2154FD}"/>
              </a:ext>
            </a:extLst>
          </p:cNvPr>
          <p:cNvPicPr>
            <a:picLocks noChangeAspect="1"/>
          </p:cNvPicPr>
          <p:nvPr/>
        </p:nvPicPr>
        <p:blipFill>
          <a:blip r:embed="rId2"/>
          <a:stretch>
            <a:fillRect/>
          </a:stretch>
        </p:blipFill>
        <p:spPr>
          <a:xfrm>
            <a:off x="540935" y="3970108"/>
            <a:ext cx="5062156" cy="2676993"/>
          </a:xfrm>
          <a:prstGeom prst="rect">
            <a:avLst/>
          </a:prstGeom>
        </p:spPr>
      </p:pic>
      <p:sp>
        <p:nvSpPr>
          <p:cNvPr id="3" name="矩形 2"/>
          <p:cNvSpPr/>
          <p:nvPr/>
        </p:nvSpPr>
        <p:spPr>
          <a:xfrm>
            <a:off x="407987" y="1052513"/>
            <a:ext cx="11376025" cy="3009542"/>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800" b="1" dirty="0">
                <a:solidFill>
                  <a:schemeClr val="tx1"/>
                </a:solidFill>
                <a:latin typeface="微软雅黑" panose="020B0503020204020204" pitchFamily="34" charset="-122"/>
                <a:ea typeface="微软雅黑" panose="020B0503020204020204" pitchFamily="34" charset="-122"/>
                <a:sym typeface="+mn-ea"/>
              </a:rPr>
              <a:t>Gauss</a:t>
            </a:r>
            <a:r>
              <a:rPr lang="zh-CN" altLang="en-US" sz="2800" b="1" dirty="0">
                <a:solidFill>
                  <a:schemeClr val="tx1"/>
                </a:solidFill>
                <a:latin typeface="微软雅黑" panose="020B0503020204020204" pitchFamily="34" charset="-122"/>
                <a:ea typeface="微软雅黑" panose="020B0503020204020204" pitchFamily="34" charset="-122"/>
                <a:sym typeface="+mn-ea"/>
              </a:rPr>
              <a:t>型</a:t>
            </a: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摄动加速度     分解成三个方向：</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1257300" lvl="2" indent="-342900">
              <a:lnSpc>
                <a:spcPct val="130000"/>
              </a:lnSpc>
              <a:buFont typeface="Arial" panose="020B0604020202020204" pitchFamily="34" charset="0"/>
              <a:buChar char="•"/>
            </a:pP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sym typeface="+mn-ea"/>
              </a:rPr>
              <a:t>S</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径向</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30000"/>
              </a:lnSpc>
              <a:buFont typeface="Arial" panose="020B0604020202020204" pitchFamily="34" charset="0"/>
              <a:buChar char="•"/>
            </a:pPr>
            <a:r>
              <a:rPr lang="en-US" altLang="zh-CN" sz="28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横向 </a:t>
            </a:r>
            <a:r>
              <a:rPr lang="en-GB"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Transverse</a:t>
            </a:r>
            <a:endPar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30000"/>
              </a:lnSpc>
              <a:buFont typeface="Arial" panose="020B0604020202020204" pitchFamily="34" charset="0"/>
              <a:buChar char="•"/>
            </a:pPr>
            <a:r>
              <a:rPr lang="en-US" altLang="zh-CN" sz="28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W</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轨道面法向（次）</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7</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sp>
        <p:nvSpPr>
          <p:cNvPr id="11" name="矩形 10">
            <a:extLst>
              <a:ext uri="{FF2B5EF4-FFF2-40B4-BE49-F238E27FC236}">
                <a16:creationId xmlns:a16="http://schemas.microsoft.com/office/drawing/2014/main" id="{94B53363-1380-DE9F-DFA7-913F7AFF9B79}"/>
              </a:ext>
            </a:extLst>
          </p:cNvPr>
          <p:cNvSpPr/>
          <p:nvPr/>
        </p:nvSpPr>
        <p:spPr>
          <a:xfrm>
            <a:off x="9236578" y="2443786"/>
            <a:ext cx="2092126" cy="338554"/>
          </a:xfrm>
          <a:prstGeom prst="rect">
            <a:avLst/>
          </a:prstGeom>
          <a:solidFill>
            <a:schemeClr val="bg1">
              <a:lumMod val="95000"/>
            </a:schemeClr>
          </a:solidFill>
          <a:scene3d>
            <a:camera prst="orthographicFront"/>
            <a:lightRig rig="threePt" dir="t"/>
          </a:scene3d>
          <a:sp3d>
            <a:bevelT/>
          </a:sp3d>
        </p:spPr>
        <p:txBody>
          <a:bodyPr wrap="square">
            <a:spAutoFit/>
          </a:bodyPr>
          <a:lstStyle/>
          <a:p>
            <a:pPr algn="ctr" fontAlgn="auto">
              <a:spcAft>
                <a:spcPts val="0"/>
              </a:spcAft>
            </a:pPr>
            <a:r>
              <a:rPr lang="en-GB" altLang="zh-CN" sz="1600" b="1" dirty="0">
                <a:solidFill>
                  <a:srgbClr val="0000FF"/>
                </a:solidFill>
                <a:latin typeface="微软雅黑" panose="020B0503020204020204" pitchFamily="34" charset="-122"/>
                <a:ea typeface="微软雅黑" panose="020B0503020204020204" pitchFamily="34" charset="-122"/>
              </a:rPr>
              <a:t>Tangential</a:t>
            </a:r>
            <a:r>
              <a:rPr lang="zh-CN" altLang="en-US" sz="1600" b="1" dirty="0">
                <a:solidFill>
                  <a:srgbClr val="0000FF"/>
                </a:solidFill>
                <a:latin typeface="微软雅黑" panose="020B0503020204020204" pitchFamily="34" charset="-122"/>
                <a:ea typeface="微软雅黑" panose="020B0503020204020204" pitchFamily="34" charset="-122"/>
              </a:rPr>
              <a:t>：？？</a:t>
            </a:r>
            <a:endParaRPr lang="zh-CN" sz="1600" b="1" dirty="0">
              <a:solidFill>
                <a:srgbClr val="0000FF"/>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B7A4D907-1176-5348-5AB5-648F77421D08}"/>
              </a:ext>
            </a:extLst>
          </p:cNvPr>
          <p:cNvSpPr/>
          <p:nvPr/>
        </p:nvSpPr>
        <p:spPr>
          <a:xfrm>
            <a:off x="5921894" y="2241691"/>
            <a:ext cx="4485209" cy="1718227"/>
          </a:xfrm>
          <a:prstGeom prst="rect">
            <a:avLst/>
          </a:prstGeom>
        </p:spPr>
        <p:txBody>
          <a:bodyPr wrap="square">
            <a:spAutoFit/>
          </a:bodyPr>
          <a:lstStyle/>
          <a:p>
            <a:pPr marL="342900" indent="-342900">
              <a:lnSpc>
                <a:spcPct val="130000"/>
              </a:lnSpc>
              <a:buFont typeface="Arial" panose="020B0604020202020204" pitchFamily="34" charset="0"/>
              <a:buChar char="•"/>
            </a:pP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sym typeface="+mn-ea"/>
              </a:rPr>
              <a:t>U</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切</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向（速度方向）</a:t>
            </a:r>
          </a:p>
          <a:p>
            <a:pPr marL="342900" indent="-342900" fontAlgn="auto">
              <a:lnSpc>
                <a:spcPct val="130000"/>
              </a:lnSpc>
              <a:spcAft>
                <a:spcPts val="0"/>
              </a:spcAft>
              <a:buFont typeface="Arial" panose="020B0604020202020204" pitchFamily="34" charset="0"/>
              <a:buChar char="•"/>
            </a:pP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sym typeface="+mn-ea"/>
              </a:rPr>
              <a:t>N</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轨道面内法向（主）</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30000"/>
              </a:lnSpc>
              <a:spcAft>
                <a:spcPts val="0"/>
              </a:spcAft>
              <a:buFont typeface="Arial" panose="020B0604020202020204" pitchFamily="34" charset="0"/>
              <a:buChar char="•"/>
            </a:pPr>
            <a:r>
              <a:rPr lang="en-US" altLang="zh-CN" sz="28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W</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轨道面法向（次）</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5" name="矩形 14">
            <a:extLst>
              <a:ext uri="{FF2B5EF4-FFF2-40B4-BE49-F238E27FC236}">
                <a16:creationId xmlns:a16="http://schemas.microsoft.com/office/drawing/2014/main" id="{F746CD63-6E15-F013-E048-8A2A99D9C7D0}"/>
              </a:ext>
            </a:extLst>
          </p:cNvPr>
          <p:cNvSpPr/>
          <p:nvPr/>
        </p:nvSpPr>
        <p:spPr>
          <a:xfrm>
            <a:off x="608741" y="2362545"/>
            <a:ext cx="667641" cy="1485920"/>
          </a:xfrm>
          <a:prstGeom prst="rect">
            <a:avLst/>
          </a:prstGeom>
          <a:ln w="28575">
            <a:solidFill>
              <a:srgbClr val="0000FF"/>
            </a:solidFill>
          </a:ln>
        </p:spPr>
        <p:txBody>
          <a:bodyPr wrap="square">
            <a:spAutoFit/>
          </a:bodyPr>
          <a:lstStyle/>
          <a:p>
            <a:pPr algn="ctr" fontAlgn="auto">
              <a:lnSpc>
                <a:spcPct val="130000"/>
              </a:lnSpc>
              <a:spcAft>
                <a:spcPts val="0"/>
              </a:spcAft>
            </a:pP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a:t>
            </a:r>
          </a:p>
          <a:p>
            <a:pPr algn="ctr" fontAlgn="auto">
              <a:lnSpc>
                <a:spcPct val="130000"/>
              </a:lnSpc>
              <a:spcAft>
                <a:spcPts val="0"/>
              </a:spcAft>
            </a:pP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p>
          <a:p>
            <a:pPr algn="ctr" fontAlgn="auto">
              <a:lnSpc>
                <a:spcPct val="130000"/>
              </a:lnSpc>
              <a:spcAft>
                <a:spcPts val="0"/>
              </a:spcAft>
            </a:pP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endParaRPr 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7" name="图片 16" descr="文本&#10;&#10;描述已自动生成">
            <a:extLst>
              <a:ext uri="{FF2B5EF4-FFF2-40B4-BE49-F238E27FC236}">
                <a16:creationId xmlns:a16="http://schemas.microsoft.com/office/drawing/2014/main" id="{604814F3-DD7F-CE5D-04D9-DE3D45F32F36}"/>
              </a:ext>
            </a:extLst>
          </p:cNvPr>
          <p:cNvPicPr>
            <a:picLocks noChangeAspect="1"/>
          </p:cNvPicPr>
          <p:nvPr/>
        </p:nvPicPr>
        <p:blipFill rotWithShape="1">
          <a:blip r:embed="rId3"/>
          <a:srcRect r="77482"/>
          <a:stretch/>
        </p:blipFill>
        <p:spPr>
          <a:xfrm>
            <a:off x="2847663" y="1812678"/>
            <a:ext cx="448700" cy="429013"/>
          </a:xfrm>
          <a:prstGeom prst="rect">
            <a:avLst/>
          </a:prstGeom>
        </p:spPr>
      </p:pic>
      <p:pic>
        <p:nvPicPr>
          <p:cNvPr id="4" name="图片 3">
            <a:extLst>
              <a:ext uri="{FF2B5EF4-FFF2-40B4-BE49-F238E27FC236}">
                <a16:creationId xmlns:a16="http://schemas.microsoft.com/office/drawing/2014/main" id="{8EFCFAEC-4461-0603-BEF1-E8088494EF00}"/>
              </a:ext>
            </a:extLst>
          </p:cNvPr>
          <p:cNvPicPr>
            <a:picLocks noChangeAspect="1"/>
          </p:cNvPicPr>
          <p:nvPr/>
        </p:nvPicPr>
        <p:blipFill>
          <a:blip r:embed="rId4"/>
          <a:stretch>
            <a:fillRect/>
          </a:stretch>
        </p:blipFill>
        <p:spPr>
          <a:xfrm>
            <a:off x="11328704" y="2329451"/>
            <a:ext cx="537685" cy="455665"/>
          </a:xfrm>
          <a:prstGeom prst="rect">
            <a:avLst/>
          </a:prstGeom>
        </p:spPr>
      </p:pic>
      <p:pic>
        <p:nvPicPr>
          <p:cNvPr id="6" name="图形 5" descr="困惑的脸轮廓 纯色填充">
            <a:extLst>
              <a:ext uri="{FF2B5EF4-FFF2-40B4-BE49-F238E27FC236}">
                <a16:creationId xmlns:a16="http://schemas.microsoft.com/office/drawing/2014/main" id="{E006690E-6C35-0ECC-2451-064A90F785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74" y="711621"/>
            <a:ext cx="571360" cy="571360"/>
          </a:xfrm>
          <a:prstGeom prst="rect">
            <a:avLst/>
          </a:prstGeom>
        </p:spPr>
      </p:pic>
      <p:pic>
        <p:nvPicPr>
          <p:cNvPr id="10" name="图片 9">
            <a:extLst>
              <a:ext uri="{FF2B5EF4-FFF2-40B4-BE49-F238E27FC236}">
                <a16:creationId xmlns:a16="http://schemas.microsoft.com/office/drawing/2014/main" id="{6C009E2F-CF48-B40F-DB11-A7D7A4C57B42}"/>
              </a:ext>
            </a:extLst>
          </p:cNvPr>
          <p:cNvPicPr>
            <a:picLocks noChangeAspect="1"/>
          </p:cNvPicPr>
          <p:nvPr/>
        </p:nvPicPr>
        <p:blipFill>
          <a:blip r:embed="rId7"/>
          <a:stretch>
            <a:fillRect/>
          </a:stretch>
        </p:blipFill>
        <p:spPr>
          <a:xfrm>
            <a:off x="5253991" y="5387679"/>
            <a:ext cx="6800400" cy="981209"/>
          </a:xfrm>
          <a:prstGeom prst="rect">
            <a:avLst/>
          </a:prstGeom>
        </p:spPr>
      </p:pic>
    </p:spTree>
    <p:extLst>
      <p:ext uri="{BB962C8B-B14F-4D97-AF65-F5344CB8AC3E}">
        <p14:creationId xmlns:p14="http://schemas.microsoft.com/office/powerpoint/2010/main" val="28951383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88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en-US" altLang="zh-CN" sz="2800" b="1" dirty="0">
                <a:solidFill>
                  <a:schemeClr val="tx1"/>
                </a:solidFill>
                <a:latin typeface="微软雅黑" panose="020B0503020204020204" pitchFamily="34" charset="-122"/>
                <a:ea typeface="微软雅黑" panose="020B0503020204020204" pitchFamily="34" charset="-122"/>
                <a:sym typeface="+mn-ea"/>
              </a:rPr>
              <a:t>Gauss</a:t>
            </a:r>
            <a:r>
              <a:rPr lang="zh-CN" altLang="en-US" sz="2800" b="1" dirty="0">
                <a:solidFill>
                  <a:schemeClr val="tx1"/>
                </a:solidFill>
                <a:latin typeface="微软雅黑" panose="020B0503020204020204" pitchFamily="34" charset="-122"/>
                <a:ea typeface="微软雅黑" panose="020B0503020204020204" pitchFamily="34" charset="-122"/>
                <a:sym typeface="+mn-ea"/>
              </a:rPr>
              <a:t>型</a:t>
            </a: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8</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pic>
        <p:nvPicPr>
          <p:cNvPr id="13" name="图片 12" descr="文本&#10;&#10;描述已自动生成">
            <a:extLst>
              <a:ext uri="{FF2B5EF4-FFF2-40B4-BE49-F238E27FC236}">
                <a16:creationId xmlns:a16="http://schemas.microsoft.com/office/drawing/2014/main" id="{B4AB7E88-C0A6-E2CF-01AD-CA10A4CB4B3B}"/>
              </a:ext>
            </a:extLst>
          </p:cNvPr>
          <p:cNvPicPr>
            <a:picLocks noChangeAspect="1"/>
          </p:cNvPicPr>
          <p:nvPr/>
        </p:nvPicPr>
        <p:blipFill>
          <a:blip r:embed="rId2"/>
          <a:stretch>
            <a:fillRect/>
          </a:stretch>
        </p:blipFill>
        <p:spPr>
          <a:xfrm>
            <a:off x="0" y="3242202"/>
            <a:ext cx="5012967" cy="2160648"/>
          </a:xfrm>
          <a:prstGeom prst="rect">
            <a:avLst/>
          </a:prstGeom>
        </p:spPr>
      </p:pic>
      <p:pic>
        <p:nvPicPr>
          <p:cNvPr id="15" name="图片 14" descr="文本&#10;&#10;描述已自动生成">
            <a:extLst>
              <a:ext uri="{FF2B5EF4-FFF2-40B4-BE49-F238E27FC236}">
                <a16:creationId xmlns:a16="http://schemas.microsoft.com/office/drawing/2014/main" id="{FEEC56B7-7833-FF78-6F2F-FA1E890FF7E4}"/>
              </a:ext>
            </a:extLst>
          </p:cNvPr>
          <p:cNvPicPr>
            <a:picLocks noChangeAspect="1"/>
          </p:cNvPicPr>
          <p:nvPr/>
        </p:nvPicPr>
        <p:blipFill>
          <a:blip r:embed="rId3"/>
          <a:stretch>
            <a:fillRect/>
          </a:stretch>
        </p:blipFill>
        <p:spPr>
          <a:xfrm>
            <a:off x="3797055" y="1977811"/>
            <a:ext cx="2367262" cy="1183631"/>
          </a:xfrm>
          <a:prstGeom prst="rect">
            <a:avLst/>
          </a:prstGeom>
        </p:spPr>
      </p:pic>
      <p:grpSp>
        <p:nvGrpSpPr>
          <p:cNvPr id="24" name="组合 23">
            <a:extLst>
              <a:ext uri="{FF2B5EF4-FFF2-40B4-BE49-F238E27FC236}">
                <a16:creationId xmlns:a16="http://schemas.microsoft.com/office/drawing/2014/main" id="{5569543A-6A6A-554C-6EA1-C13704533BF7}"/>
              </a:ext>
            </a:extLst>
          </p:cNvPr>
          <p:cNvGrpSpPr/>
          <p:nvPr/>
        </p:nvGrpSpPr>
        <p:grpSpPr>
          <a:xfrm>
            <a:off x="5053416" y="3303548"/>
            <a:ext cx="7152554" cy="2160648"/>
            <a:chOff x="2383242" y="2375766"/>
            <a:chExt cx="9636803" cy="2911092"/>
          </a:xfrm>
        </p:grpSpPr>
        <p:pic>
          <p:nvPicPr>
            <p:cNvPr id="21" name="图片 20" descr="文本&#10;&#10;描述已自动生成">
              <a:extLst>
                <a:ext uri="{FF2B5EF4-FFF2-40B4-BE49-F238E27FC236}">
                  <a16:creationId xmlns:a16="http://schemas.microsoft.com/office/drawing/2014/main" id="{63B9DF4E-AFB8-3618-EAE2-3645BAE6AE81}"/>
                </a:ext>
              </a:extLst>
            </p:cNvPr>
            <p:cNvPicPr>
              <a:picLocks noChangeAspect="1"/>
            </p:cNvPicPr>
            <p:nvPr/>
          </p:nvPicPr>
          <p:blipFill rotWithShape="1">
            <a:blip r:embed="rId4"/>
            <a:srcRect r="6346"/>
            <a:stretch/>
          </p:blipFill>
          <p:spPr>
            <a:xfrm>
              <a:off x="7359534" y="2375766"/>
              <a:ext cx="4660511" cy="2911092"/>
            </a:xfrm>
            <a:prstGeom prst="rect">
              <a:avLst/>
            </a:prstGeom>
          </p:spPr>
        </p:pic>
        <p:pic>
          <p:nvPicPr>
            <p:cNvPr id="23" name="图片 22" descr="文本&#10;&#10;描述已自动生成">
              <a:extLst>
                <a:ext uri="{FF2B5EF4-FFF2-40B4-BE49-F238E27FC236}">
                  <a16:creationId xmlns:a16="http://schemas.microsoft.com/office/drawing/2014/main" id="{213EE9D8-4C2D-FFC8-4DC4-47EE9791E9C7}"/>
                </a:ext>
              </a:extLst>
            </p:cNvPr>
            <p:cNvPicPr>
              <a:picLocks noChangeAspect="1"/>
            </p:cNvPicPr>
            <p:nvPr/>
          </p:nvPicPr>
          <p:blipFill>
            <a:blip r:embed="rId5"/>
            <a:stretch>
              <a:fillRect/>
            </a:stretch>
          </p:blipFill>
          <p:spPr>
            <a:xfrm>
              <a:off x="2383242" y="2375766"/>
              <a:ext cx="4976291" cy="2911092"/>
            </a:xfrm>
            <a:prstGeom prst="rect">
              <a:avLst/>
            </a:prstGeom>
          </p:spPr>
        </p:pic>
      </p:grpSp>
      <p:sp>
        <p:nvSpPr>
          <p:cNvPr id="25" name="矩形 24">
            <a:extLst>
              <a:ext uri="{FF2B5EF4-FFF2-40B4-BE49-F238E27FC236}">
                <a16:creationId xmlns:a16="http://schemas.microsoft.com/office/drawing/2014/main" id="{45B0EFE8-2BB3-ADA3-3963-0436CECC1DD3}"/>
              </a:ext>
            </a:extLst>
          </p:cNvPr>
          <p:cNvSpPr/>
          <p:nvPr/>
        </p:nvSpPr>
        <p:spPr>
          <a:xfrm>
            <a:off x="1071610" y="2223093"/>
            <a:ext cx="2170637" cy="461665"/>
          </a:xfrm>
          <a:prstGeom prst="rect">
            <a:avLst/>
          </a:prstGeom>
          <a:ln>
            <a:solidFill>
              <a:srgbClr val="0000FF"/>
            </a:solidFill>
          </a:ln>
        </p:spPr>
        <p:txBody>
          <a:bodyPr wrap="square">
            <a:spAutoFit/>
          </a:bodyPr>
          <a:lstStyle/>
          <a:p>
            <a:pPr algn="ctr" fontAlgn="auto">
              <a:spcAft>
                <a:spcPts val="0"/>
              </a:spcAft>
            </a:pPr>
            <a:r>
              <a:rPr lang="en-US" altLang="zh-CN" sz="2400" b="1" dirty="0">
                <a:latin typeface="微软雅黑" panose="020B0503020204020204" pitchFamily="34" charset="-122"/>
                <a:ea typeface="微软雅黑" panose="020B0503020204020204" pitchFamily="34" charset="-122"/>
              </a:rPr>
              <a:t>STW</a:t>
            </a:r>
            <a:endParaRPr lang="zh-CN" sz="2400" b="1" dirty="0">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B7FDD6FD-E483-9881-A80D-A5DE7F5D27C8}"/>
              </a:ext>
            </a:extLst>
          </p:cNvPr>
          <p:cNvSpPr/>
          <p:nvPr/>
        </p:nvSpPr>
        <p:spPr>
          <a:xfrm>
            <a:off x="6701277" y="2236411"/>
            <a:ext cx="2170637" cy="461665"/>
          </a:xfrm>
          <a:prstGeom prst="rect">
            <a:avLst/>
          </a:prstGeom>
          <a:ln>
            <a:solidFill>
              <a:srgbClr val="0000FF"/>
            </a:solidFill>
          </a:ln>
        </p:spPr>
        <p:txBody>
          <a:bodyPr wrap="square">
            <a:spAutoFit/>
          </a:bodyPr>
          <a:lstStyle/>
          <a:p>
            <a:pPr algn="ctr" fontAlgn="auto">
              <a:spcAft>
                <a:spcPts val="0"/>
              </a:spcAft>
            </a:pPr>
            <a:r>
              <a:rPr lang="en-US" altLang="zh-CN" sz="2400" b="1" dirty="0">
                <a:latin typeface="微软雅黑" panose="020B0503020204020204" pitchFamily="34" charset="-122"/>
                <a:ea typeface="微软雅黑" panose="020B0503020204020204" pitchFamily="34" charset="-122"/>
              </a:rPr>
              <a:t>UNW</a:t>
            </a:r>
            <a:endParaRPr lang="zh-CN" sz="2400" b="1" dirty="0">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A780C4CB-9E0E-63D9-BD40-8A12BAB931B7}"/>
              </a:ext>
            </a:extLst>
          </p:cNvPr>
          <p:cNvSpPr/>
          <p:nvPr/>
        </p:nvSpPr>
        <p:spPr>
          <a:xfrm>
            <a:off x="2409143" y="1306593"/>
            <a:ext cx="3063239" cy="400110"/>
          </a:xfrm>
          <a:prstGeom prst="rect">
            <a:avLst/>
          </a:prstGeom>
        </p:spPr>
        <p:txBody>
          <a:bodyPr wrap="square">
            <a:spAutoFit/>
          </a:bodyPr>
          <a:lstStyle/>
          <a:p>
            <a:pPr algn="ctr" fontAlgn="auto">
              <a:spcAft>
                <a:spcPts val="0"/>
              </a:spcAft>
            </a:pPr>
            <a:r>
              <a:rPr lang="zh-CN" altLang="en-US" sz="2000" b="1" dirty="0">
                <a:solidFill>
                  <a:srgbClr val="0000FF"/>
                </a:solidFill>
                <a:latin typeface="微软雅黑" panose="020B0503020204020204" pitchFamily="34" charset="-122"/>
                <a:ea typeface="微软雅黑" panose="020B0503020204020204" pitchFamily="34" charset="-122"/>
              </a:rPr>
              <a:t>适用于保守和非保守力</a:t>
            </a:r>
            <a:endParaRPr lang="zh-CN" sz="2000" b="1" dirty="0">
              <a:solidFill>
                <a:srgbClr val="0000FF"/>
              </a:solidFill>
              <a:latin typeface="微软雅黑" panose="020B0503020204020204" pitchFamily="34" charset="-122"/>
              <a:ea typeface="微软雅黑" panose="020B0503020204020204" pitchFamily="34" charset="-122"/>
            </a:endParaRPr>
          </a:p>
        </p:txBody>
      </p:sp>
      <p:sp>
        <p:nvSpPr>
          <p:cNvPr id="29" name="椭圆 28">
            <a:extLst>
              <a:ext uri="{FF2B5EF4-FFF2-40B4-BE49-F238E27FC236}">
                <a16:creationId xmlns:a16="http://schemas.microsoft.com/office/drawing/2014/main" id="{BADCE9A4-6C78-586D-E371-8E579A1550F2}"/>
              </a:ext>
            </a:extLst>
          </p:cNvPr>
          <p:cNvSpPr/>
          <p:nvPr/>
        </p:nvSpPr>
        <p:spPr>
          <a:xfrm>
            <a:off x="5297213" y="2057400"/>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A2191091-376F-2901-FA5F-06850183DA66}"/>
              </a:ext>
            </a:extLst>
          </p:cNvPr>
          <p:cNvSpPr/>
          <p:nvPr/>
        </p:nvSpPr>
        <p:spPr>
          <a:xfrm>
            <a:off x="5638802" y="2588173"/>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6062929A-2035-2709-AFAE-1800A7C0A682}"/>
              </a:ext>
            </a:extLst>
          </p:cNvPr>
          <p:cNvSpPr/>
          <p:nvPr/>
        </p:nvSpPr>
        <p:spPr>
          <a:xfrm>
            <a:off x="8208915" y="3365706"/>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6772100-4810-208F-C4CA-41D05AA87D92}"/>
              </a:ext>
            </a:extLst>
          </p:cNvPr>
          <p:cNvSpPr/>
          <p:nvPr/>
        </p:nvSpPr>
        <p:spPr>
          <a:xfrm>
            <a:off x="1371468" y="3897540"/>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8359155E-5782-3C6A-2C72-CB4BABA9064B}"/>
              </a:ext>
            </a:extLst>
          </p:cNvPr>
          <p:cNvSpPr/>
          <p:nvPr/>
        </p:nvSpPr>
        <p:spPr>
          <a:xfrm>
            <a:off x="2194603" y="3897540"/>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7FBF47C2-AE97-1760-00E1-74177E9C85E4}"/>
              </a:ext>
            </a:extLst>
          </p:cNvPr>
          <p:cNvSpPr/>
          <p:nvPr/>
        </p:nvSpPr>
        <p:spPr>
          <a:xfrm>
            <a:off x="1852462" y="4943256"/>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53E7DA6D-FC7F-12C5-1556-1BB77FBDB1EA}"/>
              </a:ext>
            </a:extLst>
          </p:cNvPr>
          <p:cNvSpPr/>
          <p:nvPr/>
        </p:nvSpPr>
        <p:spPr>
          <a:xfrm>
            <a:off x="3456363" y="4953745"/>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角 37">
            <a:extLst>
              <a:ext uri="{FF2B5EF4-FFF2-40B4-BE49-F238E27FC236}">
                <a16:creationId xmlns:a16="http://schemas.microsoft.com/office/drawing/2014/main" id="{A8D4B934-AAE6-8565-626C-D654FD5583B5}"/>
              </a:ext>
            </a:extLst>
          </p:cNvPr>
          <p:cNvSpPr/>
          <p:nvPr/>
        </p:nvSpPr>
        <p:spPr>
          <a:xfrm>
            <a:off x="10632365" y="4383872"/>
            <a:ext cx="763222" cy="56987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E3744592-9163-581D-FC54-24884949DECE}"/>
              </a:ext>
            </a:extLst>
          </p:cNvPr>
          <p:cNvSpPr/>
          <p:nvPr/>
        </p:nvSpPr>
        <p:spPr>
          <a:xfrm>
            <a:off x="1502982" y="3303548"/>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445B5671-E913-204D-9C1A-20E6EBCDF48B}"/>
              </a:ext>
            </a:extLst>
          </p:cNvPr>
          <p:cNvSpPr/>
          <p:nvPr/>
        </p:nvSpPr>
        <p:spPr>
          <a:xfrm>
            <a:off x="2417026" y="3280943"/>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CA4E83F9-EF36-2877-DEAF-62863877FB0D}"/>
              </a:ext>
            </a:extLst>
          </p:cNvPr>
          <p:cNvSpPr/>
          <p:nvPr/>
        </p:nvSpPr>
        <p:spPr>
          <a:xfrm>
            <a:off x="7997942" y="916773"/>
            <a:ext cx="3981650" cy="1200329"/>
          </a:xfrm>
          <a:prstGeom prst="rect">
            <a:avLst/>
          </a:prstGeom>
          <a:ln w="38100">
            <a:solidFill>
              <a:srgbClr val="0000FF"/>
            </a:solidFill>
          </a:ln>
        </p:spPr>
        <p:txBody>
          <a:bodyPr wrap="square">
            <a:spAutoFit/>
          </a:bodyPr>
          <a:lstStyle/>
          <a:p>
            <a:pPr algn="ctr" fontAlgn="auto">
              <a:spcAft>
                <a:spcPts val="0"/>
              </a:spcAft>
            </a:pPr>
            <a:r>
              <a:rPr lang="zh-CN" altLang="en-US" sz="2000" b="1" dirty="0">
                <a:solidFill>
                  <a:srgbClr val="FF0000"/>
                </a:solidFill>
                <a:latin typeface="微软雅黑" panose="020B0503020204020204" pitchFamily="34" charset="-122"/>
                <a:ea typeface="微软雅黑" panose="020B0503020204020204" pitchFamily="34" charset="-122"/>
              </a:rPr>
              <a:t>多种推导方式</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Lagrange</a:t>
            </a:r>
            <a:r>
              <a:rPr kumimoji="0" lang="zh-CN" altLang="en-US"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型与</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Gauss</a:t>
            </a:r>
            <a:r>
              <a:rPr kumimoji="0" lang="zh-CN" altLang="en-US"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型的推导过程和转化关系见书P</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58-67</a:t>
            </a:r>
            <a:endParaRPr kumimoji="0"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不同书的推导顺序会有不同</a:t>
            </a:r>
            <a:endParaRPr lang="zh-CN" sz="2000" b="1" dirty="0">
              <a:solidFill>
                <a:srgbClr val="FF0000"/>
              </a:solidFill>
              <a:latin typeface="微软雅黑" panose="020B0503020204020204" pitchFamily="34" charset="-122"/>
              <a:ea typeface="微软雅黑" panose="020B0503020204020204" pitchFamily="34" charset="-122"/>
            </a:endParaRPr>
          </a:p>
        </p:txBody>
      </p:sp>
      <p:pic>
        <p:nvPicPr>
          <p:cNvPr id="4" name="图形 3" descr="紧张的脸轮廓 纯色填充">
            <a:extLst>
              <a:ext uri="{FF2B5EF4-FFF2-40B4-BE49-F238E27FC236}">
                <a16:creationId xmlns:a16="http://schemas.microsoft.com/office/drawing/2014/main" id="{A925AE90-9499-20C5-FF0E-7694422F5F8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07" y="721193"/>
            <a:ext cx="571360" cy="571360"/>
          </a:xfrm>
          <a:prstGeom prst="rect">
            <a:avLst/>
          </a:prstGeom>
        </p:spPr>
      </p:pic>
      <p:sp>
        <p:nvSpPr>
          <p:cNvPr id="7" name="文本框 6">
            <a:extLst>
              <a:ext uri="{FF2B5EF4-FFF2-40B4-BE49-F238E27FC236}">
                <a16:creationId xmlns:a16="http://schemas.microsoft.com/office/drawing/2014/main" id="{A34DEEB8-1810-25CA-A349-D11CFEB252B3}"/>
              </a:ext>
            </a:extLst>
          </p:cNvPr>
          <p:cNvSpPr txBox="1"/>
          <p:nvPr/>
        </p:nvSpPr>
        <p:spPr>
          <a:xfrm>
            <a:off x="284655" y="5776935"/>
            <a:ext cx="4131775" cy="499624"/>
          </a:xfrm>
          <a:prstGeom prst="rect">
            <a:avLst/>
          </a:prstGeom>
          <a:noFill/>
        </p:spPr>
        <p:txBody>
          <a:bodyPr wrap="square">
            <a:spAutoFit/>
          </a:bodyPr>
          <a:lstStyle/>
          <a:p>
            <a:pPr marL="800100" lvl="1" indent="-342900">
              <a:lnSpc>
                <a:spcPct val="150000"/>
              </a:lnSpc>
              <a:buFont typeface="Arial" panose="020B0604020202020204" pitchFamily="34" charset="0"/>
              <a:buChar char="•"/>
            </a:pPr>
            <a:r>
              <a:rPr lang="zh-CN" altLang="en-US" sz="2000" b="1" dirty="0">
                <a:solidFill>
                  <a:schemeClr val="tx1"/>
                </a:solidFill>
                <a:latin typeface="微软雅黑" panose="020B0503020204020204" pitchFamily="34" charset="-122"/>
                <a:ea typeface="微软雅黑" panose="020B0503020204020204" pitchFamily="34" charset="-122"/>
                <a:sym typeface="+mn-ea"/>
              </a:rPr>
              <a:t>三个方向</a:t>
            </a:r>
            <a:r>
              <a:rPr lang="zh-CN" altLang="en-US" sz="2000" b="1" dirty="0">
                <a:latin typeface="微软雅黑" panose="020B0503020204020204" pitchFamily="34" charset="-122"/>
                <a:ea typeface="微软雅黑" panose="020B0503020204020204" pitchFamily="34" charset="-122"/>
                <a:sym typeface="+mn-ea"/>
              </a:rPr>
              <a:t>和</a:t>
            </a:r>
            <a:r>
              <a:rPr lang="zh-CN" altLang="en-US" sz="2000" b="1" dirty="0">
                <a:solidFill>
                  <a:srgbClr val="0000FF"/>
                </a:solidFill>
                <a:latin typeface="微软雅黑" panose="020B0503020204020204" pitchFamily="34" charset="-122"/>
                <a:ea typeface="微软雅黑" panose="020B0503020204020204" pitchFamily="34" charset="-122"/>
                <a:sym typeface="+mn-ea"/>
              </a:rPr>
              <a:t>摄动势</a:t>
            </a:r>
            <a:r>
              <a:rPr lang="zh-CN" altLang="en-US" sz="2000" b="1" dirty="0">
                <a:latin typeface="微软雅黑" panose="020B0503020204020204" pitchFamily="34" charset="-122"/>
                <a:ea typeface="微软雅黑" panose="020B0503020204020204" pitchFamily="34" charset="-122"/>
                <a:sym typeface="+mn-ea"/>
              </a:rPr>
              <a:t>的关系</a:t>
            </a:r>
            <a:endParaRPr lang="en-US" altLang="zh-CN" sz="2000" b="1" dirty="0">
              <a:latin typeface="微软雅黑" panose="020B0503020204020204" pitchFamily="34" charset="-122"/>
              <a:ea typeface="微软雅黑" panose="020B0503020204020204" pitchFamily="34" charset="-122"/>
              <a:sym typeface="+mn-ea"/>
            </a:endParaRPr>
          </a:p>
        </p:txBody>
      </p:sp>
      <p:pic>
        <p:nvPicPr>
          <p:cNvPr id="9" name="图片 8">
            <a:extLst>
              <a:ext uri="{FF2B5EF4-FFF2-40B4-BE49-F238E27FC236}">
                <a16:creationId xmlns:a16="http://schemas.microsoft.com/office/drawing/2014/main" id="{AB47B406-51F8-9066-9BF5-519B1FF01529}"/>
              </a:ext>
            </a:extLst>
          </p:cNvPr>
          <p:cNvPicPr>
            <a:picLocks noChangeAspect="1"/>
          </p:cNvPicPr>
          <p:nvPr/>
        </p:nvPicPr>
        <p:blipFill>
          <a:blip r:embed="rId8"/>
          <a:stretch>
            <a:fillRect/>
          </a:stretch>
        </p:blipFill>
        <p:spPr>
          <a:xfrm>
            <a:off x="4205621" y="5865646"/>
            <a:ext cx="5056821" cy="468438"/>
          </a:xfrm>
          <a:prstGeom prst="rect">
            <a:avLst/>
          </a:prstGeom>
        </p:spPr>
      </p:pic>
    </p:spTree>
    <p:extLst>
      <p:ext uri="{BB962C8B-B14F-4D97-AF65-F5344CB8AC3E}">
        <p14:creationId xmlns:p14="http://schemas.microsoft.com/office/powerpoint/2010/main" val="41914155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186869"/>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回顾第</a:t>
            </a:r>
            <a:r>
              <a:rPr lang="en-US" altLang="zh-CN" sz="2800" b="1" dirty="0">
                <a:solidFill>
                  <a:schemeClr val="tx1"/>
                </a:solidFill>
                <a:latin typeface="微软雅黑" panose="020B0503020204020204" pitchFamily="34" charset="-122"/>
                <a:ea typeface="微软雅黑" panose="020B0503020204020204" pitchFamily="34" charset="-122"/>
                <a:sym typeface="+mn-ea"/>
              </a:rPr>
              <a:t>5~6</a:t>
            </a:r>
            <a:r>
              <a:rPr lang="zh-CN" altLang="en-US" sz="2800" b="1" dirty="0">
                <a:solidFill>
                  <a:schemeClr val="tx1"/>
                </a:solidFill>
                <a:latin typeface="微软雅黑" panose="020B0503020204020204" pitchFamily="34" charset="-122"/>
                <a:ea typeface="微软雅黑" panose="020B0503020204020204" pitchFamily="34" charset="-122"/>
                <a:sym typeface="+mn-ea"/>
              </a:rPr>
              <a:t>节课关于数值积分：</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位置速度</a:t>
            </a: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相对位置速度</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轨道根数（摄动运动方程）</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9</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graphicFrame>
        <p:nvGraphicFramePr>
          <p:cNvPr id="2" name="对象 1">
            <a:extLst>
              <a:ext uri="{FF2B5EF4-FFF2-40B4-BE49-F238E27FC236}">
                <a16:creationId xmlns:a16="http://schemas.microsoft.com/office/drawing/2014/main" id="{F64AD84B-E702-3879-14A5-B660D4774756}"/>
              </a:ext>
            </a:extLst>
          </p:cNvPr>
          <p:cNvGraphicFramePr>
            <a:graphicFrameLocks noChangeAspect="1"/>
          </p:cNvGraphicFramePr>
          <p:nvPr/>
        </p:nvGraphicFramePr>
        <p:xfrm>
          <a:off x="3061433" y="1877140"/>
          <a:ext cx="2203450" cy="1385887"/>
        </p:xfrm>
        <a:graphic>
          <a:graphicData uri="http://schemas.openxmlformats.org/presentationml/2006/ole">
            <mc:AlternateContent xmlns:mc="http://schemas.openxmlformats.org/markup-compatibility/2006">
              <mc:Choice xmlns:v="urn:schemas-microsoft-com:vml" Requires="v">
                <p:oleObj name="AxMath" r:id="rId2" imgW="1101240" imgH="692640" progId="Equation.AxMath">
                  <p:embed/>
                </p:oleObj>
              </mc:Choice>
              <mc:Fallback>
                <p:oleObj name="AxMath" r:id="rId2" imgW="1101240" imgH="692640" progId="Equation.AxMath">
                  <p:embed/>
                  <p:pic>
                    <p:nvPicPr>
                      <p:cNvPr id="2" name="对象 1">
                        <a:extLst>
                          <a:ext uri="{FF2B5EF4-FFF2-40B4-BE49-F238E27FC236}">
                            <a16:creationId xmlns:a16="http://schemas.microsoft.com/office/drawing/2014/main" id="{F64AD84B-E702-3879-14A5-B660D4774756}"/>
                          </a:ext>
                        </a:extLst>
                      </p:cNvPr>
                      <p:cNvPicPr/>
                      <p:nvPr/>
                    </p:nvPicPr>
                    <p:blipFill>
                      <a:blip r:embed="rId3"/>
                      <a:stretch>
                        <a:fillRect/>
                      </a:stretch>
                    </p:blipFill>
                    <p:spPr>
                      <a:xfrm>
                        <a:off x="3061433" y="1877140"/>
                        <a:ext cx="2203450" cy="1385887"/>
                      </a:xfrm>
                      <a:prstGeom prst="rect">
                        <a:avLst/>
                      </a:prstGeom>
                    </p:spPr>
                  </p:pic>
                </p:oleObj>
              </mc:Fallback>
            </mc:AlternateContent>
          </a:graphicData>
        </a:graphic>
      </p:graphicFrame>
      <p:sp>
        <p:nvSpPr>
          <p:cNvPr id="4" name="矩形 3">
            <a:extLst>
              <a:ext uri="{FF2B5EF4-FFF2-40B4-BE49-F238E27FC236}">
                <a16:creationId xmlns:a16="http://schemas.microsoft.com/office/drawing/2014/main" id="{B376DD10-BBD1-DECD-8963-38EC1B3855AF}"/>
              </a:ext>
            </a:extLst>
          </p:cNvPr>
          <p:cNvSpPr/>
          <p:nvPr/>
        </p:nvSpPr>
        <p:spPr>
          <a:xfrm>
            <a:off x="6493954" y="2106993"/>
            <a:ext cx="5438513" cy="799514"/>
          </a:xfrm>
          <a:prstGeom prst="rect">
            <a:avLst/>
          </a:prstGeom>
        </p:spPr>
        <p:txBody>
          <a:bodyPr wrap="square">
            <a:spAutoFit/>
          </a:bodyPr>
          <a:lstStyle/>
          <a:p>
            <a:pPr marL="342900" indent="-342900" fontAlgn="auto">
              <a:lnSpc>
                <a:spcPct val="120000"/>
              </a:lnSpc>
              <a:spcAft>
                <a:spcPts val="0"/>
              </a:spcAft>
              <a:buFont typeface="Wingdings" panose="05000000000000000000" pitchFamily="2" charset="2"/>
              <a:buChar char="Ø"/>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右函数形式简单</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（计算效率高，程序简单）</a:t>
            </a:r>
            <a:endPar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fontAlgn="auto">
              <a:lnSpc>
                <a:spcPct val="120000"/>
              </a:lnSpc>
              <a:spcAft>
                <a:spcPts val="0"/>
              </a:spcAft>
              <a:buFont typeface="Wingdings" panose="05000000000000000000" pitchFamily="2" charset="2"/>
              <a:buChar char="Ø"/>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包含无摄运动，变化快，</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步长小</a:t>
            </a:r>
            <a:endParaRPr 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EF80AB39-4515-1EE0-AB9F-0C660CC19A3A}"/>
              </a:ext>
            </a:extLst>
          </p:cNvPr>
          <p:cNvGraphicFramePr>
            <a:graphicFrameLocks noChangeAspect="1"/>
          </p:cNvGraphicFramePr>
          <p:nvPr/>
        </p:nvGraphicFramePr>
        <p:xfrm>
          <a:off x="3331918" y="3604340"/>
          <a:ext cx="2857500" cy="1481137"/>
        </p:xfrm>
        <a:graphic>
          <a:graphicData uri="http://schemas.openxmlformats.org/presentationml/2006/ole">
            <mc:AlternateContent xmlns:mc="http://schemas.openxmlformats.org/markup-compatibility/2006">
              <mc:Choice xmlns:v="urn:schemas-microsoft-com:vml" Requires="v">
                <p:oleObj name="AxMath" r:id="rId4" imgW="1428840" imgH="739800" progId="Equation.AxMath">
                  <p:embed/>
                </p:oleObj>
              </mc:Choice>
              <mc:Fallback>
                <p:oleObj name="AxMath" r:id="rId4" imgW="1428840" imgH="739800" progId="Equation.AxMath">
                  <p:embed/>
                  <p:pic>
                    <p:nvPicPr>
                      <p:cNvPr id="6" name="对象 5">
                        <a:extLst>
                          <a:ext uri="{FF2B5EF4-FFF2-40B4-BE49-F238E27FC236}">
                            <a16:creationId xmlns:a16="http://schemas.microsoft.com/office/drawing/2014/main" id="{EF80AB39-4515-1EE0-AB9F-0C660CC19A3A}"/>
                          </a:ext>
                        </a:extLst>
                      </p:cNvPr>
                      <p:cNvPicPr/>
                      <p:nvPr/>
                    </p:nvPicPr>
                    <p:blipFill>
                      <a:blip r:embed="rId5"/>
                      <a:stretch>
                        <a:fillRect/>
                      </a:stretch>
                    </p:blipFill>
                    <p:spPr>
                      <a:xfrm>
                        <a:off x="3331918" y="3604340"/>
                        <a:ext cx="2857500" cy="1481137"/>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288FAFDA-C9CB-38A9-2963-39DF6ABE5F10}"/>
              </a:ext>
            </a:extLst>
          </p:cNvPr>
          <p:cNvSpPr/>
          <p:nvPr/>
        </p:nvSpPr>
        <p:spPr>
          <a:xfrm>
            <a:off x="6489437" y="3645947"/>
            <a:ext cx="5619110" cy="1168846"/>
          </a:xfrm>
          <a:prstGeom prst="rect">
            <a:avLst/>
          </a:prstGeom>
        </p:spPr>
        <p:txBody>
          <a:bodyPr wrap="square">
            <a:spAutoFit/>
          </a:bodyPr>
          <a:lstStyle/>
          <a:p>
            <a:pPr marL="342900" indent="-342900" fontAlgn="auto">
              <a:lnSpc>
                <a:spcPct val="120000"/>
              </a:lnSpc>
              <a:spcAft>
                <a:spcPts val="0"/>
              </a:spcAft>
              <a:buFont typeface="Wingdings" panose="05000000000000000000" pitchFamily="2" charset="2"/>
              <a:buChar char="Ø"/>
            </a:pP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b="1"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b="1"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参考轨道</a:t>
            </a:r>
            <a:endPar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fontAlgn="auto">
              <a:lnSpc>
                <a:spcPct val="120000"/>
              </a:lnSpc>
              <a:spcAft>
                <a:spcPts val="0"/>
              </a:spcAft>
              <a:buFont typeface="Wingdings" panose="05000000000000000000" pitchFamily="2" charset="2"/>
              <a:buChar char="Ø"/>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变化慢，步长大</a:t>
            </a:r>
            <a:endPar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fontAlgn="auto">
              <a:lnSpc>
                <a:spcPct val="120000"/>
              </a:lnSpc>
              <a:spcAft>
                <a:spcPts val="0"/>
              </a:spcAft>
              <a:buFont typeface="Wingdings" panose="05000000000000000000" pitchFamily="2" charset="2"/>
              <a:buChar char="Ø"/>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需要不断初始化参考轨道（效率低 </a:t>
            </a:r>
            <a:r>
              <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精度差）</a:t>
            </a:r>
            <a:endParaRPr 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矩形 7">
            <a:extLst>
              <a:ext uri="{FF2B5EF4-FFF2-40B4-BE49-F238E27FC236}">
                <a16:creationId xmlns:a16="http://schemas.microsoft.com/office/drawing/2014/main" id="{FCCE3BE8-C5CF-8FDD-9205-7277A04A9A4C}"/>
              </a:ext>
            </a:extLst>
          </p:cNvPr>
          <p:cNvSpPr/>
          <p:nvPr/>
        </p:nvSpPr>
        <p:spPr>
          <a:xfrm>
            <a:off x="6493954" y="5256831"/>
            <a:ext cx="5614593" cy="1168846"/>
          </a:xfrm>
          <a:prstGeom prst="rect">
            <a:avLst/>
          </a:prstGeom>
        </p:spPr>
        <p:txBody>
          <a:bodyPr wrap="square">
            <a:spAutoFit/>
          </a:bodyPr>
          <a:lstStyle/>
          <a:p>
            <a:pPr marL="342900" indent="-342900" fontAlgn="auto">
              <a:lnSpc>
                <a:spcPct val="120000"/>
              </a:lnSpc>
              <a:spcAft>
                <a:spcPts val="0"/>
              </a:spcAft>
              <a:buFont typeface="Wingdings" panose="05000000000000000000" pitchFamily="2" charset="2"/>
              <a:buChar char="Ø"/>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无摄运动极简单</a:t>
            </a:r>
            <a:endPar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fontAlgn="auto">
              <a:lnSpc>
                <a:spcPct val="120000"/>
              </a:lnSpc>
              <a:spcAft>
                <a:spcPts val="0"/>
              </a:spcAft>
              <a:buFont typeface="Wingdings" panose="05000000000000000000" pitchFamily="2" charset="2"/>
              <a:buChar char="Ø"/>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变化慢，</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步长大</a:t>
            </a:r>
            <a:endParaRPr lang="zh-CN"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fontAlgn="auto">
              <a:lnSpc>
                <a:spcPct val="120000"/>
              </a:lnSpc>
              <a:spcAft>
                <a:spcPts val="0"/>
              </a:spcAft>
              <a:buFont typeface="Wingdings" panose="05000000000000000000" pitchFamily="2" charset="2"/>
              <a:buChar char="Ø"/>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右函数</a:t>
            </a:r>
            <a:r>
              <a:rPr lang="zh-CN" altLang="en-US" sz="2000" b="1" dirty="0">
                <a:solidFill>
                  <a:srgbClr val="0000FF"/>
                </a:solidFill>
                <a:latin typeface="微软雅黑" panose="020B0503020204020204" pitchFamily="34" charset="-122"/>
                <a:ea typeface="微软雅黑" panose="020B0503020204020204" pitchFamily="34" charset="-122"/>
                <a:sym typeface="+mn-ea"/>
              </a:rPr>
              <a:t>形式复杂，推导繁琐</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（计算效率较低）</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对象 8">
            <a:extLst>
              <a:ext uri="{FF2B5EF4-FFF2-40B4-BE49-F238E27FC236}">
                <a16:creationId xmlns:a16="http://schemas.microsoft.com/office/drawing/2014/main" id="{ECC5C06C-DBED-7750-4827-5D0D55BF0CFE}"/>
              </a:ext>
            </a:extLst>
          </p:cNvPr>
          <p:cNvGraphicFramePr>
            <a:graphicFrameLocks noChangeAspect="1"/>
          </p:cNvGraphicFramePr>
          <p:nvPr/>
        </p:nvGraphicFramePr>
        <p:xfrm>
          <a:off x="2826483" y="5609339"/>
          <a:ext cx="2673350" cy="779463"/>
        </p:xfrm>
        <a:graphic>
          <a:graphicData uri="http://schemas.openxmlformats.org/presentationml/2006/ole">
            <mc:AlternateContent xmlns:mc="http://schemas.openxmlformats.org/markup-compatibility/2006">
              <mc:Choice xmlns:v="urn:schemas-microsoft-com:vml" Requires="v">
                <p:oleObj name="AxMath" r:id="rId6" imgW="1335960" imgH="388440" progId="Equation.AxMath">
                  <p:embed/>
                </p:oleObj>
              </mc:Choice>
              <mc:Fallback>
                <p:oleObj name="AxMath" r:id="rId6" imgW="1335960" imgH="388440" progId="Equation.AxMath">
                  <p:embed/>
                  <p:pic>
                    <p:nvPicPr>
                      <p:cNvPr id="9" name="对象 8">
                        <a:extLst>
                          <a:ext uri="{FF2B5EF4-FFF2-40B4-BE49-F238E27FC236}">
                            <a16:creationId xmlns:a16="http://schemas.microsoft.com/office/drawing/2014/main" id="{ECC5C06C-DBED-7750-4827-5D0D55BF0CFE}"/>
                          </a:ext>
                        </a:extLst>
                      </p:cNvPr>
                      <p:cNvPicPr/>
                      <p:nvPr/>
                    </p:nvPicPr>
                    <p:blipFill>
                      <a:blip r:embed="rId7"/>
                      <a:stretch>
                        <a:fillRect/>
                      </a:stretch>
                    </p:blipFill>
                    <p:spPr>
                      <a:xfrm>
                        <a:off x="2826483" y="5609339"/>
                        <a:ext cx="2673350" cy="779463"/>
                      </a:xfrm>
                      <a:prstGeom prst="rect">
                        <a:avLst/>
                      </a:prstGeom>
                    </p:spPr>
                  </p:pic>
                </p:oleObj>
              </mc:Fallback>
            </mc:AlternateContent>
          </a:graphicData>
        </a:graphic>
      </p:graphicFrame>
      <p:pic>
        <p:nvPicPr>
          <p:cNvPr id="11" name="图形 10" descr="困惑的脸轮廓 纯色填充">
            <a:extLst>
              <a:ext uri="{FF2B5EF4-FFF2-40B4-BE49-F238E27FC236}">
                <a16:creationId xmlns:a16="http://schemas.microsoft.com/office/drawing/2014/main" id="{42EE819D-E347-4BC1-76BA-722E6D71E3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0" y="711200"/>
            <a:ext cx="571360" cy="571360"/>
          </a:xfrm>
          <a:prstGeom prst="rect">
            <a:avLst/>
          </a:prstGeom>
        </p:spPr>
      </p:pic>
    </p:spTree>
    <p:extLst>
      <p:ext uri="{BB962C8B-B14F-4D97-AF65-F5344CB8AC3E}">
        <p14:creationId xmlns:p14="http://schemas.microsoft.com/office/powerpoint/2010/main" val="16289442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数学物理科学部 模板">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数学物理科学部 模板</Template>
  <TotalTime>23102</TotalTime>
  <Words>1455</Words>
  <Application>Microsoft Office PowerPoint</Application>
  <PresentationFormat>宽屏</PresentationFormat>
  <Paragraphs>244</Paragraphs>
  <Slides>24</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34" baseType="lpstr">
      <vt:lpstr>等线</vt:lpstr>
      <vt:lpstr>华文行楷</vt:lpstr>
      <vt:lpstr>微软雅黑</vt:lpstr>
      <vt:lpstr>Arial</vt:lpstr>
      <vt:lpstr>Calibri</vt:lpstr>
      <vt:lpstr>Times New Roman</vt:lpstr>
      <vt:lpstr>Wingdings</vt:lpstr>
      <vt:lpstr>数学物理科学部 模板</vt:lpstr>
      <vt:lpstr>AxMath</vt:lpstr>
      <vt:lpstr>Equation.AxMath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Hou-Yuan Lin</cp:lastModifiedBy>
  <cp:revision>354</cp:revision>
  <dcterms:created xsi:type="dcterms:W3CDTF">2022-10-24T14:28:29Z</dcterms:created>
  <dcterms:modified xsi:type="dcterms:W3CDTF">2024-05-20T09:39:43Z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2052-4.6.1.7467</vt:lpwstr>
  </property>
</Properties>
</file>