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87" r:id="rId2"/>
    <p:sldId id="293" r:id="rId3"/>
    <p:sldId id="302" r:id="rId4"/>
    <p:sldId id="303" r:id="rId5"/>
    <p:sldId id="314" r:id="rId6"/>
    <p:sldId id="312" r:id="rId7"/>
    <p:sldId id="305" r:id="rId8"/>
    <p:sldId id="315" r:id="rId9"/>
    <p:sldId id="308" r:id="rId10"/>
    <p:sldId id="313" r:id="rId11"/>
    <p:sldId id="317" r:id="rId12"/>
    <p:sldId id="320" r:id="rId13"/>
    <p:sldId id="321" r:id="rId14"/>
    <p:sldId id="309" r:id="rId15"/>
    <p:sldId id="318" r:id="rId16"/>
    <p:sldId id="319" r:id="rId17"/>
    <p:sldId id="316" r:id="rId18"/>
    <p:sldId id="30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C6CC5"/>
    <a:srgbClr val="4545C5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79" d="100"/>
          <a:sy n="79" d="100"/>
        </p:scale>
        <p:origin x="114" y="720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43.wmf"/><Relationship Id="rId21" Type="http://schemas.openxmlformats.org/officeDocument/2006/relationships/image" Target="../media/image52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0.wmf"/><Relationship Id="rId2" Type="http://schemas.openxmlformats.org/officeDocument/2006/relationships/oleObject" Target="../embeddings/oleObject41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1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4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46.wmf"/><Relationship Id="rId7" Type="http://schemas.openxmlformats.org/officeDocument/2006/relationships/image" Target="../media/image54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3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3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2.w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31.bin"/><Relationship Id="rId26" Type="http://schemas.openxmlformats.org/officeDocument/2006/relationships/oleObject" Target="../embeddings/oleObject35.bin"/><Relationship Id="rId3" Type="http://schemas.openxmlformats.org/officeDocument/2006/relationships/image" Target="../media/image24.wmf"/><Relationship Id="rId21" Type="http://schemas.openxmlformats.org/officeDocument/2006/relationships/image" Target="../media/image33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1.wmf"/><Relationship Id="rId25" Type="http://schemas.openxmlformats.org/officeDocument/2006/relationships/image" Target="../media/image35.wmf"/><Relationship Id="rId2" Type="http://schemas.openxmlformats.org/officeDocument/2006/relationships/oleObject" Target="../embeddings/oleObject23.bin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8.wmf"/><Relationship Id="rId24" Type="http://schemas.openxmlformats.org/officeDocument/2006/relationships/oleObject" Target="../embeddings/oleObject34.bin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23" Type="http://schemas.openxmlformats.org/officeDocument/2006/relationships/image" Target="../media/image34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Relationship Id="rId27" Type="http://schemas.openxmlformats.org/officeDocument/2006/relationships/image" Target="../media/image3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0.wmf"/><Relationship Id="rId3" Type="http://schemas.openxmlformats.org/officeDocument/2006/relationships/image" Target="../media/image37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9.bin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9.wmf"/><Relationship Id="rId5" Type="http://schemas.openxmlformats.org/officeDocument/2006/relationships/image" Target="../media/image29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初轨确定和精密定轨原理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18177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2.5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人造地球卫星精密定轨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》(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讲义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8" y="1052513"/>
            <a:ext cx="6269904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动力学方程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最小二乘求解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8F2A16-6FF2-3F7A-7603-AFD27FB39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456113"/>
              </p:ext>
            </p:extLst>
          </p:nvPr>
        </p:nvGraphicFramePr>
        <p:xfrm>
          <a:off x="925391" y="1943101"/>
          <a:ext cx="3752118" cy="68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157120" imgH="391680" progId="Equation.AxMath">
                  <p:embed/>
                </p:oleObj>
              </mc:Choice>
              <mc:Fallback>
                <p:oleObj name="AxMath" r:id="rId2" imgW="2157120" imgH="391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391" y="1943101"/>
                        <a:ext cx="3752118" cy="68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8777E7B-5F29-59B9-E2A4-C09BE8809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959673"/>
              </p:ext>
            </p:extLst>
          </p:nvPr>
        </p:nvGraphicFramePr>
        <p:xfrm>
          <a:off x="5423625" y="1873447"/>
          <a:ext cx="3481546" cy="98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01240" imgH="566640" progId="Equation.AxMath">
                  <p:embed/>
                </p:oleObj>
              </mc:Choice>
              <mc:Fallback>
                <p:oleObj name="AxMath" r:id="rId4" imgW="2001240" imgH="5666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38F2A16-6FF2-3F7A-7603-AFD27FB394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23625" y="1873447"/>
                        <a:ext cx="3481546" cy="98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542BB98-8B30-703A-CA4F-7E10FC61F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802697"/>
              </p:ext>
            </p:extLst>
          </p:nvPr>
        </p:nvGraphicFramePr>
        <p:xfrm>
          <a:off x="1778030" y="3423817"/>
          <a:ext cx="5740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869920" imgH="365040" progId="Equation.AxMath">
                  <p:embed/>
                </p:oleObj>
              </mc:Choice>
              <mc:Fallback>
                <p:oleObj name="AxMath" r:id="rId6" imgW="2869920" imgH="3650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8030" y="3423817"/>
                        <a:ext cx="574040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63CA879-665D-4FED-564E-5E4561BFB32D}"/>
              </a:ext>
            </a:extLst>
          </p:cNvPr>
          <p:cNvSpPr/>
          <p:nvPr/>
        </p:nvSpPr>
        <p:spPr>
          <a:xfrm>
            <a:off x="4812496" y="1052513"/>
            <a:ext cx="453390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B758B99-E17F-1343-83A7-723E2C1BCF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428707"/>
              </p:ext>
            </p:extLst>
          </p:nvPr>
        </p:nvGraphicFramePr>
        <p:xfrm>
          <a:off x="1778030" y="4464805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3376080" imgH="365040" progId="Equation.AxMath">
                  <p:embed/>
                </p:oleObj>
              </mc:Choice>
              <mc:Fallback>
                <p:oleObj name="AxMath" r:id="rId8" imgW="3376080" imgH="3650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542BB98-8B30-703A-CA4F-7E10FC61FE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78030" y="4464805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068CDBE-D073-FFA3-D744-F6C079914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307314"/>
              </p:ext>
            </p:extLst>
          </p:nvPr>
        </p:nvGraphicFramePr>
        <p:xfrm>
          <a:off x="3117794" y="5617850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440720" imgH="199800" progId="Equation.AxMath">
                  <p:embed/>
                </p:oleObj>
              </mc:Choice>
              <mc:Fallback>
                <p:oleObj name="AxMath" r:id="rId10" imgW="1440720" imgH="1998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2E9472F-741E-C0B9-3200-B7B9CE21CA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17794" y="5617850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A0251A2-3249-D1C5-0932-80E40E018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142574"/>
              </p:ext>
            </p:extLst>
          </p:nvPr>
        </p:nvGraphicFramePr>
        <p:xfrm>
          <a:off x="3689930" y="6141196"/>
          <a:ext cx="1520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760320" imgH="192240" progId="Equation.AxMath">
                  <p:embed/>
                </p:oleObj>
              </mc:Choice>
              <mc:Fallback>
                <p:oleObj name="AxMath" r:id="rId12" imgW="760320" imgH="192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AAA01DC-9CD2-F267-77A4-DBCF7352CE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89930" y="6141196"/>
                        <a:ext cx="1520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2196876-EA70-F4C6-6446-C6C41868A6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251705"/>
              </p:ext>
            </p:extLst>
          </p:nvPr>
        </p:nvGraphicFramePr>
        <p:xfrm>
          <a:off x="10956906" y="1322590"/>
          <a:ext cx="390506" cy="384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93320" imgH="190440" progId="Equation.AxMath">
                  <p:embed/>
                </p:oleObj>
              </mc:Choice>
              <mc:Fallback>
                <p:oleObj name="AxMath" r:id="rId14" imgW="19332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71B4F13-C7DE-7AB4-F436-193231C6FA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956906" y="1322590"/>
                        <a:ext cx="390506" cy="384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845AC8D-F0CC-650B-ECD9-3C8D095712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44669"/>
              </p:ext>
            </p:extLst>
          </p:nvPr>
        </p:nvGraphicFramePr>
        <p:xfrm>
          <a:off x="11100926" y="3461783"/>
          <a:ext cx="371207" cy="38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84680" imgH="190440" progId="Equation.AxMath">
                  <p:embed/>
                </p:oleObj>
              </mc:Choice>
              <mc:Fallback>
                <p:oleObj name="AxMath" r:id="rId16" imgW="18468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F778DC4-9B3F-194E-4356-098F0699B3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100926" y="3461783"/>
                        <a:ext cx="371207" cy="382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22EF327-DE4C-9EAA-7F62-FA10E0E4E93F}"/>
              </a:ext>
            </a:extLst>
          </p:cNvPr>
          <p:cNvSpPr/>
          <p:nvPr/>
        </p:nvSpPr>
        <p:spPr>
          <a:xfrm>
            <a:off x="9007686" y="1274424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状态量初值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2946DA-4AF7-ADDC-4417-CAA9F412C8E2}"/>
              </a:ext>
            </a:extLst>
          </p:cNvPr>
          <p:cNvSpPr/>
          <p:nvPr/>
        </p:nvSpPr>
        <p:spPr>
          <a:xfrm>
            <a:off x="9007686" y="3423817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观测量计算值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24A03C-A53C-6892-C48C-40313A790D5D}"/>
              </a:ext>
            </a:extLst>
          </p:cNvPr>
          <p:cNvSpPr/>
          <p:nvPr/>
        </p:nvSpPr>
        <p:spPr>
          <a:xfrm>
            <a:off x="9007686" y="2291348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动力学方法预报星历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796CE-00B1-850A-938E-6A4F75E48104}"/>
              </a:ext>
            </a:extLst>
          </p:cNvPr>
          <p:cNvSpPr/>
          <p:nvPr/>
        </p:nvSpPr>
        <p:spPr>
          <a:xfrm>
            <a:off x="9007686" y="4712982"/>
            <a:ext cx="2520000" cy="707886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估计状态量改正值的最优估计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BC202C-4B80-DBD0-9C00-0DAC5D85B353}"/>
              </a:ext>
            </a:extLst>
          </p:cNvPr>
          <p:cNvSpPr/>
          <p:nvPr/>
        </p:nvSpPr>
        <p:spPr>
          <a:xfrm>
            <a:off x="9007686" y="5969457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改正后状态量 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3C85863-3483-559E-B3A2-F3C77FC4D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567585"/>
              </p:ext>
            </p:extLst>
          </p:nvPr>
        </p:nvGraphicFramePr>
        <p:xfrm>
          <a:off x="10837843" y="5051774"/>
          <a:ext cx="219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10160" imgH="189000" progId="Equation.AxMath">
                  <p:embed/>
                </p:oleObj>
              </mc:Choice>
              <mc:Fallback>
                <p:oleObj name="AxMath" r:id="rId18" imgW="110160" imgH="1890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837843" y="5051774"/>
                        <a:ext cx="219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6A0587A-F3CB-4984-E2B0-06E9930A9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127437"/>
              </p:ext>
            </p:extLst>
          </p:nvPr>
        </p:nvGraphicFramePr>
        <p:xfrm>
          <a:off x="11061210" y="6002854"/>
          <a:ext cx="4000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200160" imgH="192240" progId="Equation.AxMath">
                  <p:embed/>
                </p:oleObj>
              </mc:Choice>
              <mc:Fallback>
                <p:oleObj name="AxMath" r:id="rId20" imgW="200160" imgH="19224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6A0251A2-3249-D1C5-0932-80E40E018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061210" y="6002854"/>
                        <a:ext cx="4000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6B06713-086D-4D0D-6A6C-F9F958847E6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267686" y="1674534"/>
            <a:ext cx="0" cy="61681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A10EA5-29E3-E63A-FEBF-CE3476E1EA8D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10267686" y="2691458"/>
            <a:ext cx="0" cy="73235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045F6E-D5AC-D5BA-2543-6630A6E542C9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10267686" y="3823927"/>
            <a:ext cx="0" cy="88905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950C7C-9F77-D7BB-F572-BD36D83BB9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267686" y="5420868"/>
            <a:ext cx="0" cy="54858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ED5B433-0AAA-ABDF-4E59-119C29A48467}"/>
              </a:ext>
            </a:extLst>
          </p:cNvPr>
          <p:cNvCxnSpPr>
            <a:cxnSpLocks/>
          </p:cNvCxnSpPr>
          <p:nvPr/>
        </p:nvCxnSpPr>
        <p:spPr>
          <a:xfrm flipH="1">
            <a:off x="9668630" y="4268454"/>
            <a:ext cx="59905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3E7F85F-2217-2ABB-0765-4BD001247583}"/>
              </a:ext>
            </a:extLst>
          </p:cNvPr>
          <p:cNvSpPr/>
          <p:nvPr/>
        </p:nvSpPr>
        <p:spPr>
          <a:xfrm>
            <a:off x="8206395" y="4099177"/>
            <a:ext cx="1462235" cy="338554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轨道符合要求</a:t>
            </a:r>
          </a:p>
        </p:txBody>
      </p:sp>
      <p:sp>
        <p:nvSpPr>
          <p:cNvPr id="50" name="箭头: 左弧形 49">
            <a:extLst>
              <a:ext uri="{FF2B5EF4-FFF2-40B4-BE49-F238E27FC236}">
                <a16:creationId xmlns:a16="http://schemas.microsoft.com/office/drawing/2014/main" id="{5D344511-CDDF-CBD7-EABA-50AE77F47160}"/>
              </a:ext>
            </a:extLst>
          </p:cNvPr>
          <p:cNvSpPr/>
          <p:nvPr/>
        </p:nvSpPr>
        <p:spPr>
          <a:xfrm rot="10800000">
            <a:off x="11527094" y="1376383"/>
            <a:ext cx="568151" cy="4895087"/>
          </a:xfrm>
          <a:prstGeom prst="curved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99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矩阵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95D25BD-F483-8E95-60E3-D8E483566A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161141"/>
              </p:ext>
            </p:extLst>
          </p:nvPr>
        </p:nvGraphicFramePr>
        <p:xfrm>
          <a:off x="5030787" y="1252930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376080" imgH="365040" progId="Equation.AxMath">
                  <p:embed/>
                </p:oleObj>
              </mc:Choice>
              <mc:Fallback>
                <p:oleObj name="AxMath" r:id="rId2" imgW="3376080" imgH="365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5EDC79-D81F-4583-F551-AE63C6ACAE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0787" y="1252930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9FC3573-2DF6-9D55-2767-10CCE04A4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492782"/>
              </p:ext>
            </p:extLst>
          </p:nvPr>
        </p:nvGraphicFramePr>
        <p:xfrm>
          <a:off x="1854200" y="2320344"/>
          <a:ext cx="36512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825920" imgH="379440" progId="Equation.AxMath">
                  <p:embed/>
                </p:oleObj>
              </mc:Choice>
              <mc:Fallback>
                <p:oleObj name="AxMath" r:id="rId4" imgW="1825920" imgH="379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95D25BD-F483-8E95-60E3-D8E483566A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4200" y="2320344"/>
                        <a:ext cx="3651250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3CB8F2E-ADE8-1E3A-F0E1-857BA2310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294294"/>
              </p:ext>
            </p:extLst>
          </p:nvPr>
        </p:nvGraphicFramePr>
        <p:xfrm>
          <a:off x="6567487" y="2319970"/>
          <a:ext cx="47148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356920" imgH="379440" progId="Equation.AxMath">
                  <p:embed/>
                </p:oleObj>
              </mc:Choice>
              <mc:Fallback>
                <p:oleObj name="AxMath" r:id="rId6" imgW="2356920" imgH="379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9FC3573-2DF6-9D55-2767-10CCE04A4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67487" y="2319970"/>
                        <a:ext cx="4714875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CC545AE-7AEA-DD8E-CEA4-756EE0B859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419262"/>
              </p:ext>
            </p:extLst>
          </p:nvPr>
        </p:nvGraphicFramePr>
        <p:xfrm>
          <a:off x="4208462" y="3590552"/>
          <a:ext cx="2359025" cy="331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79720" imgH="1658880" progId="Equation.AxMath">
                  <p:embed/>
                </p:oleObj>
              </mc:Choice>
              <mc:Fallback>
                <p:oleObj name="AxMath" r:id="rId8" imgW="1179720" imgH="165888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9FC3573-2DF6-9D55-2767-10CCE04A4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08462" y="3590552"/>
                        <a:ext cx="2359025" cy="331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9C5B0C-B579-3E3C-7783-BCFAB4049BA0}"/>
              </a:ext>
            </a:extLst>
          </p:cNvPr>
          <p:cNvSpPr/>
          <p:nvPr/>
        </p:nvSpPr>
        <p:spPr>
          <a:xfrm>
            <a:off x="7585424" y="4124147"/>
            <a:ext cx="1643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测量矩阵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820F06-2C18-940A-AA0D-BAAB76A531D6}"/>
              </a:ext>
            </a:extLst>
          </p:cNvPr>
          <p:cNvSpPr/>
          <p:nvPr/>
        </p:nvSpPr>
        <p:spPr>
          <a:xfrm>
            <a:off x="7585424" y="4849379"/>
            <a:ext cx="224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状态转移矩阵</a:t>
            </a:r>
          </a:p>
        </p:txBody>
      </p:sp>
    </p:spTree>
    <p:extLst>
      <p:ext uri="{BB962C8B-B14F-4D97-AF65-F5344CB8AC3E}">
        <p14:creationId xmlns:p14="http://schemas.microsoft.com/office/powerpoint/2010/main" val="1163546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缩略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</p:spTree>
    <p:extLst>
      <p:ext uri="{BB962C8B-B14F-4D97-AF65-F5344CB8AC3E}">
        <p14:creationId xmlns:p14="http://schemas.microsoft.com/office/powerpoint/2010/main" val="1622809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状态转移矩阵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State Transition Matrix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</p:spTree>
    <p:extLst>
      <p:ext uri="{BB962C8B-B14F-4D97-AF65-F5344CB8AC3E}">
        <p14:creationId xmlns:p14="http://schemas.microsoft.com/office/powerpoint/2010/main" val="3811461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多变量、多个极值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</p:spTree>
    <p:extLst>
      <p:ext uri="{BB962C8B-B14F-4D97-AF65-F5344CB8AC3E}">
        <p14:creationId xmlns:p14="http://schemas.microsoft.com/office/powerpoint/2010/main" val="557261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缩略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</p:spTree>
    <p:extLst>
      <p:ext uri="{BB962C8B-B14F-4D97-AF65-F5344CB8AC3E}">
        <p14:creationId xmlns:p14="http://schemas.microsoft.com/office/powerpoint/2010/main" val="54785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缩略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</p:spTree>
    <p:extLst>
      <p:ext uri="{BB962C8B-B14F-4D97-AF65-F5344CB8AC3E}">
        <p14:creationId xmlns:p14="http://schemas.microsoft.com/office/powerpoint/2010/main" val="1746659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缩略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79C76E-F56F-6BA2-A554-CF21F210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681" y="1069715"/>
            <a:ext cx="8083683" cy="473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53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8753597" cy="5325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初轨计算（总成绩比例：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25%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基于右侧信息和数据，给出目标在某时刻的轨道根数；</a:t>
            </a: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给出定轨结果的方位角、高度角残差；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(3)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比较历元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J2000.0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平赤道坐标系下轨道根数和瞬时真赤道坐标系下轨道根数的差别；如果日期改为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年，差别又是多少？</a:t>
            </a: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(4)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任选极少量（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3~5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个）数据点定轨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(a)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3~5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点定轨和多点定轨的差异，并尝试分析这种差异的主要来源；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(b)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哪个（些）根数受影响较大；从原理出发你觉得原因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来源是什么？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(c)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中的残差是否能当做定轨结果好坏的评价标准？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(d)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选取的极少量数据点的分布和定轨结果之间有没有什么联系？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实习作业五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924830-3B19-1FDB-6D9E-E4E8958E2353}"/>
              </a:ext>
            </a:extLst>
          </p:cNvPr>
          <p:cNvSpPr/>
          <p:nvPr/>
        </p:nvSpPr>
        <p:spPr>
          <a:xfrm>
            <a:off x="8938123" y="2324113"/>
            <a:ext cx="29565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second of day, 	azimuth (deg), 	altitude (deg)</a:t>
            </a:r>
            <a:endParaRPr lang="zh-CN" altLang="zh-CN" sz="1100" dirty="0"/>
          </a:p>
          <a:p>
            <a:r>
              <a:rPr lang="en-US" altLang="zh-CN" sz="1100" dirty="0"/>
              <a:t>28470.9946	271.9361	6.7076</a:t>
            </a:r>
            <a:endParaRPr lang="zh-CN" altLang="zh-CN" sz="1100" dirty="0"/>
          </a:p>
          <a:p>
            <a:r>
              <a:rPr lang="en-US" altLang="zh-CN" sz="1100" dirty="0"/>
              <a:t>28500.9946	275.1601	9.6311</a:t>
            </a:r>
            <a:endParaRPr lang="zh-CN" altLang="zh-CN" sz="1100" dirty="0"/>
          </a:p>
          <a:p>
            <a:r>
              <a:rPr lang="en-US" altLang="zh-CN" sz="1100" dirty="0"/>
              <a:t>28518.9946	277.6250	11.6617</a:t>
            </a:r>
            <a:endParaRPr lang="zh-CN" altLang="zh-CN" sz="1100" dirty="0"/>
          </a:p>
          <a:p>
            <a:r>
              <a:rPr lang="en-US" altLang="zh-CN" sz="1100" dirty="0"/>
              <a:t>28542.9946	281.7988	14.8009</a:t>
            </a:r>
            <a:endParaRPr lang="zh-CN" altLang="zh-CN" sz="1100" dirty="0"/>
          </a:p>
          <a:p>
            <a:r>
              <a:rPr lang="en-US" altLang="zh-CN" sz="1100" dirty="0"/>
              <a:t>28566.9946	287.4667	18.5502</a:t>
            </a:r>
            <a:endParaRPr lang="zh-CN" altLang="zh-CN" sz="1100" dirty="0"/>
          </a:p>
          <a:p>
            <a:r>
              <a:rPr lang="en-US" altLang="zh-CN" sz="1100" dirty="0"/>
              <a:t>28590.9946	295.4322	23.0017</a:t>
            </a:r>
            <a:endParaRPr lang="zh-CN" altLang="zh-CN" sz="1100" dirty="0"/>
          </a:p>
          <a:p>
            <a:r>
              <a:rPr lang="en-US" altLang="zh-CN" sz="1100" dirty="0"/>
              <a:t>28614.9946	306.9108	27.9622</a:t>
            </a:r>
            <a:endParaRPr lang="zh-CN" altLang="zh-CN" sz="1100" dirty="0"/>
          </a:p>
          <a:p>
            <a:r>
              <a:rPr lang="en-US" altLang="zh-CN" sz="1100" dirty="0"/>
              <a:t>28639.9946	323.9602	32.6148</a:t>
            </a:r>
            <a:endParaRPr lang="zh-CN" altLang="zh-CN" sz="1100" dirty="0"/>
          </a:p>
          <a:p>
            <a:r>
              <a:rPr lang="en-US" altLang="zh-CN" sz="1100" dirty="0"/>
              <a:t>28663.9946	344.6457	34.5228</a:t>
            </a:r>
            <a:endParaRPr lang="zh-CN" altLang="zh-CN" sz="1100" dirty="0"/>
          </a:p>
          <a:p>
            <a:r>
              <a:rPr lang="en-US" altLang="zh-CN" sz="1100" dirty="0"/>
              <a:t>28688.9946	6.0186	32.3749</a:t>
            </a:r>
            <a:endParaRPr lang="zh-CN" altLang="zh-CN" sz="1100" dirty="0"/>
          </a:p>
          <a:p>
            <a:r>
              <a:rPr lang="en-US" altLang="zh-CN" sz="1100" dirty="0"/>
              <a:t>28712.9946	22.1247	27.8551</a:t>
            </a:r>
            <a:endParaRPr lang="zh-CN" altLang="zh-CN" sz="1100" dirty="0"/>
          </a:p>
          <a:p>
            <a:r>
              <a:rPr lang="en-US" altLang="zh-CN" sz="1100" dirty="0"/>
              <a:t>28735.9946	33.0931	23.1380</a:t>
            </a:r>
            <a:endParaRPr lang="zh-CN" altLang="zh-CN" sz="1100" dirty="0"/>
          </a:p>
          <a:p>
            <a:r>
              <a:rPr lang="en-US" altLang="zh-CN" sz="1100" dirty="0"/>
              <a:t>28761.9946	41.6469	18.3515</a:t>
            </a:r>
            <a:endParaRPr lang="zh-CN" altLang="zh-CN" sz="1100" dirty="0"/>
          </a:p>
          <a:p>
            <a:r>
              <a:rPr lang="en-US" altLang="zh-CN" sz="1100" dirty="0"/>
              <a:t>28786.9946	47.3865	14.5154</a:t>
            </a:r>
            <a:endParaRPr lang="zh-CN" altLang="zh-CN" sz="1100" dirty="0"/>
          </a:p>
          <a:p>
            <a:r>
              <a:rPr lang="en-US" altLang="zh-CN" sz="1100" dirty="0"/>
              <a:t>28810.9946	51.44	11.4344</a:t>
            </a:r>
            <a:endParaRPr lang="zh-CN" altLang="zh-CN" sz="1100" dirty="0"/>
          </a:p>
          <a:p>
            <a:r>
              <a:rPr lang="en-US" altLang="zh-CN" sz="1100" dirty="0"/>
              <a:t>28835.9946	54.655	8.7339</a:t>
            </a:r>
            <a:endParaRPr lang="zh-CN" altLang="zh-CN" sz="1100" dirty="0"/>
          </a:p>
          <a:p>
            <a:r>
              <a:rPr lang="en-US" altLang="zh-CN" sz="1100" dirty="0"/>
              <a:t>28860.9946	57.1686	6.4067</a:t>
            </a:r>
            <a:endParaRPr lang="zh-CN" altLang="zh-CN" sz="1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532F90-4102-9C73-5570-F728930DDFC8}"/>
              </a:ext>
            </a:extLst>
          </p:cNvPr>
          <p:cNvSpPr/>
          <p:nvPr/>
        </p:nvSpPr>
        <p:spPr>
          <a:xfrm>
            <a:off x="9235932" y="1682869"/>
            <a:ext cx="2256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2002</a:t>
            </a:r>
            <a:r>
              <a:rPr lang="zh-CN" altLang="en-US" sz="1200" dirty="0"/>
              <a:t>年</a:t>
            </a:r>
            <a:r>
              <a:rPr lang="en-US" altLang="zh-CN" sz="1200" dirty="0"/>
              <a:t>3</a:t>
            </a:r>
            <a:r>
              <a:rPr lang="zh-CN" altLang="en-US" sz="1200" dirty="0"/>
              <a:t>月</a:t>
            </a:r>
            <a:r>
              <a:rPr lang="en-US" altLang="zh-CN" sz="1200" dirty="0"/>
              <a:t>30</a:t>
            </a:r>
            <a:r>
              <a:rPr lang="zh-CN" altLang="en-US" sz="1200" dirty="0"/>
              <a:t>日</a:t>
            </a:r>
          </a:p>
          <a:p>
            <a:r>
              <a:rPr lang="zh-CN" altLang="en-US" sz="1200" dirty="0"/>
              <a:t>测站坐标</a:t>
            </a:r>
            <a:r>
              <a:rPr lang="en-US" altLang="zh-CN" sz="1200" dirty="0"/>
              <a:t>: 120°E, 36°N, 40 m</a:t>
            </a:r>
          </a:p>
        </p:txBody>
      </p:sp>
    </p:spTree>
    <p:extLst>
      <p:ext uri="{BB962C8B-B14F-4D97-AF65-F5344CB8AC3E}">
        <p14:creationId xmlns:p14="http://schemas.microsoft.com/office/powerpoint/2010/main" val="342537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16999" y="1746934"/>
            <a:ext cx="7280653" cy="480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初轨确定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基于少量观测量获取轨道初值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先验信息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精密定轨原理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轨道改进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2022-09-30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2022-10-21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2022-11-11+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88327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9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初轨确定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面临场景：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弧段短、数据少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坐标系：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通常：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地心平赤道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也可以：瞬时地心真赤道坐标系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时间：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：计算地球自转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：计算历元时间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F59DD92-2603-26FB-BE9F-AFED9B0437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5604"/>
              </p:ext>
            </p:extLst>
          </p:nvPr>
        </p:nvGraphicFramePr>
        <p:xfrm>
          <a:off x="9014248" y="3743453"/>
          <a:ext cx="17716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86320" imgH="199800" progId="Equation.AxMath">
                  <p:embed/>
                </p:oleObj>
              </mc:Choice>
              <mc:Fallback>
                <p:oleObj name="AxMath" r:id="rId2" imgW="8863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14248" y="3743453"/>
                        <a:ext cx="17716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22AF68D-884D-BB27-DACD-BE0253961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975846"/>
              </p:ext>
            </p:extLst>
          </p:nvPr>
        </p:nvGraphicFramePr>
        <p:xfrm>
          <a:off x="9369254" y="2755638"/>
          <a:ext cx="10731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37120" imgH="192960" progId="Equation.AxMath">
                  <p:embed/>
                </p:oleObj>
              </mc:Choice>
              <mc:Fallback>
                <p:oleObj name="AxMath" r:id="rId4" imgW="537120" imgH="192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F59DD92-2603-26FB-BE9F-AFED9B0437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9254" y="2755638"/>
                        <a:ext cx="10731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3BDE8B2-9D88-4E6C-3E7A-C2A2ED7BD9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720886"/>
              </p:ext>
            </p:extLst>
          </p:nvPr>
        </p:nvGraphicFramePr>
        <p:xfrm>
          <a:off x="11552320" y="3241332"/>
          <a:ext cx="314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56960" imgH="190440" progId="Equation.AxMath">
                  <p:embed/>
                </p:oleObj>
              </mc:Choice>
              <mc:Fallback>
                <p:oleObj name="AxMath" r:id="rId6" imgW="15696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622AF68D-884D-BB27-DACD-BE0253961D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552320" y="3241332"/>
                        <a:ext cx="3143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8BEB4AD-4C97-A30A-C55A-F5FB1F90CF45}"/>
              </a:ext>
            </a:extLst>
          </p:cNvPr>
          <p:cNvCxnSpPr>
            <a:cxnSpLocks/>
          </p:cNvCxnSpPr>
          <p:nvPr/>
        </p:nvCxnSpPr>
        <p:spPr>
          <a:xfrm flipV="1">
            <a:off x="8326867" y="2999308"/>
            <a:ext cx="584617" cy="34474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EF95A78-49EC-0C86-1872-00CBE94B33F8}"/>
              </a:ext>
            </a:extLst>
          </p:cNvPr>
          <p:cNvCxnSpPr>
            <a:cxnSpLocks/>
          </p:cNvCxnSpPr>
          <p:nvPr/>
        </p:nvCxnSpPr>
        <p:spPr>
          <a:xfrm>
            <a:off x="10832248" y="2989899"/>
            <a:ext cx="584616" cy="25143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532BBA7-AD9C-21FB-F153-FCC3DB817CEB}"/>
              </a:ext>
            </a:extLst>
          </p:cNvPr>
          <p:cNvCxnSpPr>
            <a:cxnSpLocks/>
          </p:cNvCxnSpPr>
          <p:nvPr/>
        </p:nvCxnSpPr>
        <p:spPr>
          <a:xfrm flipV="1">
            <a:off x="10832247" y="3602069"/>
            <a:ext cx="584617" cy="29387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31518D4-2535-7333-7BFB-35717F566438}"/>
              </a:ext>
            </a:extLst>
          </p:cNvPr>
          <p:cNvSpPr/>
          <p:nvPr/>
        </p:nvSpPr>
        <p:spPr>
          <a:xfrm>
            <a:off x="7153614" y="3316613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观测数据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7D859DF-63E1-E82A-11E4-813638823C3D}"/>
              </a:ext>
            </a:extLst>
          </p:cNvPr>
          <p:cNvCxnSpPr>
            <a:cxnSpLocks/>
          </p:cNvCxnSpPr>
          <p:nvPr/>
        </p:nvCxnSpPr>
        <p:spPr>
          <a:xfrm>
            <a:off x="8313186" y="3644508"/>
            <a:ext cx="584616" cy="25143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F5CE35E-7ECF-C7F9-095B-C10E286C1336}"/>
              </a:ext>
            </a:extLst>
          </p:cNvPr>
          <p:cNvSpPr/>
          <p:nvPr/>
        </p:nvSpPr>
        <p:spPr>
          <a:xfrm>
            <a:off x="9088304" y="2375481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Laplace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F27D634-E605-6B6B-9070-F5FE7FFE46BE}"/>
              </a:ext>
            </a:extLst>
          </p:cNvPr>
          <p:cNvSpPr/>
          <p:nvPr/>
        </p:nvSpPr>
        <p:spPr>
          <a:xfrm>
            <a:off x="9162361" y="4205237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Gauss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72D05E-48B4-311B-3557-3B25397C21E1}"/>
              </a:ext>
            </a:extLst>
          </p:cNvPr>
          <p:cNvSpPr/>
          <p:nvPr/>
        </p:nvSpPr>
        <p:spPr>
          <a:xfrm>
            <a:off x="6055586" y="1642899"/>
            <a:ext cx="4771762" cy="428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早期分类：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书上：广义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Laplace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80E7170E-6170-4A93-BDEB-F578A9D06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742287"/>
              </p:ext>
            </p:extLst>
          </p:nvPr>
        </p:nvGraphicFramePr>
        <p:xfrm>
          <a:off x="4991439" y="5711149"/>
          <a:ext cx="21621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081080" imgH="403920" progId="Equation.AxMath">
                  <p:embed/>
                </p:oleObj>
              </mc:Choice>
              <mc:Fallback>
                <p:oleObj name="AxMath" r:id="rId8" imgW="1081080" imgH="403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91439" y="5711149"/>
                        <a:ext cx="2162175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0075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E8C1EFD-E40E-F362-0408-3E8623DAFE7D}"/>
              </a:ext>
            </a:extLst>
          </p:cNvPr>
          <p:cNvSpPr/>
          <p:nvPr/>
        </p:nvSpPr>
        <p:spPr>
          <a:xfrm>
            <a:off x="329297" y="5456357"/>
            <a:ext cx="4152259" cy="10178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5536137" cy="367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测量几何关系：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站坐标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观测矢量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A274793-0047-FA6D-C942-A1B3D9203B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598920"/>
              </p:ext>
            </p:extLst>
          </p:nvPr>
        </p:nvGraphicFramePr>
        <p:xfrm>
          <a:off x="2405427" y="2279225"/>
          <a:ext cx="1238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618480" imgH="190440" progId="Equation.AxMath">
                  <p:embed/>
                </p:oleObj>
              </mc:Choice>
              <mc:Fallback>
                <p:oleObj name="AxMath" r:id="rId2" imgW="61848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5427" y="2279225"/>
                        <a:ext cx="12382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599EA63-B9B6-470D-E1DA-80A43023AB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674366"/>
              </p:ext>
            </p:extLst>
          </p:nvPr>
        </p:nvGraphicFramePr>
        <p:xfrm>
          <a:off x="2690349" y="2752737"/>
          <a:ext cx="1812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07200" imgH="196560" progId="Equation.AxMath">
                  <p:embed/>
                </p:oleObj>
              </mc:Choice>
              <mc:Fallback>
                <p:oleObj name="AxMath" r:id="rId4" imgW="907200" imgH="1965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274793-0047-FA6D-C942-A1B3D9203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0349" y="2752737"/>
                        <a:ext cx="18129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9DBAD72-2FC1-CC89-A559-312C0BA3854B}"/>
              </a:ext>
            </a:extLst>
          </p:cNvPr>
          <p:cNvSpPr/>
          <p:nvPr/>
        </p:nvSpPr>
        <p:spPr>
          <a:xfrm>
            <a:off x="1507064" y="3791169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赤道测角资料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B56D91-7A10-0E04-DB28-465FCCD1655A}"/>
              </a:ext>
            </a:extLst>
          </p:cNvPr>
          <p:cNvSpPr/>
          <p:nvPr/>
        </p:nvSpPr>
        <p:spPr>
          <a:xfrm>
            <a:off x="4274636" y="3795928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地平测角资料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FC2FDBD-9DFD-307A-99D4-385A58CF6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803830"/>
              </p:ext>
            </p:extLst>
          </p:nvPr>
        </p:nvGraphicFramePr>
        <p:xfrm>
          <a:off x="2923995" y="3146437"/>
          <a:ext cx="2327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63160" imgH="227880" progId="Equation.AxMath">
                  <p:embed/>
                </p:oleObj>
              </mc:Choice>
              <mc:Fallback>
                <p:oleObj name="AxMath" r:id="rId6" imgW="116316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3995" y="3146437"/>
                        <a:ext cx="23272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27FCF09-C13A-371A-32A9-6A3088B50F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945992"/>
              </p:ext>
            </p:extLst>
          </p:nvPr>
        </p:nvGraphicFramePr>
        <p:xfrm>
          <a:off x="996212" y="4165842"/>
          <a:ext cx="4742165" cy="910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868120" imgH="550080" progId="Equation.AxMath">
                  <p:embed/>
                </p:oleObj>
              </mc:Choice>
              <mc:Fallback>
                <p:oleObj name="AxMath" r:id="rId8" imgW="2868120" imgH="55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6212" y="4165842"/>
                        <a:ext cx="4742165" cy="910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9DA94C56-3AC8-2F29-733E-E320147C8168}"/>
              </a:ext>
            </a:extLst>
          </p:cNvPr>
          <p:cNvSpPr/>
          <p:nvPr/>
        </p:nvSpPr>
        <p:spPr>
          <a:xfrm>
            <a:off x="2968797" y="4775756"/>
            <a:ext cx="16235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（忽略了极移）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801AA91-81EB-522C-6C00-8F44465D4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183581"/>
              </p:ext>
            </p:extLst>
          </p:nvPr>
        </p:nvGraphicFramePr>
        <p:xfrm>
          <a:off x="1055389" y="5631665"/>
          <a:ext cx="3426167" cy="84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239200" imgH="550080" progId="Equation.AxMath">
                  <p:embed/>
                </p:oleObj>
              </mc:Choice>
              <mc:Fallback>
                <p:oleObj name="AxMath" r:id="rId10" imgW="2239200" imgH="5500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274793-0047-FA6D-C942-A1B3D9203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55389" y="5631665"/>
                        <a:ext cx="3426167" cy="842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8CD0C29C-20B4-2C2D-9BDA-CA410C04002D}"/>
              </a:ext>
            </a:extLst>
          </p:cNvPr>
          <p:cNvSpPr/>
          <p:nvPr/>
        </p:nvSpPr>
        <p:spPr>
          <a:xfrm>
            <a:off x="126246" y="5456357"/>
            <a:ext cx="20721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瞬时真赤道下：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FA03F3-5113-10FE-512B-70DC5C3FBC2C}"/>
              </a:ext>
            </a:extLst>
          </p:cNvPr>
          <p:cNvSpPr/>
          <p:nvPr/>
        </p:nvSpPr>
        <p:spPr>
          <a:xfrm>
            <a:off x="5944124" y="1052513"/>
            <a:ext cx="6186244" cy="370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运动方程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泰勒展开               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429BA2F-214E-345C-CF9C-6D693F308D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485635"/>
              </p:ext>
            </p:extLst>
          </p:nvPr>
        </p:nvGraphicFramePr>
        <p:xfrm>
          <a:off x="7157671" y="4224196"/>
          <a:ext cx="43878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193480" imgH="239040" progId="Equation.AxMath">
                  <p:embed/>
                </p:oleObj>
              </mc:Choice>
              <mc:Fallback>
                <p:oleObj name="AxMath" r:id="rId12" imgW="2193480" imgH="239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C81509AE-773A-4FA2-D9D9-C5F8D66668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57671" y="4224196"/>
                        <a:ext cx="43878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D9237E48-7C7A-3446-ABEE-B4B810F3C8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827054"/>
              </p:ext>
            </p:extLst>
          </p:nvPr>
        </p:nvGraphicFramePr>
        <p:xfrm>
          <a:off x="7152814" y="1971666"/>
          <a:ext cx="22383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119960" imgH="730080" progId="Equation.AxMath">
                  <p:embed/>
                </p:oleObj>
              </mc:Choice>
              <mc:Fallback>
                <p:oleObj name="AxMath" r:id="rId14" imgW="1119960" imgH="7300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0D52976-A29C-F2AF-A6C2-5DD72862F4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52814" y="1971666"/>
                        <a:ext cx="2238375" cy="146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321FF05D-FD28-8317-059B-105D051CBCE6}"/>
              </a:ext>
            </a:extLst>
          </p:cNvPr>
          <p:cNvSpPr/>
          <p:nvPr/>
        </p:nvSpPr>
        <p:spPr>
          <a:xfrm>
            <a:off x="8743264" y="1802389"/>
            <a:ext cx="2876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书上加入了</a:t>
            </a:r>
            <a:r>
              <a: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项和第三体引力通常不需要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F727C83B-3C25-A473-7EEB-A0FDCBD79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258132"/>
              </p:ext>
            </p:extLst>
          </p:nvPr>
        </p:nvGraphicFramePr>
        <p:xfrm>
          <a:off x="8214627" y="3736652"/>
          <a:ext cx="10572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28480" imgH="199800" progId="Equation.AxMath">
                  <p:embed/>
                </p:oleObj>
              </mc:Choice>
              <mc:Fallback>
                <p:oleObj name="AxMath" r:id="rId16" imgW="5284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7B7BE86-756F-4C96-191E-8D98B845E2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214627" y="3736652"/>
                        <a:ext cx="105727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5CE7DB37-F6C2-BAAD-B4EB-1D473978896A}"/>
              </a:ext>
            </a:extLst>
          </p:cNvPr>
          <p:cNvSpPr/>
          <p:nvPr/>
        </p:nvSpPr>
        <p:spPr>
          <a:xfrm>
            <a:off x="8064839" y="4782724"/>
            <a:ext cx="39810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（对于二体问题，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存在封闭表达式）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9E532649-72EE-52B9-1893-340471F01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490103"/>
              </p:ext>
            </p:extLst>
          </p:nvPr>
        </p:nvGraphicFramePr>
        <p:xfrm>
          <a:off x="6963908" y="5666200"/>
          <a:ext cx="38258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913040" imgH="230040" progId="Equation.AxMath">
                  <p:embed/>
                </p:oleObj>
              </mc:Choice>
              <mc:Fallback>
                <p:oleObj name="AxMath" r:id="rId18" imgW="1913040" imgH="230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CC8BCDF-A52F-5220-BA88-895D5E9494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63908" y="5666200"/>
                        <a:ext cx="382587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77958243-B211-53FD-F203-3CDF67D739FA}"/>
              </a:ext>
            </a:extLst>
          </p:cNvPr>
          <p:cNvSpPr/>
          <p:nvPr/>
        </p:nvSpPr>
        <p:spPr>
          <a:xfrm>
            <a:off x="5300757" y="5631064"/>
            <a:ext cx="1627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消去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10667EC-335C-A2D0-B82C-5891B6EAFF1A}"/>
              </a:ext>
            </a:extLst>
          </p:cNvPr>
          <p:cNvCxnSpPr>
            <a:cxnSpLocks/>
          </p:cNvCxnSpPr>
          <p:nvPr/>
        </p:nvCxnSpPr>
        <p:spPr>
          <a:xfrm>
            <a:off x="4839629" y="5301762"/>
            <a:ext cx="72460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C7E8660-E48B-4903-4C60-9C365574F66A}"/>
              </a:ext>
            </a:extLst>
          </p:cNvPr>
          <p:cNvSpPr/>
          <p:nvPr/>
        </p:nvSpPr>
        <p:spPr>
          <a:xfrm>
            <a:off x="8365381" y="6130137"/>
            <a:ext cx="156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未知量（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51681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0" grpId="0"/>
      <p:bldP spid="11" grpId="0"/>
      <p:bldP spid="15" grpId="0"/>
      <p:bldP spid="20" grpId="0"/>
      <p:bldP spid="21" grpId="0"/>
      <p:bldP spid="24" grpId="0"/>
      <p:bldP spid="27" grpId="0"/>
      <p:bldP spid="30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表达式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1AD3D5B-1D1C-37A8-41BC-F9075AF57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871613"/>
              </p:ext>
            </p:extLst>
          </p:nvPr>
        </p:nvGraphicFramePr>
        <p:xfrm>
          <a:off x="4962842" y="3860799"/>
          <a:ext cx="7016750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788360" imgH="1846080" progId="Equation.AxMath">
                  <p:embed/>
                </p:oleObj>
              </mc:Choice>
              <mc:Fallback>
                <p:oleObj name="AxMath" r:id="rId2" imgW="4788360" imgH="18460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154B484-029F-E334-D467-E9087A7844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62842" y="3860799"/>
                        <a:ext cx="7016750" cy="2708275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23E15EF-02E1-51DC-64A5-9C0247190E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812376"/>
              </p:ext>
            </p:extLst>
          </p:nvPr>
        </p:nvGraphicFramePr>
        <p:xfrm>
          <a:off x="10453688" y="5608637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13280" imgH="196920" progId="Equation.AxMath">
                  <p:embed/>
                </p:oleObj>
              </mc:Choice>
              <mc:Fallback>
                <p:oleObj name="AxMath" r:id="rId4" imgW="413280" imgH="1969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86D12D3-68CF-A22D-86D7-A2372CB926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53688" y="5608637"/>
                        <a:ext cx="825500" cy="3937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C56555A1-42FC-A235-D048-505E40085225}"/>
              </a:ext>
            </a:extLst>
          </p:cNvPr>
          <p:cNvSpPr/>
          <p:nvPr/>
        </p:nvSpPr>
        <p:spPr>
          <a:xfrm>
            <a:off x="10085871" y="6101039"/>
            <a:ext cx="156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归一化量纲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52F3544-26A1-1489-808A-83762E5900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173971"/>
              </p:ext>
            </p:extLst>
          </p:nvPr>
        </p:nvGraphicFramePr>
        <p:xfrm>
          <a:off x="3425826" y="1313429"/>
          <a:ext cx="36972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51480" imgH="201600" progId="Equation.AxMath">
                  <p:embed/>
                </p:oleObj>
              </mc:Choice>
              <mc:Fallback>
                <p:oleObj name="AxMath" r:id="rId6" imgW="1851480" imgH="2016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9C1F0D6B-02DB-E498-0AE5-3CC2A27941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5826" y="1313429"/>
                        <a:ext cx="3697287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D8FBDF6-F522-838F-8144-9099E8DF9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594265"/>
              </p:ext>
            </p:extLst>
          </p:nvPr>
        </p:nvGraphicFramePr>
        <p:xfrm>
          <a:off x="1077913" y="2014747"/>
          <a:ext cx="41846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091960" imgH="236880" progId="Equation.AxMath">
                  <p:embed/>
                </p:oleObj>
              </mc:Choice>
              <mc:Fallback>
                <p:oleObj name="AxMath" r:id="rId8" imgW="2091960" imgH="23688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77913" y="2014747"/>
                        <a:ext cx="41846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57AB17A-1149-8B74-E7A9-24176A7108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335093"/>
              </p:ext>
            </p:extLst>
          </p:nvPr>
        </p:nvGraphicFramePr>
        <p:xfrm>
          <a:off x="1077913" y="2505284"/>
          <a:ext cx="41529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76480" imgH="348120" progId="Equation.AxMath">
                  <p:embed/>
                </p:oleObj>
              </mc:Choice>
              <mc:Fallback>
                <p:oleObj name="AxMath" r:id="rId10" imgW="2076480" imgH="348120" progId="Equation.AxMat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9843B3CB-8BC0-0D78-1372-E4414F12B5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7913" y="2505284"/>
                        <a:ext cx="41529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52279C5-4500-F6DE-4A17-07C395C43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629179"/>
              </p:ext>
            </p:extLst>
          </p:nvPr>
        </p:nvGraphicFramePr>
        <p:xfrm>
          <a:off x="5980113" y="1821072"/>
          <a:ext cx="4983162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490120" imgH="747360" progId="Equation.AxMath">
                  <p:embed/>
                </p:oleObj>
              </mc:Choice>
              <mc:Fallback>
                <p:oleObj name="AxMath" r:id="rId12" imgW="2490120" imgH="7473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9009EC20-07A6-A9F5-D1EC-C57BD40203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80113" y="1821072"/>
                        <a:ext cx="4983162" cy="149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45420B6-A432-575C-E50F-EF9E8BBF8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576922"/>
              </p:ext>
            </p:extLst>
          </p:nvPr>
        </p:nvGraphicFramePr>
        <p:xfrm>
          <a:off x="1200467" y="3908425"/>
          <a:ext cx="32099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604880" imgH="690120" progId="Equation.AxMath">
                  <p:embed/>
                </p:oleObj>
              </mc:Choice>
              <mc:Fallback>
                <p:oleObj name="AxMath" r:id="rId14" imgW="1604880" imgH="6901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0D8FBDF6-F522-838F-8144-9099E8DF97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00467" y="3908425"/>
                        <a:ext cx="3209925" cy="1381125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D99CAC9-AF15-0522-8D07-9AEB3D9A25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800862"/>
              </p:ext>
            </p:extLst>
          </p:nvPr>
        </p:nvGraphicFramePr>
        <p:xfrm>
          <a:off x="1854201" y="5394285"/>
          <a:ext cx="1571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785160" imgH="190440" progId="Equation.AxMath">
                  <p:embed/>
                </p:oleObj>
              </mc:Choice>
              <mc:Fallback>
                <p:oleObj name="AxMath" r:id="rId16" imgW="78516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54201" y="5394285"/>
                        <a:ext cx="15716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EC86AB0-C034-3002-8DDF-4F260C0F9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451535"/>
              </p:ext>
            </p:extLst>
          </p:nvPr>
        </p:nvGraphicFramePr>
        <p:xfrm>
          <a:off x="520223" y="6021387"/>
          <a:ext cx="4258311" cy="58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779200" imgH="380880" progId="Equation.AxMath">
                  <p:embed/>
                </p:oleObj>
              </mc:Choice>
              <mc:Fallback>
                <p:oleObj name="AxMath" r:id="rId18" imgW="2779200" imgH="3808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D99CAC9-AF15-0522-8D07-9AEB3D9A25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20223" y="6021387"/>
                        <a:ext cx="4258311" cy="583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8F33D644-76F1-8D30-EB1B-E83B8711A4EE}"/>
              </a:ext>
            </a:extLst>
          </p:cNvPr>
          <p:cNvSpPr/>
          <p:nvPr/>
        </p:nvSpPr>
        <p:spPr>
          <a:xfrm>
            <a:off x="470215" y="5719702"/>
            <a:ext cx="3880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用下式替代解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Kepler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083323-527D-F75D-E98A-EAC84676749B}"/>
              </a:ext>
            </a:extLst>
          </p:cNvPr>
          <p:cNvSpPr/>
          <p:nvPr/>
        </p:nvSpPr>
        <p:spPr>
          <a:xfrm>
            <a:off x="470215" y="3337084"/>
            <a:ext cx="2673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封闭表达式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9862D23-2C84-144A-3344-EE7C178871F1}"/>
              </a:ext>
            </a:extLst>
          </p:cNvPr>
          <p:cNvSpPr/>
          <p:nvPr/>
        </p:nvSpPr>
        <p:spPr>
          <a:xfrm>
            <a:off x="4611846" y="3306783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展开式</a:t>
            </a:r>
          </a:p>
        </p:txBody>
      </p:sp>
    </p:spTree>
    <p:extLst>
      <p:ext uri="{BB962C8B-B14F-4D97-AF65-F5344CB8AC3E}">
        <p14:creationId xmlns:p14="http://schemas.microsoft.com/office/powerpoint/2010/main" val="2355301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4EC593B4-8519-5A04-64D4-5175792F82D9}"/>
              </a:ext>
            </a:extLst>
          </p:cNvPr>
          <p:cNvSpPr/>
          <p:nvPr/>
        </p:nvSpPr>
        <p:spPr>
          <a:xfrm>
            <a:off x="6807059" y="1149272"/>
            <a:ext cx="4989212" cy="5381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初值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开始阶段不建议使用封闭表达式，避免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迭代停止判定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RMS (root mean square)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定轨流程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A7617B8-C096-86F0-CBAC-C64DE56B6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439918"/>
              </p:ext>
            </p:extLst>
          </p:nvPr>
        </p:nvGraphicFramePr>
        <p:xfrm>
          <a:off x="2032664" y="1817622"/>
          <a:ext cx="29146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56920" imgH="230040" progId="Equation.AxMath">
                  <p:embed/>
                </p:oleObj>
              </mc:Choice>
              <mc:Fallback>
                <p:oleObj name="AxMath" r:id="rId2" imgW="1456920" imgH="2300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02D6BB3-82DA-ABAC-F7A7-B94A6F994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664" y="1817622"/>
                        <a:ext cx="29146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46168A9-BA6A-774C-995C-0CCC04C64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231079"/>
              </p:ext>
            </p:extLst>
          </p:nvPr>
        </p:nvGraphicFramePr>
        <p:xfrm>
          <a:off x="965481" y="2665048"/>
          <a:ext cx="58959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317400" imgH="599040" progId="Equation.AxMath">
                  <p:embed/>
                </p:oleObj>
              </mc:Choice>
              <mc:Fallback>
                <p:oleObj name="AxMath" r:id="rId4" imgW="3317400" imgH="5990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5481" y="2665048"/>
                        <a:ext cx="5895975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6387875-24F0-A433-590D-16096BAC89EA}"/>
              </a:ext>
            </a:extLst>
          </p:cNvPr>
          <p:cNvSpPr/>
          <p:nvPr/>
        </p:nvSpPr>
        <p:spPr>
          <a:xfrm>
            <a:off x="1152680" y="4096355"/>
            <a:ext cx="4410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只有两个独立，需要至少三次观测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DAA0130-7449-4299-850A-65D28F51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07588"/>
              </p:ext>
            </p:extLst>
          </p:nvPr>
        </p:nvGraphicFramePr>
        <p:xfrm>
          <a:off x="8145866" y="1341253"/>
          <a:ext cx="1987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94320" imgH="194760" progId="Equation.AxMath">
                  <p:embed/>
                </p:oleObj>
              </mc:Choice>
              <mc:Fallback>
                <p:oleObj name="AxMath" r:id="rId6" imgW="994320" imgH="1947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6136F89-8EC9-AF4E-CB74-5E2027F71A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45866" y="1341253"/>
                        <a:ext cx="198755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DB7F0FE-7D3C-57CE-7DA1-2807790D7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049422"/>
              </p:ext>
            </p:extLst>
          </p:nvPr>
        </p:nvGraphicFramePr>
        <p:xfrm>
          <a:off x="7397451" y="4429152"/>
          <a:ext cx="46323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16600" imgH="194760" progId="Equation.AxMath">
                  <p:embed/>
                </p:oleObj>
              </mc:Choice>
              <mc:Fallback>
                <p:oleObj name="AxMath" r:id="rId8" imgW="2316600" imgH="1947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402FB49-B52E-63E1-9333-6791B77C7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97451" y="4429152"/>
                        <a:ext cx="46323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CD7509E9-BA0C-C837-DD80-76B94EAAA1D0}"/>
              </a:ext>
            </a:extLst>
          </p:cNvPr>
          <p:cNvSpPr/>
          <p:nvPr/>
        </p:nvSpPr>
        <p:spPr>
          <a:xfrm>
            <a:off x="10165347" y="1334829"/>
            <a:ext cx="20406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（匀速直线运动）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3F890E9-D7FA-C14B-B8DF-6EFB911D6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371393"/>
              </p:ext>
            </p:extLst>
          </p:nvPr>
        </p:nvGraphicFramePr>
        <p:xfrm>
          <a:off x="8151131" y="2045206"/>
          <a:ext cx="3420070" cy="63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881360" imgH="348120" progId="Equation.AxMath">
                  <p:embed/>
                </p:oleObj>
              </mc:Choice>
              <mc:Fallback>
                <p:oleObj name="AxMath" r:id="rId10" imgW="1881360" imgH="34812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CDAA0130-7449-4299-850A-65D28F51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51131" y="2045206"/>
                        <a:ext cx="3420070" cy="632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3E2812D8-115B-DFCB-5135-C60160EB7888}"/>
              </a:ext>
            </a:extLst>
          </p:cNvPr>
          <p:cNvSpPr/>
          <p:nvPr/>
        </p:nvSpPr>
        <p:spPr>
          <a:xfrm>
            <a:off x="8404419" y="1676413"/>
            <a:ext cx="1470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987CD47-9CF0-E06A-2070-1AA9B477D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173945"/>
              </p:ext>
            </p:extLst>
          </p:nvPr>
        </p:nvGraphicFramePr>
        <p:xfrm>
          <a:off x="2805594" y="4750282"/>
          <a:ext cx="2157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715680" imgH="189360" progId="Equation.AxMath">
                  <p:embed/>
                </p:oleObj>
              </mc:Choice>
              <mc:Fallback>
                <p:oleObj name="AxMath" r:id="rId12" imgW="715680" imgH="189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05594" y="4750282"/>
                        <a:ext cx="2157412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右 21">
            <a:extLst>
              <a:ext uri="{FF2B5EF4-FFF2-40B4-BE49-F238E27FC236}">
                <a16:creationId xmlns:a16="http://schemas.microsoft.com/office/drawing/2014/main" id="{DF262D9F-1128-3BE4-CC72-EEB331920FF0}"/>
              </a:ext>
            </a:extLst>
          </p:cNvPr>
          <p:cNvSpPr/>
          <p:nvPr/>
        </p:nvSpPr>
        <p:spPr>
          <a:xfrm>
            <a:off x="353590" y="2996572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7A303FE-6CE1-872C-DB93-B6D4C65E3294}"/>
              </a:ext>
            </a:extLst>
          </p:cNvPr>
          <p:cNvSpPr/>
          <p:nvPr/>
        </p:nvSpPr>
        <p:spPr>
          <a:xfrm>
            <a:off x="2152777" y="4837625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5E652F6-3A5B-F406-172D-2E90BF394C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691057"/>
              </p:ext>
            </p:extLst>
          </p:nvPr>
        </p:nvGraphicFramePr>
        <p:xfrm>
          <a:off x="5464470" y="4141737"/>
          <a:ext cx="727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363240" imgH="189360" progId="Equation.AxMath">
                  <p:embed/>
                </p:oleObj>
              </mc:Choice>
              <mc:Fallback>
                <p:oleObj name="AxMath" r:id="rId14" imgW="363240" imgH="189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64470" y="4141737"/>
                        <a:ext cx="727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0E3F4F8-1F57-6441-9AA2-062C150ECB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299418"/>
              </p:ext>
            </p:extLst>
          </p:nvPr>
        </p:nvGraphicFramePr>
        <p:xfrm>
          <a:off x="8830261" y="3187592"/>
          <a:ext cx="1734568" cy="63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54000" imgH="348120" progId="Equation.AxMath">
                  <p:embed/>
                </p:oleObj>
              </mc:Choice>
              <mc:Fallback>
                <p:oleObj name="AxMath" r:id="rId16" imgW="95400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30261" y="3187592"/>
                        <a:ext cx="1734568" cy="632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E811B247-12C4-9B49-D812-E99B154E38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890634"/>
              </p:ext>
            </p:extLst>
          </p:nvPr>
        </p:nvGraphicFramePr>
        <p:xfrm>
          <a:off x="7270828" y="5506427"/>
          <a:ext cx="1760606" cy="1021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018080" imgH="590040" progId="Equation.AxMath">
                  <p:embed/>
                </p:oleObj>
              </mc:Choice>
              <mc:Fallback>
                <p:oleObj name="AxMath" r:id="rId18" imgW="1018080" imgH="5900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3128DF5-736A-8904-1559-567031F48F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270828" y="5506427"/>
                        <a:ext cx="1760606" cy="1021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EE7E090A-AC48-8014-AAB9-FD8D8E3D9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069044"/>
              </p:ext>
            </p:extLst>
          </p:nvPr>
        </p:nvGraphicFramePr>
        <p:xfrm>
          <a:off x="10554890" y="5651617"/>
          <a:ext cx="1518479" cy="75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850680" imgH="424800" progId="Equation.AxMath">
                  <p:embed/>
                </p:oleObj>
              </mc:Choice>
              <mc:Fallback>
                <p:oleObj name="AxMath" r:id="rId20" imgW="850680" imgH="42480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01310BD0-FD96-BE05-F585-EE3720F3C0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554890" y="5651617"/>
                        <a:ext cx="1518479" cy="759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091E173B-FB9C-9BD3-2340-304BBC10E728}"/>
              </a:ext>
            </a:extLst>
          </p:cNvPr>
          <p:cNvSpPr/>
          <p:nvPr/>
        </p:nvSpPr>
        <p:spPr>
          <a:xfrm>
            <a:off x="9137519" y="5800547"/>
            <a:ext cx="16439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注意经角：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71AD41A4-8D89-F0E6-7DEE-D93B594027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795155"/>
              </p:ext>
            </p:extLst>
          </p:nvPr>
        </p:nvGraphicFramePr>
        <p:xfrm>
          <a:off x="2488448" y="5231295"/>
          <a:ext cx="2759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647720" imgH="196920" progId="Equation.AxMath">
                  <p:embed/>
                </p:oleObj>
              </mc:Choice>
              <mc:Fallback>
                <p:oleObj name="AxMath" r:id="rId22" imgW="164772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488448" y="5231295"/>
                        <a:ext cx="275907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B805DE-BB20-3E79-D33E-51EE449E3D07}"/>
              </a:ext>
            </a:extLst>
          </p:cNvPr>
          <p:cNvSpPr/>
          <p:nvPr/>
        </p:nvSpPr>
        <p:spPr>
          <a:xfrm>
            <a:off x="9226446" y="5651617"/>
            <a:ext cx="2846923" cy="759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2A99279-4ACF-5CD7-293B-726932667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372443"/>
              </p:ext>
            </p:extLst>
          </p:nvPr>
        </p:nvGraphicFramePr>
        <p:xfrm>
          <a:off x="2075826" y="6128237"/>
          <a:ext cx="4587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152280" imgH="189000" progId="Equation.AxMath">
                  <p:embed/>
                </p:oleObj>
              </mc:Choice>
              <mc:Fallback>
                <p:oleObj name="AxMath" r:id="rId24" imgW="152280" imgH="18900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987CD47-9CF0-E06A-2070-1AA9B477DB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075826" y="6128237"/>
                        <a:ext cx="458787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3F184D1-BFDB-2BE9-0997-FFA1158F3B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016143"/>
              </p:ext>
            </p:extLst>
          </p:nvPr>
        </p:nvGraphicFramePr>
        <p:xfrm>
          <a:off x="4112740" y="6128237"/>
          <a:ext cx="4254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140760" imgH="189000" progId="Equation.AxMath">
                  <p:embed/>
                </p:oleObj>
              </mc:Choice>
              <mc:Fallback>
                <p:oleObj name="AxMath" r:id="rId26" imgW="14076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2A99279-4ACF-5CD7-293B-7269326672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112740" y="6128237"/>
                        <a:ext cx="42545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44B9B90-8204-5E90-A9A6-157E7B004573}"/>
              </a:ext>
            </a:extLst>
          </p:cNvPr>
          <p:cNvSpPr/>
          <p:nvPr/>
        </p:nvSpPr>
        <p:spPr>
          <a:xfrm>
            <a:off x="2099309" y="6146399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76A49A-3902-07CF-EBA5-059328571332}"/>
              </a:ext>
            </a:extLst>
          </p:cNvPr>
          <p:cNvSpPr/>
          <p:nvPr/>
        </p:nvSpPr>
        <p:spPr>
          <a:xfrm>
            <a:off x="4042222" y="6146399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</a:t>
            </a:r>
          </a:p>
        </p:txBody>
      </p:sp>
    </p:spTree>
    <p:extLst>
      <p:ext uri="{BB962C8B-B14F-4D97-AF65-F5344CB8AC3E}">
        <p14:creationId xmlns:p14="http://schemas.microsoft.com/office/powerpoint/2010/main" val="3849521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  <p:bldP spid="16" grpId="0"/>
      <p:bldP spid="19" grpId="0"/>
      <p:bldP spid="33" grpId="0"/>
      <p:bldP spid="4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最小二乘原理：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残差平方和达极小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残差平方和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9F037E-CBE2-709B-C0CB-B5C20329949D}"/>
              </a:ext>
            </a:extLst>
          </p:cNvPr>
          <p:cNvSpPr/>
          <p:nvPr/>
        </p:nvSpPr>
        <p:spPr>
          <a:xfrm>
            <a:off x="2784323" y="6016108"/>
            <a:ext cx="530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（实际计算中不用求逆：高斯消去法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LU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分解法）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7C9024-B6F8-ADE9-925D-A495FE3457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59952"/>
              </p:ext>
            </p:extLst>
          </p:nvPr>
        </p:nvGraphicFramePr>
        <p:xfrm>
          <a:off x="3513499" y="5339685"/>
          <a:ext cx="2759075" cy="493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19600" imgH="199800" progId="Equation.AxMath">
                  <p:embed/>
                </p:oleObj>
              </mc:Choice>
              <mc:Fallback>
                <p:oleObj name="AxMath" r:id="rId2" imgW="1119600" imgH="19980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6FA659CB-DF77-B8E9-F7F7-251A101AC6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13499" y="5339685"/>
                        <a:ext cx="2759075" cy="493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右 5">
            <a:extLst>
              <a:ext uri="{FF2B5EF4-FFF2-40B4-BE49-F238E27FC236}">
                <a16:creationId xmlns:a16="http://schemas.microsoft.com/office/drawing/2014/main" id="{B870C12A-3551-2256-6A02-2377A2B11DE9}"/>
              </a:ext>
            </a:extLst>
          </p:cNvPr>
          <p:cNvSpPr/>
          <p:nvPr/>
        </p:nvSpPr>
        <p:spPr>
          <a:xfrm>
            <a:off x="2802427" y="5390921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EA75A9A-F4BF-0B78-6FC5-C4AA1F985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955295"/>
              </p:ext>
            </p:extLst>
          </p:nvPr>
        </p:nvGraphicFramePr>
        <p:xfrm>
          <a:off x="2451108" y="1820085"/>
          <a:ext cx="2157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15680" imgH="189360" progId="Equation.AxMath">
                  <p:embed/>
                </p:oleObj>
              </mc:Choice>
              <mc:Fallback>
                <p:oleObj name="AxMath" r:id="rId4" imgW="715680" imgH="18936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987CD47-9CF0-E06A-2070-1AA9B477DB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1108" y="1820085"/>
                        <a:ext cx="2157412" cy="56832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75B0291-FFCB-1A5F-A30F-00A622D8BC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166206"/>
              </p:ext>
            </p:extLst>
          </p:nvPr>
        </p:nvGraphicFramePr>
        <p:xfrm>
          <a:off x="2133962" y="2424923"/>
          <a:ext cx="2759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647720" imgH="196920" progId="Equation.AxMath">
                  <p:embed/>
                </p:oleObj>
              </mc:Choice>
              <mc:Fallback>
                <p:oleObj name="AxMath" r:id="rId6" imgW="1647720" imgH="19692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71AD41A4-8D89-F0E6-7DEE-D93B594027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962" y="2424923"/>
                        <a:ext cx="275907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CE8081E-8865-D666-A997-612780FE90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144847"/>
              </p:ext>
            </p:extLst>
          </p:nvPr>
        </p:nvGraphicFramePr>
        <p:xfrm>
          <a:off x="6841783" y="1824314"/>
          <a:ext cx="2067145" cy="5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821880" imgH="224280" progId="Equation.AxMath">
                  <p:embed/>
                </p:oleObj>
              </mc:Choice>
              <mc:Fallback>
                <p:oleObj name="AxMath" r:id="rId8" imgW="821880" imgH="2242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EA75A9A-F4BF-0B78-6FC5-C4AA1F985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41783" y="1824314"/>
                        <a:ext cx="2067145" cy="5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612EC07-1BF4-B6D8-C343-A8651BD17316}"/>
              </a:ext>
            </a:extLst>
          </p:cNvPr>
          <p:cNvSpPr/>
          <p:nvPr/>
        </p:nvSpPr>
        <p:spPr>
          <a:xfrm>
            <a:off x="7330335" y="2446632"/>
            <a:ext cx="115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估计值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720211-F233-49FD-7824-CFACF267B286}"/>
              </a:ext>
            </a:extLst>
          </p:cNvPr>
          <p:cNvSpPr/>
          <p:nvPr/>
        </p:nvSpPr>
        <p:spPr>
          <a:xfrm>
            <a:off x="8142257" y="2461783"/>
            <a:ext cx="115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残差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A6DD645-2C2E-88C8-9F2B-05F93375E0DF}"/>
              </a:ext>
            </a:extLst>
          </p:cNvPr>
          <p:cNvCxnSpPr>
            <a:cxnSpLocks/>
          </p:cNvCxnSpPr>
          <p:nvPr/>
        </p:nvCxnSpPr>
        <p:spPr>
          <a:xfrm flipV="1">
            <a:off x="8553431" y="2265680"/>
            <a:ext cx="0" cy="21642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0C9C861-804B-0982-1883-CBD916BEAF15}"/>
              </a:ext>
            </a:extLst>
          </p:cNvPr>
          <p:cNvCxnSpPr>
            <a:cxnSpLocks/>
          </p:cNvCxnSpPr>
          <p:nvPr/>
        </p:nvCxnSpPr>
        <p:spPr>
          <a:xfrm flipV="1">
            <a:off x="7959071" y="2265680"/>
            <a:ext cx="0" cy="21642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9E36E8ED-255A-2FD1-EC9D-C996D28B24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232751"/>
              </p:ext>
            </p:extLst>
          </p:nvPr>
        </p:nvGraphicFramePr>
        <p:xfrm>
          <a:off x="3009791" y="2923469"/>
          <a:ext cx="4949280" cy="53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474640" imgH="266760" progId="Equation.AxMath">
                  <p:embed/>
                </p:oleObj>
              </mc:Choice>
              <mc:Fallback>
                <p:oleObj name="AxMath" r:id="rId10" imgW="2474640" imgH="266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CE8081E-8865-D666-A997-612780FE9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09791" y="2923469"/>
                        <a:ext cx="4949280" cy="53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763F4C8-3105-3224-3701-380176D0B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104861"/>
              </p:ext>
            </p:extLst>
          </p:nvPr>
        </p:nvGraphicFramePr>
        <p:xfrm>
          <a:off x="3511570" y="3590821"/>
          <a:ext cx="32702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635120" imgH="381960" progId="Equation.AxMath">
                  <p:embed/>
                </p:oleObj>
              </mc:Choice>
              <mc:Fallback>
                <p:oleObj name="AxMath" r:id="rId12" imgW="1635120" imgH="38196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9E36E8ED-255A-2FD1-EC9D-C996D28B24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11570" y="3590821"/>
                        <a:ext cx="3270250" cy="766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箭头: 右 20">
            <a:extLst>
              <a:ext uri="{FF2B5EF4-FFF2-40B4-BE49-F238E27FC236}">
                <a16:creationId xmlns:a16="http://schemas.microsoft.com/office/drawing/2014/main" id="{5219AF67-F034-C7DF-3F1D-F462862D96DC}"/>
              </a:ext>
            </a:extLst>
          </p:cNvPr>
          <p:cNvSpPr/>
          <p:nvPr/>
        </p:nvSpPr>
        <p:spPr>
          <a:xfrm>
            <a:off x="2802427" y="3721641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7383062-AAAB-011B-3341-119E40F9089B}"/>
              </a:ext>
            </a:extLst>
          </p:cNvPr>
          <p:cNvSpPr/>
          <p:nvPr/>
        </p:nvSpPr>
        <p:spPr>
          <a:xfrm>
            <a:off x="2802427" y="4567863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8E136E51-F202-0580-0408-2C97523AC8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004003"/>
              </p:ext>
            </p:extLst>
          </p:nvPr>
        </p:nvGraphicFramePr>
        <p:xfrm>
          <a:off x="3511570" y="4424267"/>
          <a:ext cx="3148596" cy="683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874080" imgH="190440" progId="Equation.AxMath">
                  <p:embed/>
                </p:oleObj>
              </mc:Choice>
              <mc:Fallback>
                <p:oleObj name="AxMath" r:id="rId14" imgW="87408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27C9024-B6F8-ADE9-925D-A495FE345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11570" y="4424267"/>
                        <a:ext cx="3148596" cy="683974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箭头: 右 26">
            <a:extLst>
              <a:ext uri="{FF2B5EF4-FFF2-40B4-BE49-F238E27FC236}">
                <a16:creationId xmlns:a16="http://schemas.microsoft.com/office/drawing/2014/main" id="{C58C8673-6038-14FA-95E3-072EFAEDBF9E}"/>
              </a:ext>
            </a:extLst>
          </p:cNvPr>
          <p:cNvSpPr/>
          <p:nvPr/>
        </p:nvSpPr>
        <p:spPr>
          <a:xfrm>
            <a:off x="5706318" y="1958043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6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一些讨论：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多站测量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目标关联问题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天基测量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共面定轨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雷达测距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单站测距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理论上不可定轨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pic>
        <p:nvPicPr>
          <p:cNvPr id="15" name="图片 14" descr="图片包含 华美, 飞行, 水, 黑暗&#10;&#10;描述已自动生成">
            <a:extLst>
              <a:ext uri="{FF2B5EF4-FFF2-40B4-BE49-F238E27FC236}">
                <a16:creationId xmlns:a16="http://schemas.microsoft.com/office/drawing/2014/main" id="{C49F1ACF-B4B2-5ED7-63AB-27069D2D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58" y="1298177"/>
            <a:ext cx="7461969" cy="497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64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缩略：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(19)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测量模型及观测量的计算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(20)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状态转移矩阵的计算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(21)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批处理定轨及序贯定轨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</p:spTree>
    <p:extLst>
      <p:ext uri="{BB962C8B-B14F-4D97-AF65-F5344CB8AC3E}">
        <p14:creationId xmlns:p14="http://schemas.microsoft.com/office/powerpoint/2010/main" val="3857646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9595</TotalTime>
  <Words>723</Words>
  <Application>Microsoft Office PowerPoint</Application>
  <PresentationFormat>宽屏</PresentationFormat>
  <Paragraphs>177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华文行楷</vt:lpstr>
      <vt:lpstr>微软雅黑</vt:lpstr>
      <vt:lpstr>Arial</vt:lpstr>
      <vt:lpstr>Calibri</vt:lpstr>
      <vt:lpstr>Times New Roman</vt:lpstr>
      <vt:lpstr>数学物理科学部 模板</vt:lpstr>
      <vt:lpstr>AxMath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Lin Hou-Yuan</cp:lastModifiedBy>
  <cp:revision>257</cp:revision>
  <dcterms:created xsi:type="dcterms:W3CDTF">2022-10-24T14:28:29Z</dcterms:created>
  <dcterms:modified xsi:type="dcterms:W3CDTF">2023-07-30T13:39:23Z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