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87" r:id="rId2"/>
    <p:sldId id="283" r:id="rId3"/>
    <p:sldId id="306" r:id="rId4"/>
    <p:sldId id="307" r:id="rId5"/>
    <p:sldId id="318" r:id="rId6"/>
    <p:sldId id="334" r:id="rId7"/>
    <p:sldId id="323" r:id="rId8"/>
    <p:sldId id="303" r:id="rId9"/>
    <p:sldId id="324" r:id="rId10"/>
    <p:sldId id="325" r:id="rId11"/>
    <p:sldId id="305" r:id="rId12"/>
    <p:sldId id="315" r:id="rId13"/>
    <p:sldId id="319" r:id="rId14"/>
    <p:sldId id="320" r:id="rId15"/>
    <p:sldId id="321" r:id="rId16"/>
    <p:sldId id="336" r:id="rId17"/>
    <p:sldId id="326" r:id="rId18"/>
    <p:sldId id="327" r:id="rId19"/>
    <p:sldId id="331" r:id="rId20"/>
    <p:sldId id="332" r:id="rId21"/>
    <p:sldId id="338" r:id="rId22"/>
    <p:sldId id="333" r:id="rId23"/>
    <p:sldId id="337" r:id="rId24"/>
    <p:sldId id="339" r:id="rId25"/>
    <p:sldId id="335" r:id="rId26"/>
    <p:sldId id="30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82" d="100"/>
          <a:sy n="82" d="100"/>
        </p:scale>
        <p:origin x="126" y="654"/>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2023/7/28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6.wmf"/><Relationship Id="rId3" Type="http://schemas.openxmlformats.org/officeDocument/2006/relationships/image" Target="../media/image21.png"/><Relationship Id="rId7" Type="http://schemas.openxmlformats.org/officeDocument/2006/relationships/image" Target="../media/image23.wmf"/><Relationship Id="rId12" Type="http://schemas.openxmlformats.org/officeDocument/2006/relationships/oleObject" Target="../embeddings/oleObject14.bin"/><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wm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9.wmf"/><Relationship Id="rId4"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018"/>
            </a:xfrm>
            <a:prstGeom prst="rect">
              <a:avLst/>
            </a:prstGeom>
          </p:spPr>
          <p:txBody>
            <a:bodyPr wrap="square">
              <a:spAutoFit/>
            </a:bodyPr>
            <a:lstStyle/>
            <a:p>
              <a:pPr algn="ctr" fontAlgn="auto">
                <a:spcAft>
                  <a:spcPts val="0"/>
                </a:spcAft>
              </a:pPr>
              <a:r>
                <a:rPr lang="en-US" altLang="zh-CN" sz="3600" b="1" dirty="0">
                  <a:solidFill>
                    <a:srgbClr val="0000FF"/>
                  </a:solidFill>
                  <a:latin typeface="微软雅黑" panose="020B0503020204020204" pitchFamily="34" charset="-122"/>
                  <a:ea typeface="微软雅黑" panose="020B0503020204020204" pitchFamily="34" charset="-122"/>
                </a:rPr>
                <a:t>14 </a:t>
              </a:r>
              <a:r>
                <a:rPr lang="zh-CN" altLang="en-US" sz="3600" b="1">
                  <a:solidFill>
                    <a:srgbClr val="0000FF"/>
                  </a:solidFill>
                  <a:latin typeface="微软雅黑" panose="020B0503020204020204" pitchFamily="34" charset="-122"/>
                  <a:ea typeface="微软雅黑" panose="020B0503020204020204" pitchFamily="34" charset="-122"/>
                </a:rPr>
                <a:t>轨道误差和碰撞概率计算</a:t>
              </a:r>
              <a:endParaRPr lang="zh-CN" altLang="en-US" sz="3600" b="1" dirty="0">
                <a:solidFill>
                  <a:srgbClr val="0000FF"/>
                </a:solidFill>
                <a:latin typeface="微软雅黑" panose="020B0503020204020204" pitchFamily="34" charset="-122"/>
                <a:ea typeface="微软雅黑" panose="020B0503020204020204" pitchFamily="34" charset="-122"/>
              </a:endParaRP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1308628"/>
          </a:xfrm>
          <a:prstGeom prst="rect">
            <a:avLst/>
          </a:prstGeom>
        </p:spPr>
        <p:txBody>
          <a:bodyPr wrap="square">
            <a:spAutoFit/>
          </a:bodyPr>
          <a:lstStyle/>
          <a:p>
            <a:pPr fontAlgn="auto">
              <a:lnSpc>
                <a:spcPct val="150000"/>
              </a:lnSpc>
              <a:spcAft>
                <a:spcPts val="0"/>
              </a:spcAft>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本团组学位论文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空间碎片</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模型与风险分析</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dirty="0">
                <a:solidFill>
                  <a:schemeClr val="tx1"/>
                </a:solidFill>
                <a:latin typeface="华文行楷" panose="02010800040101010101" pitchFamily="2" charset="-122"/>
                <a:ea typeface="华文行楷" panose="02010800040101010101" pitchFamily="2" charset="-122"/>
                <a:sym typeface="+mn-ea"/>
              </a:rPr>
              <a:t>in </a:t>
            </a:r>
            <a:r>
              <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
        <p:nvSpPr>
          <p:cNvPr id="2" name="矩形 1">
            <a:extLst>
              <a:ext uri="{FF2B5EF4-FFF2-40B4-BE49-F238E27FC236}">
                <a16:creationId xmlns:a16="http://schemas.microsoft.com/office/drawing/2014/main" id="{6D3CF375-7C2D-CB95-0D9D-5707595CA8B2}"/>
              </a:ext>
            </a:extLst>
          </p:cNvPr>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轨道</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64369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8686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sym typeface="+mn-ea"/>
              </a:rPr>
              <a:t>误差椭球</a:t>
            </a: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sym typeface="+mn-ea"/>
              </a:rPr>
              <a:t>常用</a:t>
            </a:r>
            <a:r>
              <a:rPr lang="en-US" altLang="zh-CN" sz="2800" b="1" dirty="0">
                <a:latin typeface="微软雅黑" panose="020B0503020204020204" pitchFamily="34" charset="-122"/>
                <a:ea typeface="微软雅黑" panose="020B0503020204020204" pitchFamily="34" charset="-122"/>
                <a:sym typeface="+mn-ea"/>
              </a:rPr>
              <a:t>UNW</a:t>
            </a:r>
            <a:r>
              <a:rPr lang="zh-CN" altLang="en-US" sz="2800" b="1" dirty="0">
                <a:solidFill>
                  <a:schemeClr val="tx1"/>
                </a:solidFill>
                <a:latin typeface="微软雅黑" panose="020B0503020204020204" pitchFamily="34" charset="-122"/>
                <a:ea typeface="微软雅黑" panose="020B0503020204020204" pitchFamily="34" charset="-122"/>
                <a:sym typeface="+mn-ea"/>
              </a:rPr>
              <a:t>方向</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误差管道</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看成两个目标的相对运动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
        <p:nvSpPr>
          <p:cNvPr id="2" name="矩形 1">
            <a:extLst>
              <a:ext uri="{FF2B5EF4-FFF2-40B4-BE49-F238E27FC236}">
                <a16:creationId xmlns:a16="http://schemas.microsoft.com/office/drawing/2014/main" id="{326D60D2-3537-D050-30B7-0567BAE40CD1}"/>
              </a:ext>
            </a:extLst>
          </p:cNvPr>
          <p:cNvSpPr/>
          <p:nvPr/>
        </p:nvSpPr>
        <p:spPr>
          <a:xfrm>
            <a:off x="855180" y="2469000"/>
            <a:ext cx="2427329" cy="1135054"/>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轨道初始状态：高斯</a:t>
            </a:r>
            <a:endParaRPr lang="zh-CN" sz="2400" b="1" dirty="0">
              <a:solidFill>
                <a:srgbClr val="FF0000"/>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7DEA82F-BFA6-CD05-39E1-4690B73ACECC}"/>
              </a:ext>
            </a:extLst>
          </p:cNvPr>
          <p:cNvPicPr>
            <a:picLocks noChangeAspect="1"/>
          </p:cNvPicPr>
          <p:nvPr/>
        </p:nvPicPr>
        <p:blipFill>
          <a:blip r:embed="rId2"/>
          <a:stretch>
            <a:fillRect/>
          </a:stretch>
        </p:blipFill>
        <p:spPr>
          <a:xfrm>
            <a:off x="6792876" y="1889518"/>
            <a:ext cx="4991136" cy="3262336"/>
          </a:xfrm>
          <a:prstGeom prst="rect">
            <a:avLst/>
          </a:prstGeom>
        </p:spPr>
      </p:pic>
    </p:spTree>
    <p:extLst>
      <p:ext uri="{BB962C8B-B14F-4D97-AF65-F5344CB8AC3E}">
        <p14:creationId xmlns:p14="http://schemas.microsoft.com/office/powerpoint/2010/main" val="17552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44337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非高斯性</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sym typeface="+mn-ea"/>
              </a:rPr>
              <a:t>1. </a:t>
            </a:r>
            <a:r>
              <a:rPr lang="zh-CN" altLang="en-US" sz="2400" b="1" dirty="0">
                <a:latin typeface="微软雅黑" panose="020B0503020204020204" pitchFamily="34" charset="-122"/>
                <a:ea typeface="微软雅黑" panose="020B0503020204020204" pitchFamily="34" charset="-122"/>
                <a:sym typeface="+mn-ea"/>
              </a:rPr>
              <a:t>坐标变换</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sym typeface="+mn-ea"/>
              </a:rPr>
              <a:t>2. </a:t>
            </a:r>
            <a:r>
              <a:rPr lang="zh-CN" altLang="en-US" sz="2400" b="1" dirty="0">
                <a:latin typeface="微软雅黑" panose="020B0503020204020204" pitchFamily="34" charset="-122"/>
                <a:ea typeface="微软雅黑" panose="020B0503020204020204" pitchFamily="34" charset="-122"/>
                <a:sym typeface="+mn-ea"/>
              </a:rPr>
              <a:t>蒙特卡洛方法</a:t>
            </a:r>
            <a:r>
              <a:rPr lang="en-US" altLang="zh-CN" sz="2400" b="1" dirty="0">
                <a:latin typeface="微软雅黑" panose="020B0503020204020204" pitchFamily="34" charset="-122"/>
                <a:ea typeface="微软雅黑" panose="020B0503020204020204" pitchFamily="34" charset="-122"/>
                <a:sym typeface="+mn-ea"/>
              </a:rPr>
              <a:t>(Monte Carlo, MC)</a:t>
            </a: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sym typeface="+mn-ea"/>
              </a:rPr>
              <a:t>3. </a:t>
            </a:r>
            <a:r>
              <a:rPr lang="zh-CN" altLang="en-US" sz="2400" b="1" dirty="0">
                <a:latin typeface="微软雅黑" panose="020B0503020204020204" pitchFamily="34" charset="-122"/>
                <a:ea typeface="微软雅黑" panose="020B0503020204020204" pitchFamily="34" charset="-122"/>
                <a:sym typeface="+mn-ea"/>
              </a:rPr>
              <a:t>无迹变换</a:t>
            </a:r>
            <a:r>
              <a:rPr lang="en-US" altLang="zh-CN" sz="2400" b="1" dirty="0">
                <a:latin typeface="微软雅黑" panose="020B0503020204020204" pitchFamily="34" charset="-122"/>
                <a:ea typeface="微软雅黑" panose="020B0503020204020204" pitchFamily="34" charset="-122"/>
                <a:sym typeface="+mn-ea"/>
              </a:rPr>
              <a:t>(Unscented transform)</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pic>
        <p:nvPicPr>
          <p:cNvPr id="4" name="图片 3">
            <a:extLst>
              <a:ext uri="{FF2B5EF4-FFF2-40B4-BE49-F238E27FC236}">
                <a16:creationId xmlns:a16="http://schemas.microsoft.com/office/drawing/2014/main" id="{E1E4DD8E-7476-98FB-193A-EEA1A4956B6F}"/>
              </a:ext>
            </a:extLst>
          </p:cNvPr>
          <p:cNvPicPr>
            <a:picLocks noChangeAspect="1"/>
          </p:cNvPicPr>
          <p:nvPr/>
        </p:nvPicPr>
        <p:blipFill>
          <a:blip r:embed="rId2"/>
          <a:stretch>
            <a:fillRect/>
          </a:stretch>
        </p:blipFill>
        <p:spPr>
          <a:xfrm>
            <a:off x="7000185" y="3268629"/>
            <a:ext cx="4568234" cy="3331297"/>
          </a:xfrm>
          <a:prstGeom prst="rect">
            <a:avLst/>
          </a:prstGeom>
        </p:spPr>
      </p:pic>
      <p:pic>
        <p:nvPicPr>
          <p:cNvPr id="9" name="图片 8">
            <a:extLst>
              <a:ext uri="{FF2B5EF4-FFF2-40B4-BE49-F238E27FC236}">
                <a16:creationId xmlns:a16="http://schemas.microsoft.com/office/drawing/2014/main" id="{A860CED7-AC1E-2E2A-138E-10DAC25717BF}"/>
              </a:ext>
            </a:extLst>
          </p:cNvPr>
          <p:cNvPicPr>
            <a:picLocks noChangeAspect="1"/>
          </p:cNvPicPr>
          <p:nvPr/>
        </p:nvPicPr>
        <p:blipFill>
          <a:blip r:embed="rId3"/>
          <a:stretch>
            <a:fillRect/>
          </a:stretch>
        </p:blipFill>
        <p:spPr>
          <a:xfrm>
            <a:off x="6439047" y="1039448"/>
            <a:ext cx="5392988" cy="2133776"/>
          </a:xfrm>
          <a:prstGeom prst="rect">
            <a:avLst/>
          </a:prstGeom>
        </p:spPr>
      </p:pic>
    </p:spTree>
    <p:extLst>
      <p:ext uri="{BB962C8B-B14F-4D97-AF65-F5344CB8AC3E}">
        <p14:creationId xmlns:p14="http://schemas.microsoft.com/office/powerpoint/2010/main" val="26156182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Tree>
    <p:extLst>
      <p:ext uri="{BB962C8B-B14F-4D97-AF65-F5344CB8AC3E}">
        <p14:creationId xmlns:p14="http://schemas.microsoft.com/office/powerpoint/2010/main" val="1157564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Tree>
    <p:extLst>
      <p:ext uri="{BB962C8B-B14F-4D97-AF65-F5344CB8AC3E}">
        <p14:creationId xmlns:p14="http://schemas.microsoft.com/office/powerpoint/2010/main" val="1291793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Tree>
    <p:extLst>
      <p:ext uri="{BB962C8B-B14F-4D97-AF65-F5344CB8AC3E}">
        <p14:creationId xmlns:p14="http://schemas.microsoft.com/office/powerpoint/2010/main" val="14163018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211184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交会事件：</a:t>
            </a:r>
            <a:r>
              <a:rPr lang="zh-CN" altLang="en-US" sz="2400" b="1" dirty="0">
                <a:solidFill>
                  <a:schemeClr val="tx1"/>
                </a:solidFill>
                <a:latin typeface="微软雅黑" panose="020B0503020204020204" pitchFamily="34" charset="-122"/>
                <a:ea typeface="微软雅黑" panose="020B0503020204020204" pitchFamily="34" charset="-122"/>
                <a:sym typeface="+mn-ea"/>
              </a:rPr>
              <a:t>小于距离门限</a:t>
            </a:r>
            <a:r>
              <a:rPr lang="en-US" altLang="zh-CN" sz="2400" b="1" dirty="0">
                <a:solidFill>
                  <a:schemeClr val="tx1"/>
                </a:solidFill>
                <a:latin typeface="微软雅黑" panose="020B0503020204020204" pitchFamily="34" charset="-122"/>
                <a:ea typeface="微软雅黑" panose="020B0503020204020204" pitchFamily="34" charset="-122"/>
                <a:sym typeface="+mn-ea"/>
              </a:rPr>
              <a:t>D</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轨道数值积分：</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根据所用轨道数据和分析方法的不同</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接近分析方法可以分为解析方法和数值方法两大类。解析方法以目标的轨道根数为基础</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通过轨道根数几何关系的分析</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利用求导等解析方法获取接近事件信息。数值方法以空间目标一段时间内一定步长的轨道星历为基础</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或利用轨道模型求取指定时刻的目标位置速度信息</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通过求差、插值、拟合、多项式求根等数据处理方法分析各时刻的位置速度信息以得到目标的相对位置关系和接近信息。解析法的优点是计算速度快</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物理意义明确</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而且可以获得碰撞点的变化规律</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为机动规避方法的选择奠定基础</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缺点是对于轨道类型和轨道数据类型敏感</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且由于摄动造成的漏报风险较大。数值方法的优点是程序实现简便</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对轨道类型、轨道数据类型和轨道预报模型的鲁棒性较强</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漏报风险较小</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缺点是计算时间长。在计算机技术得到巨大发展的情况下</a:t>
            </a:r>
            <a:r>
              <a:rPr lang="en-US" altLang="zh-CN" sz="2400" b="1" dirty="0">
                <a:latin typeface="微软雅黑" panose="020B0503020204020204" pitchFamily="34" charset="-122"/>
                <a:ea typeface="微软雅黑" panose="020B0503020204020204" pitchFamily="34" charset="-122"/>
                <a:sym typeface="+mn-ea"/>
              </a:rPr>
              <a:t>,</a:t>
            </a:r>
            <a:r>
              <a:rPr lang="zh-CN" altLang="en-US" sz="2400" b="1" dirty="0">
                <a:latin typeface="微软雅黑" panose="020B0503020204020204" pitchFamily="34" charset="-122"/>
                <a:ea typeface="微软雅黑" panose="020B0503020204020204" pitchFamily="34" charset="-122"/>
                <a:sym typeface="+mn-ea"/>
              </a:rPr>
              <a:t>数值方法将是今后研究和应用的重点。</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耗时</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解析</a:t>
            </a:r>
            <a:r>
              <a:rPr lang="en-US" altLang="zh-CN" sz="2400" b="1" dirty="0">
                <a:solidFill>
                  <a:srgbClr val="0000FF"/>
                </a:solidFill>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迭代（不考虑摄动）</a:t>
            </a:r>
            <a:endParaRPr lang="en-US" altLang="zh-CN" sz="2400" b="1" dirty="0">
              <a:solidFill>
                <a:srgbClr val="0000FF"/>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p>
        </p:txBody>
      </p:sp>
      <p:pic>
        <p:nvPicPr>
          <p:cNvPr id="4" name="图片 3">
            <a:extLst>
              <a:ext uri="{FF2B5EF4-FFF2-40B4-BE49-F238E27FC236}">
                <a16:creationId xmlns:a16="http://schemas.microsoft.com/office/drawing/2014/main" id="{E82B16DC-B19E-4CBF-7F17-4EECB80F79B9}"/>
              </a:ext>
            </a:extLst>
          </p:cNvPr>
          <p:cNvPicPr>
            <a:picLocks noChangeAspect="1"/>
          </p:cNvPicPr>
          <p:nvPr/>
        </p:nvPicPr>
        <p:blipFill>
          <a:blip r:embed="rId2"/>
          <a:stretch>
            <a:fillRect/>
          </a:stretch>
        </p:blipFill>
        <p:spPr>
          <a:xfrm>
            <a:off x="7562924" y="2494722"/>
            <a:ext cx="4292913" cy="2802834"/>
          </a:xfrm>
          <a:prstGeom prst="rect">
            <a:avLst/>
          </a:prstGeom>
        </p:spPr>
      </p:pic>
    </p:spTree>
    <p:extLst>
      <p:ext uri="{BB962C8B-B14F-4D97-AF65-F5344CB8AC3E}">
        <p14:creationId xmlns:p14="http://schemas.microsoft.com/office/powerpoint/2010/main" val="3943399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924952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交会事件：</a:t>
            </a:r>
            <a:r>
              <a:rPr lang="zh-CN" altLang="en-US" sz="2400" b="1" dirty="0">
                <a:solidFill>
                  <a:schemeClr val="tx1"/>
                </a:solidFill>
                <a:latin typeface="微软雅黑" panose="020B0503020204020204" pitchFamily="34" charset="-122"/>
                <a:ea typeface="微软雅黑" panose="020B0503020204020204" pitchFamily="34" charset="-122"/>
                <a:sym typeface="+mn-ea"/>
              </a:rPr>
              <a:t>小于距离门限</a:t>
            </a:r>
            <a:r>
              <a:rPr lang="en-US" altLang="zh-CN" sz="2400" b="1" dirty="0">
                <a:solidFill>
                  <a:schemeClr val="tx1"/>
                </a:solidFill>
                <a:latin typeface="微软雅黑" panose="020B0503020204020204" pitchFamily="34" charset="-122"/>
                <a:ea typeface="微软雅黑" panose="020B0503020204020204" pitchFamily="34" charset="-122"/>
                <a:sym typeface="+mn-ea"/>
              </a:rPr>
              <a:t>D</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轨道数值积分：</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耗时</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解析</a:t>
            </a:r>
            <a:r>
              <a:rPr lang="en-US" altLang="zh-CN" sz="2400" b="1" dirty="0">
                <a:solidFill>
                  <a:srgbClr val="0000FF"/>
                </a:solidFill>
                <a:latin typeface="微软雅黑" panose="020B0503020204020204" pitchFamily="34" charset="-122"/>
                <a:ea typeface="微软雅黑" panose="020B0503020204020204" pitchFamily="34" charset="-122"/>
                <a:sym typeface="+mn-ea"/>
              </a:rPr>
              <a:t>+</a:t>
            </a:r>
            <a:r>
              <a:rPr lang="zh-CN" altLang="en-US" sz="2400" b="1" dirty="0">
                <a:solidFill>
                  <a:srgbClr val="0000FF"/>
                </a:solidFill>
                <a:latin typeface="微软雅黑" panose="020B0503020204020204" pitchFamily="34" charset="-122"/>
                <a:ea typeface="微软雅黑" panose="020B0503020204020204" pitchFamily="34" charset="-122"/>
                <a:sym typeface="+mn-ea"/>
              </a:rPr>
              <a:t>迭代（不考虑摄动）</a:t>
            </a:r>
            <a:endParaRPr lang="en-US" altLang="zh-CN" sz="2400" b="1" dirty="0">
              <a:solidFill>
                <a:srgbClr val="0000FF"/>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sym typeface="+mn-ea"/>
              </a:rPr>
              <a:t>解析法的优点是计算速度快</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物理意义明确</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而且可以获得碰撞点的变化规律</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为机动规避方法的选择奠定基础</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缺点是对于轨道类型和轨道数据类型敏感</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且由于摄动造成的漏报风险较大。数值方法的优点是程序实现简便</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对轨道类型、轨道数据类型和轨道预报模型的鲁棒性较强</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漏报风险较小</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缺点是计算时间长。在计算机技术得到巨大发展的情况下</a:t>
            </a:r>
            <a:r>
              <a:rPr lang="en-US" altLang="zh-CN" sz="2800" b="1" dirty="0">
                <a:latin typeface="微软雅黑" panose="020B0503020204020204" pitchFamily="34" charset="-122"/>
                <a:ea typeface="微软雅黑" panose="020B0503020204020204" pitchFamily="34" charset="-122"/>
                <a:sym typeface="+mn-ea"/>
              </a:rPr>
              <a:t>,</a:t>
            </a:r>
            <a:r>
              <a:rPr lang="zh-CN" altLang="en-US" sz="2800" b="1" dirty="0">
                <a:latin typeface="微软雅黑" panose="020B0503020204020204" pitchFamily="34" charset="-122"/>
                <a:ea typeface="微软雅黑" panose="020B0503020204020204" pitchFamily="34" charset="-122"/>
                <a:sym typeface="+mn-ea"/>
              </a:rPr>
              <a:t>数值方法将是今后研究和应用的重点。</a:t>
            </a: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p>
        </p:txBody>
      </p:sp>
      <p:pic>
        <p:nvPicPr>
          <p:cNvPr id="4" name="图片 3">
            <a:extLst>
              <a:ext uri="{FF2B5EF4-FFF2-40B4-BE49-F238E27FC236}">
                <a16:creationId xmlns:a16="http://schemas.microsoft.com/office/drawing/2014/main" id="{E82B16DC-B19E-4CBF-7F17-4EECB80F79B9}"/>
              </a:ext>
            </a:extLst>
          </p:cNvPr>
          <p:cNvPicPr>
            <a:picLocks noChangeAspect="1"/>
          </p:cNvPicPr>
          <p:nvPr/>
        </p:nvPicPr>
        <p:blipFill>
          <a:blip r:embed="rId2"/>
          <a:stretch>
            <a:fillRect/>
          </a:stretch>
        </p:blipFill>
        <p:spPr>
          <a:xfrm>
            <a:off x="7562924" y="2494722"/>
            <a:ext cx="4292913" cy="2802834"/>
          </a:xfrm>
          <a:prstGeom prst="rect">
            <a:avLst/>
          </a:prstGeom>
        </p:spPr>
      </p:pic>
    </p:spTree>
    <p:extLst>
      <p:ext uri="{BB962C8B-B14F-4D97-AF65-F5344CB8AC3E}">
        <p14:creationId xmlns:p14="http://schemas.microsoft.com/office/powerpoint/2010/main" val="11469732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EAF2EBE-BB50-ACE8-ABDE-EE937EDF2FDC}"/>
              </a:ext>
            </a:extLst>
          </p:cNvPr>
          <p:cNvPicPr>
            <a:picLocks noChangeAspect="1"/>
          </p:cNvPicPr>
          <p:nvPr/>
        </p:nvPicPr>
        <p:blipFill rotWithShape="1">
          <a:blip r:embed="rId2"/>
          <a:srcRect l="11971"/>
          <a:stretch/>
        </p:blipFill>
        <p:spPr>
          <a:xfrm>
            <a:off x="6881446" y="2928937"/>
            <a:ext cx="5198550" cy="3562350"/>
          </a:xfrm>
          <a:prstGeom prst="rect">
            <a:avLst/>
          </a:prstGeom>
        </p:spPr>
      </p:pic>
      <p:sp>
        <p:nvSpPr>
          <p:cNvPr id="9" name="矩形 8">
            <a:extLst>
              <a:ext uri="{FF2B5EF4-FFF2-40B4-BE49-F238E27FC236}">
                <a16:creationId xmlns:a16="http://schemas.microsoft.com/office/drawing/2014/main" id="{C73993E9-243E-8CB3-A5B3-B7A0851E8693}"/>
              </a:ext>
            </a:extLst>
          </p:cNvPr>
          <p:cNvSpPr/>
          <p:nvPr/>
        </p:nvSpPr>
        <p:spPr>
          <a:xfrm>
            <a:off x="407987" y="1052513"/>
            <a:ext cx="11376025" cy="54625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筛选交会事件（几何筛选）</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Closest Point of Approach</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CPA</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近地点</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远地点筛选（</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轨道有相交</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轨道面交线地心距差和时间差筛选</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轨道平面交线方向</a:t>
            </a:r>
            <a:endParaRPr lang="zh-CN"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可以证明圆轨道交线处            为</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CPA</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椭圆轨道在交线附近迭代计算</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CPA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p>
        </p:txBody>
      </p:sp>
      <p:graphicFrame>
        <p:nvGraphicFramePr>
          <p:cNvPr id="2" name="对象 1">
            <a:extLst>
              <a:ext uri="{FF2B5EF4-FFF2-40B4-BE49-F238E27FC236}">
                <a16:creationId xmlns:a16="http://schemas.microsoft.com/office/drawing/2014/main" id="{D5559433-9772-A8C6-9D95-8BEFDB0910D3}"/>
              </a:ext>
            </a:extLst>
          </p:cNvPr>
          <p:cNvGraphicFramePr>
            <a:graphicFrameLocks noChangeAspect="1"/>
          </p:cNvGraphicFramePr>
          <p:nvPr>
            <p:extLst>
              <p:ext uri="{D42A27DB-BD31-4B8C-83A1-F6EECF244321}">
                <p14:modId xmlns:p14="http://schemas.microsoft.com/office/powerpoint/2010/main" val="3640179764"/>
              </p:ext>
            </p:extLst>
          </p:nvPr>
        </p:nvGraphicFramePr>
        <p:xfrm>
          <a:off x="2984500" y="2540000"/>
          <a:ext cx="3521075" cy="777875"/>
        </p:xfrm>
        <a:graphic>
          <a:graphicData uri="http://schemas.openxmlformats.org/presentationml/2006/ole">
            <mc:AlternateContent xmlns:mc="http://schemas.openxmlformats.org/markup-compatibility/2006">
              <mc:Choice xmlns:v="urn:schemas-microsoft-com:vml" Requires="v">
                <p:oleObj name="AxMath" r:id="rId3" imgW="1760040" imgH="388800" progId="Equation.AxMath">
                  <p:embed/>
                </p:oleObj>
              </mc:Choice>
              <mc:Fallback>
                <p:oleObj name="AxMath" r:id="rId3" imgW="1760040" imgH="388800" progId="Equation.AxMath">
                  <p:embed/>
                  <p:pic>
                    <p:nvPicPr>
                      <p:cNvPr id="6" name="对象 5">
                        <a:extLst>
                          <a:ext uri="{FF2B5EF4-FFF2-40B4-BE49-F238E27FC236}">
                            <a16:creationId xmlns:a16="http://schemas.microsoft.com/office/drawing/2014/main" id="{31B1A4AD-BDBA-8B6E-8CB3-A375C03C6596}"/>
                          </a:ext>
                        </a:extLst>
                      </p:cNvPr>
                      <p:cNvPicPr/>
                      <p:nvPr/>
                    </p:nvPicPr>
                    <p:blipFill>
                      <a:blip r:embed="rId4"/>
                      <a:stretch>
                        <a:fillRect/>
                      </a:stretch>
                    </p:blipFill>
                    <p:spPr>
                      <a:xfrm>
                        <a:off x="2984500" y="2540000"/>
                        <a:ext cx="3521075" cy="777875"/>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FCBB7E0F-565A-36EA-B3BD-C101E364DC77}"/>
              </a:ext>
            </a:extLst>
          </p:cNvPr>
          <p:cNvGraphicFramePr>
            <a:graphicFrameLocks noChangeAspect="1"/>
          </p:cNvGraphicFramePr>
          <p:nvPr>
            <p:extLst>
              <p:ext uri="{D42A27DB-BD31-4B8C-83A1-F6EECF244321}">
                <p14:modId xmlns:p14="http://schemas.microsoft.com/office/powerpoint/2010/main" val="855512468"/>
              </p:ext>
            </p:extLst>
          </p:nvPr>
        </p:nvGraphicFramePr>
        <p:xfrm>
          <a:off x="3939442" y="3967163"/>
          <a:ext cx="3838575" cy="463550"/>
        </p:xfrm>
        <a:graphic>
          <a:graphicData uri="http://schemas.openxmlformats.org/presentationml/2006/ole">
            <mc:AlternateContent xmlns:mc="http://schemas.openxmlformats.org/markup-compatibility/2006">
              <mc:Choice xmlns:v="urn:schemas-microsoft-com:vml" Requires="v">
                <p:oleObj name="AxMath" r:id="rId5" imgW="1919160" imgH="231120" progId="Equation.AxMath">
                  <p:embed/>
                </p:oleObj>
              </mc:Choice>
              <mc:Fallback>
                <p:oleObj name="AxMath" r:id="rId5" imgW="1919160" imgH="231120" progId="Equation.AxMath">
                  <p:embed/>
                  <p:pic>
                    <p:nvPicPr>
                      <p:cNvPr id="4" name="对象 3">
                        <a:extLst>
                          <a:ext uri="{FF2B5EF4-FFF2-40B4-BE49-F238E27FC236}">
                            <a16:creationId xmlns:a16="http://schemas.microsoft.com/office/drawing/2014/main" id="{69CB9B49-3D49-66F9-A6F3-39457A5A7922}"/>
                          </a:ext>
                        </a:extLst>
                      </p:cNvPr>
                      <p:cNvPicPr/>
                      <p:nvPr/>
                    </p:nvPicPr>
                    <p:blipFill>
                      <a:blip r:embed="rId6"/>
                      <a:stretch>
                        <a:fillRect/>
                      </a:stretch>
                    </p:blipFill>
                    <p:spPr>
                      <a:xfrm>
                        <a:off x="3939442" y="3967163"/>
                        <a:ext cx="3838575" cy="4635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EAC2DAC-8556-41E5-3C32-07868F8A073A}"/>
              </a:ext>
            </a:extLst>
          </p:cNvPr>
          <p:cNvGraphicFramePr>
            <a:graphicFrameLocks noChangeAspect="1"/>
          </p:cNvGraphicFramePr>
          <p:nvPr>
            <p:extLst>
              <p:ext uri="{D42A27DB-BD31-4B8C-83A1-F6EECF244321}">
                <p14:modId xmlns:p14="http://schemas.microsoft.com/office/powerpoint/2010/main" val="3619725626"/>
              </p:ext>
            </p:extLst>
          </p:nvPr>
        </p:nvGraphicFramePr>
        <p:xfrm>
          <a:off x="2956291" y="5462528"/>
          <a:ext cx="996950" cy="381000"/>
        </p:xfrm>
        <a:graphic>
          <a:graphicData uri="http://schemas.openxmlformats.org/presentationml/2006/ole">
            <mc:AlternateContent xmlns:mc="http://schemas.openxmlformats.org/markup-compatibility/2006">
              <mc:Choice xmlns:v="urn:schemas-microsoft-com:vml" Requires="v">
                <p:oleObj name="AxMath" r:id="rId7" imgW="498600" imgH="190800" progId="Equation.AxMath">
                  <p:embed/>
                </p:oleObj>
              </mc:Choice>
              <mc:Fallback>
                <p:oleObj name="AxMath" r:id="rId7" imgW="498600" imgH="190800" progId="Equation.AxMath">
                  <p:embed/>
                  <p:pic>
                    <p:nvPicPr>
                      <p:cNvPr id="0" name=""/>
                      <p:cNvPicPr/>
                      <p:nvPr/>
                    </p:nvPicPr>
                    <p:blipFill>
                      <a:blip r:embed="rId8"/>
                      <a:stretch>
                        <a:fillRect/>
                      </a:stretch>
                    </p:blipFill>
                    <p:spPr>
                      <a:xfrm>
                        <a:off x="2956291" y="5462528"/>
                        <a:ext cx="996950" cy="3810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2E20953-1BF7-7DE8-97FD-8BB09E49E598}"/>
              </a:ext>
            </a:extLst>
          </p:cNvPr>
          <p:cNvGraphicFramePr>
            <a:graphicFrameLocks noChangeAspect="1"/>
          </p:cNvGraphicFramePr>
          <p:nvPr>
            <p:extLst>
              <p:ext uri="{D42A27DB-BD31-4B8C-83A1-F6EECF244321}">
                <p14:modId xmlns:p14="http://schemas.microsoft.com/office/powerpoint/2010/main" val="859727397"/>
              </p:ext>
            </p:extLst>
          </p:nvPr>
        </p:nvGraphicFramePr>
        <p:xfrm>
          <a:off x="4320288" y="4470400"/>
          <a:ext cx="742950" cy="400050"/>
        </p:xfrm>
        <a:graphic>
          <a:graphicData uri="http://schemas.openxmlformats.org/presentationml/2006/ole">
            <mc:AlternateContent xmlns:mc="http://schemas.openxmlformats.org/markup-compatibility/2006">
              <mc:Choice xmlns:v="urn:schemas-microsoft-com:vml" Requires="v">
                <p:oleObj name="AxMath" r:id="rId9" imgW="371880" imgH="199800" progId="Equation.AxMath">
                  <p:embed/>
                </p:oleObj>
              </mc:Choice>
              <mc:Fallback>
                <p:oleObj name="AxMath" r:id="rId9" imgW="371880" imgH="199800" progId="Equation.AxMath">
                  <p:embed/>
                  <p:pic>
                    <p:nvPicPr>
                      <p:cNvPr id="0" name=""/>
                      <p:cNvPicPr/>
                      <p:nvPr/>
                    </p:nvPicPr>
                    <p:blipFill>
                      <a:blip r:embed="rId10"/>
                      <a:stretch>
                        <a:fillRect/>
                      </a:stretch>
                    </p:blipFill>
                    <p:spPr>
                      <a:xfrm>
                        <a:off x="4320288" y="4470400"/>
                        <a:ext cx="742950" cy="40005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205CBFCA-20F4-B1A0-7FF5-D40A92BACFE1}"/>
              </a:ext>
            </a:extLst>
          </p:cNvPr>
          <p:cNvGraphicFramePr>
            <a:graphicFrameLocks noChangeAspect="1"/>
          </p:cNvGraphicFramePr>
          <p:nvPr>
            <p:extLst>
              <p:ext uri="{D42A27DB-BD31-4B8C-83A1-F6EECF244321}">
                <p14:modId xmlns:p14="http://schemas.microsoft.com/office/powerpoint/2010/main" val="3294026597"/>
              </p:ext>
            </p:extLst>
          </p:nvPr>
        </p:nvGraphicFramePr>
        <p:xfrm>
          <a:off x="2853103" y="5963378"/>
          <a:ext cx="1203325" cy="381000"/>
        </p:xfrm>
        <a:graphic>
          <a:graphicData uri="http://schemas.openxmlformats.org/presentationml/2006/ole">
            <mc:AlternateContent xmlns:mc="http://schemas.openxmlformats.org/markup-compatibility/2006">
              <mc:Choice xmlns:v="urn:schemas-microsoft-com:vml" Requires="v">
                <p:oleObj name="AxMath" r:id="rId11" imgW="601920" imgH="190800" progId="Equation.AxMath">
                  <p:embed/>
                </p:oleObj>
              </mc:Choice>
              <mc:Fallback>
                <p:oleObj name="AxMath" r:id="rId11" imgW="601920" imgH="190800" progId="Equation.AxMath">
                  <p:embed/>
                  <p:pic>
                    <p:nvPicPr>
                      <p:cNvPr id="0" name=""/>
                      <p:cNvPicPr/>
                      <p:nvPr/>
                    </p:nvPicPr>
                    <p:blipFill>
                      <a:blip r:embed="rId12"/>
                      <a:stretch>
                        <a:fillRect/>
                      </a:stretch>
                    </p:blipFill>
                    <p:spPr>
                      <a:xfrm>
                        <a:off x="2853103" y="5963378"/>
                        <a:ext cx="1203325" cy="381000"/>
                      </a:xfrm>
                      <a:prstGeom prst="rect">
                        <a:avLst/>
                      </a:prstGeom>
                    </p:spPr>
                  </p:pic>
                </p:oleObj>
              </mc:Fallback>
            </mc:AlternateContent>
          </a:graphicData>
        </a:graphic>
      </p:graphicFrame>
    </p:spTree>
    <p:extLst>
      <p:ext uri="{BB962C8B-B14F-4D97-AF65-F5344CB8AC3E}">
        <p14:creationId xmlns:p14="http://schemas.microsoft.com/office/powerpoint/2010/main" val="2944543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4089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碰撞概率</a:t>
            </a:r>
          </a:p>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计算需求 </a:t>
            </a:r>
            <a:r>
              <a:rPr lang="en-US" altLang="zh-CN" sz="2000" b="1" dirty="0">
                <a:solidFill>
                  <a:schemeClr val="tx1"/>
                </a:solidFill>
                <a:latin typeface="微软雅黑" panose="020B0503020204020204" pitchFamily="34" charset="-122"/>
                <a:ea typeface="微软雅黑" panose="020B0503020204020204" pitchFamily="34" charset="-122"/>
                <a:sym typeface="+mn-ea"/>
              </a:rPr>
              <a:t>/ </a:t>
            </a:r>
            <a:r>
              <a:rPr lang="zh-CN" altLang="en-US" sz="2000" b="1" dirty="0">
                <a:solidFill>
                  <a:schemeClr val="tx1"/>
                </a:solidFill>
                <a:latin typeface="微软雅黑" panose="020B0503020204020204" pitchFamily="34" charset="-122"/>
                <a:ea typeface="微软雅黑" panose="020B0503020204020204" pitchFamily="34" charset="-122"/>
                <a:sym typeface="+mn-ea"/>
              </a:rPr>
              <a:t>假设：</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Arial" panose="020B0604020202020204" pitchFamily="34" charset="0"/>
              <a:buChar char="•"/>
            </a:pPr>
            <a:r>
              <a:rPr lang="en-US" altLang="zh-CN" b="1" dirty="0">
                <a:solidFill>
                  <a:schemeClr val="tx1"/>
                </a:solidFill>
                <a:latin typeface="微软雅黑" panose="020B0503020204020204" pitchFamily="34" charset="-122"/>
                <a:ea typeface="微软雅黑" panose="020B0503020204020204" pitchFamily="34" charset="-122"/>
                <a:sym typeface="+mn-ea"/>
              </a:rPr>
              <a:t>TCA</a:t>
            </a:r>
            <a:r>
              <a:rPr lang="zh-CN" altLang="en-US" b="1" dirty="0">
                <a:solidFill>
                  <a:schemeClr val="tx1"/>
                </a:solidFill>
                <a:latin typeface="微软雅黑" panose="020B0503020204020204" pitchFamily="34" charset="-122"/>
                <a:ea typeface="微软雅黑" panose="020B0503020204020204" pitchFamily="34" charset="-122"/>
                <a:sym typeface="+mn-ea"/>
              </a:rPr>
              <a:t>位置和速度矢量（惯性坐标系）；</a:t>
            </a: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Arial" panose="020B0604020202020204" pitchFamily="34" charset="0"/>
              <a:buChar char="•"/>
            </a:pPr>
            <a:r>
              <a:rPr lang="en-US" altLang="zh-CN" b="1" dirty="0">
                <a:solidFill>
                  <a:schemeClr val="tx1"/>
                </a:solidFill>
                <a:latin typeface="微软雅黑" panose="020B0503020204020204" pitchFamily="34" charset="-122"/>
                <a:ea typeface="微软雅黑" panose="020B0503020204020204" pitchFamily="34" charset="-122"/>
                <a:sym typeface="+mn-ea"/>
              </a:rPr>
              <a:t>TCA</a:t>
            </a:r>
            <a:r>
              <a:rPr lang="zh-CN" altLang="en-US" b="1" dirty="0">
                <a:solidFill>
                  <a:schemeClr val="tx1"/>
                </a:solidFill>
                <a:latin typeface="微软雅黑" panose="020B0503020204020204" pitchFamily="34" charset="-122"/>
                <a:ea typeface="微软雅黑" panose="020B0503020204020204" pitchFamily="34" charset="-122"/>
                <a:sym typeface="+mn-ea"/>
              </a:rPr>
              <a:t>位置</a:t>
            </a:r>
            <a:r>
              <a:rPr lang="zh-CN" altLang="en-US" b="1" dirty="0">
                <a:solidFill>
                  <a:srgbClr val="FF0000"/>
                </a:solidFill>
                <a:latin typeface="微软雅黑" panose="020B0503020204020204" pitchFamily="34" charset="-122"/>
                <a:ea typeface="微软雅黑" panose="020B0503020204020204" pitchFamily="34" charset="-122"/>
                <a:sym typeface="+mn-ea"/>
              </a:rPr>
              <a:t>误差椭球矩阵</a:t>
            </a:r>
            <a:r>
              <a:rPr lang="zh-CN" altLang="en-US" b="1" dirty="0">
                <a:solidFill>
                  <a:schemeClr val="tx1"/>
                </a:solidFill>
                <a:latin typeface="微软雅黑" panose="020B0503020204020204" pitchFamily="34" charset="-122"/>
                <a:ea typeface="微软雅黑" panose="020B0503020204020204" pitchFamily="34" charset="-122"/>
                <a:sym typeface="+mn-ea"/>
              </a:rPr>
              <a:t>（星体坐标系）；</a:t>
            </a: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将目标看作</a:t>
            </a:r>
            <a:r>
              <a:rPr lang="zh-CN" altLang="en-US" b="1" dirty="0">
                <a:solidFill>
                  <a:schemeClr val="tx1"/>
                </a:solidFill>
                <a:latin typeface="微软雅黑" panose="020B0503020204020204" pitchFamily="34" charset="-122"/>
                <a:ea typeface="微软雅黑" panose="020B0503020204020204" pitchFamily="34" charset="-122"/>
                <a:sym typeface="+mn-ea"/>
              </a:rPr>
              <a:t>与最大长度等效的</a:t>
            </a:r>
            <a:r>
              <a:rPr lang="zh-CN" altLang="en-US" b="1" dirty="0">
                <a:solidFill>
                  <a:srgbClr val="0000FF"/>
                </a:solidFill>
                <a:latin typeface="微软雅黑" panose="020B0503020204020204" pitchFamily="34" charset="-122"/>
                <a:ea typeface="微软雅黑" panose="020B0503020204020204" pitchFamily="34" charset="-122"/>
                <a:sym typeface="+mn-ea"/>
              </a:rPr>
              <a:t>球体</a:t>
            </a:r>
            <a:r>
              <a:rPr lang="zh-CN" altLang="en-US" b="1" dirty="0">
                <a:solidFill>
                  <a:schemeClr val="tx1"/>
                </a:solidFill>
                <a:latin typeface="微软雅黑" panose="020B0503020204020204" pitchFamily="34" charset="-122"/>
                <a:ea typeface="微软雅黑" panose="020B0503020204020204" pitchFamily="34" charset="-122"/>
                <a:sym typeface="+mn-ea"/>
              </a:rPr>
              <a:t>；</a:t>
            </a: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5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交会</a:t>
            </a:r>
            <a:r>
              <a:rPr lang="zh-CN" altLang="en-US" b="1" dirty="0">
                <a:latin typeface="微软雅黑" panose="020B0503020204020204" pitchFamily="34" charset="-122"/>
                <a:ea typeface="微软雅黑" panose="020B0503020204020204" pitchFamily="34" charset="-122"/>
                <a:sym typeface="+mn-ea"/>
              </a:rPr>
              <a:t>过程的相对运动近似为线性（极</a:t>
            </a:r>
            <a:r>
              <a:rPr lang="zh-CN" altLang="en-US" b="1" dirty="0">
                <a:solidFill>
                  <a:schemeClr val="tx1"/>
                </a:solidFill>
                <a:latin typeface="微软雅黑" panose="020B0503020204020204" pitchFamily="34" charset="-122"/>
                <a:ea typeface="微软雅黑" panose="020B0503020204020204" pitchFamily="34" charset="-122"/>
                <a:sym typeface="+mn-ea"/>
              </a:rPr>
              <a:t>短时间内发生</a:t>
            </a:r>
            <a:r>
              <a:rPr lang="zh-CN" altLang="en-US" b="1" dirty="0">
                <a:latin typeface="微软雅黑" panose="020B0503020204020204" pitchFamily="34" charset="-122"/>
                <a:ea typeface="微软雅黑" panose="020B0503020204020204" pitchFamily="34" charset="-122"/>
                <a:sym typeface="+mn-ea"/>
              </a:rPr>
              <a:t>）</a:t>
            </a: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1714500" lvl="3" indent="-342900">
              <a:lnSpc>
                <a:spcPct val="130000"/>
              </a:lnSpc>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sym typeface="+mn-ea"/>
              </a:rPr>
              <a:t>加速度无变化</a:t>
            </a:r>
            <a:endParaRPr lang="en-US" altLang="zh-CN" sz="1600" b="1" dirty="0">
              <a:solidFill>
                <a:schemeClr val="tx1"/>
              </a:solidFill>
              <a:latin typeface="微软雅黑" panose="020B0503020204020204" pitchFamily="34" charset="-122"/>
              <a:ea typeface="微软雅黑" panose="020B0503020204020204" pitchFamily="34" charset="-122"/>
              <a:sym typeface="+mn-ea"/>
            </a:endParaRPr>
          </a:p>
          <a:p>
            <a:pPr marL="1714500" lvl="3" indent="-342900">
              <a:lnSpc>
                <a:spcPct val="130000"/>
              </a:lnSpc>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sym typeface="+mn-ea"/>
              </a:rPr>
              <a:t>位置误差矩阵保持不变并服从三维高斯分布</a:t>
            </a:r>
          </a:p>
          <a:p>
            <a:pPr marL="800100" lvl="1" indent="-342900">
              <a:lnSpc>
                <a:spcPct val="150000"/>
              </a:lnSpc>
              <a:spcBef>
                <a:spcPts val="1200"/>
              </a:spcBef>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目标定轨过程独立 </a:t>
            </a:r>
            <a:r>
              <a:rPr lang="en-US" altLang="zh-CN" sz="2000" b="1" dirty="0">
                <a:latin typeface="微软雅黑" panose="020B0503020204020204" pitchFamily="34" charset="-122"/>
                <a:ea typeface="微软雅黑" panose="020B0503020204020204" pitchFamily="34" charset="-122"/>
                <a:sym typeface="+mn-ea"/>
              </a:rPr>
              <a:t>-&gt; </a:t>
            </a:r>
            <a:r>
              <a:rPr lang="zh-CN" altLang="en-US" sz="2000" b="1" dirty="0">
                <a:solidFill>
                  <a:schemeClr val="tx1"/>
                </a:solidFill>
                <a:latin typeface="微软雅黑" panose="020B0503020204020204" pitchFamily="34" charset="-122"/>
                <a:ea typeface="微软雅黑" panose="020B0503020204020204" pitchFamily="34" charset="-122"/>
                <a:sym typeface="+mn-ea"/>
              </a:rPr>
              <a:t>位置误差椭球不相关</a:t>
            </a:r>
            <a:r>
              <a:rPr lang="en-US" altLang="zh-CN" sz="2000" b="1" dirty="0">
                <a:latin typeface="微软雅黑" panose="020B0503020204020204" pitchFamily="34" charset="-122"/>
                <a:ea typeface="微软雅黑" panose="020B0503020204020204" pitchFamily="34" charset="-122"/>
                <a:sym typeface="+mn-ea"/>
              </a:rPr>
              <a:t>-&gt;</a:t>
            </a:r>
            <a:r>
              <a:rPr lang="zh-CN" altLang="en-US" sz="2000" b="1" dirty="0">
                <a:solidFill>
                  <a:schemeClr val="tx1"/>
                </a:solidFill>
                <a:latin typeface="微软雅黑" panose="020B0503020204020204" pitchFamily="34" charset="-122"/>
                <a:ea typeface="微软雅黑" panose="020B0503020204020204" pitchFamily="34" charset="-122"/>
                <a:sym typeface="+mn-ea"/>
              </a:rPr>
              <a:t>相对位置误差等于二者位置误差矩阵之和</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碰撞概率 </a:t>
            </a:r>
            <a:r>
              <a:rPr lang="en-US" altLang="zh-CN" sz="2000" b="1" dirty="0">
                <a:latin typeface="微软雅黑" panose="020B0503020204020204" pitchFamily="34" charset="-122"/>
                <a:ea typeface="微软雅黑" panose="020B0503020204020204" pitchFamily="34" charset="-122"/>
                <a:sym typeface="+mn-ea"/>
              </a:rPr>
              <a:t>= </a:t>
            </a:r>
            <a:r>
              <a:rPr lang="zh-CN" altLang="en-US" sz="2000" b="1" dirty="0">
                <a:solidFill>
                  <a:srgbClr val="FF0000"/>
                </a:solidFill>
                <a:latin typeface="微软雅黑" panose="020B0503020204020204" pitchFamily="34" charset="-122"/>
                <a:ea typeface="微软雅黑" panose="020B0503020204020204" pitchFamily="34" charset="-122"/>
                <a:sym typeface="+mn-ea"/>
              </a:rPr>
              <a:t>相对位置误差概率密度函数</a:t>
            </a:r>
            <a:r>
              <a:rPr lang="zh-CN" altLang="en-US" sz="2000" b="1" dirty="0">
                <a:latin typeface="微软雅黑" panose="020B0503020204020204" pitchFamily="34" charset="-122"/>
                <a:ea typeface="微软雅黑" panose="020B0503020204020204" pitchFamily="34" charset="-122"/>
                <a:sym typeface="+mn-ea"/>
              </a:rPr>
              <a:t>在</a:t>
            </a:r>
            <a:r>
              <a:rPr lang="zh-CN" altLang="en-US" sz="2000" b="1" dirty="0">
                <a:solidFill>
                  <a:srgbClr val="0000FF"/>
                </a:solidFill>
                <a:latin typeface="微软雅黑" panose="020B0503020204020204" pitchFamily="34" charset="-122"/>
                <a:ea typeface="微软雅黑" panose="020B0503020204020204" pitchFamily="34" charset="-122"/>
                <a:sym typeface="+mn-ea"/>
              </a:rPr>
              <a:t>联合球体</a:t>
            </a:r>
            <a:r>
              <a:rPr lang="zh-CN" altLang="en-US" sz="2000" b="1" dirty="0">
                <a:latin typeface="微软雅黑" panose="020B0503020204020204" pitchFamily="34" charset="-122"/>
                <a:ea typeface="微软雅黑" panose="020B0503020204020204" pitchFamily="34" charset="-122"/>
                <a:sym typeface="+mn-ea"/>
              </a:rPr>
              <a:t>内的三维积分</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p>
        </p:txBody>
      </p:sp>
      <p:pic>
        <p:nvPicPr>
          <p:cNvPr id="4" name="图片 3">
            <a:extLst>
              <a:ext uri="{FF2B5EF4-FFF2-40B4-BE49-F238E27FC236}">
                <a16:creationId xmlns:a16="http://schemas.microsoft.com/office/drawing/2014/main" id="{BD16AC7A-649C-7612-BB1B-4876CC5BE336}"/>
              </a:ext>
            </a:extLst>
          </p:cNvPr>
          <p:cNvPicPr>
            <a:picLocks noChangeAspect="1"/>
          </p:cNvPicPr>
          <p:nvPr/>
        </p:nvPicPr>
        <p:blipFill>
          <a:blip r:embed="rId2"/>
          <a:stretch>
            <a:fillRect/>
          </a:stretch>
        </p:blipFill>
        <p:spPr>
          <a:xfrm>
            <a:off x="7428103" y="1729335"/>
            <a:ext cx="1488307" cy="2161442"/>
          </a:xfrm>
          <a:prstGeom prst="rect">
            <a:avLst/>
          </a:prstGeom>
        </p:spPr>
      </p:pic>
      <p:pic>
        <p:nvPicPr>
          <p:cNvPr id="9" name="图片 8">
            <a:extLst>
              <a:ext uri="{FF2B5EF4-FFF2-40B4-BE49-F238E27FC236}">
                <a16:creationId xmlns:a16="http://schemas.microsoft.com/office/drawing/2014/main" id="{FA1FE5D0-7501-F382-7E87-BDE8D3E05463}"/>
              </a:ext>
            </a:extLst>
          </p:cNvPr>
          <p:cNvPicPr>
            <a:picLocks noChangeAspect="1"/>
          </p:cNvPicPr>
          <p:nvPr/>
        </p:nvPicPr>
        <p:blipFill>
          <a:blip r:embed="rId3"/>
          <a:stretch>
            <a:fillRect/>
          </a:stretch>
        </p:blipFill>
        <p:spPr>
          <a:xfrm>
            <a:off x="9965313" y="1557152"/>
            <a:ext cx="2099687" cy="2247900"/>
          </a:xfrm>
          <a:prstGeom prst="rect">
            <a:avLst/>
          </a:prstGeom>
        </p:spPr>
      </p:pic>
      <p:sp>
        <p:nvSpPr>
          <p:cNvPr id="10" name="箭头: 右 9">
            <a:extLst>
              <a:ext uri="{FF2B5EF4-FFF2-40B4-BE49-F238E27FC236}">
                <a16:creationId xmlns:a16="http://schemas.microsoft.com/office/drawing/2014/main" id="{A53658BD-987B-70F4-5810-EF33969287EE}"/>
              </a:ext>
            </a:extLst>
          </p:cNvPr>
          <p:cNvSpPr/>
          <p:nvPr/>
        </p:nvSpPr>
        <p:spPr>
          <a:xfrm>
            <a:off x="9230995" y="2353408"/>
            <a:ext cx="561975" cy="8953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1F434EB-F3AC-BF66-B270-1341560BE6A5}"/>
              </a:ext>
            </a:extLst>
          </p:cNvPr>
          <p:cNvSpPr/>
          <p:nvPr/>
        </p:nvSpPr>
        <p:spPr>
          <a:xfrm>
            <a:off x="9684325" y="3722776"/>
            <a:ext cx="2149475" cy="461665"/>
          </a:xfrm>
          <a:prstGeom prst="rect">
            <a:avLst/>
          </a:prstGeom>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联合球体</a:t>
            </a:r>
            <a:endParaRPr lang="zh-CN"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C5BE095-641A-2CCA-70B3-8448854B50B7}"/>
              </a:ext>
            </a:extLst>
          </p:cNvPr>
          <p:cNvSpPr/>
          <p:nvPr/>
        </p:nvSpPr>
        <p:spPr>
          <a:xfrm>
            <a:off x="9792970" y="1095487"/>
            <a:ext cx="2149475" cy="461665"/>
          </a:xfrm>
          <a:prstGeom prst="rect">
            <a:avLst/>
          </a:prstGeom>
        </p:spPr>
        <p:txBody>
          <a:bodyPr wrap="square">
            <a:spAutoFit/>
          </a:bodyPr>
          <a:lstStyle/>
          <a:p>
            <a:pPr algn="ctr" fontAlgn="auto">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联合误差椭球</a:t>
            </a:r>
            <a:endParaRPr lang="zh-CN" sz="2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对象 12">
            <a:extLst>
              <a:ext uri="{FF2B5EF4-FFF2-40B4-BE49-F238E27FC236}">
                <a16:creationId xmlns:a16="http://schemas.microsoft.com/office/drawing/2014/main" id="{82130F6E-B870-CD9D-C659-9DE465A36375}"/>
              </a:ext>
            </a:extLst>
          </p:cNvPr>
          <p:cNvGraphicFramePr>
            <a:graphicFrameLocks noChangeAspect="1"/>
          </p:cNvGraphicFramePr>
          <p:nvPr>
            <p:extLst>
              <p:ext uri="{D42A27DB-BD31-4B8C-83A1-F6EECF244321}">
                <p14:modId xmlns:p14="http://schemas.microsoft.com/office/powerpoint/2010/main" val="2148643917"/>
              </p:ext>
            </p:extLst>
          </p:nvPr>
        </p:nvGraphicFramePr>
        <p:xfrm>
          <a:off x="2587625" y="5703888"/>
          <a:ext cx="7054850" cy="727075"/>
        </p:xfrm>
        <a:graphic>
          <a:graphicData uri="http://schemas.openxmlformats.org/presentationml/2006/ole">
            <mc:AlternateContent xmlns:mc="http://schemas.openxmlformats.org/markup-compatibility/2006">
              <mc:Choice xmlns:v="urn:schemas-microsoft-com:vml" Requires="v">
                <p:oleObj name="AxMath" r:id="rId4" imgW="3528000" imgH="364320" progId="Equation.AxMath">
                  <p:embed/>
                </p:oleObj>
              </mc:Choice>
              <mc:Fallback>
                <p:oleObj name="AxMath" r:id="rId4" imgW="3528000" imgH="364320" progId="Equation.AxMath">
                  <p:embed/>
                  <p:pic>
                    <p:nvPicPr>
                      <p:cNvPr id="0" name=""/>
                      <p:cNvPicPr/>
                      <p:nvPr/>
                    </p:nvPicPr>
                    <p:blipFill>
                      <a:blip r:embed="rId5"/>
                      <a:stretch>
                        <a:fillRect/>
                      </a:stretch>
                    </p:blipFill>
                    <p:spPr>
                      <a:xfrm>
                        <a:off x="2587625" y="5703888"/>
                        <a:ext cx="7054850" cy="7270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99D58BB2-C944-0E8D-46FD-023B4146F704}"/>
              </a:ext>
            </a:extLst>
          </p:cNvPr>
          <p:cNvGraphicFramePr>
            <a:graphicFrameLocks noChangeAspect="1"/>
          </p:cNvGraphicFramePr>
          <p:nvPr>
            <p:extLst>
              <p:ext uri="{D42A27DB-BD31-4B8C-83A1-F6EECF244321}">
                <p14:modId xmlns:p14="http://schemas.microsoft.com/office/powerpoint/2010/main" val="4133726639"/>
              </p:ext>
            </p:extLst>
          </p:nvPr>
        </p:nvGraphicFramePr>
        <p:xfrm>
          <a:off x="11323131" y="1809782"/>
          <a:ext cx="276225" cy="377825"/>
        </p:xfrm>
        <a:graphic>
          <a:graphicData uri="http://schemas.openxmlformats.org/presentationml/2006/ole">
            <mc:AlternateContent xmlns:mc="http://schemas.openxmlformats.org/markup-compatibility/2006">
              <mc:Choice xmlns:v="urn:schemas-microsoft-com:vml" Requires="v">
                <p:oleObj name="AxMath" r:id="rId6" imgW="137880" imgH="189360" progId="Equation.AxMath">
                  <p:embed/>
                </p:oleObj>
              </mc:Choice>
              <mc:Fallback>
                <p:oleObj name="AxMath" r:id="rId6" imgW="137880" imgH="189360" progId="Equation.AxMath">
                  <p:embed/>
                  <p:pic>
                    <p:nvPicPr>
                      <p:cNvPr id="13" name="对象 12">
                        <a:extLst>
                          <a:ext uri="{FF2B5EF4-FFF2-40B4-BE49-F238E27FC236}">
                            <a16:creationId xmlns:a16="http://schemas.microsoft.com/office/drawing/2014/main" id="{82130F6E-B870-CD9D-C659-9DE465A36375}"/>
                          </a:ext>
                        </a:extLst>
                      </p:cNvPr>
                      <p:cNvPicPr/>
                      <p:nvPr/>
                    </p:nvPicPr>
                    <p:blipFill>
                      <a:blip r:embed="rId7"/>
                      <a:stretch>
                        <a:fillRect/>
                      </a:stretch>
                    </p:blipFill>
                    <p:spPr>
                      <a:xfrm>
                        <a:off x="11323131" y="1809782"/>
                        <a:ext cx="276225" cy="3778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4ACF4BF5-DFCA-1070-D1DA-BB023646D5F6}"/>
              </a:ext>
            </a:extLst>
          </p:cNvPr>
          <p:cNvGraphicFramePr>
            <a:graphicFrameLocks noChangeAspect="1"/>
          </p:cNvGraphicFramePr>
          <p:nvPr>
            <p:extLst>
              <p:ext uri="{D42A27DB-BD31-4B8C-83A1-F6EECF244321}">
                <p14:modId xmlns:p14="http://schemas.microsoft.com/office/powerpoint/2010/main" val="1356104312"/>
              </p:ext>
            </p:extLst>
          </p:nvPr>
        </p:nvGraphicFramePr>
        <p:xfrm>
          <a:off x="11015156" y="2610583"/>
          <a:ext cx="307975" cy="381000"/>
        </p:xfrm>
        <a:graphic>
          <a:graphicData uri="http://schemas.openxmlformats.org/presentationml/2006/ole">
            <mc:AlternateContent xmlns:mc="http://schemas.openxmlformats.org/markup-compatibility/2006">
              <mc:Choice xmlns:v="urn:schemas-microsoft-com:vml" Requires="v">
                <p:oleObj name="AxMath" r:id="rId8" imgW="153720" imgH="190800" progId="Equation.AxMath">
                  <p:embed/>
                </p:oleObj>
              </mc:Choice>
              <mc:Fallback>
                <p:oleObj name="AxMath" r:id="rId8" imgW="153720" imgH="190800" progId="Equation.AxMath">
                  <p:embed/>
                  <p:pic>
                    <p:nvPicPr>
                      <p:cNvPr id="14" name="对象 13">
                        <a:extLst>
                          <a:ext uri="{FF2B5EF4-FFF2-40B4-BE49-F238E27FC236}">
                            <a16:creationId xmlns:a16="http://schemas.microsoft.com/office/drawing/2014/main" id="{99D58BB2-C944-0E8D-46FD-023B4146F704}"/>
                          </a:ext>
                        </a:extLst>
                      </p:cNvPr>
                      <p:cNvPicPr/>
                      <p:nvPr/>
                    </p:nvPicPr>
                    <p:blipFill>
                      <a:blip r:embed="rId9"/>
                      <a:stretch>
                        <a:fillRect/>
                      </a:stretch>
                    </p:blipFill>
                    <p:spPr>
                      <a:xfrm>
                        <a:off x="11015156" y="2610583"/>
                        <a:ext cx="307975"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DFD0B95-12E2-1EF6-7100-A54A4B279D8D}"/>
              </a:ext>
            </a:extLst>
          </p:cNvPr>
          <p:cNvGraphicFramePr>
            <a:graphicFrameLocks noChangeAspect="1"/>
          </p:cNvGraphicFramePr>
          <p:nvPr>
            <p:extLst>
              <p:ext uri="{D42A27DB-BD31-4B8C-83A1-F6EECF244321}">
                <p14:modId xmlns:p14="http://schemas.microsoft.com/office/powerpoint/2010/main" val="3783695770"/>
              </p:ext>
            </p:extLst>
          </p:nvPr>
        </p:nvGraphicFramePr>
        <p:xfrm>
          <a:off x="8398098" y="2490602"/>
          <a:ext cx="307975" cy="381000"/>
        </p:xfrm>
        <a:graphic>
          <a:graphicData uri="http://schemas.openxmlformats.org/presentationml/2006/ole">
            <mc:AlternateContent xmlns:mc="http://schemas.openxmlformats.org/markup-compatibility/2006">
              <mc:Choice xmlns:v="urn:schemas-microsoft-com:vml" Requires="v">
                <p:oleObj name="AxMath" r:id="rId10" imgW="153720" imgH="190800" progId="Equation.AxMath">
                  <p:embed/>
                </p:oleObj>
              </mc:Choice>
              <mc:Fallback>
                <p:oleObj name="AxMath" r:id="rId10" imgW="153720" imgH="190800" progId="Equation.AxMath">
                  <p:embed/>
                  <p:pic>
                    <p:nvPicPr>
                      <p:cNvPr id="15" name="对象 14">
                        <a:extLst>
                          <a:ext uri="{FF2B5EF4-FFF2-40B4-BE49-F238E27FC236}">
                            <a16:creationId xmlns:a16="http://schemas.microsoft.com/office/drawing/2014/main" id="{4ACF4BF5-DFCA-1070-D1DA-BB023646D5F6}"/>
                          </a:ext>
                        </a:extLst>
                      </p:cNvPr>
                      <p:cNvPicPr/>
                      <p:nvPr/>
                    </p:nvPicPr>
                    <p:blipFill>
                      <a:blip r:embed="rId11"/>
                      <a:stretch>
                        <a:fillRect/>
                      </a:stretch>
                    </p:blipFill>
                    <p:spPr>
                      <a:xfrm>
                        <a:off x="8398098" y="2490602"/>
                        <a:ext cx="307975" cy="3810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88A5AD1-CED5-3775-B0E7-8D5AB60726B3}"/>
              </a:ext>
            </a:extLst>
          </p:cNvPr>
          <p:cNvGraphicFramePr>
            <a:graphicFrameLocks noChangeAspect="1"/>
          </p:cNvGraphicFramePr>
          <p:nvPr>
            <p:extLst>
              <p:ext uri="{D42A27DB-BD31-4B8C-83A1-F6EECF244321}">
                <p14:modId xmlns:p14="http://schemas.microsoft.com/office/powerpoint/2010/main" val="3829875999"/>
              </p:ext>
            </p:extLst>
          </p:nvPr>
        </p:nvGraphicFramePr>
        <p:xfrm>
          <a:off x="11169143" y="3248758"/>
          <a:ext cx="279400" cy="377825"/>
        </p:xfrm>
        <a:graphic>
          <a:graphicData uri="http://schemas.openxmlformats.org/presentationml/2006/ole">
            <mc:AlternateContent xmlns:mc="http://schemas.openxmlformats.org/markup-compatibility/2006">
              <mc:Choice xmlns:v="urn:schemas-microsoft-com:vml" Requires="v">
                <p:oleObj name="AxMath" r:id="rId12" imgW="139320" imgH="189360" progId="Equation.AxMath">
                  <p:embed/>
                </p:oleObj>
              </mc:Choice>
              <mc:Fallback>
                <p:oleObj name="AxMath" r:id="rId12" imgW="139320" imgH="189360" progId="Equation.AxMath">
                  <p:embed/>
                  <p:pic>
                    <p:nvPicPr>
                      <p:cNvPr id="13" name="对象 12">
                        <a:extLst>
                          <a:ext uri="{FF2B5EF4-FFF2-40B4-BE49-F238E27FC236}">
                            <a16:creationId xmlns:a16="http://schemas.microsoft.com/office/drawing/2014/main" id="{82130F6E-B870-CD9D-C659-9DE465A36375}"/>
                          </a:ext>
                        </a:extLst>
                      </p:cNvPr>
                      <p:cNvPicPr/>
                      <p:nvPr/>
                    </p:nvPicPr>
                    <p:blipFill>
                      <a:blip r:embed="rId13"/>
                      <a:stretch>
                        <a:fillRect/>
                      </a:stretch>
                    </p:blipFill>
                    <p:spPr>
                      <a:xfrm>
                        <a:off x="11169143" y="3248758"/>
                        <a:ext cx="279400" cy="377825"/>
                      </a:xfrm>
                      <a:prstGeom prst="rect">
                        <a:avLst/>
                      </a:prstGeom>
                    </p:spPr>
                  </p:pic>
                </p:oleObj>
              </mc:Fallback>
            </mc:AlternateContent>
          </a:graphicData>
        </a:graphic>
      </p:graphicFrame>
    </p:spTree>
    <p:extLst>
      <p:ext uri="{BB962C8B-B14F-4D97-AF65-F5344CB8AC3E}">
        <p14:creationId xmlns:p14="http://schemas.microsoft.com/office/powerpoint/2010/main" val="10223291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9463" y="2318343"/>
            <a:ext cx="5919241" cy="222131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rPr>
              <a:t>空间碎片的危害与应对</a:t>
            </a:r>
          </a:p>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rPr>
              <a:t>轨道误差和传播</a:t>
            </a:r>
          </a:p>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rPr>
              <a:t>碰撞概率计算</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1831837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63894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交会平面</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将三维积分转化为二维积分</a:t>
            </a: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1257300" lvl="2"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消去时间变量，不关注碰撞时刻</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pic>
        <p:nvPicPr>
          <p:cNvPr id="15" name="图片 14">
            <a:extLst>
              <a:ext uri="{FF2B5EF4-FFF2-40B4-BE49-F238E27FC236}">
                <a16:creationId xmlns:a16="http://schemas.microsoft.com/office/drawing/2014/main" id="{7DDAB26C-E81F-E2AD-4158-0E1AC9C5B374}"/>
              </a:ext>
            </a:extLst>
          </p:cNvPr>
          <p:cNvPicPr>
            <a:picLocks noChangeAspect="1"/>
          </p:cNvPicPr>
          <p:nvPr/>
        </p:nvPicPr>
        <p:blipFill>
          <a:blip r:embed="rId2"/>
          <a:stretch>
            <a:fillRect/>
          </a:stretch>
        </p:blipFill>
        <p:spPr>
          <a:xfrm>
            <a:off x="6825132" y="4285884"/>
            <a:ext cx="2695575" cy="2228850"/>
          </a:xfrm>
          <a:prstGeom prst="rect">
            <a:avLst/>
          </a:prstGeom>
        </p:spPr>
      </p:pic>
      <p:pic>
        <p:nvPicPr>
          <p:cNvPr id="10" name="图片 9">
            <a:extLst>
              <a:ext uri="{FF2B5EF4-FFF2-40B4-BE49-F238E27FC236}">
                <a16:creationId xmlns:a16="http://schemas.microsoft.com/office/drawing/2014/main" id="{DE02AC2D-116A-1654-E998-A1652189A640}"/>
              </a:ext>
            </a:extLst>
          </p:cNvPr>
          <p:cNvPicPr>
            <a:picLocks noChangeAspect="1"/>
          </p:cNvPicPr>
          <p:nvPr/>
        </p:nvPicPr>
        <p:blipFill>
          <a:blip r:embed="rId3"/>
          <a:stretch>
            <a:fillRect/>
          </a:stretch>
        </p:blipFill>
        <p:spPr>
          <a:xfrm>
            <a:off x="7510932" y="1184758"/>
            <a:ext cx="4629150" cy="4019550"/>
          </a:xfrm>
          <a:prstGeom prst="rect">
            <a:avLst/>
          </a:prstGeom>
        </p:spPr>
      </p:pic>
      <p:graphicFrame>
        <p:nvGraphicFramePr>
          <p:cNvPr id="16" name="对象 15">
            <a:extLst>
              <a:ext uri="{FF2B5EF4-FFF2-40B4-BE49-F238E27FC236}">
                <a16:creationId xmlns:a16="http://schemas.microsoft.com/office/drawing/2014/main" id="{C1643785-F46F-3DBA-505E-F56F6A39B62B}"/>
              </a:ext>
            </a:extLst>
          </p:cNvPr>
          <p:cNvGraphicFramePr>
            <a:graphicFrameLocks noChangeAspect="1"/>
          </p:cNvGraphicFramePr>
          <p:nvPr>
            <p:extLst>
              <p:ext uri="{D42A27DB-BD31-4B8C-83A1-F6EECF244321}">
                <p14:modId xmlns:p14="http://schemas.microsoft.com/office/powerpoint/2010/main" val="1409615671"/>
              </p:ext>
            </p:extLst>
          </p:nvPr>
        </p:nvGraphicFramePr>
        <p:xfrm>
          <a:off x="2250953" y="1885047"/>
          <a:ext cx="1332147" cy="432048"/>
        </p:xfrm>
        <a:graphic>
          <a:graphicData uri="http://schemas.openxmlformats.org/presentationml/2006/ole">
            <mc:AlternateContent xmlns:mc="http://schemas.openxmlformats.org/markup-compatibility/2006">
              <mc:Choice xmlns:v="urn:schemas-microsoft-com:vml" Requires="v">
                <p:oleObj name="AxMath" r:id="rId4" imgW="587160" imgH="190800" progId="Equation.AxMath">
                  <p:embed/>
                </p:oleObj>
              </mc:Choice>
              <mc:Fallback>
                <p:oleObj name="AxMath" r:id="rId4" imgW="587160" imgH="190800" progId="Equation.AxMath">
                  <p:embed/>
                  <p:pic>
                    <p:nvPicPr>
                      <p:cNvPr id="0" name=""/>
                      <p:cNvPicPr/>
                      <p:nvPr/>
                    </p:nvPicPr>
                    <p:blipFill>
                      <a:blip r:embed="rId5"/>
                      <a:stretch>
                        <a:fillRect/>
                      </a:stretch>
                    </p:blipFill>
                    <p:spPr>
                      <a:xfrm>
                        <a:off x="2250953" y="1885047"/>
                        <a:ext cx="1332147" cy="43204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D8184D47-DDA3-413D-B753-59C8D14F3E69}"/>
              </a:ext>
            </a:extLst>
          </p:cNvPr>
          <p:cNvGraphicFramePr>
            <a:graphicFrameLocks noChangeAspect="1"/>
          </p:cNvGraphicFramePr>
          <p:nvPr>
            <p:extLst>
              <p:ext uri="{D42A27DB-BD31-4B8C-83A1-F6EECF244321}">
                <p14:modId xmlns:p14="http://schemas.microsoft.com/office/powerpoint/2010/main" val="2555502382"/>
              </p:ext>
            </p:extLst>
          </p:nvPr>
        </p:nvGraphicFramePr>
        <p:xfrm>
          <a:off x="858837" y="3037016"/>
          <a:ext cx="6296025" cy="1216025"/>
        </p:xfrm>
        <a:graphic>
          <a:graphicData uri="http://schemas.openxmlformats.org/presentationml/2006/ole">
            <mc:AlternateContent xmlns:mc="http://schemas.openxmlformats.org/markup-compatibility/2006">
              <mc:Choice xmlns:v="urn:schemas-microsoft-com:vml" Requires="v">
                <p:oleObj name="AxMath" r:id="rId6" imgW="3147840" imgH="608760" progId="Equation.AxMath">
                  <p:embed/>
                </p:oleObj>
              </mc:Choice>
              <mc:Fallback>
                <p:oleObj name="AxMath" r:id="rId6" imgW="3147840" imgH="608760" progId="Equation.AxMath">
                  <p:embed/>
                  <p:pic>
                    <p:nvPicPr>
                      <p:cNvPr id="0" name=""/>
                      <p:cNvPicPr/>
                      <p:nvPr/>
                    </p:nvPicPr>
                    <p:blipFill>
                      <a:blip r:embed="rId7"/>
                      <a:stretch>
                        <a:fillRect/>
                      </a:stretch>
                    </p:blipFill>
                    <p:spPr>
                      <a:xfrm>
                        <a:off x="858837" y="3037016"/>
                        <a:ext cx="6296025" cy="1216025"/>
                      </a:xfrm>
                      <a:prstGeom prst="rect">
                        <a:avLst/>
                      </a:prstGeom>
                    </p:spPr>
                  </p:pic>
                </p:oleObj>
              </mc:Fallback>
            </mc:AlternateContent>
          </a:graphicData>
        </a:graphic>
      </p:graphicFrame>
    </p:spTree>
    <p:extLst>
      <p:ext uri="{BB962C8B-B14F-4D97-AF65-F5344CB8AC3E}">
        <p14:creationId xmlns:p14="http://schemas.microsoft.com/office/powerpoint/2010/main" val="369182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24787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J2000.0 </a:t>
            </a:r>
            <a:r>
              <a:rPr lang="zh-CN" altLang="en-US" sz="2800" b="1" dirty="0">
                <a:latin typeface="微软雅黑" panose="020B0503020204020204" pitchFamily="34" charset="-122"/>
                <a:ea typeface="微软雅黑" panose="020B0503020204020204" pitchFamily="34" charset="-122"/>
                <a:sym typeface="+mn-ea"/>
              </a:rPr>
              <a:t>到交会坐标系转换</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52090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24787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求解：</a:t>
            </a: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坐标转换</a:t>
            </a: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极坐标 </a:t>
            </a:r>
            <a:r>
              <a:rPr lang="en-US" altLang="zh-CN" sz="2800" b="1" dirty="0">
                <a:solidFill>
                  <a:schemeClr val="tx1"/>
                </a:solidFill>
                <a:latin typeface="微软雅黑" panose="020B0503020204020204" pitchFamily="34" charset="-122"/>
                <a:ea typeface="微软雅黑" panose="020B0503020204020204" pitchFamily="34" charset="-122"/>
                <a:sym typeface="+mn-ea"/>
              </a:rPr>
              <a:t>/ </a:t>
            </a:r>
            <a:r>
              <a:rPr lang="zh-CN" altLang="en-US" sz="2800" b="1" dirty="0">
                <a:solidFill>
                  <a:schemeClr val="tx1"/>
                </a:solidFill>
                <a:latin typeface="微软雅黑" panose="020B0503020204020204" pitchFamily="34" charset="-122"/>
                <a:ea typeface="微软雅黑" panose="020B0503020204020204" pitchFamily="34" charset="-122"/>
                <a:sym typeface="+mn-ea"/>
              </a:rPr>
              <a:t>概率密度函数线性对称轴</a:t>
            </a: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级数形式</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8436326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最大碰撞概率</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9508542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624127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2601546"/>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1e-3</a:t>
            </a:r>
          </a:p>
          <a:p>
            <a:pPr marL="342900" indent="-342900" fontAlgn="auto">
              <a:lnSpc>
                <a:spcPct val="150000"/>
              </a:lnSpc>
              <a:spcAft>
                <a:spcPts val="0"/>
              </a:spcAft>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1e-4</a:t>
            </a:r>
          </a:p>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1e-5</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碰撞概率计算</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47876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6632088" cy="237706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碰撞概率计算（总成绩比例：</a:t>
            </a:r>
            <a:r>
              <a:rPr lang="en-US" altLang="zh-CN" sz="2800" b="1" dirty="0">
                <a:solidFill>
                  <a:schemeClr val="tx1"/>
                </a:solidFill>
                <a:latin typeface="微软雅黑" panose="020B0503020204020204" pitchFamily="34" charset="-122"/>
                <a:ea typeface="微软雅黑" panose="020B0503020204020204" pitchFamily="34" charset="-122"/>
                <a:sym typeface="+mn-ea"/>
              </a:rPr>
              <a:t>5%</a:t>
            </a:r>
            <a:r>
              <a:rPr lang="zh-CN" altLang="en-US" sz="2800" b="1" dirty="0">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spcBef>
                <a:spcPts val="1200"/>
              </a:spcBef>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基于右侧数据，分别采用</a:t>
            </a:r>
            <a:r>
              <a:rPr lang="zh-CN" altLang="en-US" sz="2000" b="1" dirty="0">
                <a:solidFill>
                  <a:srgbClr val="0000FF"/>
                </a:solidFill>
                <a:latin typeface="微软雅黑" panose="020B0503020204020204" pitchFamily="34" charset="-122"/>
                <a:ea typeface="微软雅黑" panose="020B0503020204020204" pitchFamily="34" charset="-122"/>
                <a:sym typeface="+mn-ea"/>
              </a:rPr>
              <a:t>蒙特卡罗法</a:t>
            </a:r>
            <a:r>
              <a:rPr lang="zh-CN" altLang="en-US" sz="2000" b="1" dirty="0">
                <a:solidFill>
                  <a:schemeClr val="tx1"/>
                </a:solidFill>
                <a:latin typeface="微软雅黑" panose="020B0503020204020204" pitchFamily="34" charset="-122"/>
                <a:ea typeface="微软雅黑" panose="020B0503020204020204" pitchFamily="34" charset="-122"/>
                <a:sym typeface="+mn-ea"/>
              </a:rPr>
              <a:t>和</a:t>
            </a:r>
            <a:r>
              <a:rPr lang="zh-CN" altLang="en-US" sz="2000" b="1" dirty="0">
                <a:solidFill>
                  <a:srgbClr val="0000FF"/>
                </a:solidFill>
                <a:latin typeface="微软雅黑" panose="020B0503020204020204" pitchFamily="34" charset="-122"/>
                <a:ea typeface="微软雅黑" panose="020B0503020204020204" pitchFamily="34" charset="-122"/>
                <a:sym typeface="+mn-ea"/>
              </a:rPr>
              <a:t>在交会坐标系下公式</a:t>
            </a:r>
            <a:r>
              <a:rPr lang="zh-CN" altLang="en-US" sz="2000" b="1" dirty="0">
                <a:latin typeface="微软雅黑" panose="020B0503020204020204" pitchFamily="34" charset="-122"/>
                <a:ea typeface="微软雅黑" panose="020B0503020204020204" pitchFamily="34" charset="-122"/>
                <a:sym typeface="+mn-ea"/>
              </a:rPr>
              <a:t>计算</a:t>
            </a:r>
            <a:r>
              <a:rPr lang="zh-CN" altLang="en-US" sz="2000" b="1" dirty="0">
                <a:solidFill>
                  <a:schemeClr val="tx1"/>
                </a:solidFill>
                <a:latin typeface="微软雅黑" panose="020B0503020204020204" pitchFamily="34" charset="-122"/>
                <a:ea typeface="微软雅黑" panose="020B0503020204020204" pitchFamily="34" charset="-122"/>
                <a:sym typeface="+mn-ea"/>
              </a:rPr>
              <a:t>碰撞概率，取等效球体半径为</a:t>
            </a:r>
            <a:r>
              <a:rPr lang="en-US" altLang="zh-CN" sz="2000" b="1" dirty="0">
                <a:solidFill>
                  <a:schemeClr val="tx1"/>
                </a:solidFill>
                <a:latin typeface="微软雅黑" panose="020B0503020204020204" pitchFamily="34" charset="-122"/>
                <a:ea typeface="微软雅黑" panose="020B0503020204020204" pitchFamily="34" charset="-122"/>
                <a:sym typeface="+mn-ea"/>
              </a:rPr>
              <a:t>5 m</a:t>
            </a:r>
            <a:r>
              <a:rPr lang="zh-CN" altLang="en-US" sz="2000" b="1" dirty="0">
                <a:solidFill>
                  <a:schemeClr val="tx1"/>
                </a:solidFill>
                <a:latin typeface="微软雅黑" panose="020B0503020204020204" pitchFamily="34" charset="-122"/>
                <a:ea typeface="微软雅黑" panose="020B0503020204020204" pitchFamily="34" charset="-122"/>
                <a:sym typeface="+mn-ea"/>
              </a:rPr>
              <a:t>；</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spcBef>
                <a:spcPts val="1200"/>
              </a:spcBef>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尝试分析等效半径和碰撞概率之间的关系。</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实习作业六</a:t>
            </a:r>
          </a:p>
        </p:txBody>
      </p:sp>
      <p:graphicFrame>
        <p:nvGraphicFramePr>
          <p:cNvPr id="8" name="表格 8">
            <a:extLst>
              <a:ext uri="{FF2B5EF4-FFF2-40B4-BE49-F238E27FC236}">
                <a16:creationId xmlns:a16="http://schemas.microsoft.com/office/drawing/2014/main" id="{CAC01010-996A-BF76-C5C1-D5D7C46DA26F}"/>
              </a:ext>
            </a:extLst>
          </p:cNvPr>
          <p:cNvGraphicFramePr>
            <a:graphicFrameLocks noGrp="1"/>
          </p:cNvGraphicFramePr>
          <p:nvPr>
            <p:extLst>
              <p:ext uri="{D42A27DB-BD31-4B8C-83A1-F6EECF244321}">
                <p14:modId xmlns:p14="http://schemas.microsoft.com/office/powerpoint/2010/main" val="790518621"/>
              </p:ext>
            </p:extLst>
          </p:nvPr>
        </p:nvGraphicFramePr>
        <p:xfrm>
          <a:off x="7266452" y="1470660"/>
          <a:ext cx="4713140" cy="3916680"/>
        </p:xfrm>
        <a:graphic>
          <a:graphicData uri="http://schemas.openxmlformats.org/drawingml/2006/table">
            <a:tbl>
              <a:tblPr firstRow="1" bandRow="1">
                <a:tableStyleId>{125E5076-3810-47DD-B79F-674D7AD40C01}</a:tableStyleId>
              </a:tblPr>
              <a:tblGrid>
                <a:gridCol w="1440539">
                  <a:extLst>
                    <a:ext uri="{9D8B030D-6E8A-4147-A177-3AD203B41FA5}">
                      <a16:colId xmlns:a16="http://schemas.microsoft.com/office/drawing/2014/main" val="2629381817"/>
                    </a:ext>
                  </a:extLst>
                </a:gridCol>
                <a:gridCol w="900876">
                  <a:extLst>
                    <a:ext uri="{9D8B030D-6E8A-4147-A177-3AD203B41FA5}">
                      <a16:colId xmlns:a16="http://schemas.microsoft.com/office/drawing/2014/main" val="473605256"/>
                    </a:ext>
                  </a:extLst>
                </a:gridCol>
                <a:gridCol w="1280858">
                  <a:extLst>
                    <a:ext uri="{9D8B030D-6E8A-4147-A177-3AD203B41FA5}">
                      <a16:colId xmlns:a16="http://schemas.microsoft.com/office/drawing/2014/main" val="3332468654"/>
                    </a:ext>
                  </a:extLst>
                </a:gridCol>
                <a:gridCol w="1090867">
                  <a:extLst>
                    <a:ext uri="{9D8B030D-6E8A-4147-A177-3AD203B41FA5}">
                      <a16:colId xmlns:a16="http://schemas.microsoft.com/office/drawing/2014/main" val="409416561"/>
                    </a:ext>
                  </a:extLst>
                </a:gridCol>
              </a:tblGrid>
              <a:tr h="370840">
                <a:tc>
                  <a:txBody>
                    <a:bodyPr/>
                    <a:lstStyle/>
                    <a:p>
                      <a:pPr algn="ctr"/>
                      <a:endParaRPr lang="zh-CN" altLang="en-US" sz="16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6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zh-CN" sz="1600" dirty="0">
                          <a:solidFill>
                            <a:schemeClr val="tx1"/>
                          </a:solidFill>
                        </a:rPr>
                        <a:t>IRIDIUM 21 Satellite </a:t>
                      </a:r>
                      <a:endParaRPr lang="zh-CN" altLang="en-US" sz="16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zh-CN" sz="1600" dirty="0">
                          <a:solidFill>
                            <a:schemeClr val="tx1"/>
                          </a:solidFill>
                        </a:rPr>
                        <a:t>CZ-4 DEB</a:t>
                      </a:r>
                      <a:endParaRPr lang="zh-CN" altLang="en-US" sz="16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5844426"/>
                  </a:ext>
                </a:extLst>
              </a:tr>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tx1"/>
                          </a:solidFill>
                        </a:rPr>
                        <a:t>位置/km</a:t>
                      </a:r>
                      <a:endParaRPr lang="en-US" altLang="zh-CN" sz="16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i="1" dirty="0">
                          <a:solidFill>
                            <a:schemeClr val="tx1"/>
                          </a:solidFill>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-1750.207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-1750.145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32010329"/>
                  </a:ext>
                </a:extLst>
              </a:tr>
              <a:tr h="370840">
                <a:tc vMerge="1">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i="1" dirty="0">
                          <a:solidFill>
                            <a:schemeClr val="tx1"/>
                          </a:solidFill>
                        </a:rPr>
                        <a: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2481.123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2480.916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371780"/>
                  </a:ext>
                </a:extLst>
              </a:tr>
              <a:tr h="370840">
                <a:tc vMerge="1">
                  <a:txBody>
                    <a:bodyPr/>
                    <a:lstStyle/>
                    <a:p>
                      <a:pPr algn="ct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i="1" dirty="0">
                          <a:solidFill>
                            <a:schemeClr val="tx1"/>
                          </a:solidFill>
                        </a:rPr>
                        <a:t>Z</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-6414.462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-6414.150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184189"/>
                  </a:ext>
                </a:extLst>
              </a:tr>
              <a:tr h="370840">
                <a:tc rowSpan="3">
                  <a:txBody>
                    <a:bodyPr/>
                    <a:lstStyle/>
                    <a:p>
                      <a:pPr algn="ctr"/>
                      <a:r>
                        <a:rPr lang="zh-CN" altLang="en-US" sz="1600" dirty="0">
                          <a:solidFill>
                            <a:schemeClr val="tx1"/>
                          </a:solidFill>
                        </a:rPr>
                        <a:t>速度/(km s</a:t>
                      </a:r>
                      <a:r>
                        <a:rPr lang="zh-CN" altLang="en-US" sz="1600" baseline="30000" dirty="0">
                          <a:solidFill>
                            <a:schemeClr val="tx1"/>
                          </a:solidFill>
                        </a:rPr>
                        <a:t>−</a:t>
                      </a:r>
                      <a:r>
                        <a:rPr lang="en-US" altLang="zh-CN" sz="1600" baseline="30000" dirty="0">
                          <a:solidFill>
                            <a:schemeClr val="tx1"/>
                          </a:solidFill>
                        </a:rPr>
                        <a:t>1</a:t>
                      </a:r>
                      <a:r>
                        <a:rPr lang="zh-CN" altLang="en-US" sz="1600" dirty="0">
                          <a:solidFill>
                            <a:schemeClr val="tx1"/>
                          </a:solidFill>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i="1" dirty="0">
                          <a:solidFill>
                            <a:schemeClr val="tx1"/>
                          </a:solidFill>
                        </a:rPr>
                        <a:t>V</a:t>
                      </a:r>
                      <a:r>
                        <a:rPr lang="zh-CN" altLang="en-US" sz="1600" i="1" baseline="-25000" dirty="0">
                          <a:solidFill>
                            <a:schemeClr val="tx1"/>
                          </a:solidFill>
                        </a:rPr>
                        <a:t>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2.989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-1.637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1684454"/>
                  </a:ext>
                </a:extLst>
              </a:tr>
              <a:tr h="370840">
                <a:tc vMerge="1">
                  <a:txBody>
                    <a:bodyPr/>
                    <a:lstStyle/>
                    <a:p>
                      <a:pPr algn="ctr"/>
                      <a:endParaRPr lang="zh-CN" altLang="en-US" dirty="0"/>
                    </a:p>
                  </a:txBody>
                  <a:tcPr anchor="ctr"/>
                </a:tc>
                <a:tc>
                  <a:txBody>
                    <a:bodyPr/>
                    <a:lstStyle/>
                    <a:p>
                      <a:pPr algn="ctr"/>
                      <a:r>
                        <a:rPr lang="zh-CN" altLang="en-US" sz="1600" i="1" dirty="0">
                          <a:solidFill>
                            <a:schemeClr val="tx1"/>
                          </a:solidFill>
                        </a:rPr>
                        <a:t>V</a:t>
                      </a:r>
                      <a:r>
                        <a:rPr lang="zh-CN" altLang="en-US" sz="1600" i="1" baseline="-25000" dirty="0">
                          <a:solidFill>
                            <a:schemeClr val="tx1"/>
                          </a:solidFill>
                        </a:rPr>
                        <a: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-6.085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6.701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5255637"/>
                  </a:ext>
                </a:extLst>
              </a:tr>
              <a:tr h="370840">
                <a:tc vMerge="1">
                  <a:txBody>
                    <a:bodyPr/>
                    <a:lstStyle/>
                    <a:p>
                      <a:pPr algn="ctr"/>
                      <a:endParaRPr lang="zh-CN" altLang="en-US" dirty="0"/>
                    </a:p>
                  </a:txBody>
                  <a:tcPr anchor="ctr"/>
                </a:tc>
                <a:tc>
                  <a:txBody>
                    <a:bodyPr/>
                    <a:lstStyle/>
                    <a:p>
                      <a:pPr algn="ctr"/>
                      <a:r>
                        <a:rPr lang="zh-CN" altLang="en-US" sz="1600" i="1" dirty="0">
                          <a:solidFill>
                            <a:schemeClr val="tx1"/>
                          </a:solidFill>
                        </a:rPr>
                        <a:t>V</a:t>
                      </a:r>
                      <a:r>
                        <a:rPr lang="zh-CN" altLang="en-US" sz="1600" i="1" baseline="-25000" dirty="0">
                          <a:solidFill>
                            <a:schemeClr val="tx1"/>
                          </a:solidFill>
                        </a:rPr>
                        <a:t>z</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-3.171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2.994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9526424"/>
                  </a:ext>
                </a:extLst>
              </a:tr>
              <a:tr h="370840">
                <a:tc rowSpan="3">
                  <a:txBody>
                    <a:bodyPr/>
                    <a:lstStyle/>
                    <a:p>
                      <a:pPr algn="ctr"/>
                      <a:r>
                        <a:rPr lang="zh-CN" altLang="en-US" sz="1600" dirty="0">
                          <a:solidFill>
                            <a:schemeClr val="tx1"/>
                          </a:solidFill>
                        </a:rPr>
                        <a:t>误差</a:t>
                      </a:r>
                      <a:r>
                        <a:rPr lang="en-US" altLang="zh-CN" sz="1600" dirty="0">
                          <a:solidFill>
                            <a:schemeClr val="tx1"/>
                          </a:solidFill>
                        </a:rPr>
                        <a:t>/</a:t>
                      </a:r>
                      <a:r>
                        <a:rPr lang="en-GB" altLang="zh-CN" sz="1600" dirty="0">
                          <a:solidFill>
                            <a:schemeClr val="tx1"/>
                          </a:solidFill>
                        </a:rPr>
                        <a:t>km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i="1" dirty="0">
                          <a:solidFill>
                            <a:schemeClr val="tx1"/>
                          </a:solidFill>
                        </a:rPr>
                        <a:t>U</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0.9236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0.7993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6900973"/>
                  </a:ext>
                </a:extLst>
              </a:tr>
              <a:tr h="370840">
                <a:tc vMerge="1">
                  <a:txBody>
                    <a:bodyPr/>
                    <a:lstStyle/>
                    <a:p>
                      <a:pPr algn="ctr"/>
                      <a:endParaRPr lang="zh-CN" altLang="en-US" dirty="0"/>
                    </a:p>
                  </a:txBody>
                  <a:tcPr anchor="ctr"/>
                </a:tc>
                <a:tc>
                  <a:txBody>
                    <a:bodyPr/>
                    <a:lstStyle/>
                    <a:p>
                      <a:pPr algn="ctr"/>
                      <a:r>
                        <a:rPr lang="zh-CN" altLang="en-US" sz="1600" i="1" dirty="0">
                          <a:solidFill>
                            <a:schemeClr val="tx1"/>
                          </a:solidFill>
                        </a:rPr>
                        <a:t>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0.1636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0.1709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9190423"/>
                  </a:ext>
                </a:extLst>
              </a:tr>
              <a:tr h="370840">
                <a:tc vMerge="1">
                  <a:txBody>
                    <a:bodyPr/>
                    <a:lstStyle/>
                    <a:p>
                      <a:pPr algn="ctr"/>
                      <a:endParaRPr lang="zh-CN" altLang="en-US" dirty="0"/>
                    </a:p>
                  </a:txBody>
                  <a:tcPr anchor="ctr"/>
                </a:tc>
                <a:tc>
                  <a:txBody>
                    <a:bodyPr/>
                    <a:lstStyle/>
                    <a:p>
                      <a:pPr algn="ctr"/>
                      <a:r>
                        <a:rPr lang="zh-CN" altLang="en-US" sz="1600" i="1" dirty="0">
                          <a:solidFill>
                            <a:schemeClr val="tx1"/>
                          </a:solidFill>
                        </a:rPr>
                        <a:t>W</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0.0433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600" dirty="0">
                          <a:solidFill>
                            <a:schemeClr val="tx1"/>
                          </a:solidFill>
                        </a:rPr>
                        <a:t>0.0947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2619571"/>
                  </a:ext>
                </a:extLst>
              </a:tr>
            </a:tbl>
          </a:graphicData>
        </a:graphic>
      </p:graphicFrame>
    </p:spTree>
    <p:extLst>
      <p:ext uri="{BB962C8B-B14F-4D97-AF65-F5344CB8AC3E}">
        <p14:creationId xmlns:p14="http://schemas.microsoft.com/office/powerpoint/2010/main" val="34253742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为什么要研究空间碎片，</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空间碎片的危害与应对</a:t>
            </a:r>
          </a:p>
        </p:txBody>
      </p:sp>
    </p:spTree>
    <p:extLst>
      <p:ext uri="{BB962C8B-B14F-4D97-AF65-F5344CB8AC3E}">
        <p14:creationId xmlns:p14="http://schemas.microsoft.com/office/powerpoint/2010/main" val="126048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56227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碰撞预警</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核心是</a:t>
            </a:r>
            <a:r>
              <a:rPr lang="zh-CN" altLang="en-US" sz="2400" b="1" dirty="0">
                <a:solidFill>
                  <a:srgbClr val="0000FF"/>
                </a:solidFill>
                <a:latin typeface="微软雅黑" panose="020B0503020204020204" pitchFamily="34" charset="-122"/>
                <a:ea typeface="微软雅黑" panose="020B0503020204020204" pitchFamily="34" charset="-122"/>
                <a:sym typeface="+mn-ea"/>
              </a:rPr>
              <a:t>轨道预报</a:t>
            </a:r>
            <a:r>
              <a:rPr lang="zh-CN" altLang="en-US" sz="2400" b="1" dirty="0">
                <a:latin typeface="微软雅黑" panose="020B0503020204020204" pitchFamily="34" charset="-122"/>
                <a:ea typeface="微软雅黑" panose="020B0503020204020204" pitchFamily="34" charset="-122"/>
                <a:sym typeface="+mn-ea"/>
              </a:rPr>
              <a:t>和</a:t>
            </a:r>
            <a:r>
              <a:rPr lang="zh-CN" altLang="en-US" sz="2400" b="1" dirty="0">
                <a:solidFill>
                  <a:srgbClr val="0000FF"/>
                </a:solidFill>
                <a:latin typeface="微软雅黑" panose="020B0503020204020204" pitchFamily="34" charset="-122"/>
                <a:ea typeface="微软雅黑" panose="020B0503020204020204" pitchFamily="34" charset="-122"/>
                <a:sym typeface="+mn-ea"/>
              </a:rPr>
              <a:t>误差协方差分析</a:t>
            </a:r>
            <a:endParaRPr lang="en-US" altLang="zh-CN" sz="2400" b="1" dirty="0">
              <a:solidFill>
                <a:srgbClr val="0000FF"/>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方法：</a:t>
            </a:r>
            <a:endParaRPr lang="en-US" altLang="zh-CN" sz="2400" b="1" dirty="0">
              <a:latin typeface="微软雅黑" panose="020B0503020204020204" pitchFamily="34" charset="-122"/>
              <a:ea typeface="微软雅黑" panose="020B0503020204020204" pitchFamily="34" charset="-122"/>
            </a:endParaRPr>
          </a:p>
          <a:p>
            <a:pPr marL="1257300" lvl="2"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区域方法（</a:t>
            </a:r>
            <a:r>
              <a:rPr lang="en-US" altLang="zh-CN" sz="2000" b="1" dirty="0">
                <a:latin typeface="微软雅黑" panose="020B0503020204020204" pitchFamily="34" charset="-122"/>
                <a:ea typeface="微软雅黑" panose="020B0503020204020204" pitchFamily="34" charset="-122"/>
              </a:rPr>
              <a:t>Box</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1714500" lvl="3"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固定规避区域</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依据轨道预报的平均误差</a:t>
            </a:r>
            <a:endParaRPr lang="en-US" altLang="zh-CN" sz="2000" b="1" dirty="0">
              <a:latin typeface="微软雅黑" panose="020B0503020204020204" pitchFamily="34" charset="-122"/>
              <a:ea typeface="微软雅黑" panose="020B0503020204020204" pitchFamily="34" charset="-122"/>
            </a:endParaRPr>
          </a:p>
          <a:p>
            <a:pPr marL="1257300" lvl="2"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碰撞概率（</a:t>
            </a:r>
            <a:r>
              <a:rPr lang="zh-CN" altLang="en-US" sz="2000" b="1" dirty="0">
                <a:solidFill>
                  <a:schemeClr val="tx1"/>
                </a:solidFill>
                <a:latin typeface="微软雅黑" panose="020B0503020204020204" pitchFamily="34" charset="-122"/>
                <a:ea typeface="微软雅黑" panose="020B0503020204020204" pitchFamily="34" charset="-122"/>
                <a:sym typeface="+mn-ea"/>
              </a:rPr>
              <a:t>当前主要应用的预警分析方法</a:t>
            </a:r>
            <a:r>
              <a:rPr lang="zh-CN" altLang="en-US" sz="2000" b="1" dirty="0">
                <a:latin typeface="微软雅黑" panose="020B0503020204020204" pitchFamily="34" charset="-122"/>
                <a:ea typeface="微软雅黑" panose="020B0503020204020204" pitchFamily="34" charset="-122"/>
              </a:rPr>
              <a:t>）</a:t>
            </a:r>
          </a:p>
          <a:p>
            <a:pPr marL="1714500" lvl="3"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最接近时刻</a:t>
            </a:r>
            <a:r>
              <a:rPr lang="en-US" altLang="zh-CN" sz="2000" b="1" dirty="0">
                <a:solidFill>
                  <a:schemeClr val="tx1"/>
                </a:solidFill>
                <a:latin typeface="微软雅黑" panose="020B0503020204020204" pitchFamily="34" charset="-122"/>
                <a:ea typeface="微软雅黑" panose="020B0503020204020204" pitchFamily="34" charset="-122"/>
                <a:sym typeface="+mn-ea"/>
              </a:rPr>
              <a:t>(Time of Closest </a:t>
            </a:r>
            <a:r>
              <a:rPr lang="en-US" altLang="zh-CN" sz="2000" b="1" dirty="0" err="1">
                <a:solidFill>
                  <a:schemeClr val="tx1"/>
                </a:solidFill>
                <a:latin typeface="微软雅黑" panose="020B0503020204020204" pitchFamily="34" charset="-122"/>
                <a:ea typeface="微软雅黑" panose="020B0503020204020204" pitchFamily="34" charset="-122"/>
                <a:sym typeface="+mn-ea"/>
              </a:rPr>
              <a:t>Approach,TCA</a:t>
            </a:r>
            <a:r>
              <a:rPr lang="en-US" altLang="zh-CN" sz="2000" b="1" dirty="0">
                <a:solidFill>
                  <a:schemeClr val="tx1"/>
                </a:solidFill>
                <a:latin typeface="微软雅黑" panose="020B0503020204020204" pitchFamily="34" charset="-122"/>
                <a:ea typeface="微软雅黑" panose="020B0503020204020204" pitchFamily="34" charset="-122"/>
                <a:sym typeface="+mn-ea"/>
              </a:rPr>
              <a:t>)</a:t>
            </a:r>
            <a:r>
              <a:rPr lang="zh-CN" altLang="en-US" sz="2000" b="1" dirty="0">
                <a:solidFill>
                  <a:schemeClr val="tx1"/>
                </a:solidFill>
                <a:latin typeface="微软雅黑" panose="020B0503020204020204" pitchFamily="34" charset="-122"/>
                <a:ea typeface="微软雅黑" panose="020B0503020204020204" pitchFamily="34" charset="-122"/>
                <a:sym typeface="+mn-ea"/>
              </a:rPr>
              <a:t> 的最小距离</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接近时刻位置速度几何关系</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轨道不确定性</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空间碎片的危害与应对</a:t>
            </a:r>
          </a:p>
        </p:txBody>
      </p:sp>
      <p:sp>
        <p:nvSpPr>
          <p:cNvPr id="2" name="矩形 1">
            <a:extLst>
              <a:ext uri="{FF2B5EF4-FFF2-40B4-BE49-F238E27FC236}">
                <a16:creationId xmlns:a16="http://schemas.microsoft.com/office/drawing/2014/main" id="{794E81F0-B3DA-E041-80DE-82F6F0A079EE}"/>
              </a:ext>
            </a:extLst>
          </p:cNvPr>
          <p:cNvSpPr/>
          <p:nvPr/>
        </p:nvSpPr>
        <p:spPr>
          <a:xfrm>
            <a:off x="8049718" y="5185161"/>
            <a:ext cx="4002372"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区域方法</a:t>
            </a:r>
            <a:r>
              <a:rPr lang="zh-CN" altLang="en-US" sz="2000" b="1" dirty="0">
                <a:solidFill>
                  <a:srgbClr val="FF0000"/>
                </a:solidFill>
                <a:latin typeface="微软雅黑" panose="020B0503020204020204" pitchFamily="34" charset="-122"/>
                <a:ea typeface="微软雅黑" panose="020B0503020204020204" pitchFamily="34" charset="-122"/>
              </a:rPr>
              <a:t>虚警率</a:t>
            </a:r>
            <a:r>
              <a:rPr lang="zh-CN" altLang="en-US" sz="2000" b="1" dirty="0">
                <a:solidFill>
                  <a:srgbClr val="0000FF"/>
                </a:solidFill>
                <a:latin typeface="微软雅黑" panose="020B0503020204020204" pitchFamily="34" charset="-122"/>
                <a:ea typeface="微软雅黑" panose="020B0503020204020204" pitchFamily="34" charset="-122"/>
              </a:rPr>
              <a:t>比碰撞概率法高？</a:t>
            </a:r>
            <a:endParaRPr lang="zh-CN" sz="2000" b="1" dirty="0">
              <a:solidFill>
                <a:srgbClr val="0000FF"/>
              </a:solidFill>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332AF765-4A77-FF27-6D27-206F4A62BFF6}"/>
              </a:ext>
            </a:extLst>
          </p:cNvPr>
          <p:cNvGrpSpPr/>
          <p:nvPr/>
        </p:nvGrpSpPr>
        <p:grpSpPr>
          <a:xfrm>
            <a:off x="7569812" y="2089776"/>
            <a:ext cx="4214200" cy="1716808"/>
            <a:chOff x="7638170" y="2236916"/>
            <a:chExt cx="4214200" cy="1716808"/>
          </a:xfrm>
        </p:grpSpPr>
        <p:pic>
          <p:nvPicPr>
            <p:cNvPr id="7" name="图片 6">
              <a:extLst>
                <a:ext uri="{FF2B5EF4-FFF2-40B4-BE49-F238E27FC236}">
                  <a16:creationId xmlns:a16="http://schemas.microsoft.com/office/drawing/2014/main" id="{F6EF4117-D852-1ADA-3114-6CD9BCCF3FA8}"/>
                </a:ext>
              </a:extLst>
            </p:cNvPr>
            <p:cNvPicPr>
              <a:picLocks noChangeAspect="1"/>
            </p:cNvPicPr>
            <p:nvPr/>
          </p:nvPicPr>
          <p:blipFill>
            <a:blip r:embed="rId2"/>
            <a:stretch>
              <a:fillRect/>
            </a:stretch>
          </p:blipFill>
          <p:spPr>
            <a:xfrm>
              <a:off x="7638170" y="2236916"/>
              <a:ext cx="4214200" cy="1422528"/>
            </a:xfrm>
            <a:prstGeom prst="rect">
              <a:avLst/>
            </a:prstGeom>
          </p:spPr>
        </p:pic>
        <p:sp>
          <p:nvSpPr>
            <p:cNvPr id="8" name="矩形 7">
              <a:extLst>
                <a:ext uri="{FF2B5EF4-FFF2-40B4-BE49-F238E27FC236}">
                  <a16:creationId xmlns:a16="http://schemas.microsoft.com/office/drawing/2014/main" id="{ECD17FF0-B299-FB8A-AE55-0EF3E18FE771}"/>
                </a:ext>
              </a:extLst>
            </p:cNvPr>
            <p:cNvSpPr/>
            <p:nvPr/>
          </p:nvSpPr>
          <p:spPr>
            <a:xfrm>
              <a:off x="7931896" y="3645947"/>
              <a:ext cx="3626747" cy="307777"/>
            </a:xfrm>
            <a:prstGeom prst="rect">
              <a:avLst/>
            </a:prstGeom>
          </p:spPr>
          <p:txBody>
            <a:bodyPr wrap="square">
              <a:spAutoFit/>
            </a:bodyPr>
            <a:lstStyle/>
            <a:p>
              <a:pPr algn="ctr" fontAlgn="auto">
                <a:spcAft>
                  <a:spcPts val="0"/>
                </a:spcAft>
              </a:pPr>
              <a:r>
                <a:rPr lang="zh-CN" altLang="en-US" sz="1400" b="1" dirty="0">
                  <a:latin typeface="微软雅黑" panose="020B0503020204020204" pitchFamily="34" charset="-122"/>
                  <a:ea typeface="微软雅黑" panose="020B0503020204020204" pitchFamily="34" charset="-122"/>
                </a:rPr>
                <a:t>传统 </a:t>
              </a:r>
              <a:r>
                <a:rPr lang="en-US" altLang="zh-CN" sz="1400" b="1" dirty="0">
                  <a:latin typeface="微软雅黑" panose="020B0503020204020204" pitchFamily="34" charset="-122"/>
                  <a:ea typeface="微软雅黑" panose="020B0503020204020204" pitchFamily="34" charset="-122"/>
                </a:rPr>
                <a:t>BOX </a:t>
              </a:r>
              <a:r>
                <a:rPr lang="zh-CN" altLang="en-US" sz="1400" b="1" dirty="0">
                  <a:latin typeface="微软雅黑" panose="020B0503020204020204" pitchFamily="34" charset="-122"/>
                  <a:ea typeface="微软雅黑" panose="020B0503020204020204" pitchFamily="34" charset="-122"/>
                </a:rPr>
                <a:t>区域判定法示意图</a:t>
              </a:r>
              <a:endParaRPr 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4912627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为什么</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空间碎片的危害与应对</a:t>
            </a:r>
          </a:p>
        </p:txBody>
      </p:sp>
      <p:pic>
        <p:nvPicPr>
          <p:cNvPr id="4" name="图片 3">
            <a:extLst>
              <a:ext uri="{FF2B5EF4-FFF2-40B4-BE49-F238E27FC236}">
                <a16:creationId xmlns:a16="http://schemas.microsoft.com/office/drawing/2014/main" id="{E99237EB-1BAD-BA3F-7647-5E5C52FAA832}"/>
              </a:ext>
            </a:extLst>
          </p:cNvPr>
          <p:cNvPicPr>
            <a:picLocks noChangeAspect="1"/>
          </p:cNvPicPr>
          <p:nvPr/>
        </p:nvPicPr>
        <p:blipFill>
          <a:blip r:embed="rId2"/>
          <a:stretch>
            <a:fillRect/>
          </a:stretch>
        </p:blipFill>
        <p:spPr>
          <a:xfrm>
            <a:off x="1359835" y="1807423"/>
            <a:ext cx="9087317" cy="1612983"/>
          </a:xfrm>
          <a:prstGeom prst="rect">
            <a:avLst/>
          </a:prstGeom>
        </p:spPr>
      </p:pic>
      <p:pic>
        <p:nvPicPr>
          <p:cNvPr id="7" name="图片 6">
            <a:extLst>
              <a:ext uri="{FF2B5EF4-FFF2-40B4-BE49-F238E27FC236}">
                <a16:creationId xmlns:a16="http://schemas.microsoft.com/office/drawing/2014/main" id="{BBE80733-C25A-564D-A0D0-E6912DF451F6}"/>
              </a:ext>
            </a:extLst>
          </p:cNvPr>
          <p:cNvPicPr>
            <a:picLocks noChangeAspect="1"/>
          </p:cNvPicPr>
          <p:nvPr/>
        </p:nvPicPr>
        <p:blipFill>
          <a:blip r:embed="rId3"/>
          <a:stretch>
            <a:fillRect/>
          </a:stretch>
        </p:blipFill>
        <p:spPr>
          <a:xfrm>
            <a:off x="1653370" y="3698976"/>
            <a:ext cx="9036514" cy="2540131"/>
          </a:xfrm>
          <a:prstGeom prst="rect">
            <a:avLst/>
          </a:prstGeom>
        </p:spPr>
      </p:pic>
    </p:spTree>
    <p:extLst>
      <p:ext uri="{BB962C8B-B14F-4D97-AF65-F5344CB8AC3E}">
        <p14:creationId xmlns:p14="http://schemas.microsoft.com/office/powerpoint/2010/main" val="34727616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253094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应用：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最大碰撞概率分析</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碰撞概率灵敏度分析</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虚警漏警分析</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基于碰撞概率的规避机动策略研究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空间碎片的危害与应对</a:t>
            </a:r>
          </a:p>
        </p:txBody>
      </p:sp>
    </p:spTree>
    <p:extLst>
      <p:ext uri="{BB962C8B-B14F-4D97-AF65-F5344CB8AC3E}">
        <p14:creationId xmlns:p14="http://schemas.microsoft.com/office/powerpoint/2010/main" val="1240576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pic>
        <p:nvPicPr>
          <p:cNvPr id="3" name="图片 2">
            <a:extLst>
              <a:ext uri="{FF2B5EF4-FFF2-40B4-BE49-F238E27FC236}">
                <a16:creationId xmlns:a16="http://schemas.microsoft.com/office/drawing/2014/main" id="{927BDBF5-AB5F-FB91-6EC6-6180DAF4DA7D}"/>
              </a:ext>
            </a:extLst>
          </p:cNvPr>
          <p:cNvPicPr>
            <a:picLocks noChangeAspect="1"/>
          </p:cNvPicPr>
          <p:nvPr/>
        </p:nvPicPr>
        <p:blipFill>
          <a:blip r:embed="rId2"/>
          <a:stretch>
            <a:fillRect/>
          </a:stretch>
        </p:blipFill>
        <p:spPr>
          <a:xfrm>
            <a:off x="-264327" y="1715067"/>
            <a:ext cx="8489416" cy="5608806"/>
          </a:xfrm>
          <a:prstGeom prst="rect">
            <a:avLst/>
          </a:prstGeom>
        </p:spPr>
      </p:pic>
      <p:sp>
        <p:nvSpPr>
          <p:cNvPr id="4" name="矩形 3">
            <a:extLst>
              <a:ext uri="{FF2B5EF4-FFF2-40B4-BE49-F238E27FC236}">
                <a16:creationId xmlns:a16="http://schemas.microsoft.com/office/drawing/2014/main" id="{B5208FFF-70BE-C749-6DA9-BEF4D1EE9D0F}"/>
              </a:ext>
            </a:extLst>
          </p:cNvPr>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轨道</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2" name="对象 1">
            <a:extLst>
              <a:ext uri="{FF2B5EF4-FFF2-40B4-BE49-F238E27FC236}">
                <a16:creationId xmlns:a16="http://schemas.microsoft.com/office/drawing/2014/main" id="{46240FAF-FC52-8CBD-32FF-9D5955489C9F}"/>
              </a:ext>
            </a:extLst>
          </p:cNvPr>
          <p:cNvGraphicFramePr>
            <a:graphicFrameLocks noChangeAspect="1"/>
          </p:cNvGraphicFramePr>
          <p:nvPr>
            <p:extLst>
              <p:ext uri="{D42A27DB-BD31-4B8C-83A1-F6EECF244321}">
                <p14:modId xmlns:p14="http://schemas.microsoft.com/office/powerpoint/2010/main" val="522371741"/>
              </p:ext>
            </p:extLst>
          </p:nvPr>
        </p:nvGraphicFramePr>
        <p:xfrm>
          <a:off x="10956906" y="1322590"/>
          <a:ext cx="390506" cy="384689"/>
        </p:xfrm>
        <a:graphic>
          <a:graphicData uri="http://schemas.openxmlformats.org/presentationml/2006/ole">
            <mc:AlternateContent xmlns:mc="http://schemas.openxmlformats.org/markup-compatibility/2006">
              <mc:Choice xmlns:v="urn:schemas-microsoft-com:vml" Requires="v">
                <p:oleObj name="AxMath" r:id="rId3" imgW="193320" imgH="190440" progId="Equation.AxMath">
                  <p:embed/>
                </p:oleObj>
              </mc:Choice>
              <mc:Fallback>
                <p:oleObj name="AxMath" r:id="rId3" imgW="193320" imgH="190440" progId="Equation.AxMath">
                  <p:embed/>
                  <p:pic>
                    <p:nvPicPr>
                      <p:cNvPr id="2" name="对象 1">
                        <a:extLst>
                          <a:ext uri="{FF2B5EF4-FFF2-40B4-BE49-F238E27FC236}">
                            <a16:creationId xmlns:a16="http://schemas.microsoft.com/office/drawing/2014/main" id="{72196876-EA70-F4C6-6446-C6C41868A6D2}"/>
                          </a:ext>
                        </a:extLst>
                      </p:cNvPr>
                      <p:cNvPicPr/>
                      <p:nvPr/>
                    </p:nvPicPr>
                    <p:blipFill>
                      <a:blip r:embed="rId4"/>
                      <a:stretch>
                        <a:fillRect/>
                      </a:stretch>
                    </p:blipFill>
                    <p:spPr>
                      <a:xfrm>
                        <a:off x="10956906" y="1322590"/>
                        <a:ext cx="390506" cy="384689"/>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591105C-F94F-DA2D-93F6-E43E106A51CC}"/>
              </a:ext>
            </a:extLst>
          </p:cNvPr>
          <p:cNvGraphicFramePr>
            <a:graphicFrameLocks noChangeAspect="1"/>
          </p:cNvGraphicFramePr>
          <p:nvPr>
            <p:extLst>
              <p:ext uri="{D42A27DB-BD31-4B8C-83A1-F6EECF244321}">
                <p14:modId xmlns:p14="http://schemas.microsoft.com/office/powerpoint/2010/main" val="378082417"/>
              </p:ext>
            </p:extLst>
          </p:nvPr>
        </p:nvGraphicFramePr>
        <p:xfrm>
          <a:off x="11100926" y="3461783"/>
          <a:ext cx="371207" cy="382784"/>
        </p:xfrm>
        <a:graphic>
          <a:graphicData uri="http://schemas.openxmlformats.org/presentationml/2006/ole">
            <mc:AlternateContent xmlns:mc="http://schemas.openxmlformats.org/markup-compatibility/2006">
              <mc:Choice xmlns:v="urn:schemas-microsoft-com:vml" Requires="v">
                <p:oleObj name="AxMath" r:id="rId5" imgW="184680" imgH="190440" progId="Equation.AxMath">
                  <p:embed/>
                </p:oleObj>
              </mc:Choice>
              <mc:Fallback>
                <p:oleObj name="AxMath" r:id="rId5" imgW="184680" imgH="190440" progId="Equation.AxMath">
                  <p:embed/>
                  <p:pic>
                    <p:nvPicPr>
                      <p:cNvPr id="4" name="对象 3">
                        <a:extLst>
                          <a:ext uri="{FF2B5EF4-FFF2-40B4-BE49-F238E27FC236}">
                            <a16:creationId xmlns:a16="http://schemas.microsoft.com/office/drawing/2014/main" id="{A845AC8D-F0CC-650B-ECD9-3C8D09571216}"/>
                          </a:ext>
                        </a:extLst>
                      </p:cNvPr>
                      <p:cNvPicPr/>
                      <p:nvPr/>
                    </p:nvPicPr>
                    <p:blipFill>
                      <a:blip r:embed="rId6"/>
                      <a:stretch>
                        <a:fillRect/>
                      </a:stretch>
                    </p:blipFill>
                    <p:spPr>
                      <a:xfrm>
                        <a:off x="11100926" y="3461783"/>
                        <a:ext cx="371207" cy="382784"/>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02002A97-86EE-94FB-DFEC-D18C578D9F65}"/>
              </a:ext>
            </a:extLst>
          </p:cNvPr>
          <p:cNvSpPr/>
          <p:nvPr/>
        </p:nvSpPr>
        <p:spPr>
          <a:xfrm>
            <a:off x="9007686" y="1274424"/>
            <a:ext cx="2520000" cy="400110"/>
          </a:xfrm>
          <a:prstGeom prst="rect">
            <a:avLst/>
          </a:prstGeom>
          <a:ln w="19050">
            <a:solidFill>
              <a:srgbClr val="0000FF"/>
            </a:solidFill>
          </a:ln>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状态量初值  </a:t>
            </a:r>
          </a:p>
        </p:txBody>
      </p:sp>
      <p:sp>
        <p:nvSpPr>
          <p:cNvPr id="8" name="矩形 7">
            <a:extLst>
              <a:ext uri="{FF2B5EF4-FFF2-40B4-BE49-F238E27FC236}">
                <a16:creationId xmlns:a16="http://schemas.microsoft.com/office/drawing/2014/main" id="{BA805EE1-903B-3345-39D4-1F8924AB6E4C}"/>
              </a:ext>
            </a:extLst>
          </p:cNvPr>
          <p:cNvSpPr/>
          <p:nvPr/>
        </p:nvSpPr>
        <p:spPr>
          <a:xfrm>
            <a:off x="9007686" y="3423817"/>
            <a:ext cx="2520000" cy="400110"/>
          </a:xfrm>
          <a:prstGeom prst="rect">
            <a:avLst/>
          </a:prstGeom>
          <a:ln w="19050">
            <a:solidFill>
              <a:srgbClr val="0000FF"/>
            </a:solidFill>
          </a:ln>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观测量计算值 </a:t>
            </a:r>
          </a:p>
        </p:txBody>
      </p:sp>
      <p:sp>
        <p:nvSpPr>
          <p:cNvPr id="9" name="矩形 8">
            <a:extLst>
              <a:ext uri="{FF2B5EF4-FFF2-40B4-BE49-F238E27FC236}">
                <a16:creationId xmlns:a16="http://schemas.microsoft.com/office/drawing/2014/main" id="{60065458-6721-5BBA-D601-369EA5585F55}"/>
              </a:ext>
            </a:extLst>
          </p:cNvPr>
          <p:cNvSpPr/>
          <p:nvPr/>
        </p:nvSpPr>
        <p:spPr>
          <a:xfrm>
            <a:off x="9007686" y="2291348"/>
            <a:ext cx="2520000" cy="400110"/>
          </a:xfrm>
          <a:prstGeom prst="rect">
            <a:avLst/>
          </a:prstGeom>
          <a:ln w="19050">
            <a:solidFill>
              <a:srgbClr val="0000FF"/>
            </a:solidFill>
          </a:ln>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动力学方法预报星历 </a:t>
            </a:r>
          </a:p>
        </p:txBody>
      </p:sp>
      <p:sp>
        <p:nvSpPr>
          <p:cNvPr id="10" name="矩形 9">
            <a:extLst>
              <a:ext uri="{FF2B5EF4-FFF2-40B4-BE49-F238E27FC236}">
                <a16:creationId xmlns:a16="http://schemas.microsoft.com/office/drawing/2014/main" id="{80288106-84A5-F701-EFA2-2A94D771FC4C}"/>
              </a:ext>
            </a:extLst>
          </p:cNvPr>
          <p:cNvSpPr/>
          <p:nvPr/>
        </p:nvSpPr>
        <p:spPr>
          <a:xfrm>
            <a:off x="9007686" y="4712982"/>
            <a:ext cx="2520000" cy="707886"/>
          </a:xfrm>
          <a:prstGeom prst="rect">
            <a:avLst/>
          </a:prstGeom>
          <a:ln w="19050">
            <a:solidFill>
              <a:srgbClr val="0000FF"/>
            </a:solidFill>
          </a:ln>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估计状态量改正值的最优估计 </a:t>
            </a:r>
          </a:p>
        </p:txBody>
      </p:sp>
      <p:sp>
        <p:nvSpPr>
          <p:cNvPr id="11" name="矩形 10">
            <a:extLst>
              <a:ext uri="{FF2B5EF4-FFF2-40B4-BE49-F238E27FC236}">
                <a16:creationId xmlns:a16="http://schemas.microsoft.com/office/drawing/2014/main" id="{54FEDD47-786A-2CE6-7F87-EB5BBC56EBBA}"/>
              </a:ext>
            </a:extLst>
          </p:cNvPr>
          <p:cNvSpPr/>
          <p:nvPr/>
        </p:nvSpPr>
        <p:spPr>
          <a:xfrm>
            <a:off x="9007686" y="5969457"/>
            <a:ext cx="2520000" cy="400110"/>
          </a:xfrm>
          <a:prstGeom prst="rect">
            <a:avLst/>
          </a:prstGeom>
          <a:ln w="19050">
            <a:solidFill>
              <a:srgbClr val="0000FF"/>
            </a:solidFill>
          </a:ln>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改正后状态量 </a:t>
            </a:r>
          </a:p>
        </p:txBody>
      </p:sp>
      <p:graphicFrame>
        <p:nvGraphicFramePr>
          <p:cNvPr id="12" name="对象 11">
            <a:extLst>
              <a:ext uri="{FF2B5EF4-FFF2-40B4-BE49-F238E27FC236}">
                <a16:creationId xmlns:a16="http://schemas.microsoft.com/office/drawing/2014/main" id="{D9B215BD-4E4B-ED3B-FE94-75AF0EF65637}"/>
              </a:ext>
            </a:extLst>
          </p:cNvPr>
          <p:cNvGraphicFramePr>
            <a:graphicFrameLocks noChangeAspect="1"/>
          </p:cNvGraphicFramePr>
          <p:nvPr>
            <p:extLst>
              <p:ext uri="{D42A27DB-BD31-4B8C-83A1-F6EECF244321}">
                <p14:modId xmlns:p14="http://schemas.microsoft.com/office/powerpoint/2010/main" val="2668960038"/>
              </p:ext>
            </p:extLst>
          </p:nvPr>
        </p:nvGraphicFramePr>
        <p:xfrm>
          <a:off x="10837843" y="5051774"/>
          <a:ext cx="219075" cy="377825"/>
        </p:xfrm>
        <a:graphic>
          <a:graphicData uri="http://schemas.openxmlformats.org/presentationml/2006/ole">
            <mc:AlternateContent xmlns:mc="http://schemas.openxmlformats.org/markup-compatibility/2006">
              <mc:Choice xmlns:v="urn:schemas-microsoft-com:vml" Requires="v">
                <p:oleObj name="AxMath" r:id="rId7" imgW="110160" imgH="189000" progId="Equation.AxMath">
                  <p:embed/>
                </p:oleObj>
              </mc:Choice>
              <mc:Fallback>
                <p:oleObj name="AxMath" r:id="rId7" imgW="110160" imgH="189000" progId="Equation.AxMath">
                  <p:embed/>
                  <p:pic>
                    <p:nvPicPr>
                      <p:cNvPr id="21" name="对象 20">
                        <a:extLst>
                          <a:ext uri="{FF2B5EF4-FFF2-40B4-BE49-F238E27FC236}">
                            <a16:creationId xmlns:a16="http://schemas.microsoft.com/office/drawing/2014/main" id="{D3C85863-3483-559E-B3A2-F3C77FC4D69B}"/>
                          </a:ext>
                        </a:extLst>
                      </p:cNvPr>
                      <p:cNvPicPr/>
                      <p:nvPr/>
                    </p:nvPicPr>
                    <p:blipFill>
                      <a:blip r:embed="rId8"/>
                      <a:stretch>
                        <a:fillRect/>
                      </a:stretch>
                    </p:blipFill>
                    <p:spPr>
                      <a:xfrm>
                        <a:off x="10837843" y="5051774"/>
                        <a:ext cx="219075" cy="3778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DA931FFB-83BB-B8C5-F58A-0CE08D4BE946}"/>
              </a:ext>
            </a:extLst>
          </p:cNvPr>
          <p:cNvGraphicFramePr>
            <a:graphicFrameLocks noChangeAspect="1"/>
          </p:cNvGraphicFramePr>
          <p:nvPr>
            <p:extLst>
              <p:ext uri="{D42A27DB-BD31-4B8C-83A1-F6EECF244321}">
                <p14:modId xmlns:p14="http://schemas.microsoft.com/office/powerpoint/2010/main" val="3070823050"/>
              </p:ext>
            </p:extLst>
          </p:nvPr>
        </p:nvGraphicFramePr>
        <p:xfrm>
          <a:off x="11061210" y="6002854"/>
          <a:ext cx="400050" cy="384175"/>
        </p:xfrm>
        <a:graphic>
          <a:graphicData uri="http://schemas.openxmlformats.org/presentationml/2006/ole">
            <mc:AlternateContent xmlns:mc="http://schemas.openxmlformats.org/markup-compatibility/2006">
              <mc:Choice xmlns:v="urn:schemas-microsoft-com:vml" Requires="v">
                <p:oleObj name="AxMath" r:id="rId9" imgW="200160" imgH="192240" progId="Equation.AxMath">
                  <p:embed/>
                </p:oleObj>
              </mc:Choice>
              <mc:Fallback>
                <p:oleObj name="AxMath" r:id="rId9" imgW="200160" imgH="192240" progId="Equation.AxMath">
                  <p:embed/>
                  <p:pic>
                    <p:nvPicPr>
                      <p:cNvPr id="22" name="对象 21">
                        <a:extLst>
                          <a:ext uri="{FF2B5EF4-FFF2-40B4-BE49-F238E27FC236}">
                            <a16:creationId xmlns:a16="http://schemas.microsoft.com/office/drawing/2014/main" id="{F6A0587A-F3CB-4984-E2B0-06E9930A90B7}"/>
                          </a:ext>
                        </a:extLst>
                      </p:cNvPr>
                      <p:cNvPicPr/>
                      <p:nvPr/>
                    </p:nvPicPr>
                    <p:blipFill>
                      <a:blip r:embed="rId10"/>
                      <a:stretch>
                        <a:fillRect/>
                      </a:stretch>
                    </p:blipFill>
                    <p:spPr>
                      <a:xfrm>
                        <a:off x="11061210" y="6002854"/>
                        <a:ext cx="400050" cy="384175"/>
                      </a:xfrm>
                      <a:prstGeom prst="rect">
                        <a:avLst/>
                      </a:prstGeom>
                    </p:spPr>
                  </p:pic>
                </p:oleObj>
              </mc:Fallback>
            </mc:AlternateContent>
          </a:graphicData>
        </a:graphic>
      </p:graphicFrame>
      <p:cxnSp>
        <p:nvCxnSpPr>
          <p:cNvPr id="14" name="直接箭头连接符 13">
            <a:extLst>
              <a:ext uri="{FF2B5EF4-FFF2-40B4-BE49-F238E27FC236}">
                <a16:creationId xmlns:a16="http://schemas.microsoft.com/office/drawing/2014/main" id="{0290380B-8C1E-BF1B-5C29-30C5C326ABAA}"/>
              </a:ext>
            </a:extLst>
          </p:cNvPr>
          <p:cNvCxnSpPr>
            <a:stCxn id="7" idx="2"/>
            <a:endCxn id="9" idx="0"/>
          </p:cNvCxnSpPr>
          <p:nvPr/>
        </p:nvCxnSpPr>
        <p:spPr>
          <a:xfrm>
            <a:off x="10267686" y="1674534"/>
            <a:ext cx="0" cy="61681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025C58A-6A51-EF6F-937D-E7762E464F1A}"/>
              </a:ext>
            </a:extLst>
          </p:cNvPr>
          <p:cNvCxnSpPr>
            <a:cxnSpLocks/>
            <a:stCxn id="9" idx="2"/>
            <a:endCxn id="8" idx="0"/>
          </p:cNvCxnSpPr>
          <p:nvPr/>
        </p:nvCxnSpPr>
        <p:spPr>
          <a:xfrm>
            <a:off x="10267686" y="2691458"/>
            <a:ext cx="0" cy="73235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D925C80-8784-5CF3-CEB8-00BD2FD9AF47}"/>
              </a:ext>
            </a:extLst>
          </p:cNvPr>
          <p:cNvCxnSpPr>
            <a:cxnSpLocks/>
            <a:stCxn id="8" idx="2"/>
            <a:endCxn id="10" idx="0"/>
          </p:cNvCxnSpPr>
          <p:nvPr/>
        </p:nvCxnSpPr>
        <p:spPr>
          <a:xfrm>
            <a:off x="10267686" y="3823927"/>
            <a:ext cx="0" cy="88905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14FDB5C-43DF-C392-102E-131191B46257}"/>
              </a:ext>
            </a:extLst>
          </p:cNvPr>
          <p:cNvCxnSpPr>
            <a:cxnSpLocks/>
            <a:stCxn id="10" idx="2"/>
            <a:endCxn id="11" idx="0"/>
          </p:cNvCxnSpPr>
          <p:nvPr/>
        </p:nvCxnSpPr>
        <p:spPr>
          <a:xfrm>
            <a:off x="10267686" y="5420868"/>
            <a:ext cx="0" cy="54858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71E950E-CB93-6B28-56AA-B5295CB2D37C}"/>
              </a:ext>
            </a:extLst>
          </p:cNvPr>
          <p:cNvCxnSpPr>
            <a:cxnSpLocks/>
          </p:cNvCxnSpPr>
          <p:nvPr/>
        </p:nvCxnSpPr>
        <p:spPr>
          <a:xfrm flipH="1">
            <a:off x="9668630" y="4268454"/>
            <a:ext cx="599056"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95D59386-0B6D-09E3-A5F5-C94101790596}"/>
              </a:ext>
            </a:extLst>
          </p:cNvPr>
          <p:cNvSpPr/>
          <p:nvPr/>
        </p:nvSpPr>
        <p:spPr>
          <a:xfrm>
            <a:off x="8206395" y="4099177"/>
            <a:ext cx="1462235" cy="338554"/>
          </a:xfrm>
          <a:prstGeom prst="rect">
            <a:avLst/>
          </a:prstGeom>
          <a:ln w="19050">
            <a:solidFill>
              <a:srgbClr val="0000FF"/>
            </a:solidFill>
          </a:ln>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rPr>
              <a:t>轨道符合要求</a:t>
            </a:r>
          </a:p>
        </p:txBody>
      </p:sp>
      <p:sp>
        <p:nvSpPr>
          <p:cNvPr id="20" name="箭头: 左弧形 19">
            <a:extLst>
              <a:ext uri="{FF2B5EF4-FFF2-40B4-BE49-F238E27FC236}">
                <a16:creationId xmlns:a16="http://schemas.microsoft.com/office/drawing/2014/main" id="{2122D23D-9C02-6279-6008-C90755EDDC36}"/>
              </a:ext>
            </a:extLst>
          </p:cNvPr>
          <p:cNvSpPr/>
          <p:nvPr/>
        </p:nvSpPr>
        <p:spPr>
          <a:xfrm rot="10800000">
            <a:off x="11527094" y="1376383"/>
            <a:ext cx="568151" cy="4895087"/>
          </a:xfrm>
          <a:prstGeom prst="curvedRightArrow">
            <a:avLst/>
          </a:prstGeom>
          <a:solidFill>
            <a:srgbClr val="0000FF"/>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77022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8686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轨道确定：</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t0</a:t>
            </a:r>
            <a:r>
              <a:rPr lang="zh-CN" altLang="en-US" sz="2800" b="1" dirty="0">
                <a:solidFill>
                  <a:schemeClr val="tx1"/>
                </a:solidFill>
                <a:latin typeface="微软雅黑" panose="020B0503020204020204" pitchFamily="34" charset="-122"/>
                <a:ea typeface="微软雅黑" panose="020B0503020204020204" pitchFamily="34" charset="-122"/>
                <a:sym typeface="+mn-ea"/>
              </a:rPr>
              <a:t>时刻初始轨道均值</a:t>
            </a:r>
            <a:r>
              <a:rPr lang="en-US" altLang="zh-CN" sz="2800" b="1" dirty="0">
                <a:solidFill>
                  <a:schemeClr val="tx1"/>
                </a:solidFill>
                <a:latin typeface="微软雅黑" panose="020B0503020204020204" pitchFamily="34" charset="-122"/>
                <a:ea typeface="微软雅黑" panose="020B0503020204020204" pitchFamily="34" charset="-122"/>
                <a:sym typeface="+mn-ea"/>
              </a:rPr>
              <a:t>+</a:t>
            </a:r>
            <a:r>
              <a:rPr lang="zh-CN" altLang="en-US" sz="2800" b="1" dirty="0">
                <a:solidFill>
                  <a:schemeClr val="tx1"/>
                </a:solidFill>
                <a:latin typeface="微软雅黑" panose="020B0503020204020204" pitchFamily="34" charset="-122"/>
                <a:ea typeface="微软雅黑" panose="020B0503020204020204" pitchFamily="34" charset="-122"/>
                <a:sym typeface="+mn-ea"/>
              </a:rPr>
              <a:t>初始协方差</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sym typeface="+mn-ea"/>
              </a:rPr>
              <a:t>不等于轨道真值</a:t>
            </a: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latin typeface="微软雅黑" panose="020B0503020204020204" pitchFamily="34" charset="-122"/>
                <a:ea typeface="微软雅黑" panose="020B0503020204020204" pitchFamily="34" charset="-122"/>
                <a:sym typeface="+mn-ea"/>
              </a:rPr>
              <a:t>轨道预报（传播</a:t>
            </a:r>
            <a:r>
              <a:rPr lang="en-US" altLang="zh-CN" sz="2800" b="1" dirty="0">
                <a:latin typeface="微软雅黑" panose="020B0503020204020204" pitchFamily="34" charset="-122"/>
                <a:ea typeface="微软雅黑" panose="020B0503020204020204" pitchFamily="34" charset="-122"/>
                <a:sym typeface="+mn-ea"/>
              </a:rPr>
              <a:t>, propagation / </a:t>
            </a:r>
            <a:r>
              <a:rPr lang="zh-CN" altLang="en-US" sz="2800" b="1" dirty="0">
                <a:latin typeface="微软雅黑" panose="020B0503020204020204" pitchFamily="34" charset="-122"/>
                <a:ea typeface="微软雅黑" panose="020B0503020204020204" pitchFamily="34" charset="-122"/>
                <a:sym typeface="+mn-ea"/>
              </a:rPr>
              <a:t>外推</a:t>
            </a:r>
            <a:r>
              <a:rPr lang="en-US" altLang="zh-CN" sz="2800" b="1" dirty="0">
                <a:latin typeface="微软雅黑" panose="020B0503020204020204" pitchFamily="34" charset="-122"/>
                <a:ea typeface="微软雅黑" panose="020B0503020204020204" pitchFamily="34" charset="-122"/>
                <a:sym typeface="+mn-ea"/>
              </a:rPr>
              <a:t>, extrapolation</a:t>
            </a:r>
            <a:r>
              <a:rPr lang="zh-CN" altLang="en-US" sz="2800" b="1" dirty="0">
                <a:latin typeface="微软雅黑" panose="020B0503020204020204" pitchFamily="34" charset="-122"/>
                <a:ea typeface="微软雅黑" panose="020B0503020204020204" pitchFamily="34" charset="-122"/>
                <a:sym typeface="+mn-ea"/>
              </a:rPr>
              <a:t>）：</a:t>
            </a:r>
            <a:endParaRPr lang="en-US" altLang="zh-CN" sz="28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t</a:t>
            </a:r>
            <a:r>
              <a:rPr lang="zh-CN" altLang="en-US" sz="2800" b="1" dirty="0">
                <a:latin typeface="微软雅黑" panose="020B0503020204020204" pitchFamily="34" charset="-122"/>
                <a:ea typeface="微软雅黑" panose="020B0503020204020204" pitchFamily="34" charset="-122"/>
                <a:sym typeface="+mn-ea"/>
              </a:rPr>
              <a:t>时刻轨道预报值和协方差预报值</a:t>
            </a: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Tree>
    <p:extLst>
      <p:ext uri="{BB962C8B-B14F-4D97-AF65-F5344CB8AC3E}">
        <p14:creationId xmlns:p14="http://schemas.microsoft.com/office/powerpoint/2010/main" val="11096047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轨道误差和传播</a:t>
            </a:r>
          </a:p>
        </p:txBody>
      </p:sp>
      <p:sp>
        <p:nvSpPr>
          <p:cNvPr id="2" name="矩形 1">
            <a:extLst>
              <a:ext uri="{FF2B5EF4-FFF2-40B4-BE49-F238E27FC236}">
                <a16:creationId xmlns:a16="http://schemas.microsoft.com/office/drawing/2014/main" id="{6D3CF375-7C2D-CB95-0D9D-5707595CA8B2}"/>
              </a:ext>
            </a:extLst>
          </p:cNvPr>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轨道</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35994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33460</TotalTime>
  <Words>1045</Words>
  <Application>Microsoft Office PowerPoint</Application>
  <PresentationFormat>宽屏</PresentationFormat>
  <Paragraphs>205</Paragraphs>
  <Slides>26</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华文行楷</vt:lpstr>
      <vt:lpstr>微软雅黑</vt:lpstr>
      <vt:lpstr>Arial</vt:lpstr>
      <vt:lpstr>Calibri</vt:lpstr>
      <vt:lpstr>Times New Roman</vt:lpstr>
      <vt:lpstr>数学物理科学部 模板</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279</cp:revision>
  <dcterms:created xsi:type="dcterms:W3CDTF">2022-10-24T14:28:29Z</dcterms:created>
  <dcterms:modified xsi:type="dcterms:W3CDTF">2023-07-30T16:47:24Z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