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26" r:id="rId10"/>
    <p:sldId id="356" r:id="rId11"/>
    <p:sldId id="313" r:id="rId12"/>
    <p:sldId id="308" r:id="rId13"/>
    <p:sldId id="317" r:id="rId14"/>
    <p:sldId id="321" r:id="rId15"/>
    <p:sldId id="324" r:id="rId16"/>
    <p:sldId id="318" r:id="rId17"/>
    <p:sldId id="309" r:id="rId18"/>
    <p:sldId id="323" r:id="rId19"/>
    <p:sldId id="301" r:id="rId20"/>
    <p:sldId id="32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1" d="100"/>
          <a:sy n="81" d="100"/>
        </p:scale>
        <p:origin x="67" y="523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9.wmf"/><Relationship Id="rId3" Type="http://schemas.openxmlformats.org/officeDocument/2006/relationships/image" Target="../media/image28.svg"/><Relationship Id="rId7" Type="http://schemas.openxmlformats.org/officeDocument/2006/relationships/image" Target="../media/image54.wmf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1.bin"/><Relationship Id="rId2" Type="http://schemas.openxmlformats.org/officeDocument/2006/relationships/image" Target="../media/image27.png"/><Relationship Id="rId16" Type="http://schemas.openxmlformats.org/officeDocument/2006/relationships/image" Target="../media/image5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53.wmf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5.wmf"/><Relationship Id="rId19" Type="http://schemas.openxmlformats.org/officeDocument/2006/relationships/image" Target="../media/image59.png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60.wmf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7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2.bin"/><Relationship Id="rId3" Type="http://schemas.openxmlformats.org/officeDocument/2006/relationships/image" Target="../media/image72.wmf"/><Relationship Id="rId21" Type="http://schemas.openxmlformats.org/officeDocument/2006/relationships/image" Target="../media/image81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9.wmf"/><Relationship Id="rId25" Type="http://schemas.openxmlformats.org/officeDocument/2006/relationships/image" Target="../media/image28.svg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6.wmf"/><Relationship Id="rId24" Type="http://schemas.openxmlformats.org/officeDocument/2006/relationships/image" Target="../media/image27.png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23" Type="http://schemas.openxmlformats.org/officeDocument/2006/relationships/image" Target="../media/image82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80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7.wmf"/><Relationship Id="rId3" Type="http://schemas.openxmlformats.org/officeDocument/2006/relationships/image" Target="../media/image28.svg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9.wmf"/><Relationship Id="rId2" Type="http://schemas.openxmlformats.org/officeDocument/2006/relationships/image" Target="../media/image27.png"/><Relationship Id="rId16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28.svg"/><Relationship Id="rId5" Type="http://schemas.openxmlformats.org/officeDocument/2006/relationships/image" Target="../media/image91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8.wmf"/><Relationship Id="rId18" Type="http://schemas.openxmlformats.org/officeDocument/2006/relationships/image" Target="../media/image27.png"/><Relationship Id="rId3" Type="http://schemas.openxmlformats.org/officeDocument/2006/relationships/image" Target="../media/image94.wmf"/><Relationship Id="rId21" Type="http://schemas.openxmlformats.org/officeDocument/2006/relationships/image" Target="../media/image101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100.w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7.wmf"/><Relationship Id="rId5" Type="http://schemas.openxmlformats.org/officeDocument/2006/relationships/image" Target="../media/image63.wmf"/><Relationship Id="rId15" Type="http://schemas.openxmlformats.org/officeDocument/2006/relationships/image" Target="../media/image99.wmf"/><Relationship Id="rId23" Type="http://schemas.openxmlformats.org/officeDocument/2006/relationships/image" Target="../media/image103.svg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28.svg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2.bin"/><Relationship Id="rId22" Type="http://schemas.openxmlformats.org/officeDocument/2006/relationships/image" Target="../media/image10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svg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104.wmf"/><Relationship Id="rId21" Type="http://schemas.openxmlformats.org/officeDocument/2006/relationships/image" Target="../media/image106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7.wmf"/><Relationship Id="rId2" Type="http://schemas.openxmlformats.org/officeDocument/2006/relationships/oleObject" Target="../embeddings/oleObject95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58.bin"/><Relationship Id="rId2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5.bin"/><Relationship Id="rId21" Type="http://schemas.openxmlformats.org/officeDocument/2006/relationships/image" Target="../media/image6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2.bin"/><Relationship Id="rId2" Type="http://schemas.openxmlformats.org/officeDocument/2006/relationships/image" Target="../media/image8.png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4.wmf"/><Relationship Id="rId22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8.wmf"/><Relationship Id="rId21" Type="http://schemas.openxmlformats.org/officeDocument/2006/relationships/image" Target="../media/image28.sv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5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9.wmf"/><Relationship Id="rId21" Type="http://schemas.openxmlformats.org/officeDocument/2006/relationships/image" Target="../media/image38.wmf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6.wmf"/><Relationship Id="rId25" Type="http://schemas.openxmlformats.org/officeDocument/2006/relationships/image" Target="../media/image40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5.wmf"/><Relationship Id="rId3" Type="http://schemas.openxmlformats.org/officeDocument/2006/relationships/image" Target="../media/image42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4.wmf"/><Relationship Id="rId5" Type="http://schemas.openxmlformats.org/officeDocument/2006/relationships/image" Target="../media/image34.wmf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28.svg"/><Relationship Id="rId7" Type="http://schemas.openxmlformats.org/officeDocument/2006/relationships/image" Target="../media/image50.wmf"/><Relationship Id="rId12" Type="http://schemas.openxmlformats.org/officeDocument/2006/relationships/image" Target="../media/image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4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7284717" cy="5335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极短弧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(Too Short Arc, TSA)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可行域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GB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Admissible Region)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能量约束：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近地点高于大气层：</a:t>
            </a:r>
          </a:p>
          <a:p>
            <a:pPr marL="1257300" lvl="2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其他先验约束：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虚拟目标（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Virtual Object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可行域中一个元素           ，与观测属性                    ，可确定一个虚拟目标的轨道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A58C78C-9F57-DD72-7715-D5203EEAB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43635"/>
              </p:ext>
            </p:extLst>
          </p:nvPr>
        </p:nvGraphicFramePr>
        <p:xfrm>
          <a:off x="3045868" y="2296087"/>
          <a:ext cx="33210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660320" imgH="354240" progId="Equation.AxMath">
                  <p:embed/>
                </p:oleObj>
              </mc:Choice>
              <mc:Fallback>
                <p:oleObj name="AxMath" r:id="rId4" imgW="1660320" imgH="3542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A58C78C-9F57-DD72-7715-D5203EEABE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5868" y="2296087"/>
                        <a:ext cx="33210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618BD5B-55D9-2B41-DD2C-1106BAABF5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466399"/>
              </p:ext>
            </p:extLst>
          </p:nvPr>
        </p:nvGraphicFramePr>
        <p:xfrm>
          <a:off x="5248450" y="1871347"/>
          <a:ext cx="18764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37800" imgH="234720" progId="Equation.AxMath">
                  <p:embed/>
                </p:oleObj>
              </mc:Choice>
              <mc:Fallback>
                <p:oleObj name="AxMath" r:id="rId6" imgW="937800" imgH="234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618BD5B-55D9-2B41-DD2C-1106BAABF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48450" y="1871347"/>
                        <a:ext cx="1876425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E8E23EBB-43B4-B1A7-1659-AFCE65A4A7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7377" y="2285464"/>
            <a:ext cx="4094950" cy="4296921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EB5F22C-C25E-E72A-93B0-D504D43C07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255561"/>
              </p:ext>
            </p:extLst>
          </p:nvPr>
        </p:nvGraphicFramePr>
        <p:xfrm>
          <a:off x="4046712" y="3004112"/>
          <a:ext cx="2403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00960" imgH="196560" progId="Equation.AxMath">
                  <p:embed/>
                </p:oleObj>
              </mc:Choice>
              <mc:Fallback>
                <p:oleObj name="AxMath" r:id="rId9" imgW="120096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46712" y="3004112"/>
                        <a:ext cx="2403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801BDEB-335F-E6B3-6D0E-A2B200485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082923"/>
              </p:ext>
            </p:extLst>
          </p:nvPr>
        </p:nvGraphicFramePr>
        <p:xfrm>
          <a:off x="5096668" y="3487876"/>
          <a:ext cx="498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49120" imgH="190440" progId="Equation.AxMath">
                  <p:embed/>
                </p:oleObj>
              </mc:Choice>
              <mc:Fallback>
                <p:oleObj name="AxMath" r:id="rId11" imgW="24912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96668" y="3487876"/>
                        <a:ext cx="4984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41DDF0D-068A-B056-7D22-C4898F8F6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36891"/>
              </p:ext>
            </p:extLst>
          </p:nvPr>
        </p:nvGraphicFramePr>
        <p:xfrm>
          <a:off x="5106534" y="3882837"/>
          <a:ext cx="4667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232920" imgH="190440" progId="Equation.AxMath">
                  <p:embed/>
                </p:oleObj>
              </mc:Choice>
              <mc:Fallback>
                <p:oleObj name="AxMath" r:id="rId13" imgW="232920" imgH="1904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801BDEB-335F-E6B3-6D0E-A2B200485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6534" y="3882837"/>
                        <a:ext cx="4667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A2F8B5EB-5CFB-444B-1FD2-1EFA3185D917}"/>
              </a:ext>
            </a:extLst>
          </p:cNvPr>
          <p:cNvSpPr/>
          <p:nvPr/>
        </p:nvSpPr>
        <p:spPr>
          <a:xfrm>
            <a:off x="3455161" y="3495277"/>
            <a:ext cx="164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探测星等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2D6F4D-EEEF-DDEA-3131-951E0CE1067C}"/>
              </a:ext>
            </a:extLst>
          </p:cNvPr>
          <p:cNvSpPr/>
          <p:nvPr/>
        </p:nvSpPr>
        <p:spPr>
          <a:xfrm>
            <a:off x="3455160" y="3888977"/>
            <a:ext cx="164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地影外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40A6510-AF09-16CD-8151-7DB973179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207743"/>
              </p:ext>
            </p:extLst>
          </p:nvPr>
        </p:nvGraphicFramePr>
        <p:xfrm>
          <a:off x="3899015" y="4946939"/>
          <a:ext cx="6127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306360" imgH="226800" progId="Equation.AxMath">
                  <p:embed/>
                </p:oleObj>
              </mc:Choice>
              <mc:Fallback>
                <p:oleObj name="AxMath" r:id="rId15" imgW="306360" imgH="226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618BD5B-55D9-2B41-DD2C-1106BAABF5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99015" y="4946939"/>
                        <a:ext cx="61277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0AFAC76-A824-DEC1-A385-426A22507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935109"/>
              </p:ext>
            </p:extLst>
          </p:nvPr>
        </p:nvGraphicFramePr>
        <p:xfrm>
          <a:off x="6086257" y="4919716"/>
          <a:ext cx="1152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576000" imgH="264600" progId="Equation.AxMath">
                  <p:embed/>
                </p:oleObj>
              </mc:Choice>
              <mc:Fallback>
                <p:oleObj name="AxMath" r:id="rId17" imgW="576000" imgH="2646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31F30E-7743-C0EF-A28A-69AACB5819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86257" y="4919716"/>
                        <a:ext cx="11525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3">
                <a:extLst>
                  <a:ext uri="{FF2B5EF4-FFF2-40B4-BE49-F238E27FC236}">
                    <a16:creationId xmlns:a16="http://schemas.microsoft.com/office/drawing/2014/main" id="{5A1682F7-CF6C-5FE5-82A4-5BAFA87B4322}"/>
                  </a:ext>
                </a:extLst>
              </p:cNvPr>
              <p:cNvSpPr txBox="1"/>
              <p:nvPr/>
            </p:nvSpPr>
            <p:spPr>
              <a:xfrm>
                <a:off x="2243335" y="5891656"/>
                <a:ext cx="4718921" cy="5135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3">
                <a:extLst>
                  <a:ext uri="{FF2B5EF4-FFF2-40B4-BE49-F238E27FC236}">
                    <a16:creationId xmlns:a16="http://schemas.microsoft.com/office/drawing/2014/main" id="{5A1682F7-CF6C-5FE5-82A4-5BAFA87B4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335" y="5891656"/>
                <a:ext cx="4718921" cy="5135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E649742F-1792-ACDA-FEB6-2C5364241BDA}"/>
              </a:ext>
            </a:extLst>
          </p:cNvPr>
          <p:cNvSpPr/>
          <p:nvPr/>
        </p:nvSpPr>
        <p:spPr>
          <a:xfrm>
            <a:off x="6212814" y="2409245"/>
            <a:ext cx="2051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（绕地球轨道）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944E67-1C65-F334-ED5E-0CA182B18A71}"/>
              </a:ext>
            </a:extLst>
          </p:cNvPr>
          <p:cNvSpPr/>
          <p:nvPr/>
        </p:nvSpPr>
        <p:spPr>
          <a:xfrm>
            <a:off x="7238782" y="6274608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676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0600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4680" progId="Equation.AxMath">
                  <p:embed/>
                </p:oleObj>
              </mc:Choice>
              <mc:Fallback>
                <p:oleObj name="AxMath" r:id="rId2" imgW="3376080" imgH="3646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07852" y="5058704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039243"/>
              </p:ext>
            </p:extLst>
          </p:nvPr>
        </p:nvGraphicFramePr>
        <p:xfrm>
          <a:off x="4840963" y="386921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6921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81740"/>
              </p:ext>
            </p:extLst>
          </p:nvPr>
        </p:nvGraphicFramePr>
        <p:xfrm>
          <a:off x="6143765" y="383111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83111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62948"/>
              </p:ext>
            </p:extLst>
          </p:nvPr>
        </p:nvGraphicFramePr>
        <p:xfrm>
          <a:off x="7719970" y="329889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9889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79155"/>
              </p:ext>
            </p:extLst>
          </p:nvPr>
        </p:nvGraphicFramePr>
        <p:xfrm>
          <a:off x="9603963" y="326914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6914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48832"/>
              </p:ext>
            </p:extLst>
          </p:nvPr>
        </p:nvGraphicFramePr>
        <p:xfrm>
          <a:off x="4840963" y="5586375"/>
          <a:ext cx="2863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432080" imgH="357120" progId="Equation.AxMath">
                  <p:embed/>
                </p:oleObj>
              </mc:Choice>
              <mc:Fallback>
                <p:oleObj name="AxMath" r:id="rId18" imgW="1432080" imgH="3571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40963" y="5586375"/>
                        <a:ext cx="286385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728280" imgH="354240" progId="Equation.AxMath">
                  <p:embed/>
                </p:oleObj>
              </mc:Choice>
              <mc:Fallback>
                <p:oleObj name="AxMath" r:id="rId20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915480" imgH="379080" progId="Equation.AxMath">
                  <p:embed/>
                </p:oleObj>
              </mc:Choice>
              <mc:Fallback>
                <p:oleObj name="AxMath" r:id="rId22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  <p:pic>
        <p:nvPicPr>
          <p:cNvPr id="24" name="图形 23" descr="紧张的脸轮廓 纯色填充">
            <a:extLst>
              <a:ext uri="{FF2B5EF4-FFF2-40B4-BE49-F238E27FC236}">
                <a16:creationId xmlns:a16="http://schemas.microsoft.com/office/drawing/2014/main" id="{C020CBF4-06A4-5C0C-C724-EED2C5C4C4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3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测量矩阵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ED268B8-19F5-D4C6-1288-4F65D3ACC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18704"/>
              </p:ext>
            </p:extLst>
          </p:nvPr>
        </p:nvGraphicFramePr>
        <p:xfrm>
          <a:off x="5788977" y="5097092"/>
          <a:ext cx="54165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708280" imgH="689040" progId="Equation.AxMath">
                  <p:embed/>
                </p:oleObj>
              </mc:Choice>
              <mc:Fallback>
                <p:oleObj name="AxMath" r:id="rId4" imgW="2708280" imgH="68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F392895-1735-5F40-0342-80DF75144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8977" y="5097092"/>
                        <a:ext cx="54165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FD4D3D-00D0-6AF3-1FAB-C643D0A4C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29571"/>
              </p:ext>
            </p:extLst>
          </p:nvPr>
        </p:nvGraphicFramePr>
        <p:xfrm>
          <a:off x="9885363" y="1282560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18480" imgH="190800" progId="Equation.AxMath">
                  <p:embed/>
                </p:oleObj>
              </mc:Choice>
              <mc:Fallback>
                <p:oleObj name="AxMath" r:id="rId6" imgW="6184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85363" y="1282560"/>
                        <a:ext cx="1238250" cy="3810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F63ED71-43ED-5ADF-55D1-4B2A76755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20093"/>
              </p:ext>
            </p:extLst>
          </p:nvPr>
        </p:nvGraphicFramePr>
        <p:xfrm>
          <a:off x="1880332" y="5232030"/>
          <a:ext cx="31527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77160" imgH="554400" progId="Equation.AxMath">
                  <p:embed/>
                </p:oleObj>
              </mc:Choice>
              <mc:Fallback>
                <p:oleObj name="AxMath" r:id="rId8" imgW="1577160" imgH="5544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66C7E24-583C-0E9F-62B4-9FB36A1E5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0332" y="5232030"/>
                        <a:ext cx="31527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E1EA6FF-CE79-0F1F-4821-AFAF17CB9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62101"/>
              </p:ext>
            </p:extLst>
          </p:nvPr>
        </p:nvGraphicFramePr>
        <p:xfrm>
          <a:off x="2919413" y="1932112"/>
          <a:ext cx="23431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71440" imgH="354240" progId="Equation.AxMath">
                  <p:embed/>
                </p:oleObj>
              </mc:Choice>
              <mc:Fallback>
                <p:oleObj name="AxMath" r:id="rId10" imgW="1171440" imgH="354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C94B064-27FB-BB6C-AAB4-347DA2ADD3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9413" y="1932112"/>
                        <a:ext cx="23431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6966B40-67E9-87C4-D0C1-A69AD5F31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29924"/>
              </p:ext>
            </p:extLst>
          </p:nvPr>
        </p:nvGraphicFramePr>
        <p:xfrm>
          <a:off x="5719763" y="2984270"/>
          <a:ext cx="4165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082960" imgH="385560" progId="Equation.AxMath">
                  <p:embed/>
                </p:oleObj>
              </mc:Choice>
              <mc:Fallback>
                <p:oleObj name="AxMath" r:id="rId12" imgW="2082960" imgH="38556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58C764-8753-A840-E56A-A035FA21C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9763" y="2984270"/>
                        <a:ext cx="4165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2BE6BC9-77A5-1DE0-A5D7-FD28D0AC3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25753"/>
              </p:ext>
            </p:extLst>
          </p:nvPr>
        </p:nvGraphicFramePr>
        <p:xfrm>
          <a:off x="2029556" y="3346661"/>
          <a:ext cx="2854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427400" imgH="347040" progId="Equation.AxMath">
                  <p:embed/>
                </p:oleObj>
              </mc:Choice>
              <mc:Fallback>
                <p:oleObj name="AxMath" r:id="rId14" imgW="1427400" imgH="347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9556" y="3346661"/>
                        <a:ext cx="28543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D97634-A11B-B539-D511-05993D59C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70133"/>
              </p:ext>
            </p:extLst>
          </p:nvPr>
        </p:nvGraphicFramePr>
        <p:xfrm>
          <a:off x="5719763" y="3758969"/>
          <a:ext cx="235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77560" imgH="385560" progId="Equation.AxMath">
                  <p:embed/>
                </p:oleObj>
              </mc:Choice>
              <mc:Fallback>
                <p:oleObj name="AxMath" r:id="rId16" imgW="1177560" imgH="38556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6966B40-67E9-87C4-D0C1-A69AD5F31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19763" y="3758969"/>
                        <a:ext cx="235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742671"/>
            <a:ext cx="471780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AFD839D-91BD-71CD-76C7-C71E4D0CA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14E93F0-D6C8-AB88-81B5-2F8363DCC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4749907-9F4D-7EAE-800E-CDA09F8A5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15493"/>
              </p:ext>
            </p:extLst>
          </p:nvPr>
        </p:nvGraphicFramePr>
        <p:xfrm>
          <a:off x="7997690" y="3540408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7690" y="3540408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144463"/>
              </p:ext>
            </p:extLst>
          </p:nvPr>
        </p:nvGraphicFramePr>
        <p:xfrm>
          <a:off x="8331604" y="3111686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11686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449169"/>
              </p:ext>
            </p:extLst>
          </p:nvPr>
        </p:nvGraphicFramePr>
        <p:xfrm>
          <a:off x="7309664" y="46849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09664" y="46849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03199"/>
              </p:ext>
            </p:extLst>
          </p:nvPr>
        </p:nvGraphicFramePr>
        <p:xfrm>
          <a:off x="8225097" y="55327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25097" y="55327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76808" y="50352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78206" y="50352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BA9EA1-8296-0625-3BD3-65E3E532AE11}"/>
              </a:ext>
            </a:extLst>
          </p:cNvPr>
          <p:cNvSpPr/>
          <p:nvPr/>
        </p:nvSpPr>
        <p:spPr>
          <a:xfrm>
            <a:off x="10538607" y="631476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415704" y="5843311"/>
            <a:ext cx="714505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本节细节将在第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节课回归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1CA8CD-ED0C-D488-B27B-1000911AE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75" y="815655"/>
            <a:ext cx="8246050" cy="50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05799" y="2126436"/>
            <a:ext cx="9014201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初轨确定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(Initial / Preliminary Orbit Determination, IOD)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精密定轨原理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(Precise Orbit Determination, POD)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实习作业六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410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745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原版：解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次方程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B098A805-628F-BAC2-0E7A-15658756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707" y="948702"/>
            <a:ext cx="1623537" cy="1591781"/>
          </a:xfrm>
          <a:prstGeom prst="rect">
            <a:avLst/>
          </a:prstGeom>
        </p:spPr>
      </p:pic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618480" imgH="190440" progId="Equation.AxMath">
                  <p:embed/>
                </p:oleObj>
              </mc:Choice>
              <mc:Fallback>
                <p:oleObj name="AxMath" r:id="rId3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7200" imgH="196560" progId="Equation.AxMath">
                  <p:embed/>
                </p:oleObj>
              </mc:Choice>
              <mc:Fallback>
                <p:oleObj name="AxMath" r:id="rId5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63160" imgH="227880" progId="Equation.AxMath">
                  <p:embed/>
                </p:oleObj>
              </mc:Choice>
              <mc:Fallback>
                <p:oleObj name="AxMath" r:id="rId7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868120" imgH="550080" progId="Equation.AxMath">
                  <p:embed/>
                </p:oleObj>
              </mc:Choice>
              <mc:Fallback>
                <p:oleObj name="AxMath" r:id="rId9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2239200" imgH="550080" progId="Equation.AxMath">
                  <p:embed/>
                </p:oleObj>
              </mc:Choice>
              <mc:Fallback>
                <p:oleObj name="AxMath" r:id="rId11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96429"/>
              </p:ext>
            </p:extLst>
          </p:nvPr>
        </p:nvGraphicFramePr>
        <p:xfrm>
          <a:off x="7179227" y="4360828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2193480" imgH="239040" progId="Equation.AxMath">
                  <p:embed/>
                </p:oleObj>
              </mc:Choice>
              <mc:Fallback>
                <p:oleObj name="AxMath" r:id="rId13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79227" y="4360828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19960" imgH="730080" progId="Equation.AxMath">
                  <p:embed/>
                </p:oleObj>
              </mc:Choice>
              <mc:Fallback>
                <p:oleObj name="AxMath" r:id="rId15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528480" imgH="199800" progId="Equation.AxMath">
                  <p:embed/>
                </p:oleObj>
              </mc:Choice>
              <mc:Fallback>
                <p:oleObj name="AxMath" r:id="rId17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3469"/>
              </p:ext>
            </p:extLst>
          </p:nvPr>
        </p:nvGraphicFramePr>
        <p:xfrm>
          <a:off x="740152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913040" imgH="230040" progId="Equation.AxMath">
                  <p:embed/>
                </p:oleObj>
              </mc:Choice>
              <mc:Fallback>
                <p:oleObj name="AxMath" r:id="rId19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0152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73837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80300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2635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2482"/>
              </p:ext>
            </p:extLst>
          </p:nvPr>
        </p:nvGraphicFramePr>
        <p:xfrm>
          <a:off x="1863725" y="5394325"/>
          <a:ext cx="155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75800" imgH="190440" progId="Equation.AxMath">
                  <p:embed/>
                </p:oleObj>
              </mc:Choice>
              <mc:Fallback>
                <p:oleObj name="AxMath" r:id="rId16" imgW="775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3725" y="5394325"/>
                        <a:ext cx="1552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7649"/>
              </p:ext>
            </p:extLst>
          </p:nvPr>
        </p:nvGraphicFramePr>
        <p:xfrm>
          <a:off x="571500" y="6057900"/>
          <a:ext cx="415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13320" imgH="380880" progId="Equation.AxMath">
                  <p:embed/>
                </p:oleObj>
              </mc:Choice>
              <mc:Fallback>
                <p:oleObj name="AxMath" r:id="rId18" imgW="271332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" y="6057900"/>
                        <a:ext cx="41560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850E65-D3BD-F735-B22B-4BD543EE30D7}"/>
              </a:ext>
            </a:extLst>
          </p:cNvPr>
          <p:cNvSpPr/>
          <p:nvPr/>
        </p:nvSpPr>
        <p:spPr>
          <a:xfrm>
            <a:off x="19645" y="4342853"/>
            <a:ext cx="1103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二体问题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观测量残差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(root mean square)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16723"/>
              </p:ext>
            </p:extLst>
          </p:nvPr>
        </p:nvGraphicFramePr>
        <p:xfrm>
          <a:off x="7105650" y="5507038"/>
          <a:ext cx="176371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440" imgH="590040" progId="Equation.AxMath">
                  <p:embed/>
                </p:oleObj>
              </mc:Choice>
              <mc:Fallback>
                <p:oleObj name="AxMath" r:id="rId18" imgW="101844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5650" y="5507038"/>
                        <a:ext cx="1763713" cy="1020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13" y="365125"/>
            <a:ext cx="6783288" cy="45202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527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椭圆轨道的半长径和偏心率的不确定性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42FCBD-6006-2681-841D-DECDCAD8F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7377" y="2285464"/>
            <a:ext cx="4094950" cy="42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44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极短弧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(Too Short Arc, TSA) 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观测数据不足以计算有意义的轨道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用航迹属性 </a:t>
            </a:r>
            <a:r>
              <a:rPr lang="en-GB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Attributable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来表示目标运动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31F30E-7743-C0EF-A28A-69AACB5819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36998"/>
              </p:ext>
            </p:extLst>
          </p:nvPr>
        </p:nvGraphicFramePr>
        <p:xfrm>
          <a:off x="6814350" y="2359662"/>
          <a:ext cx="1714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857160" imgH="264600" progId="Equation.AxMath">
                  <p:embed/>
                </p:oleObj>
              </mc:Choice>
              <mc:Fallback>
                <p:oleObj name="AxMath" r:id="rId4" imgW="857160" imgH="2646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A7E014A-2A2A-CE78-90FA-8AA8DF432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4350" y="2359662"/>
                        <a:ext cx="171450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179BB57-C69E-11D6-28BF-BABF5DE0B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814291"/>
              </p:ext>
            </p:extLst>
          </p:nvPr>
        </p:nvGraphicFramePr>
        <p:xfrm>
          <a:off x="3301489" y="4945564"/>
          <a:ext cx="22383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19600" imgH="423360" progId="Equation.AxMath">
                  <p:embed/>
                </p:oleObj>
              </mc:Choice>
              <mc:Fallback>
                <p:oleObj name="AxMath" r:id="rId6" imgW="1119600" imgH="42336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39D48DE-7B2D-3AFC-75F5-D09AE4306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1489" y="4945564"/>
                        <a:ext cx="223837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F8F463D8-7C0E-BB91-E167-E68F3D32C201}"/>
              </a:ext>
            </a:extLst>
          </p:cNvPr>
          <p:cNvSpPr/>
          <p:nvPr/>
        </p:nvSpPr>
        <p:spPr>
          <a:xfrm>
            <a:off x="1734426" y="5142304"/>
            <a:ext cx="16415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线性拟合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1CD3A9-6D82-34B6-4F84-DA11E8405DE3}"/>
              </a:ext>
            </a:extLst>
          </p:cNvPr>
          <p:cNvGrpSpPr/>
          <p:nvPr/>
        </p:nvGrpSpPr>
        <p:grpSpPr>
          <a:xfrm>
            <a:off x="2403859" y="4283596"/>
            <a:ext cx="4483581" cy="422412"/>
            <a:chOff x="-316526" y="2495410"/>
            <a:chExt cx="4483581" cy="42241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F95F0C8-82FD-2A89-9CB4-4BC4675804AC}"/>
                </a:ext>
              </a:extLst>
            </p:cNvPr>
            <p:cNvSpPr/>
            <p:nvPr/>
          </p:nvSpPr>
          <p:spPr>
            <a:xfrm>
              <a:off x="-316526" y="2495410"/>
              <a:ext cx="448358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短弧看作线性，将航迹压缩到时刻</a:t>
              </a:r>
              <a:endParaRPr lang="zh-CN" altLang="en-US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C7790786-CA48-4A6A-95FA-8F4CB844D1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997491"/>
                </p:ext>
              </p:extLst>
            </p:nvPr>
          </p:nvGraphicFramePr>
          <p:xfrm>
            <a:off x="3874220" y="2539997"/>
            <a:ext cx="2095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105480" imgH="189000" progId="Equation.AxMath">
                    <p:embed/>
                  </p:oleObj>
                </mc:Choice>
                <mc:Fallback>
                  <p:oleObj name="AxMath" r:id="rId8" imgW="105480" imgH="189000" progId="Equation.AxMath">
                    <p:embed/>
                    <p:pic>
                      <p:nvPicPr>
                        <p:cNvPr id="45" name="对象 44">
                          <a:extLst>
                            <a:ext uri="{FF2B5EF4-FFF2-40B4-BE49-F238E27FC236}">
                              <a16:creationId xmlns:a16="http://schemas.microsoft.com/office/drawing/2014/main" id="{C7CD5FA2-C895-8933-95F6-B1EB427316E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874220" y="2539997"/>
                          <a:ext cx="20955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4FC8241-4F89-8615-DBB7-3198A27C3D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903142"/>
              </p:ext>
            </p:extLst>
          </p:nvPr>
        </p:nvGraphicFramePr>
        <p:xfrm>
          <a:off x="2664155" y="3394660"/>
          <a:ext cx="42767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137680" imgH="207360" progId="Equation.AxMath">
                  <p:embed/>
                </p:oleObj>
              </mc:Choice>
              <mc:Fallback>
                <p:oleObj name="AxMath" r:id="rId10" imgW="2137680" imgH="207360" progId="Equation.AxMath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60FFA52C-63D1-7013-17F6-2A9AD20D02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64155" y="3394660"/>
                        <a:ext cx="42767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FDD907D-A604-8829-901B-C9DDB4FCDE5B}"/>
              </a:ext>
            </a:extLst>
          </p:cNvPr>
          <p:cNvSpPr/>
          <p:nvPr/>
        </p:nvSpPr>
        <p:spPr>
          <a:xfrm>
            <a:off x="1315348" y="3352209"/>
            <a:ext cx="13464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观测量</a:t>
            </a:r>
            <a:endParaRPr lang="zh-CN" altLang="en-US" sz="2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D1F8014-5EA3-C835-B393-43B482EB8E20}"/>
              </a:ext>
            </a:extLst>
          </p:cNvPr>
          <p:cNvSpPr/>
          <p:nvPr/>
        </p:nvSpPr>
        <p:spPr>
          <a:xfrm>
            <a:off x="571360" y="4358422"/>
            <a:ext cx="20904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为什么可以？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F070E4B-58EA-6AD8-56B4-EEA8892246D4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867" t="-1" r="29851" b="80447"/>
          <a:stretch/>
        </p:blipFill>
        <p:spPr>
          <a:xfrm>
            <a:off x="7417841" y="3438162"/>
            <a:ext cx="4476649" cy="22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2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21221</TotalTime>
  <Words>1232</Words>
  <Application>Microsoft Office PowerPoint</Application>
  <PresentationFormat>宽屏</PresentationFormat>
  <Paragraphs>283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390</cp:revision>
  <dcterms:created xsi:type="dcterms:W3CDTF">2022-10-24T14:28:29Z</dcterms:created>
  <dcterms:modified xsi:type="dcterms:W3CDTF">2024-11-17T13:09:20Z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