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87" r:id="rId2"/>
    <p:sldId id="271" r:id="rId3"/>
    <p:sldId id="290" r:id="rId4"/>
    <p:sldId id="288" r:id="rId5"/>
    <p:sldId id="292" r:id="rId6"/>
    <p:sldId id="295" r:id="rId7"/>
    <p:sldId id="294" r:id="rId8"/>
    <p:sldId id="298" r:id="rId9"/>
    <p:sldId id="300" r:id="rId10"/>
    <p:sldId id="291" r:id="rId11"/>
    <p:sldId id="2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6146" autoAdjust="0"/>
  </p:normalViewPr>
  <p:slideViewPr>
    <p:cSldViewPr snapToGrid="0" snapToObjects="1">
      <p:cViewPr varScale="1">
        <p:scale>
          <a:sx n="101" d="100"/>
          <a:sy n="101" d="100"/>
        </p:scale>
        <p:origin x="132" y="114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大椭圆近地段</a:t>
            </a:r>
            <a:r>
              <a:rPr lang="en-US" altLang="zh-CN" dirty="0"/>
              <a:t>theta</a:t>
            </a:r>
            <a:r>
              <a:rPr lang="zh-CN" altLang="en-US" dirty="0"/>
              <a:t>也接近</a:t>
            </a:r>
            <a:r>
              <a:rPr lang="en-US" altLang="zh-CN" dirty="0"/>
              <a:t>90</a:t>
            </a:r>
            <a:r>
              <a:rPr lang="zh-CN" altLang="en-US" dirty="0"/>
              <a:t>；</a:t>
            </a:r>
            <a:r>
              <a:rPr lang="en-US" altLang="zh-CN" dirty="0"/>
              <a:t>2. </a:t>
            </a:r>
            <a:r>
              <a:rPr lang="zh-CN" altLang="en-US" dirty="0"/>
              <a:t>大椭圆不适合构造摄动解（无法平均化）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765C3-F77A-6D4A-A49F-194A41CA7DB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1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tview.org/" TargetMode="External"/><Relationship Id="rId2" Type="http://schemas.openxmlformats.org/officeDocument/2006/relationships/hyperlink" Target="http://www.space-trac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://www.satflar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image" Target="../media/image11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7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9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2.wmf"/><Relationship Id="rId3" Type="http://schemas.openxmlformats.org/officeDocument/2006/relationships/image" Target="../media/image18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6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7.wmf"/><Relationship Id="rId7" Type="http://schemas.openxmlformats.org/officeDocument/2006/relationships/oleObject" Target="../embeddings/oleObject23.bin"/><Relationship Id="rId12" Type="http://schemas.openxmlformats.org/officeDocument/2006/relationships/hyperlink" Target="https://celestrak.org/SpaceData/" TargetMode="External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 </a:t>
              </a:r>
              <a:r>
                <a:rPr lang="zh-CN" altLang="en-US" sz="3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大气阻力摄动，大气密度模型，陨落预报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662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15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轨道寿命预报（中长期）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依托轨道特性为主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偏心率激发（高轨）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半长径周期振荡（低轨）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大气阻力为辅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陨落预报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F05C92-9FB4-7B23-23DB-3F4BF5B88259}"/>
              </a:ext>
            </a:extLst>
          </p:cNvPr>
          <p:cNvSpPr txBox="1"/>
          <p:nvPr/>
        </p:nvSpPr>
        <p:spPr>
          <a:xfrm>
            <a:off x="4147803" y="1788028"/>
            <a:ext cx="3891948" cy="7848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GB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Post-Mission Disposal (PMD) 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GB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-year rule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BF18DA-09D6-90AE-1927-F297F643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57" y="3226668"/>
            <a:ext cx="3797261" cy="302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DE51225-D19A-D7A1-A60C-A3A435F25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707" y="6294476"/>
            <a:ext cx="61494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最大偏心率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最低近地点高度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初始升交点经度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发射时间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 descr="Fig03">
            <a:extLst>
              <a:ext uri="{FF2B5EF4-FFF2-40B4-BE49-F238E27FC236}">
                <a16:creationId xmlns:a16="http://schemas.microsoft.com/office/drawing/2014/main" id="{00A4AA39-BD61-00DA-045A-C3A1C751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992" y="689021"/>
            <a:ext cx="3797260" cy="55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43F521F-0A00-284B-EA0B-787F85FA2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57" y="6048255"/>
            <a:ext cx="31273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IGSO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偏心率长期演化结果（日月共振激发）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6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临期预报（陨落时刻、落点）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陨落预报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61AE4D-B908-EF6F-BC8A-B06036495169}"/>
              </a:ext>
            </a:extLst>
          </p:cNvPr>
          <p:cNvSpPr txBox="1"/>
          <p:nvPr/>
        </p:nvSpPr>
        <p:spPr>
          <a:xfrm>
            <a:off x="7095768" y="1318643"/>
            <a:ext cx="4217829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www.space-track.org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www.satview.org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www.satflare.com</a:t>
            </a:r>
            <a:endParaRPr lang="en-GB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ESA - Tiangong-1 reentry">
            <a:extLst>
              <a:ext uri="{FF2B5EF4-FFF2-40B4-BE49-F238E27FC236}">
                <a16:creationId xmlns:a16="http://schemas.microsoft.com/office/drawing/2014/main" id="{7ABC8BA1-BE00-1A8C-9532-65DA7D0B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5" y="2273492"/>
            <a:ext cx="5624009" cy="385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B234B79-BF54-BDE7-1EBE-C29A9F41F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884" y="3001997"/>
            <a:ext cx="6095999" cy="27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07022" y="2240182"/>
            <a:ext cx="4510854" cy="222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大气阻力摄动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高层大气密度模型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陨落预报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大气阻力摄动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低轨目标非引力摄动中最大的摄动项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建模困难：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上层大气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(upper atmosphere)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密度不准确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中性大气分子与航天器作用力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作用面积（目标姿态）的不确定性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</p:spTree>
    <p:extLst>
      <p:ext uri="{BB962C8B-B14F-4D97-AF65-F5344CB8AC3E}">
        <p14:creationId xmlns:p14="http://schemas.microsoft.com/office/powerpoint/2010/main" val="269835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231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大气阻力作用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简单动量交换：单位时间 ∆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相对速度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的气体分子撞击到卫星截面 </a:t>
            </a:r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作用加速度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阻力系数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面质比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大气运动角速度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大气密度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9B34064-98DF-61B4-6E66-8669DC8FD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510091"/>
              </p:ext>
            </p:extLst>
          </p:nvPr>
        </p:nvGraphicFramePr>
        <p:xfrm>
          <a:off x="3254375" y="3006725"/>
          <a:ext cx="27654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382760" imgH="346680" progId="Equation.AxMath">
                  <p:embed/>
                </p:oleObj>
              </mc:Choice>
              <mc:Fallback>
                <p:oleObj name="AxMath" r:id="rId2" imgW="13827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54375" y="3006725"/>
                        <a:ext cx="2765425" cy="69215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836B8AB-7EFE-A832-1224-73A2385D0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550511"/>
              </p:ext>
            </p:extLst>
          </p:nvPr>
        </p:nvGraphicFramePr>
        <p:xfrm>
          <a:off x="3422650" y="2317750"/>
          <a:ext cx="2952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76360" imgH="196560" progId="Equation.AxMath">
                  <p:embed/>
                </p:oleObj>
              </mc:Choice>
              <mc:Fallback>
                <p:oleObj name="AxMath" r:id="rId4" imgW="14763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2650" y="2317750"/>
                        <a:ext cx="2952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ED8C83D-70BA-5C6B-0DEF-C1686E617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06584"/>
              </p:ext>
            </p:extLst>
          </p:nvPr>
        </p:nvGraphicFramePr>
        <p:xfrm>
          <a:off x="3749549" y="5259387"/>
          <a:ext cx="2105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52280" imgH="196560" progId="Equation.AxMath">
                  <p:embed/>
                </p:oleObj>
              </mc:Choice>
              <mc:Fallback>
                <p:oleObj name="AxMath" r:id="rId6" imgW="105228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9549" y="5259387"/>
                        <a:ext cx="21050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A96B16D-86F4-8F3A-4BC6-4BCFF48A2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329314"/>
              </p:ext>
            </p:extLst>
          </p:nvPr>
        </p:nvGraphicFramePr>
        <p:xfrm>
          <a:off x="2951037" y="3874365"/>
          <a:ext cx="1597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799200" imgH="373680" progId="Equation.AxMath">
                  <p:embed/>
                </p:oleObj>
              </mc:Choice>
              <mc:Fallback>
                <p:oleObj name="AxMath" r:id="rId8" imgW="799200" imgH="373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1037" y="3874365"/>
                        <a:ext cx="159702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6A511BD-ADF0-9DC1-13B4-3C539A78F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525628"/>
              </p:ext>
            </p:extLst>
          </p:nvPr>
        </p:nvGraphicFramePr>
        <p:xfrm>
          <a:off x="2949575" y="4670339"/>
          <a:ext cx="55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78640" imgH="189720" progId="Equation.AxMath">
                  <p:embed/>
                </p:oleObj>
              </mc:Choice>
              <mc:Fallback>
                <p:oleObj name="AxMath" r:id="rId10" imgW="278640" imgH="189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49575" y="4670339"/>
                        <a:ext cx="558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6C3E00-C267-970E-FE36-0374240B7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748615"/>
              </p:ext>
            </p:extLst>
          </p:nvPr>
        </p:nvGraphicFramePr>
        <p:xfrm>
          <a:off x="2984916" y="5846998"/>
          <a:ext cx="200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0800" imgH="189000" progId="Equation.AxMath">
                  <p:embed/>
                </p:oleObj>
              </mc:Choice>
              <mc:Fallback>
                <p:oleObj name="AxMath" r:id="rId12" imgW="1008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4916" y="5846998"/>
                        <a:ext cx="2000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386A07E-0EEE-20DC-87EC-0FA4ECA0C8CD}"/>
              </a:ext>
            </a:extLst>
          </p:cNvPr>
          <p:cNvSpPr txBox="1"/>
          <p:nvPr/>
        </p:nvSpPr>
        <p:spPr>
          <a:xfrm>
            <a:off x="4548062" y="3882847"/>
            <a:ext cx="7489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自由分子流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(free molecular flow regime)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，平均自由程远大于航天器尺寸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ABC343-9C70-FD7B-0B64-D05C5DB07AA5}"/>
              </a:ext>
            </a:extLst>
          </p:cNvPr>
          <p:cNvSpPr txBox="1"/>
          <p:nvPr/>
        </p:nvSpPr>
        <p:spPr>
          <a:xfrm>
            <a:off x="4548062" y="4233444"/>
            <a:ext cx="7489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连续介质流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(continuum flow)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，超低空区域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E54353C-34A8-4183-889C-284575E22F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732" y="4290966"/>
            <a:ext cx="3421294" cy="2323331"/>
          </a:xfrm>
          <a:prstGeom prst="rect">
            <a:avLst/>
          </a:prstGeom>
        </p:spPr>
      </p:pic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FA70BA15-E7EE-8C01-FAC9-980E6FF90A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07097" y="3926354"/>
            <a:ext cx="571360" cy="57136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F966B54-2D79-008F-C718-C8DB88085D57}"/>
              </a:ext>
            </a:extLst>
          </p:cNvPr>
          <p:cNvSpPr txBox="1"/>
          <p:nvPr/>
        </p:nvSpPr>
        <p:spPr>
          <a:xfrm>
            <a:off x="3701269" y="4706950"/>
            <a:ext cx="1410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取先验常数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3CD3142-7568-BF49-16A2-F1E6C4254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048373"/>
              </p:ext>
            </p:extLst>
          </p:nvPr>
        </p:nvGraphicFramePr>
        <p:xfrm>
          <a:off x="8292582" y="2290178"/>
          <a:ext cx="1266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33240" imgH="190440" progId="Equation.AxMath">
                  <p:embed/>
                </p:oleObj>
              </mc:Choice>
              <mc:Fallback>
                <p:oleObj name="AxMath" r:id="rId17" imgW="63324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92582" y="2290178"/>
                        <a:ext cx="12668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7866B0A8-180B-F297-6BF8-8F1049FB2D71}"/>
              </a:ext>
            </a:extLst>
          </p:cNvPr>
          <p:cNvSpPr txBox="1"/>
          <p:nvPr/>
        </p:nvSpPr>
        <p:spPr>
          <a:xfrm>
            <a:off x="8925994" y="2653715"/>
            <a:ext cx="135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旋转大气速度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00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4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旋转大气速度分解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考虑低轨卫星小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，可进一步简化：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问：大椭圆轨道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0.7)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怎么办？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179AC1A-4E46-1371-544E-FBEEABB56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466200"/>
              </p:ext>
            </p:extLst>
          </p:nvPr>
        </p:nvGraphicFramePr>
        <p:xfrm>
          <a:off x="1443509" y="1845678"/>
          <a:ext cx="6826251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412440" imgH="581760" progId="Equation.AxMath">
                  <p:embed/>
                </p:oleObj>
              </mc:Choice>
              <mc:Fallback>
                <p:oleObj name="AxMath" r:id="rId3" imgW="3412440" imgH="581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3509" y="1845678"/>
                        <a:ext cx="6826251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6A5859-DC13-8A19-AB1D-8303B3E33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760244"/>
              </p:ext>
            </p:extLst>
          </p:nvPr>
        </p:nvGraphicFramePr>
        <p:xfrm>
          <a:off x="2077205" y="3240988"/>
          <a:ext cx="5162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2581560" imgH="196560" progId="Equation.AxMath">
                  <p:embed/>
                </p:oleObj>
              </mc:Choice>
              <mc:Fallback>
                <p:oleObj name="AxMath" r:id="rId5" imgW="25815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7205" y="3240988"/>
                        <a:ext cx="51625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>
            <a:extLst>
              <a:ext uri="{FF2B5EF4-FFF2-40B4-BE49-F238E27FC236}">
                <a16:creationId xmlns:a16="http://schemas.microsoft.com/office/drawing/2014/main" id="{6A688F53-B94E-4F19-AB67-B0D19C812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5285" y="3959455"/>
            <a:ext cx="2843484" cy="24161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8D739E7-2FDC-1C89-9A82-86AC326C8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5902" y="1171719"/>
            <a:ext cx="2762250" cy="2371725"/>
          </a:xfrm>
          <a:prstGeom prst="rect">
            <a:avLst/>
          </a:prstGeom>
        </p:spPr>
      </p:pic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107CE5DB-7367-5239-AE0F-0CA864F42B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597002"/>
              </p:ext>
            </p:extLst>
          </p:nvPr>
        </p:nvGraphicFramePr>
        <p:xfrm>
          <a:off x="2419639" y="4767475"/>
          <a:ext cx="3444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722960" imgH="199800" progId="Equation.AxMath">
                  <p:embed/>
                </p:oleObj>
              </mc:Choice>
              <mc:Fallback>
                <p:oleObj name="AxMath" r:id="rId9" imgW="172296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9639" y="4767475"/>
                        <a:ext cx="34448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57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大气阻力摄动分解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耗散作用：轨道变小变圆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F4D56A-3B9A-83EE-1EF5-5F23C38D6AEB}"/>
              </a:ext>
            </a:extLst>
          </p:cNvPr>
          <p:cNvSpPr txBox="1"/>
          <p:nvPr/>
        </p:nvSpPr>
        <p:spPr>
          <a:xfrm>
            <a:off x="2406985" y="4290740"/>
            <a:ext cx="241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不考虑旋转大气时为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7E99DC-2396-F369-CE0A-6AF660F8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10" y="1959707"/>
            <a:ext cx="5612484" cy="384578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B526F46-482A-BBD6-02C2-7D2E418EFC5E}"/>
              </a:ext>
            </a:extLst>
          </p:cNvPr>
          <p:cNvSpPr/>
          <p:nvPr/>
        </p:nvSpPr>
        <p:spPr>
          <a:xfrm>
            <a:off x="5539157" y="1052513"/>
            <a:ext cx="555673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摄动运动方程（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Gauss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型）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2F305A-F374-476D-67F9-CF5FC6BD9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10" y="5977304"/>
            <a:ext cx="5700635" cy="537796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96ECB6A-F956-7AED-242D-447BA8737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39242"/>
              </p:ext>
            </p:extLst>
          </p:nvPr>
        </p:nvGraphicFramePr>
        <p:xfrm>
          <a:off x="601580" y="1804316"/>
          <a:ext cx="4380031" cy="164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466720" imgH="927720" progId="Equation.AxMath">
                  <p:embed/>
                </p:oleObj>
              </mc:Choice>
              <mc:Fallback>
                <p:oleObj name="AxMath" r:id="rId4" imgW="2466720" imgH="927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580" y="1804316"/>
                        <a:ext cx="4380031" cy="164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2B6AAFB-C1B9-81D3-8C1E-5897D4551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7333"/>
              </p:ext>
            </p:extLst>
          </p:nvPr>
        </p:nvGraphicFramePr>
        <p:xfrm>
          <a:off x="775899" y="3560539"/>
          <a:ext cx="1531937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1840" imgH="1114200" progId="Equation.AxMath">
                  <p:embed/>
                </p:oleObj>
              </mc:Choice>
              <mc:Fallback>
                <p:oleObj name="AxMath" r:id="rId6" imgW="951840" imgH="1114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899" y="3560539"/>
                        <a:ext cx="1531937" cy="17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EFF5694-BBF8-0AB2-106D-83686324A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321089"/>
              </p:ext>
            </p:extLst>
          </p:nvPr>
        </p:nvGraphicFramePr>
        <p:xfrm>
          <a:off x="3992115" y="1933781"/>
          <a:ext cx="4445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22480" imgH="189000" progId="Equation.AxMath">
                  <p:embed/>
                </p:oleObj>
              </mc:Choice>
              <mc:Fallback>
                <p:oleObj name="AxMath" r:id="rId8" imgW="222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2115" y="1933781"/>
                        <a:ext cx="444500" cy="3778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09806A8-FA1A-9872-E727-A1CC60235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5091"/>
              </p:ext>
            </p:extLst>
          </p:nvPr>
        </p:nvGraphicFramePr>
        <p:xfrm>
          <a:off x="10060891" y="2068133"/>
          <a:ext cx="4445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2480" imgH="189000" progId="Equation.AxMath">
                  <p:embed/>
                </p:oleObj>
              </mc:Choice>
              <mc:Fallback>
                <p:oleObj name="AxMath" r:id="rId10" imgW="22248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EFF5694-BBF8-0AB2-106D-83686324A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60891" y="2068133"/>
                        <a:ext cx="444500" cy="3778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50FB396-B515-4857-9CD5-AA451C53D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01655"/>
              </p:ext>
            </p:extLst>
          </p:nvPr>
        </p:nvGraphicFramePr>
        <p:xfrm>
          <a:off x="11634542" y="6137275"/>
          <a:ext cx="4445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22480" imgH="189000" progId="Equation.AxMath">
                  <p:embed/>
                </p:oleObj>
              </mc:Choice>
              <mc:Fallback>
                <p:oleObj name="AxMath" r:id="rId11" imgW="222480" imgH="1890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09806A8-FA1A-9872-E727-A1CC602359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634542" y="6137275"/>
                        <a:ext cx="444500" cy="3778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DC8DE12-2F5F-560C-E690-FD7D25791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349830"/>
              </p:ext>
            </p:extLst>
          </p:nvPr>
        </p:nvGraphicFramePr>
        <p:xfrm>
          <a:off x="11006455" y="2660527"/>
          <a:ext cx="1181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90400" imgH="189000" progId="Equation.AxMath">
                  <p:embed/>
                </p:oleObj>
              </mc:Choice>
              <mc:Fallback>
                <p:oleObj name="AxMath" r:id="rId12" imgW="590400" imgH="1890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09806A8-FA1A-9872-E727-A1CC602359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006455" y="2660527"/>
                        <a:ext cx="1181100" cy="37782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640C3C73-C846-EFC0-BD76-9F9BF5C12467}"/>
              </a:ext>
            </a:extLst>
          </p:cNvPr>
          <p:cNvSpPr/>
          <p:nvPr/>
        </p:nvSpPr>
        <p:spPr>
          <a:xfrm>
            <a:off x="6761285" y="3103685"/>
            <a:ext cx="386861" cy="346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3AF1B4-F994-DF31-B6D8-79448DA70EC0}"/>
              </a:ext>
            </a:extLst>
          </p:cNvPr>
          <p:cNvSpPr/>
          <p:nvPr/>
        </p:nvSpPr>
        <p:spPr>
          <a:xfrm>
            <a:off x="6989883" y="3700472"/>
            <a:ext cx="386861" cy="346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06291B4-1EAB-182D-0F24-5C625FBCB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89103"/>
              </p:ext>
            </p:extLst>
          </p:nvPr>
        </p:nvGraphicFramePr>
        <p:xfrm>
          <a:off x="2447925" y="3611563"/>
          <a:ext cx="527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63520" imgH="224280" progId="Equation.AxMath">
                  <p:embed/>
                </p:oleObj>
              </mc:Choice>
              <mc:Fallback>
                <p:oleObj name="AxMath" r:id="rId14" imgW="263520" imgH="2242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EFF5694-BBF8-0AB2-106D-83686324A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47925" y="3611563"/>
                        <a:ext cx="527050" cy="447675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40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96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标准大气密度模型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可用于摄动分析解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（考虑模型误差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，可以采用诸多近似）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高层大气密度模型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CBA919D-062C-D59A-086F-221695129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71231"/>
              </p:ext>
            </p:extLst>
          </p:nvPr>
        </p:nvGraphicFramePr>
        <p:xfrm>
          <a:off x="3370999" y="2091872"/>
          <a:ext cx="5221559" cy="72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87960" imgH="219600" progId="Equation.AxMath">
                  <p:embed/>
                </p:oleObj>
              </mc:Choice>
              <mc:Fallback>
                <p:oleObj name="AxMath" r:id="rId2" imgW="1587960" imgH="219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0999" y="2091872"/>
                        <a:ext cx="5221559" cy="72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9B8A49-E4D8-5734-F9CF-A4C010A8A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012157"/>
              </p:ext>
            </p:extLst>
          </p:nvPr>
        </p:nvGraphicFramePr>
        <p:xfrm>
          <a:off x="8915591" y="2988702"/>
          <a:ext cx="1123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1600" imgH="346680" progId="Equation.AxMath">
                  <p:embed/>
                </p:oleObj>
              </mc:Choice>
              <mc:Fallback>
                <p:oleObj name="AxMath" r:id="rId4" imgW="56160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15591" y="2988702"/>
                        <a:ext cx="11239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B473B44-C429-69FE-F180-CB649652CD46}"/>
              </a:ext>
            </a:extLst>
          </p:cNvPr>
          <p:cNvSpPr txBox="1"/>
          <p:nvPr/>
        </p:nvSpPr>
        <p:spPr>
          <a:xfrm>
            <a:off x="3630617" y="3536921"/>
            <a:ext cx="1355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参考点平均大气密度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（查表）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87B1C3-E14E-6089-3531-B23540552396}"/>
              </a:ext>
            </a:extLst>
          </p:cNvPr>
          <p:cNvSpPr txBox="1"/>
          <p:nvPr/>
        </p:nvSpPr>
        <p:spPr>
          <a:xfrm>
            <a:off x="4686621" y="4929421"/>
            <a:ext cx="19906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密度变化范围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64FB76A-D9B9-3823-970F-59B98D5AC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260895"/>
              </p:ext>
            </p:extLst>
          </p:nvPr>
        </p:nvGraphicFramePr>
        <p:xfrm>
          <a:off x="5110636" y="5325810"/>
          <a:ext cx="1155701" cy="80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807480" imgH="562680" progId="Equation.AxMath">
                  <p:embed/>
                </p:oleObj>
              </mc:Choice>
              <mc:Fallback>
                <p:oleObj name="AxMath" r:id="rId6" imgW="807480" imgH="562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10636" y="5325810"/>
                        <a:ext cx="1155701" cy="80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F8F4277-6FEE-5DFB-942F-FF86C592C748}"/>
              </a:ext>
            </a:extLst>
          </p:cNvPr>
          <p:cNvSpPr txBox="1"/>
          <p:nvPr/>
        </p:nvSpPr>
        <p:spPr>
          <a:xfrm>
            <a:off x="7446816" y="3055679"/>
            <a:ext cx="180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大气标高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（可查表）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B2E7F2-23CB-903E-9001-83596B4576A3}"/>
              </a:ext>
            </a:extLst>
          </p:cNvPr>
          <p:cNvSpPr txBox="1"/>
          <p:nvPr/>
        </p:nvSpPr>
        <p:spPr>
          <a:xfrm>
            <a:off x="6118600" y="3748097"/>
            <a:ext cx="1809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周日峰方向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太阳赤经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+~30°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7F4E1B-53BA-C11E-3E44-B0B785E6F461}"/>
              </a:ext>
            </a:extLst>
          </p:cNvPr>
          <p:cNvCxnSpPr/>
          <p:nvPr/>
        </p:nvCxnSpPr>
        <p:spPr>
          <a:xfrm flipV="1">
            <a:off x="4346867" y="2722507"/>
            <a:ext cx="0" cy="72207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4CCD72-B281-F751-9646-077F5902025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81961" y="2708441"/>
            <a:ext cx="6526" cy="222098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3B8795-A995-681A-C510-3505A55E6ED1}"/>
              </a:ext>
            </a:extLst>
          </p:cNvPr>
          <p:cNvCxnSpPr>
            <a:cxnSpLocks/>
          </p:cNvCxnSpPr>
          <p:nvPr/>
        </p:nvCxnSpPr>
        <p:spPr>
          <a:xfrm flipV="1">
            <a:off x="6955156" y="2768674"/>
            <a:ext cx="0" cy="88896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DBB2B69-4EA3-285B-F7A9-F7AD5081DF33}"/>
              </a:ext>
            </a:extLst>
          </p:cNvPr>
          <p:cNvCxnSpPr>
            <a:cxnSpLocks/>
          </p:cNvCxnSpPr>
          <p:nvPr/>
        </p:nvCxnSpPr>
        <p:spPr>
          <a:xfrm flipV="1">
            <a:off x="8349241" y="2530745"/>
            <a:ext cx="0" cy="53873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D06511F-2133-812A-1C9B-C20C6BF3B216}"/>
              </a:ext>
            </a:extLst>
          </p:cNvPr>
          <p:cNvSpPr txBox="1"/>
          <p:nvPr/>
        </p:nvSpPr>
        <p:spPr>
          <a:xfrm>
            <a:off x="5731222" y="4333938"/>
            <a:ext cx="2514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主要来源：紫外辐射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（周日变化）</a:t>
            </a:r>
            <a:endParaRPr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E764F3-2C19-942E-2A27-4AC044C30723}"/>
              </a:ext>
            </a:extLst>
          </p:cNvPr>
          <p:cNvSpPr txBox="1"/>
          <p:nvPr/>
        </p:nvSpPr>
        <p:spPr>
          <a:xfrm>
            <a:off x="7193478" y="1295748"/>
            <a:ext cx="180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高度（核心参数）</a:t>
            </a:r>
            <a:endParaRPr lang="zh-CN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841E80D-CC09-D27F-DD83-00304AB17DF0}"/>
              </a:ext>
            </a:extLst>
          </p:cNvPr>
          <p:cNvCxnSpPr>
            <a:cxnSpLocks/>
          </p:cNvCxnSpPr>
          <p:nvPr/>
        </p:nvCxnSpPr>
        <p:spPr>
          <a:xfrm>
            <a:off x="8041087" y="1688123"/>
            <a:ext cx="0" cy="403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6C43D1E-78CE-5B7A-E46F-0C6D22854FD3}"/>
              </a:ext>
            </a:extLst>
          </p:cNvPr>
          <p:cNvSpPr txBox="1"/>
          <p:nvPr/>
        </p:nvSpPr>
        <p:spPr>
          <a:xfrm>
            <a:off x="7999449" y="3702368"/>
            <a:ext cx="3022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改变一定密度所需变化的高度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228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547087" cy="303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其它大气密度模型和参数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Jacchia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最早的三维大气密度模型，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1965, 1970, </a:t>
            </a:r>
            <a:r>
              <a:rPr lang="en-GB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1971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GB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1977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1981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CIRA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COSPAR International Reference Atmosphere, CIRA 72 ≈ J71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Jacchia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-Bowman 2008 (based on CIRA72)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，参数延后发布</a:t>
            </a: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MSIS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GB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 Spectrometer and Incoherent Scatter</a:t>
            </a: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DTM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Thermospheric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Density Model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，主要基于卫星阻力反演的大气密度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GOST 2004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俄罗斯大气密度模型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PMO-2000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高层大气密度模型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FA71F83-B242-2976-E00B-9D8682E9FA1A}"/>
              </a:ext>
            </a:extLst>
          </p:cNvPr>
          <p:cNvGrpSpPr/>
          <p:nvPr/>
        </p:nvGrpSpPr>
        <p:grpSpPr>
          <a:xfrm>
            <a:off x="8310359" y="2305228"/>
            <a:ext cx="3196925" cy="1311451"/>
            <a:chOff x="7480091" y="2117549"/>
            <a:chExt cx="3196925" cy="131145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363CF8-37B8-31BA-C65F-EBDB469F931A}"/>
                </a:ext>
              </a:extLst>
            </p:cNvPr>
            <p:cNvSpPr txBox="1"/>
            <p:nvPr/>
          </p:nvSpPr>
          <p:spPr>
            <a:xfrm>
              <a:off x="7480091" y="2117549"/>
              <a:ext cx="3196925" cy="1261884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极紫外辐射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fontAlgn="auto">
                <a:spcAft>
                  <a:spcPts val="0"/>
                </a:spcAft>
              </a:pP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（太阳自转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27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天；太阳活动周期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年）</a:t>
              </a:r>
              <a:endPara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与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10.7cm 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射电辐射相关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81</a:t>
              </a:r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天平均值（</a:t>
              </a: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个周期）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3CDCBC57-6EE1-7E41-5EBF-F05004CA6A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3835842"/>
                </p:ext>
              </p:extLst>
            </p:nvPr>
          </p:nvGraphicFramePr>
          <p:xfrm>
            <a:off x="10130916" y="2716290"/>
            <a:ext cx="546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272520" imgH="190440" progId="Equation.AxMath">
                    <p:embed/>
                  </p:oleObj>
                </mc:Choice>
                <mc:Fallback>
                  <p:oleObj name="AxMath" r:id="rId2" imgW="272520" imgH="1904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130916" y="2716290"/>
                          <a:ext cx="5461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93313CB7-71ED-F4F6-FE0D-8B55DF1F5A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641525"/>
                </p:ext>
              </p:extLst>
            </p:nvPr>
          </p:nvGraphicFramePr>
          <p:xfrm>
            <a:off x="10010266" y="3048000"/>
            <a:ext cx="3937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196200" imgH="190440" progId="Equation.AxMath">
                    <p:embed/>
                  </p:oleObj>
                </mc:Choice>
                <mc:Fallback>
                  <p:oleObj name="AxMath" r:id="rId4" imgW="196200" imgH="190440" progId="Equation.AxMath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3CDCBC57-6EE1-7E41-5EBF-F05004CA6A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010266" y="3048000"/>
                          <a:ext cx="3937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D1837B5-93B2-62EE-54FB-78F0158A9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30" y="5335676"/>
            <a:ext cx="5656396" cy="743656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A174D6-7F25-6E63-9912-9F2C3099D161}"/>
              </a:ext>
            </a:extLst>
          </p:cNvPr>
          <p:cNvGrpSpPr/>
          <p:nvPr/>
        </p:nvGrpSpPr>
        <p:grpSpPr>
          <a:xfrm>
            <a:off x="566212" y="4153195"/>
            <a:ext cx="5220217" cy="1075353"/>
            <a:chOff x="6093777" y="3897532"/>
            <a:chExt cx="5220217" cy="107535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62D365-FDF1-50D5-4612-C1C478E5B2E4}"/>
                </a:ext>
              </a:extLst>
            </p:cNvPr>
            <p:cNvSpPr txBox="1"/>
            <p:nvPr/>
          </p:nvSpPr>
          <p:spPr>
            <a:xfrm>
              <a:off x="6093777" y="3897532"/>
              <a:ext cx="5220217" cy="1046440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地磁活动指数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three-hourly planetary geomagnetic index</a:t>
              </a:r>
            </a:p>
            <a:p>
              <a:pPr marL="285750" indent="-285750" fontAlgn="auto"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three-hourly planetary amplitude index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89BAA5E9-535E-B9CB-09F6-88E1225685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717084"/>
                </p:ext>
              </p:extLst>
            </p:nvPr>
          </p:nvGraphicFramePr>
          <p:xfrm>
            <a:off x="10891707" y="4284767"/>
            <a:ext cx="3651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" imgW="182160" imgH="190440" progId="Equation.AxMath">
                    <p:embed/>
                  </p:oleObj>
                </mc:Choice>
                <mc:Fallback>
                  <p:oleObj name="AxMath" r:id="rId7" imgW="182160" imgH="1904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891707" y="4284767"/>
                          <a:ext cx="36512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D7EDE079-9A7F-8983-046D-7A18C544CA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943966"/>
                </p:ext>
              </p:extLst>
            </p:nvPr>
          </p:nvGraphicFramePr>
          <p:xfrm>
            <a:off x="10622887" y="4591885"/>
            <a:ext cx="3333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167040" imgH="190440" progId="Equation.AxMath">
                    <p:embed/>
                  </p:oleObj>
                </mc:Choice>
                <mc:Fallback>
                  <p:oleObj name="AxMath" r:id="rId9" imgW="167040" imgH="1904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622887" y="4591885"/>
                          <a:ext cx="3333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105FEB38-38E8-C0FD-2A9F-DF9A87A2E8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3305" y="3744387"/>
            <a:ext cx="5355436" cy="228286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F8713CE-20F1-9266-88D0-E31C13D459D3}"/>
              </a:ext>
            </a:extLst>
          </p:cNvPr>
          <p:cNvSpPr txBox="1"/>
          <p:nvPr/>
        </p:nvSpPr>
        <p:spPr>
          <a:xfrm>
            <a:off x="3523179" y="6186460"/>
            <a:ext cx="42178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celestrak.org/</a:t>
            </a:r>
            <a:r>
              <a:rPr lang="en-GB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SpaceData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7A7840-2A36-70CC-DBFD-A7AF24C80170}"/>
              </a:ext>
            </a:extLst>
          </p:cNvPr>
          <p:cNvSpPr txBox="1"/>
          <p:nvPr/>
        </p:nvSpPr>
        <p:spPr>
          <a:xfrm>
            <a:off x="6870635" y="1141904"/>
            <a:ext cx="491337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通常建模：卫星数据反演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参数拟合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~15%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（内符合）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52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陨落（再入）预报：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中长期预报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（轨道寿命）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短期预报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（陨落时刻、落点）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影响陨落预报精度的主要因素：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轨道精度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大气模型精度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空间环境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卫星姿态（面质比等）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陨落预报</a:t>
            </a:r>
          </a:p>
        </p:txBody>
      </p:sp>
    </p:spTree>
    <p:extLst>
      <p:ext uri="{BB962C8B-B14F-4D97-AF65-F5344CB8AC3E}">
        <p14:creationId xmlns:p14="http://schemas.microsoft.com/office/powerpoint/2010/main" val="75753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4954</TotalTime>
  <Words>568</Words>
  <Application>Microsoft Office PowerPoint</Application>
  <PresentationFormat>宽屏</PresentationFormat>
  <Paragraphs>130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242</cp:revision>
  <dcterms:created xsi:type="dcterms:W3CDTF">2022-10-24T14:28:29Z</dcterms:created>
  <dcterms:modified xsi:type="dcterms:W3CDTF">2023-08-08T15:51:20Z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