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87" r:id="rId2"/>
    <p:sldId id="307" r:id="rId3"/>
    <p:sldId id="283" r:id="rId4"/>
    <p:sldId id="288" r:id="rId5"/>
    <p:sldId id="292" r:id="rId6"/>
    <p:sldId id="319" r:id="rId7"/>
    <p:sldId id="321" r:id="rId8"/>
    <p:sldId id="323" r:id="rId9"/>
    <p:sldId id="291" r:id="rId10"/>
    <p:sldId id="294" r:id="rId11"/>
    <p:sldId id="325" r:id="rId12"/>
    <p:sldId id="326" r:id="rId13"/>
    <p:sldId id="284" r:id="rId14"/>
    <p:sldId id="328" r:id="rId15"/>
    <p:sldId id="290" r:id="rId16"/>
    <p:sldId id="312" r:id="rId17"/>
    <p:sldId id="293" r:id="rId18"/>
    <p:sldId id="304" r:id="rId19"/>
    <p:sldId id="313" r:id="rId20"/>
    <p:sldId id="327" r:id="rId21"/>
    <p:sldId id="306" r:id="rId22"/>
    <p:sldId id="308" r:id="rId23"/>
    <p:sldId id="309" r:id="rId24"/>
    <p:sldId id="315" r:id="rId25"/>
    <p:sldId id="316" r:id="rId26"/>
    <p:sldId id="317" r:id="rId27"/>
    <p:sldId id="311" r:id="rId28"/>
    <p:sldId id="322" r:id="rId29"/>
    <p:sldId id="30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105" d="100"/>
          <a:sy n="105" d="100"/>
        </p:scale>
        <p:origin x="126" y="318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2024/1/1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.png"/><Relationship Id="rId7" Type="http://schemas.openxmlformats.org/officeDocument/2006/relationships/image" Target="../media/image23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8.pn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5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31.png"/><Relationship Id="rId21" Type="http://schemas.openxmlformats.org/officeDocument/2006/relationships/image" Target="../media/image41.wmf"/><Relationship Id="rId7" Type="http://schemas.openxmlformats.org/officeDocument/2006/relationships/image" Target="../media/image35.png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39.wmf"/><Relationship Id="rId2" Type="http://schemas.openxmlformats.org/officeDocument/2006/relationships/image" Target="../media/image30.png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6.wmf"/><Relationship Id="rId5" Type="http://schemas.openxmlformats.org/officeDocument/2006/relationships/image" Target="../media/image33.png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40.wmf"/><Relationship Id="rId4" Type="http://schemas.openxmlformats.org/officeDocument/2006/relationships/image" Target="../media/image32.png"/><Relationship Id="rId9" Type="http://schemas.openxmlformats.org/officeDocument/2006/relationships/image" Target="../media/image5.svg"/><Relationship Id="rId1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7.wmf"/><Relationship Id="rId3" Type="http://schemas.openxmlformats.org/officeDocument/2006/relationships/image" Target="../media/image42.png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15.bin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45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4.png"/><Relationship Id="rId9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7" Type="http://schemas.openxmlformats.org/officeDocument/2006/relationships/image" Target="../media/image5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8.wmf"/><Relationship Id="rId5" Type="http://schemas.openxmlformats.org/officeDocument/2006/relationships/image" Target="../media/image9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370.png"/><Relationship Id="rId9" Type="http://schemas.openxmlformats.org/officeDocument/2006/relationships/image" Target="../media/image4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celestrak.org/" TargetMode="External"/><Relationship Id="rId7" Type="http://schemas.openxmlformats.org/officeDocument/2006/relationships/image" Target="../media/image15.svg"/><Relationship Id="rId2" Type="http://schemas.openxmlformats.org/officeDocument/2006/relationships/hyperlink" Target="https://www.ier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10" Type="http://schemas.openxmlformats.org/officeDocument/2006/relationships/image" Target="../media/image55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4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4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天球概念与时间系统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5626779" cy="1308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球面天文学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（夏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黄版）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第一章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 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7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旋转矩阵性质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逆变换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转置 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负旋转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旋转矩阵不能交换次序，积应从右至左计算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如果旋转角很小（余弦值近似为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），此时旋转矩阵近似可交换。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53C558-87CC-F939-8B72-9BCD32F2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60" y="1976654"/>
            <a:ext cx="2990255" cy="31376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F92806-7F1F-0C07-90FA-7BCAA147E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50" y="2555347"/>
            <a:ext cx="4219575" cy="3714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65BB2DF-4B95-E837-BBCD-506329179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53" y="5366384"/>
            <a:ext cx="5923134" cy="51981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8241C94C-307E-6BC1-CED6-E438E72D04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1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B991637-0920-0834-C705-2C3538B7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6352">
            <a:off x="7940777" y="2813110"/>
            <a:ext cx="2945066" cy="27828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54469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天球坐标系之间的变换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73550C-E605-368A-99F6-4C10029AF273}"/>
              </a:ext>
            </a:extLst>
          </p:cNvPr>
          <p:cNvSpPr/>
          <p:nvPr/>
        </p:nvSpPr>
        <p:spPr>
          <a:xfrm>
            <a:off x="1698658" y="1897991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地平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298D3-020C-3552-FF39-A8762705DFC2}"/>
              </a:ext>
            </a:extLst>
          </p:cNvPr>
          <p:cNvSpPr/>
          <p:nvPr/>
        </p:nvSpPr>
        <p:spPr>
          <a:xfrm>
            <a:off x="8371636" y="1969171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时角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C7F578-860F-E832-19F2-09084ADF11D2}"/>
              </a:ext>
            </a:extLst>
          </p:cNvPr>
          <p:cNvSpPr/>
          <p:nvPr/>
        </p:nvSpPr>
        <p:spPr>
          <a:xfrm>
            <a:off x="9697272" y="2550229"/>
            <a:ext cx="8132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endParaRPr lang="zh-CN" sz="20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050C5ED7-D670-2EA3-6DC9-1BCF3ED3F209}"/>
              </a:ext>
            </a:extLst>
          </p:cNvPr>
          <p:cNvSpPr/>
          <p:nvPr/>
        </p:nvSpPr>
        <p:spPr>
          <a:xfrm rot="17569246">
            <a:off x="9920422" y="2439559"/>
            <a:ext cx="177028" cy="122874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BE8B227-2994-1E4C-16A2-039A5EC3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57" y="2381023"/>
            <a:ext cx="3415121" cy="3068332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065F439-7BB9-3E75-CEC1-9334D2719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547979"/>
              </p:ext>
            </p:extLst>
          </p:nvPr>
        </p:nvGraphicFramePr>
        <p:xfrm>
          <a:off x="5416751" y="2597731"/>
          <a:ext cx="1489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45200" imgH="197280" progId="Equation.AxMath">
                  <p:embed/>
                </p:oleObj>
              </mc:Choice>
              <mc:Fallback>
                <p:oleObj name="AxMath" r:id="rId4" imgW="745200" imgH="197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6751" y="2597731"/>
                        <a:ext cx="1489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9B74CD4-FFCE-3C7C-5438-BB9EA097D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840171"/>
              </p:ext>
            </p:extLst>
          </p:nvPr>
        </p:nvGraphicFramePr>
        <p:xfrm>
          <a:off x="5452834" y="4437768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742680" imgH="197280" progId="Equation.AxMath">
                  <p:embed/>
                </p:oleObj>
              </mc:Choice>
              <mc:Fallback>
                <p:oleObj name="AxMath" r:id="rId6" imgW="742680" imgH="1972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065F439-7BB9-3E75-CEC1-9334D2719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52834" y="4437768"/>
                        <a:ext cx="1485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箭头: 右 18">
            <a:extLst>
              <a:ext uri="{FF2B5EF4-FFF2-40B4-BE49-F238E27FC236}">
                <a16:creationId xmlns:a16="http://schemas.microsoft.com/office/drawing/2014/main" id="{8E1143F0-40F2-1D7D-EF85-3AAADD02CB4F}"/>
              </a:ext>
            </a:extLst>
          </p:cNvPr>
          <p:cNvSpPr/>
          <p:nvPr/>
        </p:nvSpPr>
        <p:spPr>
          <a:xfrm>
            <a:off x="4835272" y="3770805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12F78D3-88AD-B8B5-C99B-733946949A8E}"/>
              </a:ext>
            </a:extLst>
          </p:cNvPr>
          <p:cNvSpPr/>
          <p:nvPr/>
        </p:nvSpPr>
        <p:spPr>
          <a:xfrm rot="10800000">
            <a:off x="4772561" y="3053929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0466D89-6643-8075-0532-861468699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46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9108438-0F32-E2BD-3453-26D18DEF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37712">
            <a:off x="1026594" y="2915818"/>
            <a:ext cx="2945066" cy="27828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54469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天球坐标系之间的变换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73550C-E605-368A-99F6-4C10029AF273}"/>
              </a:ext>
            </a:extLst>
          </p:cNvPr>
          <p:cNvSpPr/>
          <p:nvPr/>
        </p:nvSpPr>
        <p:spPr>
          <a:xfrm>
            <a:off x="8482179" y="1901106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298D3-020C-3552-FF39-A8762705DFC2}"/>
              </a:ext>
            </a:extLst>
          </p:cNvPr>
          <p:cNvSpPr/>
          <p:nvPr/>
        </p:nvSpPr>
        <p:spPr>
          <a:xfrm>
            <a:off x="1517892" y="1839476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时角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556240-F04E-D237-B57C-F96F050F8629}"/>
              </a:ext>
            </a:extLst>
          </p:cNvPr>
          <p:cNvSpPr/>
          <p:nvPr/>
        </p:nvSpPr>
        <p:spPr>
          <a:xfrm>
            <a:off x="4917272" y="5805487"/>
            <a:ext cx="235300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恒星时  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见本节“时间系统”）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6B1FB3B-03BB-7083-C705-76CD9E4B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777" y="2420533"/>
            <a:ext cx="2700257" cy="3434174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3C0DF01-770D-B9DC-A330-ABA3AD4AA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234173"/>
              </p:ext>
            </p:extLst>
          </p:nvPr>
        </p:nvGraphicFramePr>
        <p:xfrm>
          <a:off x="4769145" y="3445778"/>
          <a:ext cx="273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365840" imgH="196560" progId="Equation.AxMath">
                  <p:embed/>
                </p:oleObj>
              </mc:Choice>
              <mc:Fallback>
                <p:oleObj name="AxMath" r:id="rId4" imgW="1365840" imgH="19656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065F439-7BB9-3E75-CEC1-9334D2719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9145" y="3445778"/>
                        <a:ext cx="2730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70899E11-EAE8-216E-C2E9-A1753E576721}"/>
              </a:ext>
            </a:extLst>
          </p:cNvPr>
          <p:cNvSpPr/>
          <p:nvPr/>
        </p:nvSpPr>
        <p:spPr>
          <a:xfrm>
            <a:off x="4670552" y="3985143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54859A1-AD2B-F361-DCC4-37334D7D0B03}"/>
              </a:ext>
            </a:extLst>
          </p:cNvPr>
          <p:cNvSpPr/>
          <p:nvPr/>
        </p:nvSpPr>
        <p:spPr>
          <a:xfrm rot="10800000">
            <a:off x="4670552" y="2730973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D3CB773F-6A62-5B4B-3731-CC7551AE6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39AE67D-5362-43ED-B8CD-4536CC752B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60874"/>
              </p:ext>
            </p:extLst>
          </p:nvPr>
        </p:nvGraphicFramePr>
        <p:xfrm>
          <a:off x="5946239" y="5832222"/>
          <a:ext cx="1098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549360" imgH="189000" progId="Equation.AxMath">
                  <p:embed/>
                </p:oleObj>
              </mc:Choice>
              <mc:Fallback>
                <p:oleObj name="AxMath" r:id="rId8" imgW="54936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46239" y="5832222"/>
                        <a:ext cx="1098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491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构造球面三角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边：大圆弧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角：两条边圆面夹角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-7257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F86C98-AACE-132B-C94A-28AE59B54D4B}"/>
              </a:ext>
            </a:extLst>
          </p:cNvPr>
          <p:cNvSpPr/>
          <p:nvPr/>
        </p:nvSpPr>
        <p:spPr>
          <a:xfrm>
            <a:off x="1365977" y="4424060"/>
            <a:ext cx="2670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满足三角不等式关系</a:t>
            </a:r>
          </a:p>
        </p:txBody>
      </p:sp>
      <p:pic>
        <p:nvPicPr>
          <p:cNvPr id="6" name="图片 5" descr="图表, 雷达图&#10;&#10;描述已自动生成">
            <a:extLst>
              <a:ext uri="{FF2B5EF4-FFF2-40B4-BE49-F238E27FC236}">
                <a16:creationId xmlns:a16="http://schemas.microsoft.com/office/drawing/2014/main" id="{702EA1DF-F643-C5DB-F442-E82013290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9" t="12242" r="6691" b="4428"/>
          <a:stretch/>
        </p:blipFill>
        <p:spPr>
          <a:xfrm>
            <a:off x="5245644" y="857474"/>
            <a:ext cx="5986463" cy="57147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B223357-4FB5-FD5F-E1B8-794894C22D66}"/>
              </a:ext>
            </a:extLst>
          </p:cNvPr>
          <p:cNvSpPr/>
          <p:nvPr/>
        </p:nvSpPr>
        <p:spPr>
          <a:xfrm>
            <a:off x="4972297" y="5006928"/>
            <a:ext cx="1023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143A6-F68A-FF2D-93BE-EC4234417D4B}"/>
              </a:ext>
            </a:extLst>
          </p:cNvPr>
          <p:cNvSpPr/>
          <p:nvPr/>
        </p:nvSpPr>
        <p:spPr>
          <a:xfrm>
            <a:off x="5245644" y="1674148"/>
            <a:ext cx="121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小圆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3F7915-C6BD-A7CE-110B-2CC29FABC485}"/>
              </a:ext>
            </a:extLst>
          </p:cNvPr>
          <p:cNvSpPr/>
          <p:nvPr/>
        </p:nvSpPr>
        <p:spPr>
          <a:xfrm>
            <a:off x="9001104" y="5746493"/>
            <a:ext cx="82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zh-CN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19EE29-F723-B118-834E-B5D5DB4C5767}"/>
              </a:ext>
            </a:extLst>
          </p:cNvPr>
          <p:cNvSpPr/>
          <p:nvPr/>
        </p:nvSpPr>
        <p:spPr>
          <a:xfrm>
            <a:off x="7643791" y="839577"/>
            <a:ext cx="82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61ADB4-A291-F7B7-B196-BC4101C0158C}"/>
              </a:ext>
            </a:extLst>
          </p:cNvPr>
          <p:cNvSpPr/>
          <p:nvPr/>
        </p:nvSpPr>
        <p:spPr>
          <a:xfrm>
            <a:off x="4524062" y="3602784"/>
            <a:ext cx="1023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大圆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617B7F1E-E273-C0D5-CBD9-32453272A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54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500E0C8-5236-17C6-C623-6ABDFAC6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148" y="1226818"/>
            <a:ext cx="4900946" cy="47208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2509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球面三角的坐标关系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球面三角形 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F86C98-AACE-132B-C94A-28AE59B54D4B}"/>
              </a:ext>
            </a:extLst>
          </p:cNvPr>
          <p:cNvSpPr/>
          <p:nvPr/>
        </p:nvSpPr>
        <p:spPr>
          <a:xfrm>
            <a:off x="3635675" y="2889012"/>
            <a:ext cx="276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XYZ</a:t>
            </a:r>
            <a:endParaRPr lang="zh-CN" altLang="en-US" sz="2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92EA0A-5FAC-B0C0-6656-F2A8766F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873" y="3524987"/>
            <a:ext cx="1917997" cy="12001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3044DDC-8BCF-21A1-3996-22FA141E8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60" y="3587235"/>
            <a:ext cx="2110978" cy="12001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8B55EB-987D-888C-59AD-80A8DC618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642" y="3972997"/>
            <a:ext cx="1200150" cy="42862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2D559BD-569B-4D58-352F-CACB2307CEC0}"/>
              </a:ext>
            </a:extLst>
          </p:cNvPr>
          <p:cNvSpPr/>
          <p:nvPr/>
        </p:nvSpPr>
        <p:spPr>
          <a:xfrm>
            <a:off x="347857" y="2901434"/>
            <a:ext cx="276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X'Y'Z'</a:t>
            </a:r>
            <a:endParaRPr lang="zh-CN" altLang="en-US" sz="2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B35E303C-F63D-BB1F-0086-381B311916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EC70247-BB50-8281-593B-804577C243E9}"/>
              </a:ext>
            </a:extLst>
          </p:cNvPr>
          <p:cNvSpPr/>
          <p:nvPr/>
        </p:nvSpPr>
        <p:spPr>
          <a:xfrm>
            <a:off x="1475665" y="5392810"/>
            <a:ext cx="36590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由此式和其它角度关系可得（下页）</a:t>
            </a:r>
          </a:p>
        </p:txBody>
      </p:sp>
    </p:spTree>
    <p:extLst>
      <p:ext uri="{BB962C8B-B14F-4D97-AF65-F5344CB8AC3E}">
        <p14:creationId xmlns:p14="http://schemas.microsoft.com/office/powerpoint/2010/main" val="887258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76949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8E5E0CF-7768-4711-2663-F5767154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514" y="1506147"/>
            <a:ext cx="2124076" cy="115252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430EE8A-ECCB-C827-5D20-E6AB58AE1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628" y="3325979"/>
            <a:ext cx="2124075" cy="11525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6FA5DA7-6160-37FA-5B62-36C3A04E6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514" y="5025189"/>
            <a:ext cx="2124075" cy="115252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449E8BF-A75F-7D1D-3E0C-570084753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174" y="1526545"/>
            <a:ext cx="2124075" cy="115252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7A08391-BD87-7E1B-FA7D-A1F8FA8A5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079" y="3265202"/>
            <a:ext cx="2124075" cy="115252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CC9977FE-4C43-6E79-5C68-8287357BE2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4841" y="5067497"/>
            <a:ext cx="2114550" cy="1143000"/>
          </a:xfrm>
          <a:prstGeom prst="rect">
            <a:avLst/>
          </a:prstGeom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856279A1-E8AB-C0A9-9D27-AF809319D9CF}"/>
              </a:ext>
            </a:extLst>
          </p:cNvPr>
          <p:cNvSpPr/>
          <p:nvPr/>
        </p:nvSpPr>
        <p:spPr>
          <a:xfrm>
            <a:off x="318394" y="1968576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正弦公式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9F4F798-7497-029F-BE42-51B6E1280061}"/>
              </a:ext>
            </a:extLst>
          </p:cNvPr>
          <p:cNvSpPr/>
          <p:nvPr/>
        </p:nvSpPr>
        <p:spPr>
          <a:xfrm>
            <a:off x="318394" y="364175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边的余弦公式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2B830C9-6427-79B3-50EE-7FBC565CE9F7}"/>
              </a:ext>
            </a:extLst>
          </p:cNvPr>
          <p:cNvSpPr/>
          <p:nvPr/>
        </p:nvSpPr>
        <p:spPr>
          <a:xfrm>
            <a:off x="318394" y="531493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角的余弦公式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C760CED-0EBC-0294-06B1-02948F161C10}"/>
              </a:ext>
            </a:extLst>
          </p:cNvPr>
          <p:cNvSpPr/>
          <p:nvPr/>
        </p:nvSpPr>
        <p:spPr>
          <a:xfrm>
            <a:off x="5937785" y="1920193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第一五元素公式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10695BB-B32D-4534-A59F-BE2A0B73B0E5}"/>
              </a:ext>
            </a:extLst>
          </p:cNvPr>
          <p:cNvSpPr/>
          <p:nvPr/>
        </p:nvSpPr>
        <p:spPr>
          <a:xfrm>
            <a:off x="5937785" y="3594929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第二五元素公式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E233B0E-5881-7F42-2982-D22CE9BBBDC8}"/>
              </a:ext>
            </a:extLst>
          </p:cNvPr>
          <p:cNvSpPr/>
          <p:nvPr/>
        </p:nvSpPr>
        <p:spPr>
          <a:xfrm>
            <a:off x="5937785" y="526966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四元素公式</a:t>
            </a: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9473E1BE-19E9-3A91-80BE-5AF6BE2443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FDA77FE-40A3-A025-7F2E-445CC2F3B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86896"/>
              </p:ext>
            </p:extLst>
          </p:nvPr>
        </p:nvGraphicFramePr>
        <p:xfrm>
          <a:off x="2468236" y="2633829"/>
          <a:ext cx="16414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21520" imgH="346680" progId="Equation.AxMath">
                  <p:embed/>
                </p:oleObj>
              </mc:Choice>
              <mc:Fallback>
                <p:oleObj name="AxMath" r:id="rId10" imgW="82152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8236" y="2633829"/>
                        <a:ext cx="16414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9E40712-B71A-0EEE-F353-ADE22590F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929160"/>
              </p:ext>
            </p:extLst>
          </p:nvPr>
        </p:nvGraphicFramePr>
        <p:xfrm>
          <a:off x="1401435" y="4562934"/>
          <a:ext cx="3775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88200" imgH="189000" progId="Equation.AxMath">
                  <p:embed/>
                </p:oleObj>
              </mc:Choice>
              <mc:Fallback>
                <p:oleObj name="AxMath" r:id="rId12" imgW="18882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1435" y="4562934"/>
                        <a:ext cx="3775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B801D31-1A93-E7AB-14C1-8065C46C3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093764"/>
              </p:ext>
            </p:extLst>
          </p:nvPr>
        </p:nvGraphicFramePr>
        <p:xfrm>
          <a:off x="1252711" y="6174729"/>
          <a:ext cx="42132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107080" imgH="189000" progId="Equation.AxMath">
                  <p:embed/>
                </p:oleObj>
              </mc:Choice>
              <mc:Fallback>
                <p:oleObj name="AxMath" r:id="rId14" imgW="21070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52711" y="6174729"/>
                        <a:ext cx="421322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7500910-88CF-8863-0EFB-E4AD85C71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179917"/>
              </p:ext>
            </p:extLst>
          </p:nvPr>
        </p:nvGraphicFramePr>
        <p:xfrm>
          <a:off x="6799628" y="2800388"/>
          <a:ext cx="4337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2167920" imgH="189000" progId="Equation.AxMath">
                  <p:embed/>
                </p:oleObj>
              </mc:Choice>
              <mc:Fallback>
                <p:oleObj name="AxMath" r:id="rId16" imgW="21679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99628" y="2800388"/>
                        <a:ext cx="43370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092FA83-BA13-C128-3FA7-9E0991D83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143982"/>
              </p:ext>
            </p:extLst>
          </p:nvPr>
        </p:nvGraphicFramePr>
        <p:xfrm>
          <a:off x="7015492" y="4578619"/>
          <a:ext cx="45148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256840" imgH="189000" progId="Equation.AxMath">
                  <p:embed/>
                </p:oleObj>
              </mc:Choice>
              <mc:Fallback>
                <p:oleObj name="AxMath" r:id="rId18" imgW="2256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15492" y="4578619"/>
                        <a:ext cx="45148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C70C3D8-BE7E-9829-2AA4-F356C5A3C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46177"/>
              </p:ext>
            </p:extLst>
          </p:nvPr>
        </p:nvGraphicFramePr>
        <p:xfrm>
          <a:off x="7247303" y="6189864"/>
          <a:ext cx="38893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945440" imgH="189000" progId="Equation.AxMath">
                  <p:embed/>
                </p:oleObj>
              </mc:Choice>
              <mc:Fallback>
                <p:oleObj name="AxMath" r:id="rId20" imgW="19454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47303" y="6189864"/>
                        <a:ext cx="38893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262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E2DF45BA-BD8E-E732-B4E2-01501188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86792">
            <a:off x="1524646" y="2487522"/>
            <a:ext cx="4023665" cy="21832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求：球上两点距离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BD5CD76-34D3-FF09-C373-CC42BA47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54" y="2014537"/>
            <a:ext cx="3905250" cy="282892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E3023F4-3A36-D3F8-1D52-7108C65B316C}"/>
              </a:ext>
            </a:extLst>
          </p:cNvPr>
          <p:cNvSpPr/>
          <p:nvPr/>
        </p:nvSpPr>
        <p:spPr>
          <a:xfrm>
            <a:off x="407987" y="4954747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边的余弦公式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968A7CD-1710-A0A4-EA7F-0F2A9A18A272}"/>
              </a:ext>
            </a:extLst>
          </p:cNvPr>
          <p:cNvSpPr/>
          <p:nvPr/>
        </p:nvSpPr>
        <p:spPr>
          <a:xfrm>
            <a:off x="2530070" y="4358732"/>
            <a:ext cx="1868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3F3FF2DC-C4E5-35DF-AA68-E7180DD7D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C79EA12-94E6-2B63-FD4B-4C78E5109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761725"/>
              </p:ext>
            </p:extLst>
          </p:nvPr>
        </p:nvGraphicFramePr>
        <p:xfrm>
          <a:off x="3366037" y="1981979"/>
          <a:ext cx="762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81600" imgH="189000" progId="Equation.AxMath">
                  <p:embed/>
                </p:oleObj>
              </mc:Choice>
              <mc:Fallback>
                <p:oleObj name="AxMath" r:id="rId6" imgW="3816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66037" y="1981979"/>
                        <a:ext cx="7620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BEF8C49-F339-9D72-0571-5778E6ECE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952654"/>
              </p:ext>
            </p:extLst>
          </p:nvPr>
        </p:nvGraphicFramePr>
        <p:xfrm>
          <a:off x="4750904" y="2420196"/>
          <a:ext cx="8286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14720" imgH="346680" progId="Equation.AxMath">
                  <p:embed/>
                </p:oleObj>
              </mc:Choice>
              <mc:Fallback>
                <p:oleObj name="AxMath" r:id="rId8" imgW="41472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50904" y="2420196"/>
                        <a:ext cx="8286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1620A21-D6DA-474B-E2A2-547C20B3E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034443"/>
              </p:ext>
            </p:extLst>
          </p:nvPr>
        </p:nvGraphicFramePr>
        <p:xfrm>
          <a:off x="1989138" y="2557463"/>
          <a:ext cx="7683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84840" imgH="346680" progId="Equation.AxMath">
                  <p:embed/>
                </p:oleObj>
              </mc:Choice>
              <mc:Fallback>
                <p:oleObj name="AxMath" r:id="rId10" imgW="384840" imgH="3466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BEF8C49-F339-9D72-0571-5778E6ECE6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89138" y="2557463"/>
                        <a:ext cx="7683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87EE052-CE6A-F7AE-884C-E0DD3393F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373984"/>
              </p:ext>
            </p:extLst>
          </p:nvPr>
        </p:nvGraphicFramePr>
        <p:xfrm>
          <a:off x="1401435" y="5412338"/>
          <a:ext cx="4612770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88200" imgH="189000" progId="Equation.AxMath">
                  <p:embed/>
                </p:oleObj>
              </mc:Choice>
              <mc:Fallback>
                <p:oleObj name="AxMath" r:id="rId12" imgW="1888200" imgH="1890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9E40712-B71A-0EEE-F353-ADE22590F1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1435" y="5412338"/>
                        <a:ext cx="4612770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50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时刻（历元）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：方便计算时间间隔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贝塞尔历元 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B1950.0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365.2421988 d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儒略历元 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JD = 2451545.0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365.25 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jc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100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36525 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约简儒略日（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Modified Julian Day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时间间隔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1B4ACA-537D-8E30-3C72-939869B836D8}"/>
              </a:ext>
            </a:extLst>
          </p:cNvPr>
          <p:cNvSpPr/>
          <p:nvPr/>
        </p:nvSpPr>
        <p:spPr>
          <a:xfrm>
            <a:off x="1068675" y="4669622"/>
            <a:ext cx="426232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JD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2400000.5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51544.5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5C1FD9-D39D-FCEE-FBFA-9127038A9865}"/>
              </a:ext>
            </a:extLst>
          </p:cNvPr>
          <p:cNvSpPr/>
          <p:nvPr/>
        </p:nvSpPr>
        <p:spPr>
          <a:xfrm>
            <a:off x="5213441" y="5005268"/>
            <a:ext cx="6766151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MMJJDD(Y,M,D)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INTEGER Y,M,D,MMJJDD,X,LEAP,DY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LEAP(X)=X/4-X/100+X/400     !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DY=LEAP(Y-1)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MMJJDD=365*Y+DY+(275*M)/9-(2+DY-LEAP(Y))*((M+9)/12)-678971+D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END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FAC670-C214-3C42-1DB9-265388140D92}"/>
              </a:ext>
            </a:extLst>
          </p:cNvPr>
          <p:cNvSpPr/>
          <p:nvPr/>
        </p:nvSpPr>
        <p:spPr>
          <a:xfrm>
            <a:off x="6093777" y="4142804"/>
            <a:ext cx="552601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astropy.time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import Time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t_mjd1 = Time( t, format= '***',scale='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).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mjd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t_mjd2 = Time( t, format= '***',scale='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)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.mjd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8EC400-049A-B644-49F8-F3B81ED5D9D7}"/>
              </a:ext>
            </a:extLst>
          </p:cNvPr>
          <p:cNvSpPr/>
          <p:nvPr/>
        </p:nvSpPr>
        <p:spPr>
          <a:xfrm>
            <a:off x="10212217" y="4203670"/>
            <a:ext cx="1767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DF787-AB16-BC40-AAA6-02A9E16C237D}"/>
              </a:ext>
            </a:extLst>
          </p:cNvPr>
          <p:cNvSpPr/>
          <p:nvPr/>
        </p:nvSpPr>
        <p:spPr>
          <a:xfrm>
            <a:off x="10133102" y="5150266"/>
            <a:ext cx="1767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F6C1775B-FE3D-09F8-4F2D-EBA42EA49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 animBg="1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恒星时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(is an angle rather than a time)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起量点：春分点的上中天时刻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度量：春分点的时角</a:t>
            </a:r>
            <a:endParaRPr lang="en-US" altLang="zh-CN" sz="2800" b="1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D69BD42-0684-3481-06E5-DB0209DA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199" y="1647280"/>
            <a:ext cx="4771231" cy="3250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5F1616-D896-C04F-D06A-502540EF3019}"/>
                  </a:ext>
                </a:extLst>
              </p:cNvPr>
              <p:cNvSpPr/>
              <p:nvPr/>
            </p:nvSpPr>
            <p:spPr>
              <a:xfrm>
                <a:off x="6956941" y="879587"/>
                <a:ext cx="4517748" cy="580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春分点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0" i="0" dirty="0">
                    <a:solidFill>
                      <a:srgbClr val="71777D"/>
                    </a:solidFill>
                    <a:effectLst/>
                    <a:latin typeface="Arial" panose="020B0604020202020204" pitchFamily="34" charset="0"/>
                  </a:rPr>
                  <a:t>♈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基于恒星定义</a:t>
                </a:r>
                <a:endParaRPr lang="zh-CN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5F1616-D896-C04F-D06A-502540EF3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41" y="879587"/>
                <a:ext cx="4517748" cy="580352"/>
              </a:xfrm>
              <a:prstGeom prst="rect">
                <a:avLst/>
              </a:prstGeom>
              <a:blipFill>
                <a:blip r:embed="rId4"/>
                <a:stretch>
                  <a:fillRect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DA60FD0-5691-2E5F-872B-83DFCA21C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26352">
            <a:off x="1772016" y="3020966"/>
            <a:ext cx="2945066" cy="27828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9848C4D-8F77-E43E-578E-CB924E135B54}"/>
              </a:ext>
            </a:extLst>
          </p:cNvPr>
          <p:cNvSpPr/>
          <p:nvPr/>
        </p:nvSpPr>
        <p:spPr>
          <a:xfrm>
            <a:off x="4976140" y="5609081"/>
            <a:ext cx="2977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格林尼治恒星时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FCEAC8-B34E-014B-DB13-846E31FAE4CD}"/>
              </a:ext>
            </a:extLst>
          </p:cNvPr>
          <p:cNvSpPr/>
          <p:nvPr/>
        </p:nvSpPr>
        <p:spPr>
          <a:xfrm>
            <a:off x="6063596" y="5075023"/>
            <a:ext cx="802431" cy="44455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1FB7B2-3787-9B78-6264-E66C926CC7A7}"/>
              </a:ext>
            </a:extLst>
          </p:cNvPr>
          <p:cNvSpPr/>
          <p:nvPr/>
        </p:nvSpPr>
        <p:spPr>
          <a:xfrm>
            <a:off x="8628560" y="5365655"/>
            <a:ext cx="3488946" cy="124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非常常用，但需要考虑：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春分点运动的加速项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地球自转的非均匀性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3CF568C2-A33C-8E9C-735F-ABC409478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56210FE-DFF3-215F-14BB-A24A1A465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157234"/>
              </p:ext>
            </p:extLst>
          </p:nvPr>
        </p:nvGraphicFramePr>
        <p:xfrm>
          <a:off x="5050849" y="5111646"/>
          <a:ext cx="2827924" cy="401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42800" imgH="190440" progId="Equation.AxMath">
                  <p:embed/>
                </p:oleObj>
              </mc:Choice>
              <mc:Fallback>
                <p:oleObj name="AxMath" r:id="rId8" imgW="13428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50849" y="5111646"/>
                        <a:ext cx="2827924" cy="401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C640AD9-A79B-A67D-0A1F-D76C64493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803859"/>
              </p:ext>
            </p:extLst>
          </p:nvPr>
        </p:nvGraphicFramePr>
        <p:xfrm>
          <a:off x="4127735" y="2437586"/>
          <a:ext cx="2841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35360" imgH="190440" progId="Equation.AxMath">
                  <p:embed/>
                </p:oleObj>
              </mc:Choice>
              <mc:Fallback>
                <p:oleObj name="AxMath" r:id="rId10" imgW="135360" imgH="1904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56210FE-DFF3-215F-14BB-A24A1A465A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27735" y="2437586"/>
                        <a:ext cx="284162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1316D969-5073-8D19-3C18-BC903BD6DC72}"/>
              </a:ext>
            </a:extLst>
          </p:cNvPr>
          <p:cNvSpPr txBox="1"/>
          <p:nvPr/>
        </p:nvSpPr>
        <p:spPr>
          <a:xfrm>
            <a:off x="161059" y="5987095"/>
            <a:ext cx="29773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相关：地球自转角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(ERA)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见第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2-3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549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921884"/>
            <a:ext cx="11376025" cy="5630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真太阳日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真太阳视圆面中心连续两次上中天的时间间隔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长度不固定：最长最短相差可达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51s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（地球自转、地球绕日公转、黄赤交角） 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黄道平太阳：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黄道上运行速度等于真太阳视运动的平均速度，且和真太阳同时经过近地点和远地点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赤道平太阳：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在赤道上作匀速运动，周年运动速度和黄道平太阳相同，并使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赤道平太阳赤经尽量靠近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      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黄道平太阳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的黄经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平太阳时（平时）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以赤道平太阳为参考点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平太阳时从下中天时刻起算，连续两次下中天的间隔为一个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平太阳日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平太阳时＝赤道平太阳时角＋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07B9B2-8900-1E3E-FA5A-B631C9E84E6D}"/>
                  </a:ext>
                </a:extLst>
              </p:cNvPr>
              <p:cNvSpPr txBox="1"/>
              <p:nvPr/>
            </p:nvSpPr>
            <p:spPr>
              <a:xfrm>
                <a:off x="8434851" y="6032915"/>
                <a:ext cx="3544741" cy="449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𝟏 恒星日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𝟑𝟔𝟓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𝟐𝟒𝟐𝟐</m:t>
                        </m:r>
                      </m:num>
                      <m:den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𝟑𝟔𝟔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𝟐𝟒𝟐𝟐</m:t>
                        </m:r>
                      </m:den>
                    </m:f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平太阳日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07B9B2-8900-1E3E-FA5A-B631C9E84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851" y="6032915"/>
                <a:ext cx="3544741" cy="449162"/>
              </a:xfrm>
              <a:prstGeom prst="rect">
                <a:avLst/>
              </a:prstGeom>
              <a:blipFill>
                <a:blip r:embed="rId2"/>
                <a:stretch>
                  <a:fillRect t="-2740" b="-19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E2B83B2E-4B4D-C7B8-1530-1B919F2BE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4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84C2B6-55DB-DD75-4FC5-AD52C845BD23}"/>
              </a:ext>
            </a:extLst>
          </p:cNvPr>
          <p:cNvSpPr/>
          <p:nvPr/>
        </p:nvSpPr>
        <p:spPr>
          <a:xfrm>
            <a:off x="4549064" y="1949011"/>
            <a:ext cx="3848703" cy="295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时间系统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9398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921884"/>
            <a:ext cx="11376025" cy="1227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真太阳时 与 平太阳时 的差是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累积差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8554E3-A45A-0C62-DBE1-2B7CFFEB9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64" y="711200"/>
            <a:ext cx="5079256" cy="59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C6853E-06D6-FB00-B808-FA3484E19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02" y="3238382"/>
            <a:ext cx="7116168" cy="9050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49CEE84-A40B-7B3C-6F62-FAA5A3D2674A}"/>
              </a:ext>
            </a:extLst>
          </p:cNvPr>
          <p:cNvSpPr/>
          <p:nvPr/>
        </p:nvSpPr>
        <p:spPr>
          <a:xfrm>
            <a:off x="1556149" y="4567487"/>
            <a:ext cx="4136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是用北京时间还是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地方时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pic>
        <p:nvPicPr>
          <p:cNvPr id="6" name="图形 5" descr="眩晕的脸轮廓 纯色填充">
            <a:extLst>
              <a:ext uri="{FF2B5EF4-FFF2-40B4-BE49-F238E27FC236}">
                <a16:creationId xmlns:a16="http://schemas.microsoft.com/office/drawing/2014/main" id="{DB400384-D909-8888-51D4-07E585E66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439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4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000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世界时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格林尼治的平太阳时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平太阳是均匀的，则如果地球自转角速度恒定，则世界时是一种均匀的时间测量系统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各天文台根据测时结果计算的世界时：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UT0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考虑观测点地理经纬度和极移引起的经度改正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 = UT0 +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λ</a:t>
            </a:r>
            <a:endParaRPr lang="en-US" altLang="zh-CN" sz="2800" i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考虑地球自转速度的季节性变化改正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日长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ms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UT2 = UT1 +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7DBCB5-4174-6E02-4725-6045DE189D9D}"/>
              </a:ext>
            </a:extLst>
          </p:cNvPr>
          <p:cNvSpPr/>
          <p:nvPr/>
        </p:nvSpPr>
        <p:spPr>
          <a:xfrm>
            <a:off x="6457056" y="4132284"/>
            <a:ext cx="268694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当前最常用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00DD0283-313A-03B1-136D-AE4EB204D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80" y="3560924"/>
            <a:ext cx="571360" cy="571360"/>
          </a:xfrm>
          <a:prstGeom prst="rect">
            <a:avLst/>
          </a:prstGeom>
        </p:spPr>
      </p:pic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B13BE740-14F8-1422-E423-0106526F7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680" y="4807146"/>
            <a:ext cx="571360" cy="571360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1D538A68-FD72-76A6-4360-67452D4AD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680" y="2899465"/>
            <a:ext cx="571360" cy="5713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1F1CC0B-B6AB-FAE6-9D5E-AC28329F44AB}"/>
              </a:ext>
            </a:extLst>
          </p:cNvPr>
          <p:cNvSpPr/>
          <p:nvPr/>
        </p:nvSpPr>
        <p:spPr>
          <a:xfrm>
            <a:off x="7912496" y="3000479"/>
            <a:ext cx="2229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不再使用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E546C7-D6EB-4AE2-2179-C9EF135F91A4}"/>
              </a:ext>
            </a:extLst>
          </p:cNvPr>
          <p:cNvSpPr/>
          <p:nvPr/>
        </p:nvSpPr>
        <p:spPr>
          <a:xfrm>
            <a:off x="6797556" y="5611490"/>
            <a:ext cx="2229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不再使用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335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历书时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太阳系天体公转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不同历表（动力学模型误差、计算方法误差）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不同天体（日、月、大行星等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历史上最广泛使用的历书时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纽康太阳历表（基于地球公转）中均匀变化的时间变量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实际历书时的观测：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观测月球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6709" y="5728008"/>
            <a:ext cx="814048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理论不完善、精度不高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（高于恒星时和世界时）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已过时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4B4B931E-1C90-86E7-E925-D6670711A4D2}"/>
              </a:ext>
            </a:extLst>
          </p:cNvPr>
          <p:cNvSpPr/>
          <p:nvPr/>
        </p:nvSpPr>
        <p:spPr>
          <a:xfrm>
            <a:off x="7823828" y="2324681"/>
            <a:ext cx="965169" cy="12048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D52D29-766E-7D4A-72D1-B2A9082682A9}"/>
              </a:ext>
            </a:extLst>
          </p:cNvPr>
          <p:cNvSpPr/>
          <p:nvPr/>
        </p:nvSpPr>
        <p:spPr>
          <a:xfrm>
            <a:off x="8648275" y="2696276"/>
            <a:ext cx="2765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不同的历书时</a:t>
            </a:r>
          </a:p>
        </p:txBody>
      </p:sp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D0884C44-F968-6439-AFE0-C4ED4D797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3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1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均匀时间系统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秒长：海平面上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Cs</a:t>
            </a:r>
            <a:r>
              <a:rPr lang="en-US" altLang="zh-CN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133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基态两个超精细能级在零磁场中跃迁辐射震荡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9192631770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周所持续的时间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原子时和历书时关系：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ET = TAI + 32</a:t>
            </a:r>
            <a:r>
              <a:rPr lang="en-US" altLang="zh-CN" sz="28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.184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的起点确定在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1958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5380254" y="4427483"/>
            <a:ext cx="240415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模型迁移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58AE8646-0B24-B292-675B-254D7700A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18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74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力学时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（原子时秒长，和历书时衔接）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地球力学时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(TDT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地球时（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地心：研究人造卫星运动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 = TAI + 32.184 s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质心力学时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(TDB)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太阳系质心：研究行星运动、岁差章动计算*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TCB &amp; TCG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B1A70B-4CC5-C046-E5E5-010B687A6CC5}"/>
              </a:ext>
            </a:extLst>
          </p:cNvPr>
          <p:cNvSpPr/>
          <p:nvPr/>
        </p:nvSpPr>
        <p:spPr>
          <a:xfrm>
            <a:off x="2376488" y="5128449"/>
            <a:ext cx="2579234" cy="7232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差别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~2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都是均匀时间间隔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37EFF6-090D-CC7E-7A58-64135388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004" y="4726623"/>
            <a:ext cx="6084341" cy="3817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E5A88DF-5A3F-CCE8-B51F-EEF7BA0A6B3F}"/>
              </a:ext>
            </a:extLst>
          </p:cNvPr>
          <p:cNvSpPr/>
          <p:nvPr/>
        </p:nvSpPr>
        <p:spPr>
          <a:xfrm>
            <a:off x="9967549" y="6133241"/>
            <a:ext cx="20120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  用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TT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也可以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CFCBD407-A120-5DEF-B56C-2DC910A77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792" y="3370580"/>
            <a:ext cx="571360" cy="571360"/>
          </a:xfrm>
          <a:prstGeom prst="rect">
            <a:avLst/>
          </a:prstGeom>
        </p:spPr>
      </p:pic>
      <p:pic>
        <p:nvPicPr>
          <p:cNvPr id="11" name="图形 10" descr="眩晕的脸轮廓 纯色填充">
            <a:extLst>
              <a:ext uri="{FF2B5EF4-FFF2-40B4-BE49-F238E27FC236}">
                <a16:creationId xmlns:a16="http://schemas.microsoft.com/office/drawing/2014/main" id="{877B42F0-78A4-340F-F1AA-590C32013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955857"/>
            <a:ext cx="571360" cy="571360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1FCB1AD3-6330-8D3B-B732-CB4020DBB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230" y="1718158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6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协调世界时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原子时秒长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尽量与世界时接近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|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 – UT1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&lt; 0.9 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闰秒：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+1s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正跳秒，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-1s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负跳秒。每年年中或年末最后一秒调整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发布：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ΔUT1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极移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endParaRPr lang="en-US" altLang="zh-CN" sz="2400" i="1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21A06E-8140-A56E-4E91-8201D890E78C}"/>
              </a:ext>
            </a:extLst>
          </p:cNvPr>
          <p:cNvSpPr/>
          <p:nvPr/>
        </p:nvSpPr>
        <p:spPr>
          <a:xfrm>
            <a:off x="2797181" y="4216548"/>
            <a:ext cx="757795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www.iers.org</a:t>
            </a: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GB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celestrak.org</a:t>
            </a:r>
            <a:endParaRPr lang="en-GB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295D33-D490-2B99-CE97-C58278D953B3}"/>
              </a:ext>
            </a:extLst>
          </p:cNvPr>
          <p:cNvSpPr/>
          <p:nvPr/>
        </p:nvSpPr>
        <p:spPr>
          <a:xfrm>
            <a:off x="3008376" y="4624352"/>
            <a:ext cx="814825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公告</a:t>
            </a:r>
            <a:r>
              <a:rPr lang="en-GB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 (Bulletins A):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每周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 </a:t>
            </a:r>
            <a:r>
              <a:rPr lang="en-GB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Rapid Service/Prediction Centre, U.S. Naval Observatory, Washington, DC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每日数值，适用于短时效、快速精确计算</a:t>
            </a:r>
            <a:endParaRPr lang="en-GB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公告</a:t>
            </a:r>
            <a:r>
              <a:rPr lang="en-GB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(Bulletins B):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每月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 </a:t>
            </a:r>
            <a:r>
              <a:rPr lang="en-GB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Earth Orientation Centre, Paris Observatory</a:t>
            </a:r>
            <a:endParaRPr lang="en-GB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归算后的标准</a:t>
            </a:r>
            <a:r>
              <a:rPr lang="en-GB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(standard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数值，适用于长期演化分析研究</a:t>
            </a:r>
            <a:endParaRPr lang="en-GB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673F246D-D390-8C11-D836-A9F0F3958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148793"/>
            <a:ext cx="571360" cy="571360"/>
          </a:xfrm>
          <a:prstGeom prst="rect">
            <a:avLst/>
          </a:prstGeom>
        </p:spPr>
      </p:pic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1EB6A0EE-5F20-044D-C6D7-80512B942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4052992"/>
            <a:ext cx="571360" cy="5713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29AD36-32E1-6850-3F68-FBFAB41F5E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3876" y="0"/>
            <a:ext cx="3609340" cy="4902047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F2A3763-B8EF-FF78-2EEE-EBCD949A3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06545"/>
              </p:ext>
            </p:extLst>
          </p:nvPr>
        </p:nvGraphicFramePr>
        <p:xfrm>
          <a:off x="3107532" y="1933511"/>
          <a:ext cx="2336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167840" imgH="189000" progId="Equation.AxMath">
                  <p:embed/>
                </p:oleObj>
              </mc:Choice>
              <mc:Fallback>
                <p:oleObj name="AxMath" r:id="rId9" imgW="116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7532" y="1933511"/>
                        <a:ext cx="23368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CE72FA2-97F4-AA22-49A0-0C026100E1B9}"/>
              </a:ext>
            </a:extLst>
          </p:cNvPr>
          <p:cNvSpPr/>
          <p:nvPr/>
        </p:nvSpPr>
        <p:spPr>
          <a:xfrm>
            <a:off x="5199727" y="1946374"/>
            <a:ext cx="2404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在一定时间内是定值</a:t>
            </a:r>
          </a:p>
        </p:txBody>
      </p:sp>
    </p:spTree>
    <p:extLst>
      <p:ext uri="{BB962C8B-B14F-4D97-AF65-F5344CB8AC3E}">
        <p14:creationId xmlns:p14="http://schemas.microsoft.com/office/powerpoint/2010/main" val="2680479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8886C9-0670-76C5-AF7D-FA0F6C130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23872"/>
            <a:ext cx="11141405" cy="66452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CE2F9F-719B-FB55-AD7C-F08EEB012DF3}"/>
              </a:ext>
            </a:extLst>
          </p:cNvPr>
          <p:cNvSpPr/>
          <p:nvPr/>
        </p:nvSpPr>
        <p:spPr>
          <a:xfrm>
            <a:off x="4995236" y="5308063"/>
            <a:ext cx="586180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日，法国巴黎举行的度量衡大会（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CGPM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）上决定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2035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年取消“闰秒”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4A87EE-28B0-6CDC-FF71-3C499F028F4D}"/>
              </a:ext>
            </a:extLst>
          </p:cNvPr>
          <p:cNvSpPr/>
          <p:nvPr/>
        </p:nvSpPr>
        <p:spPr>
          <a:xfrm>
            <a:off x="4924310" y="3076798"/>
            <a:ext cx="5285458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J2000.0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ΔAT = 32s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日后：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ΔAT = 37s</a:t>
            </a:r>
            <a:endParaRPr lang="zh-CN" sz="2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形 2" descr="紧张的脸轮廓 纯色填充">
            <a:extLst>
              <a:ext uri="{FF2B5EF4-FFF2-40B4-BE49-F238E27FC236}">
                <a16:creationId xmlns:a16="http://schemas.microsoft.com/office/drawing/2014/main" id="{7769DF01-B9BB-9B7B-A247-8E2E71F0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2950" y="4272572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0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均匀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秒长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周数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周内秒（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86400*7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10bit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储存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~20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CFCF9C-13DB-6CAE-F0DA-CFEFF8B126C2}"/>
              </a:ext>
            </a:extLst>
          </p:cNvPr>
          <p:cNvSpPr/>
          <p:nvPr/>
        </p:nvSpPr>
        <p:spPr>
          <a:xfrm>
            <a:off x="2265815" y="2405231"/>
            <a:ext cx="5922923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= UTC at 1980.1.6, 0h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TAI  = – 19s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UTC  =  18s (after 2017)</a:t>
            </a:r>
            <a:endParaRPr 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7BB11F56-5A44-F1BA-9EBA-3463027AD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4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166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基于地球自转的时间系统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地球自转角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(ERA)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恒星时（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世界时（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秒长时间系统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国际原子时（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质心坐标时（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质心力学时（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TDB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历书时（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地心坐标时（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C58DF2-8577-27E8-694A-2D6E90B754D3}"/>
              </a:ext>
            </a:extLst>
          </p:cNvPr>
          <p:cNvSpPr/>
          <p:nvPr/>
        </p:nvSpPr>
        <p:spPr>
          <a:xfrm>
            <a:off x="6913149" y="2025308"/>
            <a:ext cx="3134156" cy="1901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协调世界时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(UTC)</a:t>
            </a:r>
          </a:p>
          <a:p>
            <a:pPr marL="342900" indent="-342900"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秒长</a:t>
            </a:r>
          </a:p>
          <a:p>
            <a:pPr marL="342900" indent="-342900"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接近</a:t>
            </a:r>
            <a:r>
              <a:rPr lang="en-GB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UT1</a:t>
            </a:r>
          </a:p>
          <a:p>
            <a:pPr marL="342900" indent="-342900"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日常生活</a:t>
            </a:r>
            <a:endParaRPr 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C5DAA594-3D8C-16EA-82B3-130DDB970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AF6AFBC-DE0F-BD70-2F0F-B94B64180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571045"/>
              </p:ext>
            </p:extLst>
          </p:nvPr>
        </p:nvGraphicFramePr>
        <p:xfrm>
          <a:off x="2933280" y="5497011"/>
          <a:ext cx="5942144" cy="91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20800" imgH="403560" progId="Equation.AxMath">
                  <p:embed/>
                </p:oleObj>
              </mc:Choice>
              <mc:Fallback>
                <p:oleObj name="AxMath" r:id="rId4" imgW="2620800" imgH="40356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F2A3763-B8EF-FF78-2EEE-EBCD949A3A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3280" y="5497011"/>
                        <a:ext cx="5942144" cy="914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98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65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作不同时间系统的演化图（总成绩比例：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5%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横坐标：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纵坐标：时间差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在图中画出：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from 1972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TDB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A9A132-CD75-2416-1438-FA2D8C54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556" y="2105872"/>
            <a:ext cx="4601721" cy="34834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9DC166-19A9-7ECE-F4EF-9A1736E2D369}"/>
              </a:ext>
            </a:extLst>
          </p:cNvPr>
          <p:cNvSpPr txBox="1"/>
          <p:nvPr/>
        </p:nvSpPr>
        <p:spPr>
          <a:xfrm>
            <a:off x="5098677" y="5818980"/>
            <a:ext cx="610944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：可适当调整变化尺度以方便展示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323765" y="4833318"/>
            <a:ext cx="2655827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 map</a:t>
            </a: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Starrynight</a:t>
            </a:r>
            <a:endParaRPr lang="en-GB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Stellarium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75D00E-C22C-377E-ACB1-76C6A92F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84" y="1790524"/>
            <a:ext cx="4159143" cy="410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7E3A193-9904-12FF-0388-723C8AADEE68}"/>
              </a:ext>
            </a:extLst>
          </p:cNvPr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5B0EA2-57E3-5EF5-F0DD-0307B301A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20" t="16284" r="22778" b="16831"/>
          <a:stretch/>
        </p:blipFill>
        <p:spPr>
          <a:xfrm>
            <a:off x="5028304" y="1790524"/>
            <a:ext cx="4186425" cy="4105917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6E734FAB-3D09-1F93-7140-C437E3AD9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37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球面坐标和直角坐标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4824DF-214F-5082-5672-CB9C7E62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1859367"/>
            <a:ext cx="4470739" cy="4616380"/>
          </a:xfrm>
          <a:prstGeom prst="rect">
            <a:avLst/>
          </a:prstGeom>
        </p:spPr>
      </p:pic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61869FCA-CC2B-5B0B-6562-131EAA666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14786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（第二赤道）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5817ED8-DA9B-6936-8F94-59FAC81F964B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四种常用天球坐标系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2F2BA844-D1F6-E0A9-C85B-ADEFD5EA3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1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56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地平坐标系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（通常</a:t>
            </a:r>
            <a:r>
              <a:rPr lang="en-US" altLang="zh-CN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北点起量）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子午圈：与测站坐标有关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1FDFAD-84CB-1921-444F-08354CAA5384}"/>
              </a:ext>
            </a:extLst>
          </p:cNvPr>
          <p:cNvSpPr/>
          <p:nvPr/>
        </p:nvSpPr>
        <p:spPr>
          <a:xfrm>
            <a:off x="2861210" y="1622164"/>
            <a:ext cx="2079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南点起量）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CB1AA49-573F-DB87-2AA3-BD6983B39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78" y="2060128"/>
            <a:ext cx="4367277" cy="3530305"/>
          </a:xfrm>
          <a:prstGeom prst="rect">
            <a:avLst/>
          </a:prstGeom>
        </p:spPr>
      </p:pic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44D91D3A-4B84-17AE-8DF7-539A178E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02426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（第二赤道）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5F8E3B4-C853-8079-0CB5-67AC075BFB2D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四种常用天球坐标系</a:t>
            </a: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EC09D2E-479E-7962-56C0-DC917032D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5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25B7A81-C8CC-8EE9-C0E1-DA117471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3" y="2989461"/>
            <a:ext cx="2734518" cy="34777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赤道坐标系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5BA919-9599-DF3D-9A52-5C99B5CF559C}"/>
              </a:ext>
            </a:extLst>
          </p:cNvPr>
          <p:cNvSpPr/>
          <p:nvPr/>
        </p:nvSpPr>
        <p:spPr>
          <a:xfrm>
            <a:off x="2936388" y="4748169"/>
            <a:ext cx="2353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赤道坐标系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624FFB-E147-8C52-CCA0-B514C177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6352">
            <a:off x="2437377" y="1083260"/>
            <a:ext cx="3060819" cy="289219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41B1C3E-D254-BB26-AF5A-62D731F93B64}"/>
              </a:ext>
            </a:extLst>
          </p:cNvPr>
          <p:cNvSpPr/>
          <p:nvPr/>
        </p:nvSpPr>
        <p:spPr>
          <a:xfrm>
            <a:off x="643946" y="2122380"/>
            <a:ext cx="209081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时角坐标系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（与测站位置相关）</a:t>
            </a: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548E3A6-88B5-7B10-8E84-D19F4EA57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59321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（第二赤道）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C45C863-76DF-F050-E4B9-61E174015492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四种常用天球坐标系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A8A24BF3-111F-2BD0-393C-B749FE66B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060E801-3168-1D34-D195-96CCE1CE8C35}"/>
              </a:ext>
            </a:extLst>
          </p:cNvPr>
          <p:cNvSpPr/>
          <p:nvPr/>
        </p:nvSpPr>
        <p:spPr>
          <a:xfrm>
            <a:off x="3147409" y="5879187"/>
            <a:ext cx="235300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恒星时  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见本节“时间系统”）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75A497F-37E3-ECAF-B358-A839EA25C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08947"/>
              </p:ext>
            </p:extLst>
          </p:nvPr>
        </p:nvGraphicFramePr>
        <p:xfrm>
          <a:off x="4176376" y="5905922"/>
          <a:ext cx="1098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89000" progId="Equation.AxMath">
                  <p:embed/>
                </p:oleObj>
              </mc:Choice>
              <mc:Fallback>
                <p:oleObj name="AxMath" r:id="rId6" imgW="54936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39AE67D-5362-43ED-B8CD-4536CC752B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76376" y="5905922"/>
                        <a:ext cx="1098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269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黄道坐标系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0906CCD-91E0-B016-81DE-53C232C41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81" y="1953155"/>
            <a:ext cx="3669237" cy="4043171"/>
          </a:xfrm>
          <a:prstGeom prst="rect">
            <a:avLst/>
          </a:prstGeom>
        </p:spPr>
      </p:pic>
      <p:graphicFrame>
        <p:nvGraphicFramePr>
          <p:cNvPr id="2" name="表格 8">
            <a:extLst>
              <a:ext uri="{FF2B5EF4-FFF2-40B4-BE49-F238E27FC236}">
                <a16:creationId xmlns:a16="http://schemas.microsoft.com/office/drawing/2014/main" id="{8B163E4E-7370-E744-EF26-32A9E3E35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92946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（第二赤道）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95F654BD-CCFD-A5BD-F5E4-201397E3869F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四种常用天球坐标系</a:t>
            </a:r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9BB4E401-4C96-10D3-7FDD-8A5A4ED63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坐标测量和相互转化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1821" y="6036319"/>
            <a:ext cx="2772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浑仪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（汉：落下闳）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DFF43E5-6C92-8BEE-12E7-626781D46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71" y="1869852"/>
            <a:ext cx="5347040" cy="401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2020紫金山天文台-旅游攻略-门票-地址-问答-游记点评，南京旅游旅游景点推荐-去哪儿攻略">
            <a:extLst>
              <a:ext uri="{FF2B5EF4-FFF2-40B4-BE49-F238E27FC236}">
                <a16:creationId xmlns:a16="http://schemas.microsoft.com/office/drawing/2014/main" id="{96B312DF-E559-344D-0E4A-135935037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22" y="2361397"/>
            <a:ext cx="5148390" cy="28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B0E76E2-E92C-5776-C45B-A43F4974E065}"/>
              </a:ext>
            </a:extLst>
          </p:cNvPr>
          <p:cNvSpPr/>
          <p:nvPr/>
        </p:nvSpPr>
        <p:spPr>
          <a:xfrm>
            <a:off x="7826662" y="5399219"/>
            <a:ext cx="292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（元：郭守敬）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眩晕的脸轮廓 纯色填充">
            <a:extLst>
              <a:ext uri="{FF2B5EF4-FFF2-40B4-BE49-F238E27FC236}">
                <a16:creationId xmlns:a16="http://schemas.microsoft.com/office/drawing/2014/main" id="{6F3EAA8E-BB35-6D5D-CC9E-4ED8AD5DB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i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θ 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坐标系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绕 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轴正向旋转角度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θ 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/>
          <p:cNvSpPr/>
          <p:nvPr/>
        </p:nvSpPr>
        <p:spPr>
          <a:xfrm>
            <a:off x="407987" y="4887843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反向矩阵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3105F2-0D80-3A26-5B30-82541BCC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08" y="1878100"/>
            <a:ext cx="2990255" cy="31376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DA0746-C2DC-D4F5-8E3E-CFB2822C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" y="5631933"/>
            <a:ext cx="6129779" cy="8261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51EBEF-1253-57FA-5D25-2B5EC7B15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047" y="966287"/>
            <a:ext cx="3882044" cy="476319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EF56202B-CED2-8DAB-5B0F-277607826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8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26811</TotalTime>
  <Words>1733</Words>
  <Application>Microsoft Office PowerPoint</Application>
  <PresentationFormat>宽屏</PresentationFormat>
  <Paragraphs>453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华文行楷</vt:lpstr>
      <vt:lpstr>微软雅黑</vt:lpstr>
      <vt:lpstr>Arial</vt:lpstr>
      <vt:lpstr>Calibri</vt:lpstr>
      <vt:lpstr>Cambria Math</vt:lpstr>
      <vt:lpstr>Times New Roman</vt:lpstr>
      <vt:lpstr>Wingdings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410</cp:revision>
  <dcterms:created xsi:type="dcterms:W3CDTF">2022-10-24T14:28:29Z</dcterms:created>
  <dcterms:modified xsi:type="dcterms:W3CDTF">2024-01-01T08:58:01Z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