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87" r:id="rId2"/>
    <p:sldId id="293" r:id="rId3"/>
    <p:sldId id="302" r:id="rId4"/>
    <p:sldId id="303" r:id="rId5"/>
    <p:sldId id="314" r:id="rId6"/>
    <p:sldId id="312" r:id="rId7"/>
    <p:sldId id="305" r:id="rId8"/>
    <p:sldId id="315" r:id="rId9"/>
    <p:sldId id="308" r:id="rId10"/>
    <p:sldId id="313" r:id="rId11"/>
    <p:sldId id="317" r:id="rId12"/>
    <p:sldId id="320" r:id="rId13"/>
    <p:sldId id="321" r:id="rId14"/>
    <p:sldId id="309" r:id="rId15"/>
    <p:sldId id="318" r:id="rId16"/>
    <p:sldId id="319" r:id="rId17"/>
    <p:sldId id="316" r:id="rId18"/>
    <p:sldId id="30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1" d="100"/>
          <a:sy n="101" d="100"/>
        </p:scale>
        <p:origin x="132" y="162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2023/7/31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8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43.wmf"/><Relationship Id="rId21" Type="http://schemas.openxmlformats.org/officeDocument/2006/relationships/image" Target="../media/image52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0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5" Type="http://schemas.openxmlformats.org/officeDocument/2006/relationships/image" Target="../media/image49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6.wmf"/><Relationship Id="rId14" Type="http://schemas.openxmlformats.org/officeDocument/2006/relationships/oleObject" Target="../embeddings/oleObject4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image" Target="../media/image46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24.wmf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0.wmf"/><Relationship Id="rId3" Type="http://schemas.openxmlformats.org/officeDocument/2006/relationships/image" Target="../media/image37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9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9.wmf"/><Relationship Id="rId5" Type="http://schemas.openxmlformats.org/officeDocument/2006/relationships/image" Target="../media/image29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56113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959673"/>
              </p:ext>
            </p:extLst>
          </p:nvPr>
        </p:nvGraphicFramePr>
        <p:xfrm>
          <a:off x="5423625" y="1873447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3625" y="1873447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2697"/>
              </p:ext>
            </p:extLst>
          </p:nvPr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B758B99-E17F-1343-83A7-723E2C1BCF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428707"/>
              </p:ext>
            </p:extLst>
          </p:nvPr>
        </p:nvGraphicFramePr>
        <p:xfrm>
          <a:off x="1778030" y="446480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376080" imgH="365040" progId="Equation.AxMath">
                  <p:embed/>
                </p:oleObj>
              </mc:Choice>
              <mc:Fallback>
                <p:oleObj name="AxMath" r:id="rId8" imgW="3376080" imgH="365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542BB98-8B30-703A-CA4F-7E10FC61F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78030" y="446480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1234"/>
              </p:ext>
            </p:extLst>
          </p:nvPr>
        </p:nvGraphicFramePr>
        <p:xfrm>
          <a:off x="3117794" y="5664716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440720" imgH="199800" progId="Equation.AxMath">
                  <p:embed/>
                </p:oleObj>
              </mc:Choice>
              <mc:Fallback>
                <p:oleObj name="AxMath" r:id="rId10" imgW="14407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2E9472F-741E-C0B9-3200-B7B9CE21C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17794" y="5664716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42574"/>
              </p:ext>
            </p:extLst>
          </p:nvPr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60320" imgH="192240" progId="Equation.AxMath">
                  <p:embed/>
                </p:oleObj>
              </mc:Choice>
              <mc:Fallback>
                <p:oleObj name="AxMath" r:id="rId12" imgW="760320" imgH="192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AA01DC-9CD2-F267-77A4-DBCF7352C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51705"/>
              </p:ext>
            </p:extLst>
          </p:nvPr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320" imgH="190440" progId="Equation.AxMath">
                  <p:embed/>
                </p:oleObj>
              </mc:Choice>
              <mc:Fallback>
                <p:oleObj name="AxMath" r:id="rId14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1B4F13-C7DE-7AB4-F436-193231C6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44669"/>
              </p:ext>
            </p:extLst>
          </p:nvPr>
        </p:nvGraphicFramePr>
        <p:xfrm>
          <a:off x="11100926" y="3461783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84680" imgH="190440" progId="Equation.AxMath">
                  <p:embed/>
                </p:oleObj>
              </mc:Choice>
              <mc:Fallback>
                <p:oleObj name="AxMath" r:id="rId16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78DC4-9B3F-194E-4356-098F0699B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100926" y="3461783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42381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712982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567585"/>
              </p:ext>
            </p:extLst>
          </p:nvPr>
        </p:nvGraphicFramePr>
        <p:xfrm>
          <a:off x="10837843" y="5051774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10160" imgH="189000" progId="Equation.AxMath">
                  <p:embed/>
                </p:oleObj>
              </mc:Choice>
              <mc:Fallback>
                <p:oleObj name="AxMath" r:id="rId18" imgW="11016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837843" y="5051774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127437"/>
              </p:ext>
            </p:extLst>
          </p:nvPr>
        </p:nvGraphicFramePr>
        <p:xfrm>
          <a:off x="11061210" y="6002854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200160" imgH="192240" progId="Equation.AxMath">
                  <p:embed/>
                </p:oleObj>
              </mc:Choice>
              <mc:Fallback>
                <p:oleObj name="AxMath" r:id="rId20" imgW="20016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061210" y="6002854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73235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823927"/>
            <a:ext cx="0" cy="889055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420868"/>
            <a:ext cx="0" cy="54858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</p:cNvCxnSpPr>
          <p:nvPr/>
        </p:nvCxnSpPr>
        <p:spPr>
          <a:xfrm flipH="1">
            <a:off x="9668630" y="4268454"/>
            <a:ext cx="599056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8206395" y="4099177"/>
            <a:ext cx="1462235" cy="338554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5D25BD-F483-8E95-60E3-D8E483566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161141"/>
              </p:ext>
            </p:extLst>
          </p:nvPr>
        </p:nvGraphicFramePr>
        <p:xfrm>
          <a:off x="5030787" y="1252930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376080" imgH="365040" progId="Equation.AxMath">
                  <p:embed/>
                </p:oleObj>
              </mc:Choice>
              <mc:Fallback>
                <p:oleObj name="AxMath" r:id="rId2" imgW="3376080" imgH="365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5EDC79-D81F-4583-F551-AE63C6ACA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0787" y="1252930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C3573-2DF6-9D55-2767-10CCE04A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492782"/>
              </p:ext>
            </p:extLst>
          </p:nvPr>
        </p:nvGraphicFramePr>
        <p:xfrm>
          <a:off x="1854200" y="2320344"/>
          <a:ext cx="3651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5920" imgH="379440" progId="Equation.AxMath">
                  <p:embed/>
                </p:oleObj>
              </mc:Choice>
              <mc:Fallback>
                <p:oleObj name="AxMath" r:id="rId4" imgW="1825920" imgH="37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4200" y="2320344"/>
                        <a:ext cx="3651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CB8F2E-ADE8-1E3A-F0E1-857BA231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294294"/>
              </p:ext>
            </p:extLst>
          </p:nvPr>
        </p:nvGraphicFramePr>
        <p:xfrm>
          <a:off x="6567487" y="2319970"/>
          <a:ext cx="4714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6920" imgH="379440" progId="Equation.AxMath">
                  <p:embed/>
                </p:oleObj>
              </mc:Choice>
              <mc:Fallback>
                <p:oleObj name="AxMath" r:id="rId6" imgW="2356920" imgH="379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67487" y="2319970"/>
                        <a:ext cx="47148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C545AE-7AEA-DD8E-CEA4-756EE0B8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19262"/>
              </p:ext>
            </p:extLst>
          </p:nvPr>
        </p:nvGraphicFramePr>
        <p:xfrm>
          <a:off x="4208462" y="3590552"/>
          <a:ext cx="2359025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79720" imgH="1658880" progId="Equation.AxMath">
                  <p:embed/>
                </p:oleObj>
              </mc:Choice>
              <mc:Fallback>
                <p:oleObj name="AxMath" r:id="rId8" imgW="1179720" imgH="1658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08462" y="3590552"/>
                        <a:ext cx="2359025" cy="331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9C5B0C-B579-3E3C-7783-BCFAB4049BA0}"/>
              </a:ext>
            </a:extLst>
          </p:cNvPr>
          <p:cNvSpPr/>
          <p:nvPr/>
        </p:nvSpPr>
        <p:spPr>
          <a:xfrm>
            <a:off x="7585424" y="4124147"/>
            <a:ext cx="164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测量矩阵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0F06-2C18-940A-AA0D-BAAB76A531D6}"/>
              </a:ext>
            </a:extLst>
          </p:cNvPr>
          <p:cNvSpPr/>
          <p:nvPr/>
        </p:nvSpPr>
        <p:spPr>
          <a:xfrm>
            <a:off x="7585424" y="4849379"/>
            <a:ext cx="2244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状态转移矩阵</a:t>
            </a:r>
          </a:p>
        </p:txBody>
      </p:sp>
    </p:spTree>
    <p:extLst>
      <p:ext uri="{BB962C8B-B14F-4D97-AF65-F5344CB8AC3E}">
        <p14:creationId xmlns:p14="http://schemas.microsoft.com/office/powerpoint/2010/main" val="11635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</p:spTree>
    <p:extLst>
      <p:ext uri="{BB962C8B-B14F-4D97-AF65-F5344CB8AC3E}">
        <p14:creationId xmlns:p14="http://schemas.microsoft.com/office/powerpoint/2010/main" val="1622809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 Transition Matrix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</p:spTree>
    <p:extLst>
      <p:ext uri="{BB962C8B-B14F-4D97-AF65-F5344CB8AC3E}">
        <p14:creationId xmlns:p14="http://schemas.microsoft.com/office/powerpoint/2010/main" val="381146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多变量、多个极值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</p:spTree>
    <p:extLst>
      <p:ext uri="{BB962C8B-B14F-4D97-AF65-F5344CB8AC3E}">
        <p14:creationId xmlns:p14="http://schemas.microsoft.com/office/powerpoint/2010/main" val="5478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</p:spTree>
    <p:extLst>
      <p:ext uri="{BB962C8B-B14F-4D97-AF65-F5344CB8AC3E}">
        <p14:creationId xmlns:p14="http://schemas.microsoft.com/office/powerpoint/2010/main" val="1746659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79C76E-F56F-6BA2-A554-CF21F210E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681" y="1069715"/>
            <a:ext cx="8083683" cy="473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53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753597" cy="532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基于右侧信息和数据，给出目标在某时刻的轨道根数；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给出定轨结果的方位角、高度角残差；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比较历元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平赤道坐标系下轨道根数和瞬时真赤道坐标系下轨道根数的差别；如果日期改为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年，差别又是多少？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任选极少量（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个）数据点定轨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点定轨和多点定轨的差异，并尝试分析这种差异的主要来源；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(b)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哪个（些）根数受影响较大；从原理出发你觉得原因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(c)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中的残差是否能当做定轨结果好坏的评价标准？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(d)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选取的极少量数据点的分布和定轨结果之间有没有什么联系？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924830-3B19-1FDB-6D9E-E4E8958E2353}"/>
              </a:ext>
            </a:extLst>
          </p:cNvPr>
          <p:cNvSpPr/>
          <p:nvPr/>
        </p:nvSpPr>
        <p:spPr>
          <a:xfrm>
            <a:off x="8938123" y="2324113"/>
            <a:ext cx="2956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second of day, 	azimuth (deg), 	altitude (deg)</a:t>
            </a:r>
            <a:endParaRPr lang="zh-CN" altLang="zh-CN" sz="1100" dirty="0"/>
          </a:p>
          <a:p>
            <a:r>
              <a:rPr lang="en-US" altLang="zh-CN" sz="1100" dirty="0"/>
              <a:t>28470.9946	271.9361	6.7076</a:t>
            </a:r>
            <a:endParaRPr lang="zh-CN" altLang="zh-CN" sz="1100" dirty="0"/>
          </a:p>
          <a:p>
            <a:r>
              <a:rPr lang="en-US" altLang="zh-CN" sz="1100" dirty="0"/>
              <a:t>28500.9946	275.1601	9.6311</a:t>
            </a:r>
            <a:endParaRPr lang="zh-CN" altLang="zh-CN" sz="1100" dirty="0"/>
          </a:p>
          <a:p>
            <a:r>
              <a:rPr lang="en-US" altLang="zh-CN" sz="1100" dirty="0"/>
              <a:t>28518.9946	277.6250	11.6617</a:t>
            </a:r>
            <a:endParaRPr lang="zh-CN" altLang="zh-CN" sz="1100" dirty="0"/>
          </a:p>
          <a:p>
            <a:r>
              <a:rPr lang="en-US" altLang="zh-CN" sz="1100" dirty="0"/>
              <a:t>28542.9946	281.7988	14.8009</a:t>
            </a:r>
            <a:endParaRPr lang="zh-CN" altLang="zh-CN" sz="1100" dirty="0"/>
          </a:p>
          <a:p>
            <a:r>
              <a:rPr lang="en-US" altLang="zh-CN" sz="1100" dirty="0"/>
              <a:t>28566.9946	287.4667	18.5502</a:t>
            </a:r>
            <a:endParaRPr lang="zh-CN" altLang="zh-CN" sz="1100" dirty="0"/>
          </a:p>
          <a:p>
            <a:r>
              <a:rPr lang="en-US" altLang="zh-CN" sz="1100" dirty="0"/>
              <a:t>28590.9946	295.4322	23.0017</a:t>
            </a:r>
            <a:endParaRPr lang="zh-CN" altLang="zh-CN" sz="1100" dirty="0"/>
          </a:p>
          <a:p>
            <a:r>
              <a:rPr lang="en-US" altLang="zh-CN" sz="1100" dirty="0"/>
              <a:t>28614.9946	306.9108	27.9622</a:t>
            </a:r>
            <a:endParaRPr lang="zh-CN" altLang="zh-CN" sz="1100" dirty="0"/>
          </a:p>
          <a:p>
            <a:r>
              <a:rPr lang="en-US" altLang="zh-CN" sz="1100" dirty="0"/>
              <a:t>28639.9946	323.9602	32.6148</a:t>
            </a:r>
            <a:endParaRPr lang="zh-CN" altLang="zh-CN" sz="1100" dirty="0"/>
          </a:p>
          <a:p>
            <a:r>
              <a:rPr lang="en-US" altLang="zh-CN" sz="1100" dirty="0"/>
              <a:t>28663.9946	344.6457	34.5228</a:t>
            </a:r>
            <a:endParaRPr lang="zh-CN" altLang="zh-CN" sz="1100" dirty="0"/>
          </a:p>
          <a:p>
            <a:r>
              <a:rPr lang="en-US" altLang="zh-CN" sz="1100" dirty="0"/>
              <a:t>28688.9946	6.0186	32.3749</a:t>
            </a:r>
            <a:endParaRPr lang="zh-CN" altLang="zh-CN" sz="1100" dirty="0"/>
          </a:p>
          <a:p>
            <a:r>
              <a:rPr lang="en-US" altLang="zh-CN" sz="1100" dirty="0"/>
              <a:t>28712.9946	22.1247	27.8551</a:t>
            </a:r>
            <a:endParaRPr lang="zh-CN" altLang="zh-CN" sz="1100" dirty="0"/>
          </a:p>
          <a:p>
            <a:r>
              <a:rPr lang="en-US" altLang="zh-CN" sz="1100" dirty="0"/>
              <a:t>28735.9946	33.0931	23.1380</a:t>
            </a:r>
            <a:endParaRPr lang="zh-CN" altLang="zh-CN" sz="1100" dirty="0"/>
          </a:p>
          <a:p>
            <a:r>
              <a:rPr lang="en-US" altLang="zh-CN" sz="1100" dirty="0"/>
              <a:t>28761.9946	41.6469	18.3515</a:t>
            </a:r>
            <a:endParaRPr lang="zh-CN" altLang="zh-CN" sz="1100" dirty="0"/>
          </a:p>
          <a:p>
            <a:r>
              <a:rPr lang="en-US" altLang="zh-CN" sz="1100" dirty="0"/>
              <a:t>28786.9946	47.3865	14.5154</a:t>
            </a:r>
            <a:endParaRPr lang="zh-CN" altLang="zh-CN" sz="1100" dirty="0"/>
          </a:p>
          <a:p>
            <a:r>
              <a:rPr lang="en-US" altLang="zh-CN" sz="1100" dirty="0"/>
              <a:t>28810.9946	51.44	11.4344</a:t>
            </a:r>
            <a:endParaRPr lang="zh-CN" altLang="zh-CN" sz="1100" dirty="0"/>
          </a:p>
          <a:p>
            <a:r>
              <a:rPr lang="en-US" altLang="zh-CN" sz="1100" dirty="0"/>
              <a:t>28835.9946	54.655	8.7339</a:t>
            </a:r>
            <a:endParaRPr lang="zh-CN" altLang="zh-CN" sz="1100" dirty="0"/>
          </a:p>
          <a:p>
            <a:r>
              <a:rPr lang="en-US" altLang="zh-CN" sz="1100" dirty="0"/>
              <a:t>28860.9946	57.1686	6.4067</a:t>
            </a:r>
            <a:endParaRPr lang="zh-CN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32F90-4102-9C73-5570-F728930DDFC8}"/>
              </a:ext>
            </a:extLst>
          </p:cNvPr>
          <p:cNvSpPr/>
          <p:nvPr/>
        </p:nvSpPr>
        <p:spPr>
          <a:xfrm>
            <a:off x="9235932" y="1682869"/>
            <a:ext cx="225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3</a:t>
            </a:r>
            <a:r>
              <a:rPr lang="zh-CN" altLang="en-US" sz="1200" dirty="0"/>
              <a:t>月</a:t>
            </a:r>
            <a:r>
              <a:rPr lang="en-US" altLang="zh-CN" sz="1200" dirty="0"/>
              <a:t>30</a:t>
            </a:r>
            <a:r>
              <a:rPr lang="zh-CN" altLang="en-US" sz="1200" dirty="0"/>
              <a:t>日</a:t>
            </a:r>
          </a:p>
          <a:p>
            <a:r>
              <a:rPr lang="zh-CN" altLang="en-US" sz="1200" dirty="0"/>
              <a:t>测站坐标</a:t>
            </a:r>
            <a:r>
              <a:rPr lang="en-US" altLang="zh-CN" sz="1200" dirty="0"/>
              <a:t>: 120°E, 36°N, 40 m</a:t>
            </a: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6999" y="1746934"/>
            <a:ext cx="7280653" cy="480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基于少量观测量获取轨道初值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先验信息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精密定轨原理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轨道改进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2022-09-30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2022-10-21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2022-11-11+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面临场景：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弧段短、数据少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坐标系：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通常：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地心平赤道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也可以：瞬时地心真赤道坐标系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：计算地球自转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：计算历元时间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59DD92-2603-26FB-BE9F-AFED9B043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04"/>
              </p:ext>
            </p:extLst>
          </p:nvPr>
        </p:nvGraphicFramePr>
        <p:xfrm>
          <a:off x="9014248" y="3743453"/>
          <a:ext cx="1771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86320" imgH="199800" progId="Equation.AxMath">
                  <p:embed/>
                </p:oleObj>
              </mc:Choice>
              <mc:Fallback>
                <p:oleObj name="AxMath" r:id="rId2" imgW="886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4248" y="3743453"/>
                        <a:ext cx="1771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2AF68D-884D-BB27-DACD-BE025396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46"/>
              </p:ext>
            </p:extLst>
          </p:nvPr>
        </p:nvGraphicFramePr>
        <p:xfrm>
          <a:off x="9369254" y="2755638"/>
          <a:ext cx="1073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7120" imgH="192960" progId="Equation.AxMath">
                  <p:embed/>
                </p:oleObj>
              </mc:Choice>
              <mc:Fallback>
                <p:oleObj name="AxMath" r:id="rId4" imgW="537120" imgH="192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F59DD92-2603-26FB-BE9F-AFED9B043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254" y="2755638"/>
                        <a:ext cx="1073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3BDE8B2-9D88-4E6C-3E7A-C2A2ED7B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20886"/>
              </p:ext>
            </p:extLst>
          </p:nvPr>
        </p:nvGraphicFramePr>
        <p:xfrm>
          <a:off x="11552320" y="3241332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6960" imgH="190440" progId="Equation.AxMath">
                  <p:embed/>
                </p:oleObj>
              </mc:Choice>
              <mc:Fallback>
                <p:oleObj name="AxMath" r:id="rId6" imgW="15696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22AF68D-884D-BB27-DACD-BE025396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52320" y="3241332"/>
                        <a:ext cx="314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BEB4AD-4C97-A30A-C55A-F5FB1F90CF45}"/>
              </a:ext>
            </a:extLst>
          </p:cNvPr>
          <p:cNvCxnSpPr>
            <a:cxnSpLocks/>
          </p:cNvCxnSpPr>
          <p:nvPr/>
        </p:nvCxnSpPr>
        <p:spPr>
          <a:xfrm flipV="1">
            <a:off x="8326867" y="2999308"/>
            <a:ext cx="584617" cy="34474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95A78-49EC-0C86-1872-00CBE94B33F8}"/>
              </a:ext>
            </a:extLst>
          </p:cNvPr>
          <p:cNvCxnSpPr>
            <a:cxnSpLocks/>
          </p:cNvCxnSpPr>
          <p:nvPr/>
        </p:nvCxnSpPr>
        <p:spPr>
          <a:xfrm>
            <a:off x="10832248" y="2989899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32BBA7-AD9C-21FB-F153-FCC3DB817CEB}"/>
              </a:ext>
            </a:extLst>
          </p:cNvPr>
          <p:cNvCxnSpPr>
            <a:cxnSpLocks/>
          </p:cNvCxnSpPr>
          <p:nvPr/>
        </p:nvCxnSpPr>
        <p:spPr>
          <a:xfrm flipV="1">
            <a:off x="10832247" y="3602069"/>
            <a:ext cx="584617" cy="2938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31518D4-2535-7333-7BFB-35717F566438}"/>
              </a:ext>
            </a:extLst>
          </p:cNvPr>
          <p:cNvSpPr/>
          <p:nvPr/>
        </p:nvSpPr>
        <p:spPr>
          <a:xfrm>
            <a:off x="7153614" y="3316613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D859DF-63E1-E82A-11E4-813638823C3D}"/>
              </a:ext>
            </a:extLst>
          </p:cNvPr>
          <p:cNvCxnSpPr>
            <a:cxnSpLocks/>
          </p:cNvCxnSpPr>
          <p:nvPr/>
        </p:nvCxnSpPr>
        <p:spPr>
          <a:xfrm>
            <a:off x="8313186" y="3644508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F5CE35E-7ECF-C7F9-095B-C10E286C1336}"/>
              </a:ext>
            </a:extLst>
          </p:cNvPr>
          <p:cNvSpPr/>
          <p:nvPr/>
        </p:nvSpPr>
        <p:spPr>
          <a:xfrm>
            <a:off x="9088304" y="2375481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27D634-E605-6B6B-9070-F5FE7FFE46BE}"/>
              </a:ext>
            </a:extLst>
          </p:cNvPr>
          <p:cNvSpPr/>
          <p:nvPr/>
        </p:nvSpPr>
        <p:spPr>
          <a:xfrm>
            <a:off x="9162361" y="4205237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72D05E-48B4-311B-3557-3B25397C21E1}"/>
              </a:ext>
            </a:extLst>
          </p:cNvPr>
          <p:cNvSpPr/>
          <p:nvPr/>
        </p:nvSpPr>
        <p:spPr>
          <a:xfrm>
            <a:off x="6055586" y="1642899"/>
            <a:ext cx="4771762" cy="428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早期分类：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书上：广义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E7170E-6170-4A93-BDEB-F578A9D06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742287"/>
              </p:ext>
            </p:extLst>
          </p:nvPr>
        </p:nvGraphicFramePr>
        <p:xfrm>
          <a:off x="4991439" y="5711149"/>
          <a:ext cx="2162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1080" imgH="403920" progId="Equation.AxMath">
                  <p:embed/>
                </p:oleObj>
              </mc:Choice>
              <mc:Fallback>
                <p:oleObj name="AxMath" r:id="rId8" imgW="1081080" imgH="40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439" y="5711149"/>
                        <a:ext cx="21621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8C1EFD-E40E-F362-0408-3E8623DAFE7D}"/>
              </a:ext>
            </a:extLst>
          </p:cNvPr>
          <p:cNvSpPr/>
          <p:nvPr/>
        </p:nvSpPr>
        <p:spPr>
          <a:xfrm>
            <a:off x="329297" y="5456357"/>
            <a:ext cx="4152259" cy="1017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5536137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测量几何关系：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站坐标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观测矢量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74793-0047-FA6D-C942-A1B3D920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98920"/>
              </p:ext>
            </p:extLst>
          </p:nvPr>
        </p:nvGraphicFramePr>
        <p:xfrm>
          <a:off x="2405427" y="2279225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18480" imgH="190440" progId="Equation.AxMath">
                  <p:embed/>
                </p:oleObj>
              </mc:Choice>
              <mc:Fallback>
                <p:oleObj name="AxMath" r:id="rId2" imgW="61848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427" y="2279225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9EA63-B9B6-470D-E1DA-80A43023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74366"/>
              </p:ext>
            </p:extLst>
          </p:nvPr>
        </p:nvGraphicFramePr>
        <p:xfrm>
          <a:off x="2690349" y="2752737"/>
          <a:ext cx="181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7200" imgH="196560" progId="Equation.AxMath">
                  <p:embed/>
                </p:oleObj>
              </mc:Choice>
              <mc:Fallback>
                <p:oleObj name="AxMath" r:id="rId4" imgW="907200" imgH="196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349" y="2752737"/>
                        <a:ext cx="1812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DBAD72-2FC1-CC89-A559-312C0BA3854B}"/>
              </a:ext>
            </a:extLst>
          </p:cNvPr>
          <p:cNvSpPr/>
          <p:nvPr/>
        </p:nvSpPr>
        <p:spPr>
          <a:xfrm>
            <a:off x="1507064" y="3791169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赤道测角资料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56D91-7A10-0E04-DB28-465FCCD1655A}"/>
              </a:ext>
            </a:extLst>
          </p:cNvPr>
          <p:cNvSpPr/>
          <p:nvPr/>
        </p:nvSpPr>
        <p:spPr>
          <a:xfrm>
            <a:off x="4274636" y="3795928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地平测角资料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FC2FDBD-9DFD-307A-99D4-385A58CF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3830"/>
              </p:ext>
            </p:extLst>
          </p:nvPr>
        </p:nvGraphicFramePr>
        <p:xfrm>
          <a:off x="2923995" y="3146437"/>
          <a:ext cx="232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63160" imgH="227880" progId="Equation.AxMath">
                  <p:embed/>
                </p:oleObj>
              </mc:Choice>
              <mc:Fallback>
                <p:oleObj name="AxMath" r:id="rId6" imgW="1163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3995" y="3146437"/>
                        <a:ext cx="2327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7FCF09-C13A-371A-32A9-6A3088B50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5992"/>
              </p:ext>
            </p:extLst>
          </p:nvPr>
        </p:nvGraphicFramePr>
        <p:xfrm>
          <a:off x="996212" y="4165842"/>
          <a:ext cx="4742165" cy="91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68120" imgH="550080" progId="Equation.AxMath">
                  <p:embed/>
                </p:oleObj>
              </mc:Choice>
              <mc:Fallback>
                <p:oleObj name="AxMath" r:id="rId8" imgW="28681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212" y="4165842"/>
                        <a:ext cx="4742165" cy="91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DA94C56-3AC8-2F29-733E-E320147C8168}"/>
              </a:ext>
            </a:extLst>
          </p:cNvPr>
          <p:cNvSpPr/>
          <p:nvPr/>
        </p:nvSpPr>
        <p:spPr>
          <a:xfrm>
            <a:off x="2968797" y="4775756"/>
            <a:ext cx="1623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（忽略了极移）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01AA91-81EB-522C-6C00-8F44465D4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3581"/>
              </p:ext>
            </p:extLst>
          </p:nvPr>
        </p:nvGraphicFramePr>
        <p:xfrm>
          <a:off x="1055389" y="5631665"/>
          <a:ext cx="3426167" cy="84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39200" imgH="550080" progId="Equation.AxMath">
                  <p:embed/>
                </p:oleObj>
              </mc:Choice>
              <mc:Fallback>
                <p:oleObj name="AxMath" r:id="rId10" imgW="2239200" imgH="550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5389" y="5631665"/>
                        <a:ext cx="3426167" cy="84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CD0C29C-20B4-2C2D-9BDA-CA410C04002D}"/>
              </a:ext>
            </a:extLst>
          </p:cNvPr>
          <p:cNvSpPr/>
          <p:nvPr/>
        </p:nvSpPr>
        <p:spPr>
          <a:xfrm>
            <a:off x="126246" y="5456357"/>
            <a:ext cx="207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瞬时真赤道下：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A03F3-5113-10FE-512B-70DC5C3FBC2C}"/>
              </a:ext>
            </a:extLst>
          </p:cNvPr>
          <p:cNvSpPr/>
          <p:nvPr/>
        </p:nvSpPr>
        <p:spPr>
          <a:xfrm>
            <a:off x="5944124" y="1052513"/>
            <a:ext cx="6186244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运动方程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               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29BA2F-214E-345C-CF9C-6D693F308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85635"/>
              </p:ext>
            </p:extLst>
          </p:nvPr>
        </p:nvGraphicFramePr>
        <p:xfrm>
          <a:off x="7157671" y="4224196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193480" imgH="239040" progId="Equation.AxMath">
                  <p:embed/>
                </p:oleObj>
              </mc:Choice>
              <mc:Fallback>
                <p:oleObj name="AxMath" r:id="rId12" imgW="2193480" imgH="239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1509AE-773A-4FA2-D9D9-C5F8D666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57671" y="4224196"/>
                        <a:ext cx="43878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9237E48-7C7A-3446-ABEE-B4B810F3C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7054"/>
              </p:ext>
            </p:extLst>
          </p:nvPr>
        </p:nvGraphicFramePr>
        <p:xfrm>
          <a:off x="7152814" y="1971666"/>
          <a:ext cx="2238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119960" imgH="730080" progId="Equation.AxMath">
                  <p:embed/>
                </p:oleObj>
              </mc:Choice>
              <mc:Fallback>
                <p:oleObj name="AxMath" r:id="rId14" imgW="1119960" imgH="7300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0D52976-A29C-F2AF-A6C2-5DD72862F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2814" y="1971666"/>
                        <a:ext cx="2238375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21FF05D-FD28-8317-059B-105D051CBCE6}"/>
              </a:ext>
            </a:extLst>
          </p:cNvPr>
          <p:cNvSpPr/>
          <p:nvPr/>
        </p:nvSpPr>
        <p:spPr>
          <a:xfrm>
            <a:off x="8743264" y="1802389"/>
            <a:ext cx="287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书上加入了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项和第三体引力通常不需要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727C83B-3C25-A473-7EEB-A0FDCBD79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58132"/>
              </p:ext>
            </p:extLst>
          </p:nvPr>
        </p:nvGraphicFramePr>
        <p:xfrm>
          <a:off x="8214627" y="3736652"/>
          <a:ext cx="1057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8480" imgH="199800" progId="Equation.AxMath">
                  <p:embed/>
                </p:oleObj>
              </mc:Choice>
              <mc:Fallback>
                <p:oleObj name="AxMath" r:id="rId16" imgW="528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7B7BE86-756F-4C96-191E-8D98B845E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14627" y="3736652"/>
                        <a:ext cx="1057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5CE7DB37-F6C2-BAAD-B4EB-1D473978896A}"/>
              </a:ext>
            </a:extLst>
          </p:cNvPr>
          <p:cNvSpPr/>
          <p:nvPr/>
        </p:nvSpPr>
        <p:spPr>
          <a:xfrm>
            <a:off x="8064839" y="4782724"/>
            <a:ext cx="3981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（对于二体问题，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存在封闭表达式）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E532649-72EE-52B9-1893-340471F0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90103"/>
              </p:ext>
            </p:extLst>
          </p:nvPr>
        </p:nvGraphicFramePr>
        <p:xfrm>
          <a:off x="6963908" y="5666200"/>
          <a:ext cx="3825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13040" imgH="230040" progId="Equation.AxMath">
                  <p:embed/>
                </p:oleObj>
              </mc:Choice>
              <mc:Fallback>
                <p:oleObj name="AxMath" r:id="rId18" imgW="1913040" imgH="23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C8BCDF-A52F-5220-BA88-895D5E949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63908" y="5666200"/>
                        <a:ext cx="38258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77958243-B211-53FD-F203-3CDF67D739FA}"/>
              </a:ext>
            </a:extLst>
          </p:cNvPr>
          <p:cNvSpPr/>
          <p:nvPr/>
        </p:nvSpPr>
        <p:spPr>
          <a:xfrm>
            <a:off x="5300757" y="5631064"/>
            <a:ext cx="162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0667EC-335C-A2D0-B82C-5891B6EAFF1A}"/>
              </a:ext>
            </a:extLst>
          </p:cNvPr>
          <p:cNvCxnSpPr>
            <a:cxnSpLocks/>
          </p:cNvCxnSpPr>
          <p:nvPr/>
        </p:nvCxnSpPr>
        <p:spPr>
          <a:xfrm>
            <a:off x="4839629" y="5301762"/>
            <a:ext cx="7246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7E8660-E48B-4903-4C60-9C365574F66A}"/>
              </a:ext>
            </a:extLst>
          </p:cNvPr>
          <p:cNvSpPr/>
          <p:nvPr/>
        </p:nvSpPr>
        <p:spPr>
          <a:xfrm>
            <a:off x="8365381" y="6130137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未知量（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5" grpId="0"/>
      <p:bldP spid="20" grpId="0"/>
      <p:bldP spid="21" grpId="0"/>
      <p:bldP spid="24" grpId="0"/>
      <p:bldP spid="27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表达式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AD3D5B-1D1C-37A8-41BC-F9075AF57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71613"/>
              </p:ext>
            </p:extLst>
          </p:nvPr>
        </p:nvGraphicFramePr>
        <p:xfrm>
          <a:off x="4962842" y="3860799"/>
          <a:ext cx="70167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788360" imgH="1846080" progId="Equation.AxMath">
                  <p:embed/>
                </p:oleObj>
              </mc:Choice>
              <mc:Fallback>
                <p:oleObj name="AxMath" r:id="rId2" imgW="4788360" imgH="1846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54B484-029F-E334-D467-E9087A78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842" y="3860799"/>
                        <a:ext cx="7016750" cy="2708275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3E15EF-02E1-51DC-64A5-9C0247190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12376"/>
              </p:ext>
            </p:extLst>
          </p:nvPr>
        </p:nvGraphicFramePr>
        <p:xfrm>
          <a:off x="10453688" y="56086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3280" imgH="196920" progId="Equation.AxMath">
                  <p:embed/>
                </p:oleObj>
              </mc:Choice>
              <mc:Fallback>
                <p:oleObj name="AxMath" r:id="rId4" imgW="413280" imgH="1969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86D12D3-68CF-A22D-86D7-A2372CB92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3688" y="5608637"/>
                        <a:ext cx="825500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56555A1-42FC-A235-D048-505E40085225}"/>
              </a:ext>
            </a:extLst>
          </p:cNvPr>
          <p:cNvSpPr/>
          <p:nvPr/>
        </p:nvSpPr>
        <p:spPr>
          <a:xfrm>
            <a:off x="10085871" y="6101039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归一化量纲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2F3544-26A1-1489-808A-83762E59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3971"/>
              </p:ext>
            </p:extLst>
          </p:nvPr>
        </p:nvGraphicFramePr>
        <p:xfrm>
          <a:off x="3425826" y="1313429"/>
          <a:ext cx="36972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1480" imgH="201600" progId="Equation.AxMath">
                  <p:embed/>
                </p:oleObj>
              </mc:Choice>
              <mc:Fallback>
                <p:oleObj name="AxMath" r:id="rId6" imgW="1851480" imgH="201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C1F0D6B-02DB-E498-0AE5-3CC2A2794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5826" y="1313429"/>
                        <a:ext cx="36972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8FBDF6-F522-838F-8144-9099E8DF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594265"/>
              </p:ext>
            </p:extLst>
          </p:nvPr>
        </p:nvGraphicFramePr>
        <p:xfrm>
          <a:off x="1077913" y="2014747"/>
          <a:ext cx="41846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91960" imgH="236880" progId="Equation.AxMath">
                  <p:embed/>
                </p:oleObj>
              </mc:Choice>
              <mc:Fallback>
                <p:oleObj name="AxMath" r:id="rId8" imgW="2091960" imgH="236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7913" y="2014747"/>
                        <a:ext cx="41846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7AB17A-1149-8B74-E7A9-24176A71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335093"/>
              </p:ext>
            </p:extLst>
          </p:nvPr>
        </p:nvGraphicFramePr>
        <p:xfrm>
          <a:off x="1077913" y="2505284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76480" imgH="348120" progId="Equation.AxMath">
                  <p:embed/>
                </p:oleObj>
              </mc:Choice>
              <mc:Fallback>
                <p:oleObj name="AxMath" r:id="rId10" imgW="207648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843B3CB-8BC0-0D78-1372-E4414F12B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77913" y="2505284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279C5-4500-F6DE-4A17-07C395C43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629179"/>
              </p:ext>
            </p:extLst>
          </p:nvPr>
        </p:nvGraphicFramePr>
        <p:xfrm>
          <a:off x="5980113" y="1821072"/>
          <a:ext cx="4983162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490120" imgH="747360" progId="Equation.AxMath">
                  <p:embed/>
                </p:oleObj>
              </mc:Choice>
              <mc:Fallback>
                <p:oleObj name="AxMath" r:id="rId12" imgW="2490120" imgH="7473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09EC20-07A6-A9F5-D1EC-C57BD4020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80113" y="1821072"/>
                        <a:ext cx="4983162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5420B6-A432-575C-E50F-EF9E8BBF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6922"/>
              </p:ext>
            </p:extLst>
          </p:nvPr>
        </p:nvGraphicFramePr>
        <p:xfrm>
          <a:off x="1200467" y="3908425"/>
          <a:ext cx="32099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04880" imgH="690120" progId="Equation.AxMath">
                  <p:embed/>
                </p:oleObj>
              </mc:Choice>
              <mc:Fallback>
                <p:oleObj name="AxMath" r:id="rId14" imgW="1604880" imgH="6901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8FBDF6-F522-838F-8144-9099E8DF9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467" y="3908425"/>
                        <a:ext cx="3209925" cy="138112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9CAC9-AF15-0522-8D07-9AEB3D9A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800862"/>
              </p:ext>
            </p:extLst>
          </p:nvPr>
        </p:nvGraphicFramePr>
        <p:xfrm>
          <a:off x="1854201" y="5394285"/>
          <a:ext cx="15716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85160" imgH="190440" progId="Equation.AxMath">
                  <p:embed/>
                </p:oleObj>
              </mc:Choice>
              <mc:Fallback>
                <p:oleObj name="AxMath" r:id="rId16" imgW="78516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54201" y="5394285"/>
                        <a:ext cx="15716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C86AB0-C034-3002-8DDF-4F260C0F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451535"/>
              </p:ext>
            </p:extLst>
          </p:nvPr>
        </p:nvGraphicFramePr>
        <p:xfrm>
          <a:off x="520223" y="6021387"/>
          <a:ext cx="4258311" cy="58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779200" imgH="380880" progId="Equation.AxMath">
                  <p:embed/>
                </p:oleObj>
              </mc:Choice>
              <mc:Fallback>
                <p:oleObj name="AxMath" r:id="rId18" imgW="2779200" imgH="380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D99CAC9-AF15-0522-8D07-9AEB3D9A2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20223" y="6021387"/>
                        <a:ext cx="4258311" cy="583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F33D644-76F1-8D30-EB1B-E83B8711A4EE}"/>
              </a:ext>
            </a:extLst>
          </p:cNvPr>
          <p:cNvSpPr/>
          <p:nvPr/>
        </p:nvSpPr>
        <p:spPr>
          <a:xfrm>
            <a:off x="470215" y="5719702"/>
            <a:ext cx="3880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用下式替代解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083323-527D-F75D-E98A-EAC84676749B}"/>
              </a:ext>
            </a:extLst>
          </p:cNvPr>
          <p:cNvSpPr/>
          <p:nvPr/>
        </p:nvSpPr>
        <p:spPr>
          <a:xfrm>
            <a:off x="470215" y="3337084"/>
            <a:ext cx="26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封闭表达式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62D23-2C84-144A-3344-EE7C178871F1}"/>
              </a:ext>
            </a:extLst>
          </p:cNvPr>
          <p:cNvSpPr/>
          <p:nvPr/>
        </p:nvSpPr>
        <p:spPr>
          <a:xfrm>
            <a:off x="4611846" y="3306783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</a:t>
            </a:r>
          </a:p>
        </p:txBody>
      </p:sp>
    </p:spTree>
    <p:extLst>
      <p:ext uri="{BB962C8B-B14F-4D97-AF65-F5344CB8AC3E}">
        <p14:creationId xmlns:p14="http://schemas.microsoft.com/office/powerpoint/2010/main" val="23553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C593B4-8519-5A04-64D4-5175792F82D9}"/>
              </a:ext>
            </a:extLst>
          </p:cNvPr>
          <p:cNvSpPr/>
          <p:nvPr/>
        </p:nvSpPr>
        <p:spPr>
          <a:xfrm>
            <a:off x="6807059" y="1149272"/>
            <a:ext cx="4989212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开始阶段不建议使用封闭表达式，避免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迭代停止判定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 (root mean square)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定轨流程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7617B8-C096-86F0-CBAC-C64DE56B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39918"/>
              </p:ext>
            </p:extLst>
          </p:nvPr>
        </p:nvGraphicFramePr>
        <p:xfrm>
          <a:off x="2032664" y="1817622"/>
          <a:ext cx="2914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6920" imgH="230040" progId="Equation.AxMath">
                  <p:embed/>
                </p:oleObj>
              </mc:Choice>
              <mc:Fallback>
                <p:oleObj name="AxMath" r:id="rId2" imgW="1456920" imgH="230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2D6BB3-82DA-ABAC-F7A7-B94A6F99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64" y="1817622"/>
                        <a:ext cx="2914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6168A9-BA6A-774C-995C-0CCC04C6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31079"/>
              </p:ext>
            </p:extLst>
          </p:nvPr>
        </p:nvGraphicFramePr>
        <p:xfrm>
          <a:off x="965481" y="2665048"/>
          <a:ext cx="589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17400" imgH="599040" progId="Equation.AxMath">
                  <p:embed/>
                </p:oleObj>
              </mc:Choice>
              <mc:Fallback>
                <p:oleObj name="AxMath" r:id="rId4" imgW="3317400" imgH="59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481" y="2665048"/>
                        <a:ext cx="5895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6387875-24F0-A433-590D-16096BAC89EA}"/>
              </a:ext>
            </a:extLst>
          </p:cNvPr>
          <p:cNvSpPr/>
          <p:nvPr/>
        </p:nvSpPr>
        <p:spPr>
          <a:xfrm>
            <a:off x="1152680" y="4096355"/>
            <a:ext cx="441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只有两个独立，需要至少三次观测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AA0130-7449-4299-850A-65D28F51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07588"/>
              </p:ext>
            </p:extLst>
          </p:nvPr>
        </p:nvGraphicFramePr>
        <p:xfrm>
          <a:off x="8145866" y="1341253"/>
          <a:ext cx="1987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4320" imgH="194760" progId="Equation.AxMath">
                  <p:embed/>
                </p:oleObj>
              </mc:Choice>
              <mc:Fallback>
                <p:oleObj name="AxMath" r:id="rId6" imgW="994320" imgH="194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136F89-8EC9-AF4E-CB74-5E2027F7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45866" y="1341253"/>
                        <a:ext cx="19875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B7F0FE-7D3C-57CE-7DA1-2807790D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049422"/>
              </p:ext>
            </p:extLst>
          </p:nvPr>
        </p:nvGraphicFramePr>
        <p:xfrm>
          <a:off x="7397451" y="4429152"/>
          <a:ext cx="463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16600" imgH="194760" progId="Equation.AxMath">
                  <p:embed/>
                </p:oleObj>
              </mc:Choice>
              <mc:Fallback>
                <p:oleObj name="AxMath" r:id="rId8" imgW="2316600" imgH="194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02FB49-B52E-63E1-9333-6791B77C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97451" y="4429152"/>
                        <a:ext cx="46323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D7509E9-BA0C-C837-DD80-76B94EAAA1D0}"/>
              </a:ext>
            </a:extLst>
          </p:cNvPr>
          <p:cNvSpPr/>
          <p:nvPr/>
        </p:nvSpPr>
        <p:spPr>
          <a:xfrm>
            <a:off x="10165347" y="1334829"/>
            <a:ext cx="204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（匀速直线运动）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F890E9-D7FA-C14B-B8DF-6EFB911D6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371393"/>
              </p:ext>
            </p:extLst>
          </p:nvPr>
        </p:nvGraphicFramePr>
        <p:xfrm>
          <a:off x="8151131" y="2045206"/>
          <a:ext cx="3420070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81360" imgH="348120" progId="Equation.AxMath">
                  <p:embed/>
                </p:oleObj>
              </mc:Choice>
              <mc:Fallback>
                <p:oleObj name="AxMath" r:id="rId10" imgW="1881360" imgH="34812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DAA0130-7449-4299-850A-65D28F51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51131" y="2045206"/>
                        <a:ext cx="3420070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2812D8-115B-DFCB-5135-C60160EB7888}"/>
              </a:ext>
            </a:extLst>
          </p:cNvPr>
          <p:cNvSpPr/>
          <p:nvPr/>
        </p:nvSpPr>
        <p:spPr>
          <a:xfrm>
            <a:off x="8404419" y="1676413"/>
            <a:ext cx="1470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987CD47-9CF0-E06A-2070-1AA9B477D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3945"/>
              </p:ext>
            </p:extLst>
          </p:nvPr>
        </p:nvGraphicFramePr>
        <p:xfrm>
          <a:off x="2805594" y="4750282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15680" imgH="189360" progId="Equation.AxMath">
                  <p:embed/>
                </p:oleObj>
              </mc:Choice>
              <mc:Fallback>
                <p:oleObj name="AxMath" r:id="rId12" imgW="71568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5594" y="4750282"/>
                        <a:ext cx="215741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F262D9F-1128-3BE4-CC72-EEB331920FF0}"/>
              </a:ext>
            </a:extLst>
          </p:cNvPr>
          <p:cNvSpPr/>
          <p:nvPr/>
        </p:nvSpPr>
        <p:spPr>
          <a:xfrm>
            <a:off x="353590" y="2996572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A303FE-6CE1-872C-DB93-B6D4C65E3294}"/>
              </a:ext>
            </a:extLst>
          </p:cNvPr>
          <p:cNvSpPr/>
          <p:nvPr/>
        </p:nvSpPr>
        <p:spPr>
          <a:xfrm>
            <a:off x="2152777" y="4837625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5E652F6-3A5B-F406-172D-2E90BF394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91057"/>
              </p:ext>
            </p:extLst>
          </p:nvPr>
        </p:nvGraphicFramePr>
        <p:xfrm>
          <a:off x="5464470" y="4141737"/>
          <a:ext cx="727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63240" imgH="189360" progId="Equation.AxMath">
                  <p:embed/>
                </p:oleObj>
              </mc:Choice>
              <mc:Fallback>
                <p:oleObj name="AxMath" r:id="rId14" imgW="36324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4470" y="4141737"/>
                        <a:ext cx="727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E3F4F8-1F57-6441-9AA2-062C150E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299418"/>
              </p:ext>
            </p:extLst>
          </p:nvPr>
        </p:nvGraphicFramePr>
        <p:xfrm>
          <a:off x="8830261" y="3187592"/>
          <a:ext cx="1734568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54000" imgH="348120" progId="Equation.AxMath">
                  <p:embed/>
                </p:oleObj>
              </mc:Choice>
              <mc:Fallback>
                <p:oleObj name="AxMath" r:id="rId16" imgW="95400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30261" y="3187592"/>
                        <a:ext cx="1734568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11B247-12C4-9B49-D812-E99B154E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9890634"/>
              </p:ext>
            </p:extLst>
          </p:nvPr>
        </p:nvGraphicFramePr>
        <p:xfrm>
          <a:off x="7270828" y="5506427"/>
          <a:ext cx="1760606" cy="102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18080" imgH="590040" progId="Equation.AxMath">
                  <p:embed/>
                </p:oleObj>
              </mc:Choice>
              <mc:Fallback>
                <p:oleObj name="AxMath" r:id="rId18" imgW="1018080" imgH="590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128DF5-736A-8904-1559-567031F48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270828" y="5506427"/>
                        <a:ext cx="1760606" cy="102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E7E090A-AC48-8014-AAB9-FD8D8E3D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069044"/>
              </p:ext>
            </p:extLst>
          </p:nvPr>
        </p:nvGraphicFramePr>
        <p:xfrm>
          <a:off x="10554890" y="5651617"/>
          <a:ext cx="1518479" cy="75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850680" imgH="424800" progId="Equation.AxMath">
                  <p:embed/>
                </p:oleObj>
              </mc:Choice>
              <mc:Fallback>
                <p:oleObj name="AxMath" r:id="rId20" imgW="850680" imgH="424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1310BD0-FD96-BE05-F585-EE3720F3C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554890" y="5651617"/>
                        <a:ext cx="1518479" cy="75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091E173B-FB9C-9BD3-2340-304BBC10E728}"/>
              </a:ext>
            </a:extLst>
          </p:cNvPr>
          <p:cNvSpPr/>
          <p:nvPr/>
        </p:nvSpPr>
        <p:spPr>
          <a:xfrm>
            <a:off x="9137519" y="5800547"/>
            <a:ext cx="164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注意经角：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AD41A4-8D89-F0E6-7DEE-D93B59402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155"/>
              </p:ext>
            </p:extLst>
          </p:nvPr>
        </p:nvGraphicFramePr>
        <p:xfrm>
          <a:off x="2488448" y="5231295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647720" imgH="196920" progId="Equation.AxMath">
                  <p:embed/>
                </p:oleObj>
              </mc:Choice>
              <mc:Fallback>
                <p:oleObj name="AxMath" r:id="rId22" imgW="1647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8448" y="5231295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805DE-BB20-3E79-D33E-51EE449E3D07}"/>
              </a:ext>
            </a:extLst>
          </p:cNvPr>
          <p:cNvSpPr/>
          <p:nvPr/>
        </p:nvSpPr>
        <p:spPr>
          <a:xfrm>
            <a:off x="9226446" y="5651617"/>
            <a:ext cx="2846923" cy="759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A99279-4ACF-5CD7-293B-726932667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2443"/>
              </p:ext>
            </p:extLst>
          </p:nvPr>
        </p:nvGraphicFramePr>
        <p:xfrm>
          <a:off x="2075826" y="6128237"/>
          <a:ext cx="458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52280" imgH="189000" progId="Equation.AxMath">
                  <p:embed/>
                </p:oleObj>
              </mc:Choice>
              <mc:Fallback>
                <p:oleObj name="AxMath" r:id="rId24" imgW="152280" imgH="189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75826" y="6128237"/>
                        <a:ext cx="4587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F184D1-BFDB-2BE9-0997-FFA1158F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6143"/>
              </p:ext>
            </p:extLst>
          </p:nvPr>
        </p:nvGraphicFramePr>
        <p:xfrm>
          <a:off x="4112740" y="6128237"/>
          <a:ext cx="425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40760" imgH="189000" progId="Equation.AxMath">
                  <p:embed/>
                </p:oleObj>
              </mc:Choice>
              <mc:Fallback>
                <p:oleObj name="AxMath" r:id="rId26" imgW="1407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A99279-4ACF-5CD7-293B-726932667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12740" y="6128237"/>
                        <a:ext cx="4254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4B9B90-8204-5E90-A9A6-157E7B004573}"/>
              </a:ext>
            </a:extLst>
          </p:cNvPr>
          <p:cNvSpPr/>
          <p:nvPr/>
        </p:nvSpPr>
        <p:spPr>
          <a:xfrm>
            <a:off x="2099309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6A49A-3902-07CF-EBA5-059328571332}"/>
              </a:ext>
            </a:extLst>
          </p:cNvPr>
          <p:cNvSpPr/>
          <p:nvPr/>
        </p:nvSpPr>
        <p:spPr>
          <a:xfrm>
            <a:off x="4042222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</a:t>
            </a:r>
          </a:p>
        </p:txBody>
      </p:sp>
    </p:spTree>
    <p:extLst>
      <p:ext uri="{BB962C8B-B14F-4D97-AF65-F5344CB8AC3E}">
        <p14:creationId xmlns:p14="http://schemas.microsoft.com/office/powerpoint/2010/main" val="3849521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16" grpId="0"/>
      <p:bldP spid="19" grpId="0"/>
      <p:bldP spid="33" grpId="0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最小二乘原理：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残差平方和达极小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9F037E-CBE2-709B-C0CB-B5C20329949D}"/>
              </a:ext>
            </a:extLst>
          </p:cNvPr>
          <p:cNvSpPr/>
          <p:nvPr/>
        </p:nvSpPr>
        <p:spPr>
          <a:xfrm>
            <a:off x="2784323" y="6016108"/>
            <a:ext cx="53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（实际计算中不用求逆：高斯消去法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LU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分解法）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7C9024-B6F8-ADE9-925D-A495FE345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9952"/>
              </p:ext>
            </p:extLst>
          </p:nvPr>
        </p:nvGraphicFramePr>
        <p:xfrm>
          <a:off x="3513499" y="5339685"/>
          <a:ext cx="2759075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9600" imgH="199800" progId="Equation.AxMath">
                  <p:embed/>
                </p:oleObj>
              </mc:Choice>
              <mc:Fallback>
                <p:oleObj name="AxMath" r:id="rId2" imgW="1119600" imgH="1998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FA659CB-DF77-B8E9-F7F7-251A101AC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3499" y="5339685"/>
                        <a:ext cx="2759075" cy="4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870C12A-3551-2256-6A02-2377A2B11DE9}"/>
              </a:ext>
            </a:extLst>
          </p:cNvPr>
          <p:cNvSpPr/>
          <p:nvPr/>
        </p:nvSpPr>
        <p:spPr>
          <a:xfrm>
            <a:off x="2802427" y="539092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A75A9A-F4BF-0B78-6FC5-C4AA1F985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55295"/>
              </p:ext>
            </p:extLst>
          </p:nvPr>
        </p:nvGraphicFramePr>
        <p:xfrm>
          <a:off x="2451108" y="1820085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15680" imgH="189360" progId="Equation.AxMath">
                  <p:embed/>
                </p:oleObj>
              </mc:Choice>
              <mc:Fallback>
                <p:oleObj name="AxMath" r:id="rId4" imgW="715680" imgH="1893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8" y="1820085"/>
                        <a:ext cx="2157412" cy="568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5B0291-FFCB-1A5F-A30F-00A622D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6206"/>
              </p:ext>
            </p:extLst>
          </p:nvPr>
        </p:nvGraphicFramePr>
        <p:xfrm>
          <a:off x="2133962" y="2424923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647720" imgH="196920" progId="Equation.AxMath">
                  <p:embed/>
                </p:oleObj>
              </mc:Choice>
              <mc:Fallback>
                <p:oleObj name="AxMath" r:id="rId6" imgW="1647720" imgH="1969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1AD41A4-8D89-F0E6-7DEE-D93B59402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962" y="2424923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E8081E-8865-D666-A997-612780FE9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44847"/>
              </p:ext>
            </p:extLst>
          </p:nvPr>
        </p:nvGraphicFramePr>
        <p:xfrm>
          <a:off x="6841783" y="1824314"/>
          <a:ext cx="2067145" cy="5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1880" imgH="224280" progId="Equation.AxMath">
                  <p:embed/>
                </p:oleObj>
              </mc:Choice>
              <mc:Fallback>
                <p:oleObj name="AxMath" r:id="rId8" imgW="821880" imgH="2242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EA75A9A-F4BF-0B78-6FC5-C4AA1F985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783" y="1824314"/>
                        <a:ext cx="2067145" cy="5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612EC07-1BF4-B6D8-C343-A8651BD17316}"/>
              </a:ext>
            </a:extLst>
          </p:cNvPr>
          <p:cNvSpPr/>
          <p:nvPr/>
        </p:nvSpPr>
        <p:spPr>
          <a:xfrm>
            <a:off x="7330335" y="2446632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20211-F233-49FD-7824-CFACF267B286}"/>
              </a:ext>
            </a:extLst>
          </p:cNvPr>
          <p:cNvSpPr/>
          <p:nvPr/>
        </p:nvSpPr>
        <p:spPr>
          <a:xfrm>
            <a:off x="8142257" y="2461783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残差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6DD645-2C2E-88C8-9F2B-05F93375E0DF}"/>
              </a:ext>
            </a:extLst>
          </p:cNvPr>
          <p:cNvCxnSpPr>
            <a:cxnSpLocks/>
          </p:cNvCxnSpPr>
          <p:nvPr/>
        </p:nvCxnSpPr>
        <p:spPr>
          <a:xfrm flipV="1">
            <a:off x="855343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9C861-804B-0982-1883-CBD916BEAF15}"/>
              </a:ext>
            </a:extLst>
          </p:cNvPr>
          <p:cNvCxnSpPr>
            <a:cxnSpLocks/>
          </p:cNvCxnSpPr>
          <p:nvPr/>
        </p:nvCxnSpPr>
        <p:spPr>
          <a:xfrm flipV="1">
            <a:off x="795907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36E8ED-255A-2FD1-EC9D-C996D28B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2751"/>
              </p:ext>
            </p:extLst>
          </p:nvPr>
        </p:nvGraphicFramePr>
        <p:xfrm>
          <a:off x="3009791" y="2923469"/>
          <a:ext cx="494928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474640" imgH="266760" progId="Equation.AxMath">
                  <p:embed/>
                </p:oleObj>
              </mc:Choice>
              <mc:Fallback>
                <p:oleObj name="AxMath" r:id="rId10" imgW="2474640" imgH="266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CE8081E-8865-D666-A997-612780FE9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9791" y="2923469"/>
                        <a:ext cx="4949280" cy="5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763F4C8-3105-3224-3701-380176D0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04861"/>
              </p:ext>
            </p:extLst>
          </p:nvPr>
        </p:nvGraphicFramePr>
        <p:xfrm>
          <a:off x="3511570" y="3590821"/>
          <a:ext cx="3270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5120" imgH="381960" progId="Equation.AxMath">
                  <p:embed/>
                </p:oleObj>
              </mc:Choice>
              <mc:Fallback>
                <p:oleObj name="AxMath" r:id="rId12" imgW="1635120" imgH="381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1570" y="3590821"/>
                        <a:ext cx="32702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5219AF67-F034-C7DF-3F1D-F462862D96DC}"/>
              </a:ext>
            </a:extLst>
          </p:cNvPr>
          <p:cNvSpPr/>
          <p:nvPr/>
        </p:nvSpPr>
        <p:spPr>
          <a:xfrm>
            <a:off x="2802427" y="372164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7383062-AAAB-011B-3341-119E40F9089B}"/>
              </a:ext>
            </a:extLst>
          </p:cNvPr>
          <p:cNvSpPr/>
          <p:nvPr/>
        </p:nvSpPr>
        <p:spPr>
          <a:xfrm>
            <a:off x="2802427" y="456786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E136E51-F202-0580-0408-2C97523A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04003"/>
              </p:ext>
            </p:extLst>
          </p:nvPr>
        </p:nvGraphicFramePr>
        <p:xfrm>
          <a:off x="3511570" y="4424267"/>
          <a:ext cx="3148596" cy="68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874080" imgH="190440" progId="Equation.AxMath">
                  <p:embed/>
                </p:oleObj>
              </mc:Choice>
              <mc:Fallback>
                <p:oleObj name="AxMath" r:id="rId14" imgW="8740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7C9024-B6F8-ADE9-925D-A495FE34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1570" y="4424267"/>
                        <a:ext cx="3148596" cy="6839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C58C8673-6038-14FA-95E3-072EFAEDBF9E}"/>
              </a:ext>
            </a:extLst>
          </p:cNvPr>
          <p:cNvSpPr/>
          <p:nvPr/>
        </p:nvSpPr>
        <p:spPr>
          <a:xfrm>
            <a:off x="5706318" y="195804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6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一些讨论：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多站测量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目标关联问题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天基测量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共面定轨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雷达测距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单站测距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理论上不可定轨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15" name="图片 14" descr="图片包含 华美, 飞行, 水, 黑暗&#10;&#10;描述已自动生成">
            <a:extLst>
              <a:ext uri="{FF2B5EF4-FFF2-40B4-BE49-F238E27FC236}">
                <a16:creationId xmlns:a16="http://schemas.microsoft.com/office/drawing/2014/main" id="{C49F1ACF-B4B2-5ED7-63AB-27069D2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58" y="1298177"/>
            <a:ext cx="7461969" cy="497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缩略：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(19)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测量模型及观测量的计算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(20)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状态转移矩阵的计算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(21)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批处理定轨及序贯定轨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10967</TotalTime>
  <Words>723</Words>
  <Application>Microsoft Office PowerPoint</Application>
  <PresentationFormat>宽屏</PresentationFormat>
  <Paragraphs>177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258</cp:revision>
  <dcterms:created xsi:type="dcterms:W3CDTF">2022-10-24T14:28:29Z</dcterms:created>
  <dcterms:modified xsi:type="dcterms:W3CDTF">2023-07-31T15:49:22Z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