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jp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87" r:id="rId2"/>
    <p:sldId id="293" r:id="rId3"/>
    <p:sldId id="292" r:id="rId4"/>
    <p:sldId id="281" r:id="rId5"/>
    <p:sldId id="280" r:id="rId6"/>
    <p:sldId id="310" r:id="rId7"/>
    <p:sldId id="316" r:id="rId8"/>
    <p:sldId id="311" r:id="rId9"/>
    <p:sldId id="312" r:id="rId10"/>
    <p:sldId id="317" r:id="rId11"/>
    <p:sldId id="314" r:id="rId12"/>
    <p:sldId id="313" r:id="rId13"/>
    <p:sldId id="315" r:id="rId14"/>
    <p:sldId id="300" r:id="rId15"/>
    <p:sldId id="326" r:id="rId16"/>
    <p:sldId id="301" r:id="rId17"/>
    <p:sldId id="307" r:id="rId18"/>
    <p:sldId id="306" r:id="rId19"/>
    <p:sldId id="318" r:id="rId20"/>
    <p:sldId id="320" r:id="rId21"/>
    <p:sldId id="321" r:id="rId22"/>
    <p:sldId id="323" r:id="rId23"/>
    <p:sldId id="322" r:id="rId24"/>
    <p:sldId id="324" r:id="rId25"/>
    <p:sldId id="325" r:id="rId26"/>
    <p:sldId id="327" r:id="rId27"/>
    <p:sldId id="296" r:id="rId28"/>
    <p:sldId id="308" r:id="rId29"/>
    <p:sldId id="309" r:id="rId30"/>
    <p:sldId id="29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3">
          <p15:clr>
            <a:srgbClr val="A4A3A4"/>
          </p15:clr>
        </p15:guide>
        <p15:guide id="2" pos="257">
          <p15:clr>
            <a:srgbClr val="A4A3A4"/>
          </p15:clr>
        </p15:guide>
        <p15:guide id="3" pos="7423">
          <p15:clr>
            <a:srgbClr val="A4A3A4"/>
          </p15:clr>
        </p15:guide>
        <p15:guide id="4" orient="horz" pos="42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C6CC5"/>
    <a:srgbClr val="4545C5"/>
    <a:srgbClr val="1B3656"/>
    <a:srgbClr val="061E37"/>
    <a:srgbClr val="0B233D"/>
    <a:srgbClr val="648DBA"/>
    <a:srgbClr val="BABABA"/>
    <a:srgbClr val="144B59"/>
    <a:srgbClr val="0E3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7" autoAdjust="0"/>
    <p:restoredTop sz="95061" autoAdjust="0"/>
  </p:normalViewPr>
  <p:slideViewPr>
    <p:cSldViewPr snapToGrid="0" snapToObjects="1">
      <p:cViewPr varScale="1">
        <p:scale>
          <a:sx n="101" d="100"/>
          <a:sy n="101" d="100"/>
        </p:scale>
        <p:origin x="132" y="252"/>
      </p:cViewPr>
      <p:guideLst>
        <p:guide orient="horz" pos="663"/>
        <p:guide pos="257"/>
        <p:guide pos="7423"/>
        <p:guide orient="horz" pos="42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DDD1A4-63E9-4C41-BD0C-A6576214358F}" type="datetimeFigureOut">
              <a:rPr kumimoji="1" lang="zh-CN" altLang="en-US" smtClean="0"/>
              <a:t>2023/7/29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F765C3-F77A-6D4A-A49F-194A41CA7DB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lumMod val="95000"/>
          </a:schemeClr>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tretch>
            <a:fillRect/>
          </a:stretch>
        </p:blipFill>
        <p:spPr>
          <a:xfrm>
            <a:off x="0" y="-6985"/>
            <a:ext cx="12214136" cy="725214"/>
          </a:xfrm>
          <a:prstGeom prst="rect">
            <a:avLst/>
          </a:prstGeom>
        </p:spPr>
      </p:pic>
      <p:sp>
        <p:nvSpPr>
          <p:cNvPr id="6"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
    <p:bg>
      <p:bgPr>
        <a:solidFill>
          <a:schemeClr val="bg1">
            <a:lumMod val="95000"/>
          </a:schemeClr>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6985"/>
            <a:ext cx="12214136" cy="725214"/>
          </a:xfrm>
          <a:prstGeom prst="rect">
            <a:avLst/>
          </a:prstGeom>
        </p:spPr>
      </p:pic>
      <p:sp>
        <p:nvSpPr>
          <p:cNvPr id="2" name="矩形 1"/>
          <p:cNvSpPr/>
          <p:nvPr userDrawn="1"/>
        </p:nvSpPr>
        <p:spPr>
          <a:xfrm>
            <a:off x="-10160" y="6669160"/>
            <a:ext cx="12214136" cy="199000"/>
          </a:xfrm>
          <a:prstGeom prst="rect">
            <a:avLst/>
          </a:prstGeom>
          <a:solidFill>
            <a:srgbClr val="2542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Slide Number Placeholder 5"/>
          <p:cNvSpPr>
            <a:spLocks noGrp="1"/>
          </p:cNvSpPr>
          <p:nvPr>
            <p:ph type="sldNum" sz="quarter" idx="4"/>
          </p:nvPr>
        </p:nvSpPr>
        <p:spPr>
          <a:xfrm>
            <a:off x="11753215" y="0"/>
            <a:ext cx="452755" cy="365125"/>
          </a:xfrm>
          <a:prstGeom prst="rect">
            <a:avLst/>
          </a:prstGeom>
        </p:spPr>
        <p:txBody>
          <a:bodyPr vert="horz" lIns="91440" tIns="45720" rIns="91440" bIns="45720" rtlCol="0" anchor="ctr"/>
          <a:lstStyle>
            <a:lvl1pPr algn="r">
              <a:defRPr sz="1200">
                <a:solidFill>
                  <a:schemeClr val="bg1"/>
                </a:solidFill>
              </a:defRPr>
            </a:lvl1pPr>
          </a:lstStyle>
          <a:p>
            <a:fld id="{5F1D8F20-F945-584B-B149-8CCFBEFE168A}" type="slidenum">
              <a:rPr kumimoji="1" lang="zh-CN" altLang="en-US" smtClean="0"/>
              <a:t>‹#›</a:t>
            </a:fld>
            <a:endParaRPr kumimoji="1" lang="zh-CN" altLang="en-US"/>
          </a:p>
        </p:txBody>
      </p:sp>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4C608-40B1-4030-A28D-5B74BC98ADCE}" type="datetimeFigureOut">
              <a:rPr lang="en-US" smtClean="0"/>
              <a:t>7/29/2023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D8F20-F945-584B-B149-8CCFBEFE168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png"/><Relationship Id="rId7" Type="http://schemas.openxmlformats.org/officeDocument/2006/relationships/oleObject" Target="../embeddings/oleObject10.bin"/><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5" Type="http://schemas.openxmlformats.org/officeDocument/2006/relationships/image" Target="../media/image20.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f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31.png"/><Relationship Id="rId10" Type="http://schemas.openxmlformats.org/officeDocument/2006/relationships/image" Target="../media/image28.wmf"/><Relationship Id="rId9"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8.bin"/><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a:t>
            </a:fld>
            <a:endParaRPr kumimoji="1" lang="zh-CN" altLang="en-US"/>
          </a:p>
        </p:txBody>
      </p:sp>
      <p:sp>
        <p:nvSpPr>
          <p:cNvPr id="6" name="矩形 5"/>
          <p:cNvSpPr/>
          <p:nvPr/>
        </p:nvSpPr>
        <p:spPr>
          <a:xfrm>
            <a:off x="1026570" y="4489774"/>
            <a:ext cx="2430734" cy="662554"/>
          </a:xfrm>
          <a:prstGeom prst="rect">
            <a:avLst/>
          </a:prstGeom>
        </p:spPr>
        <p:txBody>
          <a:bodyPr wrap="square">
            <a:spAutoFit/>
          </a:bodyPr>
          <a:lstStyle/>
          <a:p>
            <a:pPr algn="ctr" fontAlgn="auto">
              <a:lnSpc>
                <a:spcPct val="150000"/>
              </a:lnSpc>
              <a:spcAft>
                <a:spcPts val="0"/>
              </a:spcAft>
            </a:pPr>
            <a:r>
              <a:rPr lang="zh-CN" altLang="en-US" sz="2800" b="1" dirty="0">
                <a:latin typeface="微软雅黑" panose="020B0503020204020204" pitchFamily="34" charset="-122"/>
                <a:ea typeface="微软雅黑" panose="020B0503020204020204" pitchFamily="34" charset="-122"/>
              </a:rPr>
              <a:t>参考材料：</a:t>
            </a:r>
            <a:endParaRPr lang="en-US" altLang="zh-CN" sz="2800" b="1" dirty="0">
              <a:latin typeface="微软雅黑" panose="020B0503020204020204" pitchFamily="34" charset="-122"/>
              <a:ea typeface="微软雅黑" panose="020B0503020204020204" pitchFamily="34" charset="-122"/>
            </a:endParaRP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人造天体动力学与空间态势感知导论</a:t>
            </a:r>
          </a:p>
        </p:txBody>
      </p:sp>
      <p:grpSp>
        <p:nvGrpSpPr>
          <p:cNvPr id="7" name="组合 6"/>
          <p:cNvGrpSpPr/>
          <p:nvPr/>
        </p:nvGrpSpPr>
        <p:grpSpPr>
          <a:xfrm>
            <a:off x="1332619" y="1874697"/>
            <a:ext cx="9527468" cy="2676711"/>
            <a:chOff x="2916" y="2952"/>
            <a:chExt cx="15004" cy="4215"/>
          </a:xfrm>
        </p:grpSpPr>
        <p:sp>
          <p:nvSpPr>
            <p:cNvPr id="2" name="矩形 1"/>
            <p:cNvSpPr/>
            <p:nvPr/>
          </p:nvSpPr>
          <p:spPr>
            <a:xfrm>
              <a:off x="3279" y="4265"/>
              <a:ext cx="14400" cy="1018"/>
            </a:xfrm>
            <a:prstGeom prst="rect">
              <a:avLst/>
            </a:prstGeom>
          </p:spPr>
          <p:txBody>
            <a:bodyPr wrap="square">
              <a:spAutoFit/>
            </a:bodyPr>
            <a:lstStyle/>
            <a:p>
              <a:pPr algn="ctr" fontAlgn="auto">
                <a:spcAft>
                  <a:spcPts val="0"/>
                </a:spcAft>
              </a:pPr>
              <a:r>
                <a:rPr lang="en-US" altLang="zh-CN" sz="3600" b="1" dirty="0">
                  <a:solidFill>
                    <a:srgbClr val="0000FF"/>
                  </a:solidFill>
                  <a:latin typeface="微软雅黑" panose="020B0503020204020204" pitchFamily="34" charset="-122"/>
                  <a:ea typeface="微软雅黑" panose="020B0503020204020204" pitchFamily="34" charset="-122"/>
                </a:rPr>
                <a:t>13 </a:t>
              </a:r>
              <a:r>
                <a:rPr lang="zh-CN" altLang="en-US" sz="3600" b="1" dirty="0">
                  <a:solidFill>
                    <a:srgbClr val="0000FF"/>
                  </a:solidFill>
                  <a:latin typeface="微软雅黑" panose="020B0503020204020204" pitchFamily="34" charset="-122"/>
                  <a:ea typeface="微软雅黑" panose="020B0503020204020204" pitchFamily="34" charset="-122"/>
                </a:rPr>
                <a:t>人造天体旋转动力学</a:t>
              </a:r>
            </a:p>
          </p:txBody>
        </p:sp>
        <p:sp>
          <p:nvSpPr>
            <p:cNvPr id="8" name="矩形 7"/>
            <p:cNvSpPr/>
            <p:nvPr/>
          </p:nvSpPr>
          <p:spPr>
            <a:xfrm>
              <a:off x="3400" y="3462"/>
              <a:ext cx="14028" cy="3212"/>
            </a:xfrm>
            <a:prstGeom prst="rect">
              <a:avLst/>
            </a:prstGeom>
            <a:noFill/>
            <a:ln w="31750">
              <a:solidFill>
                <a:srgbClr val="061E37"/>
              </a:solidFill>
            </a:ln>
            <a:extLst>
              <a:ext uri="{909E8E84-426E-40DD-AFC4-6F175D3DCCD1}">
                <a14:hiddenFill xmlns:a14="http://schemas.microsoft.com/office/drawing/2010/main">
                  <a:solidFill>
                    <a:srgbClr val="144B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192" y="3196"/>
              <a:ext cx="725" cy="725"/>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6973" y="6182"/>
              <a:ext cx="641" cy="708"/>
            </a:xfrm>
            <a:prstGeom prst="rect">
              <a:avLst/>
            </a:prstGeom>
            <a:solidFill>
              <a:srgbClr val="648DBA">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7279" y="6459"/>
              <a:ext cx="641" cy="708"/>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16" y="2952"/>
              <a:ext cx="725" cy="725"/>
            </a:xfrm>
            <a:prstGeom prst="rect">
              <a:avLst/>
            </a:prstGeom>
            <a:solidFill>
              <a:srgbClr val="1B3656">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a:extLst>
              <a:ext uri="{FF2B5EF4-FFF2-40B4-BE49-F238E27FC236}">
                <a16:creationId xmlns:a16="http://schemas.microsoft.com/office/drawing/2014/main" id="{40C9EDEE-C428-CD5D-2D05-1EC178B15FB5}"/>
              </a:ext>
            </a:extLst>
          </p:cNvPr>
          <p:cNvSpPr/>
          <p:nvPr/>
        </p:nvSpPr>
        <p:spPr>
          <a:xfrm>
            <a:off x="3003414" y="4516087"/>
            <a:ext cx="6181775" cy="1308628"/>
          </a:xfrm>
          <a:prstGeom prst="rect">
            <a:avLst/>
          </a:prstGeom>
        </p:spPr>
        <p:txBody>
          <a:bodyPr wrap="square">
            <a:spAutoFit/>
          </a:bodyPr>
          <a:lstStyle/>
          <a:p>
            <a:pPr fontAlgn="auto">
              <a:lnSpc>
                <a:spcPct val="150000"/>
              </a:lnSpc>
              <a:spcAft>
                <a:spcPts val="0"/>
              </a:spcAft>
            </a:pPr>
            <a:r>
              <a:rPr lang="zh-CN" altLang="en-US" sz="2800" b="1">
                <a:latin typeface="Times New Roman" panose="02020603050405020304" pitchFamily="18" charset="0"/>
                <a:ea typeface="微软雅黑" panose="020B0503020204020204" pitchFamily="34" charset="-122"/>
                <a:cs typeface="Times New Roman" panose="02020603050405020304" pitchFamily="18" charset="0"/>
              </a:rPr>
              <a:t>本团组学位论文</a:t>
            </a:r>
            <a:endParaRPr lang="en-US" altLang="zh-CN" sz="2800" b="1">
              <a:latin typeface="Times New Roman" panose="02020603050405020304" pitchFamily="18" charset="0"/>
              <a:ea typeface="微软雅黑" panose="020B0503020204020204" pitchFamily="34" charset="-122"/>
              <a:cs typeface="Times New Roman" panose="02020603050405020304" pitchFamily="18" charset="0"/>
            </a:endParaRPr>
          </a:p>
          <a:p>
            <a:pPr fontAlgn="auto">
              <a:lnSpc>
                <a:spcPct val="150000"/>
              </a:lnSpc>
              <a:spcAft>
                <a:spcPts val="0"/>
              </a:spcAft>
            </a:pP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理论力学</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13" name="矩形 12">
            <a:extLst>
              <a:ext uri="{FF2B5EF4-FFF2-40B4-BE49-F238E27FC236}">
                <a16:creationId xmlns:a16="http://schemas.microsoft.com/office/drawing/2014/main" id="{3650274D-9BA1-B051-E073-2FA520F9F45B}"/>
              </a:ext>
            </a:extLst>
          </p:cNvPr>
          <p:cNvSpPr/>
          <p:nvPr/>
        </p:nvSpPr>
        <p:spPr>
          <a:xfrm>
            <a:off x="8085659" y="5483605"/>
            <a:ext cx="3432334" cy="830997"/>
          </a:xfrm>
          <a:prstGeom prst="rect">
            <a:avLst/>
          </a:prstGeom>
        </p:spPr>
        <p:txBody>
          <a:bodyPr wrap="square">
            <a:spAutoFit/>
          </a:bodyPr>
          <a:lstStyle/>
          <a:p>
            <a:pPr algn="ctr" fontAlgn="auto">
              <a:spcAft>
                <a:spcPts val="0"/>
              </a:spcAft>
            </a:pPr>
            <a:r>
              <a:rPr lang="zh-CN" altLang="en-US" sz="2400" b="1" dirty="0">
                <a:solidFill>
                  <a:schemeClr val="tx1"/>
                </a:solidFill>
                <a:latin typeface="华文行楷" panose="02010800040101010101" pitchFamily="2" charset="-122"/>
                <a:ea typeface="华文行楷" panose="02010800040101010101" pitchFamily="2" charset="-122"/>
                <a:sym typeface="+mn-ea"/>
              </a:rPr>
              <a:t>林厚源 </a:t>
            </a:r>
            <a:r>
              <a:rPr lang="en-US" altLang="zh-CN" sz="2400" b="1" dirty="0">
                <a:solidFill>
                  <a:schemeClr val="tx1"/>
                </a:solidFill>
                <a:latin typeface="华文行楷" panose="02010800040101010101" pitchFamily="2" charset="-122"/>
                <a:ea typeface="华文行楷" panose="02010800040101010101" pitchFamily="2" charset="-122"/>
                <a:sym typeface="+mn-ea"/>
              </a:rPr>
              <a:t>in </a:t>
            </a:r>
            <a:r>
              <a:rPr lang="en-US" altLang="zh-CN" sz="2400" b="1" dirty="0">
                <a:solidFill>
                  <a:schemeClr val="tx1"/>
                </a:solidFill>
                <a:latin typeface="Times New Roman" panose="02020603050405020304" pitchFamily="18" charset="0"/>
                <a:ea typeface="华文行楷" panose="02010800040101010101" pitchFamily="2" charset="-122"/>
                <a:cs typeface="Times New Roman" panose="02020603050405020304" pitchFamily="18" charset="0"/>
                <a:sym typeface="+mn-ea"/>
              </a:rPr>
              <a:t>2023</a:t>
            </a:r>
          </a:p>
          <a:p>
            <a:pPr fontAlgn="auto">
              <a:spcAft>
                <a:spcPts val="0"/>
              </a:spcAft>
            </a:pPr>
            <a:r>
              <a:rPr lang="en-US" altLang="zh-CN" sz="2400" b="1" dirty="0" err="1">
                <a:latin typeface="Times New Roman" panose="02020603050405020304" pitchFamily="18" charset="0"/>
                <a:ea typeface="微软雅黑" panose="020B0503020204020204" pitchFamily="34" charset="-122"/>
                <a:cs typeface="Times New Roman" panose="02020603050405020304" pitchFamily="18" charset="0"/>
                <a:sym typeface="+mn-ea"/>
              </a:rPr>
              <a:t>linhouyuan</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en-GB" altLang="zh-CN" sz="2400" b="1" dirty="0">
                <a:latin typeface="Times New Roman" panose="02020603050405020304" pitchFamily="18" charset="0"/>
                <a:ea typeface="微软雅黑" panose="020B0503020204020204" pitchFamily="34" charset="-122"/>
                <a:cs typeface="Times New Roman" panose="02020603050405020304" pitchFamily="18" charset="0"/>
              </a:rPr>
              <a:t>ustc.edu.cn</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pic>
        <p:nvPicPr>
          <p:cNvPr id="7" name="图片 6">
            <a:extLst>
              <a:ext uri="{FF2B5EF4-FFF2-40B4-BE49-F238E27FC236}">
                <a16:creationId xmlns:a16="http://schemas.microsoft.com/office/drawing/2014/main" id="{9E55BE42-2E35-EC36-90EF-FFFE47633F99}"/>
              </a:ext>
            </a:extLst>
          </p:cNvPr>
          <p:cNvPicPr>
            <a:picLocks noChangeAspect="1"/>
          </p:cNvPicPr>
          <p:nvPr/>
        </p:nvPicPr>
        <p:blipFill>
          <a:blip r:embed="rId2"/>
          <a:stretch>
            <a:fillRect/>
          </a:stretch>
        </p:blipFill>
        <p:spPr>
          <a:xfrm>
            <a:off x="884066" y="4141068"/>
            <a:ext cx="2413773" cy="2165521"/>
          </a:xfrm>
          <a:prstGeom prst="rect">
            <a:avLst/>
          </a:prstGeom>
        </p:spPr>
      </p:pic>
      <p:pic>
        <p:nvPicPr>
          <p:cNvPr id="9" name="图片 8">
            <a:extLst>
              <a:ext uri="{FF2B5EF4-FFF2-40B4-BE49-F238E27FC236}">
                <a16:creationId xmlns:a16="http://schemas.microsoft.com/office/drawing/2014/main" id="{7B01A9FF-5D57-4670-8527-E1D4AF329D72}"/>
              </a:ext>
            </a:extLst>
          </p:cNvPr>
          <p:cNvPicPr>
            <a:picLocks noChangeAspect="1"/>
          </p:cNvPicPr>
          <p:nvPr/>
        </p:nvPicPr>
        <p:blipFill>
          <a:blip r:embed="rId3"/>
          <a:stretch>
            <a:fillRect/>
          </a:stretch>
        </p:blipFill>
        <p:spPr>
          <a:xfrm>
            <a:off x="884066" y="2151235"/>
            <a:ext cx="2329750" cy="1733945"/>
          </a:xfrm>
          <a:prstGeom prst="rect">
            <a:avLst/>
          </a:prstGeom>
        </p:spPr>
      </p:pic>
      <p:sp>
        <p:nvSpPr>
          <p:cNvPr id="10" name="文本框 9">
            <a:extLst>
              <a:ext uri="{FF2B5EF4-FFF2-40B4-BE49-F238E27FC236}">
                <a16:creationId xmlns:a16="http://schemas.microsoft.com/office/drawing/2014/main" id="{7A6F3E48-9ED6-DCE1-607D-851C0194E3AC}"/>
              </a:ext>
            </a:extLst>
          </p:cNvPr>
          <p:cNvSpPr txBox="1"/>
          <p:nvPr/>
        </p:nvSpPr>
        <p:spPr>
          <a:xfrm>
            <a:off x="1013328" y="3971791"/>
            <a:ext cx="2071225" cy="338554"/>
          </a:xfrm>
          <a:prstGeom prst="rect">
            <a:avLst/>
          </a:prstGeom>
          <a:noFill/>
        </p:spPr>
        <p:txBody>
          <a:bodyPr wrap="square">
            <a:spAutoFit/>
          </a:bodyPr>
          <a:lstStyle/>
          <a:p>
            <a:pPr algn="ctr" fontAlgn="auto">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sym typeface="+mn-ea"/>
              </a:rPr>
              <a:t>平行轴转动合成</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sp>
        <p:nvSpPr>
          <p:cNvPr id="11" name="文本框 10">
            <a:extLst>
              <a:ext uri="{FF2B5EF4-FFF2-40B4-BE49-F238E27FC236}">
                <a16:creationId xmlns:a16="http://schemas.microsoft.com/office/drawing/2014/main" id="{FE6D1E64-986E-6379-326E-FB40CDA23EF7}"/>
              </a:ext>
            </a:extLst>
          </p:cNvPr>
          <p:cNvSpPr txBox="1"/>
          <p:nvPr/>
        </p:nvSpPr>
        <p:spPr>
          <a:xfrm>
            <a:off x="938387" y="6313460"/>
            <a:ext cx="2071225" cy="338554"/>
          </a:xfrm>
          <a:prstGeom prst="rect">
            <a:avLst/>
          </a:prstGeom>
          <a:noFill/>
        </p:spPr>
        <p:txBody>
          <a:bodyPr wrap="square">
            <a:spAutoFit/>
          </a:bodyPr>
          <a:lstStyle/>
          <a:p>
            <a:pPr algn="ctr" fontAlgn="auto">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sym typeface="+mn-ea"/>
              </a:rPr>
              <a:t>转动偶</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sp>
        <p:nvSpPr>
          <p:cNvPr id="14" name="文本框 13">
            <a:extLst>
              <a:ext uri="{FF2B5EF4-FFF2-40B4-BE49-F238E27FC236}">
                <a16:creationId xmlns:a16="http://schemas.microsoft.com/office/drawing/2014/main" id="{7E453F60-614B-E0F1-9302-CFDF3DF955E3}"/>
              </a:ext>
            </a:extLst>
          </p:cNvPr>
          <p:cNvSpPr txBox="1"/>
          <p:nvPr/>
        </p:nvSpPr>
        <p:spPr>
          <a:xfrm>
            <a:off x="3915458" y="5853124"/>
            <a:ext cx="2071225" cy="584775"/>
          </a:xfrm>
          <a:prstGeom prst="rect">
            <a:avLst/>
          </a:prstGeom>
          <a:noFill/>
        </p:spPr>
        <p:txBody>
          <a:bodyPr wrap="square">
            <a:spAutoFit/>
          </a:bodyPr>
          <a:lstStyle/>
          <a:p>
            <a:pPr algn="ctr" fontAlgn="auto">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sym typeface="+mn-ea"/>
              </a:rPr>
              <a:t>转动偶可建立平动和转动之间的转化关系</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pic>
        <p:nvPicPr>
          <p:cNvPr id="31" name="图片 30">
            <a:extLst>
              <a:ext uri="{FF2B5EF4-FFF2-40B4-BE49-F238E27FC236}">
                <a16:creationId xmlns:a16="http://schemas.microsoft.com/office/drawing/2014/main" id="{1E513396-7AF8-E7E8-68DD-7752B632F327}"/>
              </a:ext>
            </a:extLst>
          </p:cNvPr>
          <p:cNvPicPr>
            <a:picLocks noChangeAspect="1"/>
          </p:cNvPicPr>
          <p:nvPr/>
        </p:nvPicPr>
        <p:blipFill>
          <a:blip r:embed="rId4"/>
          <a:stretch>
            <a:fillRect/>
          </a:stretch>
        </p:blipFill>
        <p:spPr>
          <a:xfrm>
            <a:off x="9107449" y="3080904"/>
            <a:ext cx="2438937" cy="2276341"/>
          </a:xfrm>
          <a:prstGeom prst="rect">
            <a:avLst/>
          </a:prstGeom>
        </p:spPr>
      </p:pic>
      <p:graphicFrame>
        <p:nvGraphicFramePr>
          <p:cNvPr id="2" name="对象 1">
            <a:extLst>
              <a:ext uri="{FF2B5EF4-FFF2-40B4-BE49-F238E27FC236}">
                <a16:creationId xmlns:a16="http://schemas.microsoft.com/office/drawing/2014/main" id="{D72D1464-0676-BC52-3207-C9A2ED9D863D}"/>
              </a:ext>
            </a:extLst>
          </p:cNvPr>
          <p:cNvGraphicFramePr>
            <a:graphicFrameLocks noChangeAspect="1"/>
          </p:cNvGraphicFramePr>
          <p:nvPr>
            <p:extLst>
              <p:ext uri="{D42A27DB-BD31-4B8C-83A1-F6EECF244321}">
                <p14:modId xmlns:p14="http://schemas.microsoft.com/office/powerpoint/2010/main" val="2615706515"/>
              </p:ext>
            </p:extLst>
          </p:nvPr>
        </p:nvGraphicFramePr>
        <p:xfrm>
          <a:off x="8491709" y="5805487"/>
          <a:ext cx="2816225" cy="469900"/>
        </p:xfrm>
        <a:graphic>
          <a:graphicData uri="http://schemas.openxmlformats.org/presentationml/2006/ole">
            <mc:AlternateContent xmlns:mc="http://schemas.openxmlformats.org/markup-compatibility/2006">
              <mc:Choice xmlns:v="urn:schemas-microsoft-com:vml" Requires="v">
                <p:oleObj name="AxMath" r:id="rId5" imgW="1408680" imgH="234720" progId="Equation.AxMath">
                  <p:embed/>
                </p:oleObj>
              </mc:Choice>
              <mc:Fallback>
                <p:oleObj name="AxMath" r:id="rId5" imgW="1408680" imgH="234720" progId="Equation.AxMath">
                  <p:embed/>
                  <p:pic>
                    <p:nvPicPr>
                      <p:cNvPr id="0" name=""/>
                      <p:cNvPicPr/>
                      <p:nvPr/>
                    </p:nvPicPr>
                    <p:blipFill>
                      <a:blip r:embed="rId6"/>
                      <a:stretch>
                        <a:fillRect/>
                      </a:stretch>
                    </p:blipFill>
                    <p:spPr>
                      <a:xfrm>
                        <a:off x="8491709" y="5805487"/>
                        <a:ext cx="2816225" cy="469900"/>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F10604A9-7D97-6480-4087-20C405C19039}"/>
              </a:ext>
            </a:extLst>
          </p:cNvPr>
          <p:cNvGraphicFramePr>
            <a:graphicFrameLocks noChangeAspect="1"/>
          </p:cNvGraphicFramePr>
          <p:nvPr>
            <p:extLst>
              <p:ext uri="{D42A27DB-BD31-4B8C-83A1-F6EECF244321}">
                <p14:modId xmlns:p14="http://schemas.microsoft.com/office/powerpoint/2010/main" val="434576515"/>
              </p:ext>
            </p:extLst>
          </p:nvPr>
        </p:nvGraphicFramePr>
        <p:xfrm>
          <a:off x="4395119" y="2561422"/>
          <a:ext cx="2028825" cy="400050"/>
        </p:xfrm>
        <a:graphic>
          <a:graphicData uri="http://schemas.openxmlformats.org/presentationml/2006/ole">
            <mc:AlternateContent xmlns:mc="http://schemas.openxmlformats.org/markup-compatibility/2006">
              <mc:Choice xmlns:v="urn:schemas-microsoft-com:vml" Requires="v">
                <p:oleObj name="AxMath" r:id="rId7" imgW="1015200" imgH="199800" progId="Equation.AxMath">
                  <p:embed/>
                </p:oleObj>
              </mc:Choice>
              <mc:Fallback>
                <p:oleObj name="AxMath" r:id="rId7" imgW="1015200" imgH="199800" progId="Equation.AxMath">
                  <p:embed/>
                  <p:pic>
                    <p:nvPicPr>
                      <p:cNvPr id="2" name="对象 1">
                        <a:extLst>
                          <a:ext uri="{FF2B5EF4-FFF2-40B4-BE49-F238E27FC236}">
                            <a16:creationId xmlns:a16="http://schemas.microsoft.com/office/drawing/2014/main" id="{D72D1464-0676-BC52-3207-C9A2ED9D863D}"/>
                          </a:ext>
                        </a:extLst>
                      </p:cNvPr>
                      <p:cNvPicPr/>
                      <p:nvPr/>
                    </p:nvPicPr>
                    <p:blipFill>
                      <a:blip r:embed="rId8"/>
                      <a:stretch>
                        <a:fillRect/>
                      </a:stretch>
                    </p:blipFill>
                    <p:spPr>
                      <a:xfrm>
                        <a:off x="4395119" y="2561422"/>
                        <a:ext cx="2028825" cy="400050"/>
                      </a:xfrm>
                      <a:prstGeom prst="rect">
                        <a:avLst/>
                      </a:prstGeom>
                    </p:spPr>
                  </p:pic>
                </p:oleObj>
              </mc:Fallback>
            </mc:AlternateContent>
          </a:graphicData>
        </a:graphic>
      </p:graphicFrame>
    </p:spTree>
    <p:extLst>
      <p:ext uri="{BB962C8B-B14F-4D97-AF65-F5344CB8AC3E}">
        <p14:creationId xmlns:p14="http://schemas.microsoft.com/office/powerpoint/2010/main" val="15216126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53919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刚体自由运动的合成和分解</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夏莱定理：刚体的一般运动可以分解为随某一基点的平动和绕通过基点的某个轴的转动，</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选择不同的基点这种分解并不唯一，当选取不同基点时，平动位移的长度和方向将改变，而转动轴的方向和转角不依赖于基点的选择</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[27]</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（即矩阵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不依赖于基点的选择）。</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此外还可以证明刚体最终位移不依赖于平动位移和转动位移之间的顺序</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[27]</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在刚体运动研究中可以将平动和转动分离。</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证明刚体的瞬时自由运动都可以化为螺旋运动</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[27]</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（莫茨定理）。</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Tree>
    <p:extLst>
      <p:ext uri="{BB962C8B-B14F-4D97-AF65-F5344CB8AC3E}">
        <p14:creationId xmlns:p14="http://schemas.microsoft.com/office/powerpoint/2010/main" val="35997850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89286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欧拉运动学方程</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可将绕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的瞬时旋转运动分解为</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3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个转动：</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ψ˙, θ˙, φ˙</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，其方向如图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2.6</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。设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 q, r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分别为角速度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在固连坐标系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 Oy, Oz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轴的投影</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
        <p:nvSpPr>
          <p:cNvPr id="4" name="文本框 3">
            <a:extLst>
              <a:ext uri="{FF2B5EF4-FFF2-40B4-BE49-F238E27FC236}">
                <a16:creationId xmlns:a16="http://schemas.microsoft.com/office/drawing/2014/main" id="{C1AD8F7B-1878-ECC2-8504-3A575E8C5346}"/>
              </a:ext>
            </a:extLst>
          </p:cNvPr>
          <p:cNvSpPr txBox="1"/>
          <p:nvPr/>
        </p:nvSpPr>
        <p:spPr>
          <a:xfrm>
            <a:off x="7618703" y="3220164"/>
            <a:ext cx="4662031" cy="2585323"/>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图 </a:t>
            </a:r>
            <a:r>
              <a:rPr lang="en-US" altLang="zh-CN" sz="5400" b="1" dirty="0">
                <a:solidFill>
                  <a:srgbClr val="FF0000"/>
                </a:solidFill>
                <a:latin typeface="微软雅黑" panose="020B0503020204020204" pitchFamily="34" charset="-122"/>
                <a:ea typeface="微软雅黑" panose="020B0503020204020204" pitchFamily="34" charset="-122"/>
                <a:sym typeface="+mn-ea"/>
              </a:rPr>
              <a:t>2.6: </a:t>
            </a:r>
            <a:r>
              <a:rPr lang="zh-CN" altLang="en-US" sz="5400" b="1" dirty="0">
                <a:solidFill>
                  <a:srgbClr val="FF0000"/>
                </a:solidFill>
                <a:latin typeface="微软雅黑" panose="020B0503020204020204" pitchFamily="34" charset="-122"/>
                <a:ea typeface="微软雅黑" panose="020B0503020204020204" pitchFamily="34" charset="-122"/>
                <a:sym typeface="+mn-ea"/>
              </a:rPr>
              <a:t>刚体瞬时旋转运动分解</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31879272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Tree>
    <p:extLst>
      <p:ext uri="{BB962C8B-B14F-4D97-AF65-F5344CB8AC3E}">
        <p14:creationId xmlns:p14="http://schemas.microsoft.com/office/powerpoint/2010/main" val="690683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5548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质量几何</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质点系</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相对于原点</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质心</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质点系到某轴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的距离为    ，</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相对于轴</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 的</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惯性矩</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在坐标系</a:t>
            </a:r>
            <a:r>
              <a:rPr lang="en-US" altLang="zh-CN" sz="24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Oxyz</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中可定义</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714500" lvl="3"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轴惯性矩</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(moments of inertia)</a:t>
            </a:r>
          </a:p>
          <a:p>
            <a:pPr marL="1257300" lvl="2" indent="-342900">
              <a:lnSpc>
                <a:spcPct val="150000"/>
              </a:lnSpc>
              <a:buFont typeface="Arial" panose="020B0604020202020204" pitchFamily="34" charset="0"/>
              <a:buChar char="•"/>
            </a:pP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714500" lvl="3" indent="-342900">
              <a:lnSpc>
                <a:spcPct val="150000"/>
              </a:lnSpc>
              <a:buFont typeface="Arial" panose="020B0604020202020204" pitchFamily="34" charset="0"/>
              <a:buChar char="•"/>
            </a:pP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离心惯性矩 </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(products of inertia)</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16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描述系统相对坐标平面质量分布的非对称性</a:t>
            </a:r>
            <a:endPar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graphicFrame>
        <p:nvGraphicFramePr>
          <p:cNvPr id="4" name="对象 3">
            <a:extLst>
              <a:ext uri="{FF2B5EF4-FFF2-40B4-BE49-F238E27FC236}">
                <a16:creationId xmlns:a16="http://schemas.microsoft.com/office/drawing/2014/main" id="{4BD5E22E-5BC5-305B-F757-CEBA5157D543}"/>
              </a:ext>
            </a:extLst>
          </p:cNvPr>
          <p:cNvGraphicFramePr>
            <a:graphicFrameLocks noChangeAspect="1"/>
          </p:cNvGraphicFramePr>
          <p:nvPr>
            <p:extLst>
              <p:ext uri="{D42A27DB-BD31-4B8C-83A1-F6EECF244321}">
                <p14:modId xmlns:p14="http://schemas.microsoft.com/office/powerpoint/2010/main" val="2536426907"/>
              </p:ext>
            </p:extLst>
          </p:nvPr>
        </p:nvGraphicFramePr>
        <p:xfrm>
          <a:off x="5137190" y="1705053"/>
          <a:ext cx="3119217" cy="1008204"/>
        </p:xfrm>
        <a:graphic>
          <a:graphicData uri="http://schemas.openxmlformats.org/presentationml/2006/ole">
            <mc:AlternateContent xmlns:mc="http://schemas.openxmlformats.org/markup-compatibility/2006">
              <mc:Choice xmlns:v="urn:schemas-microsoft-com:vml" Requires="v">
                <p:oleObj name="AxMath" r:id="rId2" imgW="1832760" imgH="591840" progId="Equation.AxMath">
                  <p:embed/>
                </p:oleObj>
              </mc:Choice>
              <mc:Fallback>
                <p:oleObj name="AxMath" r:id="rId2" imgW="1832760" imgH="591840" progId="Equation.AxMath">
                  <p:embed/>
                  <p:pic>
                    <p:nvPicPr>
                      <p:cNvPr id="0" name=""/>
                      <p:cNvPicPr/>
                      <p:nvPr/>
                    </p:nvPicPr>
                    <p:blipFill>
                      <a:blip r:embed="rId3"/>
                      <a:stretch>
                        <a:fillRect/>
                      </a:stretch>
                    </p:blipFill>
                    <p:spPr>
                      <a:xfrm>
                        <a:off x="5137190" y="1705053"/>
                        <a:ext cx="3119217" cy="100820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2BBC8E2-C3DF-C096-AFDC-18D17F7AC9A5}"/>
              </a:ext>
            </a:extLst>
          </p:cNvPr>
          <p:cNvGraphicFramePr>
            <a:graphicFrameLocks noChangeAspect="1"/>
          </p:cNvGraphicFramePr>
          <p:nvPr>
            <p:extLst>
              <p:ext uri="{D42A27DB-BD31-4B8C-83A1-F6EECF244321}">
                <p14:modId xmlns:p14="http://schemas.microsoft.com/office/powerpoint/2010/main" val="863139886"/>
              </p:ext>
            </p:extLst>
          </p:nvPr>
        </p:nvGraphicFramePr>
        <p:xfrm>
          <a:off x="4701435" y="2796927"/>
          <a:ext cx="359100" cy="477000"/>
        </p:xfrm>
        <a:graphic>
          <a:graphicData uri="http://schemas.openxmlformats.org/presentationml/2006/ole">
            <mc:AlternateContent xmlns:mc="http://schemas.openxmlformats.org/markup-compatibility/2006">
              <mc:Choice xmlns:v="urn:schemas-microsoft-com:vml" Requires="v">
                <p:oleObj name="AxMath" r:id="rId4" imgW="143640" imgH="190800" progId="Equation.AxMath">
                  <p:embed/>
                </p:oleObj>
              </mc:Choice>
              <mc:Fallback>
                <p:oleObj name="AxMath" r:id="rId4" imgW="143640" imgH="190800" progId="Equation.AxMath">
                  <p:embed/>
                  <p:pic>
                    <p:nvPicPr>
                      <p:cNvPr id="0" name=""/>
                      <p:cNvPicPr/>
                      <p:nvPr/>
                    </p:nvPicPr>
                    <p:blipFill>
                      <a:blip r:embed="rId5"/>
                      <a:stretch>
                        <a:fillRect/>
                      </a:stretch>
                    </p:blipFill>
                    <p:spPr>
                      <a:xfrm>
                        <a:off x="4701435" y="2796927"/>
                        <a:ext cx="359100" cy="477000"/>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82F5BA46-DF65-F62B-95EF-9B429428B800}"/>
              </a:ext>
            </a:extLst>
          </p:cNvPr>
          <p:cNvGraphicFramePr>
            <a:graphicFrameLocks noChangeAspect="1"/>
          </p:cNvGraphicFramePr>
          <p:nvPr>
            <p:extLst>
              <p:ext uri="{D42A27DB-BD31-4B8C-83A1-F6EECF244321}">
                <p14:modId xmlns:p14="http://schemas.microsoft.com/office/powerpoint/2010/main" val="799452633"/>
              </p:ext>
            </p:extLst>
          </p:nvPr>
        </p:nvGraphicFramePr>
        <p:xfrm>
          <a:off x="3973266" y="3273927"/>
          <a:ext cx="1650020" cy="825010"/>
        </p:xfrm>
        <a:graphic>
          <a:graphicData uri="http://schemas.openxmlformats.org/presentationml/2006/ole">
            <mc:AlternateContent xmlns:mc="http://schemas.openxmlformats.org/markup-compatibility/2006">
              <mc:Choice xmlns:v="urn:schemas-microsoft-com:vml" Requires="v">
                <p:oleObj name="AxMath" r:id="rId6" imgW="809280" imgH="404640" progId="Equation.AxMath">
                  <p:embed/>
                </p:oleObj>
              </mc:Choice>
              <mc:Fallback>
                <p:oleObj name="AxMath" r:id="rId6" imgW="809280" imgH="404640" progId="Equation.AxMath">
                  <p:embed/>
                  <p:pic>
                    <p:nvPicPr>
                      <p:cNvPr id="0" name=""/>
                      <p:cNvPicPr/>
                      <p:nvPr/>
                    </p:nvPicPr>
                    <p:blipFill>
                      <a:blip r:embed="rId7"/>
                      <a:stretch>
                        <a:fillRect/>
                      </a:stretch>
                    </p:blipFill>
                    <p:spPr>
                      <a:xfrm>
                        <a:off x="3973266" y="3273927"/>
                        <a:ext cx="1650020" cy="825010"/>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86C31AA6-B64E-99E7-C530-6A440263697F}"/>
              </a:ext>
            </a:extLst>
          </p:cNvPr>
          <p:cNvSpPr txBox="1"/>
          <p:nvPr/>
        </p:nvSpPr>
        <p:spPr>
          <a:xfrm>
            <a:off x="7543939" y="4198647"/>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坐标系图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err="1">
                <a:solidFill>
                  <a:srgbClr val="FF0000"/>
                </a:solidFill>
                <a:latin typeface="微软雅黑" panose="020B0503020204020204" pitchFamily="34" charset="-122"/>
                <a:ea typeface="微软雅黑" panose="020B0503020204020204" pitchFamily="34" charset="-122"/>
                <a:sym typeface="+mn-ea"/>
              </a:rPr>
              <a:t>alpha,beta,gamma</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580370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495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常见物体的转动惯量</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2320981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389420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惯性矩的转化</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平行轴 </a:t>
            </a:r>
            <a:r>
              <a:rPr lang="en-US" altLang="zh-CN" sz="28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en-US" altLang="zh-CN" sz="28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 </a:t>
            </a:r>
            <a:r>
              <a:rPr lang="en-US" altLang="zh-CN" sz="280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u</a:t>
            </a:r>
            <a:r>
              <a:rPr lang="en-US" altLang="zh-CN" sz="280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a:t>
            </a:r>
            <a:endParaRPr lang="en-US" altLang="zh-CN" sz="28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绕</a:t>
            </a:r>
            <a:r>
              <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sym typeface="+mn-ea"/>
              </a:rPr>
              <a:t>O</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点的旋转轴</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
        <p:nvSpPr>
          <p:cNvPr id="4" name="文本框 3">
            <a:extLst>
              <a:ext uri="{FF2B5EF4-FFF2-40B4-BE49-F238E27FC236}">
                <a16:creationId xmlns:a16="http://schemas.microsoft.com/office/drawing/2014/main" id="{0B987B2C-D6F9-1AB1-F2BB-368A15B9D0C2}"/>
              </a:ext>
            </a:extLst>
          </p:cNvPr>
          <p:cNvSpPr txBox="1"/>
          <p:nvPr/>
        </p:nvSpPr>
        <p:spPr>
          <a:xfrm>
            <a:off x="7772539" y="4178457"/>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坐标系图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err="1">
                <a:solidFill>
                  <a:srgbClr val="FF0000"/>
                </a:solidFill>
                <a:latin typeface="微软雅黑" panose="020B0503020204020204" pitchFamily="34" charset="-122"/>
                <a:ea typeface="微软雅黑" panose="020B0503020204020204" pitchFamily="34" charset="-122"/>
                <a:sym typeface="+mn-ea"/>
              </a:rPr>
              <a:t>alpha,beta,gamma</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a:extLst>
              <a:ext uri="{FF2B5EF4-FFF2-40B4-BE49-F238E27FC236}">
                <a16:creationId xmlns:a16="http://schemas.microsoft.com/office/drawing/2014/main" id="{7BB59CA7-86A7-C232-8D97-AD61EF2E9FF9}"/>
              </a:ext>
            </a:extLst>
          </p:cNvPr>
          <p:cNvSpPr txBox="1"/>
          <p:nvPr/>
        </p:nvSpPr>
        <p:spPr>
          <a:xfrm>
            <a:off x="7317561" y="1346583"/>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轴图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a:solidFill>
                  <a:srgbClr val="FF0000"/>
                </a:solidFill>
                <a:latin typeface="微软雅黑" panose="020B0503020204020204" pitchFamily="34" charset="-122"/>
                <a:ea typeface="微软雅黑" panose="020B0503020204020204" pitchFamily="34" charset="-122"/>
                <a:sym typeface="+mn-ea"/>
              </a:rPr>
              <a:t>d1,d2,</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sp>
        <p:nvSpPr>
          <p:cNvPr id="10" name="文本框 9">
            <a:extLst>
              <a:ext uri="{FF2B5EF4-FFF2-40B4-BE49-F238E27FC236}">
                <a16:creationId xmlns:a16="http://schemas.microsoft.com/office/drawing/2014/main" id="{E0BC6FAF-9625-8045-48CD-DA7866F5A9E0}"/>
              </a:ext>
            </a:extLst>
          </p:cNvPr>
          <p:cNvSpPr txBox="1"/>
          <p:nvPr/>
        </p:nvSpPr>
        <p:spPr>
          <a:xfrm>
            <a:off x="1220564" y="5805487"/>
            <a:ext cx="6658515" cy="769441"/>
          </a:xfrm>
          <a:prstGeom prst="rect">
            <a:avLst/>
          </a:prstGeom>
          <a:noFill/>
        </p:spPr>
        <p:txBody>
          <a:bodyPr wrap="square">
            <a:spAutoFit/>
          </a:bodyPr>
          <a:lstStyle/>
          <a:p>
            <a:pPr algn="ctr" fontAlgn="auto">
              <a:spcAft>
                <a:spcPts val="0"/>
              </a:spcAft>
            </a:pP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可定义二阶张量</a:t>
            </a:r>
            <a:r>
              <a:rPr lang="en-US" altLang="zh-CN"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相对</a:t>
            </a: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O</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点的惯性张量</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ctr" fontAlgn="auto">
              <a:spcAft>
                <a:spcPts val="0"/>
              </a:spcAft>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与坐标系有关，与轴 </a:t>
            </a:r>
            <a:r>
              <a:rPr lang="en-US" altLang="zh-CN" sz="2000" i="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u </a:t>
            </a: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无关</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0656652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4"/>
          </p:nvPr>
        </p:nvSpPr>
        <p:spPr/>
        <p:txBody>
          <a:bodyPr/>
          <a:lstStyle/>
          <a:p>
            <a:fld id="{5F1D8F20-F945-584B-B149-8CCFBEFE168A}" type="slidenum">
              <a:rPr kumimoji="1" lang="zh-CN" altLang="en-US" smtClean="0"/>
              <a:t>17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pic>
        <p:nvPicPr>
          <p:cNvPr id="7" name="图片 6" descr="图标&#10;&#10;描述已自动生成">
            <a:extLst>
              <a:ext uri="{FF2B5EF4-FFF2-40B4-BE49-F238E27FC236}">
                <a16:creationId xmlns:a16="http://schemas.microsoft.com/office/drawing/2014/main" id="{5ECB0A38-F6CB-B69F-E6EE-DE5165E61D6C}"/>
              </a:ext>
            </a:extLst>
          </p:cNvPr>
          <p:cNvPicPr>
            <a:picLocks noChangeAspect="1"/>
          </p:cNvPicPr>
          <p:nvPr/>
        </p:nvPicPr>
        <p:blipFill>
          <a:blip r:embed="rId2"/>
          <a:stretch>
            <a:fillRect/>
          </a:stretch>
        </p:blipFill>
        <p:spPr>
          <a:xfrm>
            <a:off x="6555720" y="670950"/>
            <a:ext cx="2981325" cy="3752850"/>
          </a:xfrm>
          <a:prstGeom prst="rect">
            <a:avLst/>
          </a:prstGeom>
        </p:spPr>
      </p:pic>
      <p:pic>
        <p:nvPicPr>
          <p:cNvPr id="9" name="图片 8" descr="图标&#10;&#10;中度可信度描述已自动生成">
            <a:extLst>
              <a:ext uri="{FF2B5EF4-FFF2-40B4-BE49-F238E27FC236}">
                <a16:creationId xmlns:a16="http://schemas.microsoft.com/office/drawing/2014/main" id="{1BD19A1C-C67C-1F38-DCA5-12B058D52096}"/>
              </a:ext>
            </a:extLst>
          </p:cNvPr>
          <p:cNvPicPr>
            <a:picLocks noChangeAspect="1"/>
          </p:cNvPicPr>
          <p:nvPr/>
        </p:nvPicPr>
        <p:blipFill rotWithShape="1">
          <a:blip r:embed="rId3"/>
          <a:srcRect l="26814" t="20630" r="23366" b="23187"/>
          <a:stretch/>
        </p:blipFill>
        <p:spPr>
          <a:xfrm>
            <a:off x="7477067" y="2816044"/>
            <a:ext cx="4271854" cy="3853044"/>
          </a:xfrm>
          <a:prstGeom prst="rect">
            <a:avLst/>
          </a:prstGeom>
        </p:spPr>
      </p:pic>
      <p:sp>
        <p:nvSpPr>
          <p:cNvPr id="3" name="矩形 2"/>
          <p:cNvSpPr/>
          <p:nvPr/>
        </p:nvSpPr>
        <p:spPr>
          <a:xfrm>
            <a:off x="407987" y="1052513"/>
            <a:ext cx="11376025" cy="5832943"/>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惯性椭球</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定义点</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相对</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距离为</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有</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当坐标轴与惯性主轴重合：</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其中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B, C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即为矩阵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(2.7)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的特征值，系统对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点的主惯性矩。满足三角不等式关系</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如果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点与系统质心重合，中心惯性主轴</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&amp;</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中心主惯性矩。</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 name="文本框 3">
            <a:extLst>
              <a:ext uri="{FF2B5EF4-FFF2-40B4-BE49-F238E27FC236}">
                <a16:creationId xmlns:a16="http://schemas.microsoft.com/office/drawing/2014/main" id="{CF18ACC1-E2B2-8895-0D9A-7B8B99FD5F79}"/>
              </a:ext>
            </a:extLst>
          </p:cNvPr>
          <p:cNvSpPr txBox="1"/>
          <p:nvPr/>
        </p:nvSpPr>
        <p:spPr>
          <a:xfrm>
            <a:off x="2589393" y="3104750"/>
            <a:ext cx="4110665" cy="461665"/>
          </a:xfrm>
          <a:prstGeom prst="rect">
            <a:avLst/>
          </a:prstGeom>
          <a:noFill/>
        </p:spPr>
        <p:txBody>
          <a:bodyPr wrap="square">
            <a:spAutoFit/>
          </a:bodyPr>
          <a:lstStyle/>
          <a:p>
            <a:pPr algn="ctr" fontAlgn="auto">
              <a:spcAft>
                <a:spcPts val="0"/>
              </a:spcAft>
            </a:pPr>
            <a:r>
              <a:rPr lang="en-US" altLang="zh-CN" sz="24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P</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点构成的二次曲面为椭球</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0359731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7033272"/>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质点系 </a:t>
            </a:r>
            <a:r>
              <a:rPr lang="en-US" altLang="zh-CN" sz="28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Pν</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上所有作用力组成的力系 </a:t>
            </a:r>
            <a:r>
              <a:rPr lang="en-US" altLang="zh-CN" sz="28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Fν</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相对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点的力矩为</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动量矩</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为系统动量相对矩心 </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rPr>
              <a:t>C </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的主矩。动量矩依赖于矩心的选择，通常将矩心选取在刚体质心。</a:t>
            </a: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以矩心为原点建立体固坐标系 </a:t>
            </a:r>
            <a:r>
              <a:rPr lang="en-US" altLang="zh-CN" sz="2400" b="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Oxyz</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，角速度在体固坐标系 </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ω = (p, q, r)</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，刚体相对原点的惯性张量为 </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I</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特别当 </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 Oy, Oz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为惯量主轴时，</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I </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为对角矩阵，设其对角元素分别为</a:t>
            </a:r>
            <a:r>
              <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 B, C</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，则动量矩的三个分量可表示</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动能</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9727657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09318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动量矩定理：</a:t>
            </a:r>
            <a:r>
              <a:rPr lang="zh-CN" altLang="en-US"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系统相对固定矩心的动量矩对时间的导数等于系统的外力对该矩心的主矩</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当外力矩为 </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rPr>
              <a:t>0 </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sym typeface="+mn-ea"/>
              </a:rPr>
              <a:t>时刚体动量矩保持为常量</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绝对导数用相对导数来表示</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当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Ox, Oy, Oz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为惯性主轴时</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19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
        <p:nvSpPr>
          <p:cNvPr id="4" name="文本框 3">
            <a:extLst>
              <a:ext uri="{FF2B5EF4-FFF2-40B4-BE49-F238E27FC236}">
                <a16:creationId xmlns:a16="http://schemas.microsoft.com/office/drawing/2014/main" id="{30676066-1AB0-207E-9CBD-4D8BB688629F}"/>
              </a:ext>
            </a:extLst>
          </p:cNvPr>
          <p:cNvSpPr txBox="1"/>
          <p:nvPr/>
        </p:nvSpPr>
        <p:spPr>
          <a:xfrm>
            <a:off x="3498251" y="4290699"/>
            <a:ext cx="4293545" cy="461665"/>
          </a:xfrm>
          <a:prstGeom prst="rect">
            <a:avLst/>
          </a:prstGeom>
          <a:noFill/>
        </p:spPr>
        <p:txBody>
          <a:bodyPr wrap="square">
            <a:spAutoFit/>
          </a:bodyPr>
          <a:lstStyle/>
          <a:p>
            <a:pPr algn="ctr" fontAlgn="auto">
              <a:spcAft>
                <a:spcPts val="0"/>
              </a:spcAft>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欧拉动力学方程</a:t>
            </a:r>
            <a:r>
              <a:rPr lang="en-US" altLang="zh-CN"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刚体定点运动</a:t>
            </a:r>
            <a:endPar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Tree>
    <p:extLst>
      <p:ext uri="{BB962C8B-B14F-4D97-AF65-F5344CB8AC3E}">
        <p14:creationId xmlns:p14="http://schemas.microsoft.com/office/powerpoint/2010/main" val="30785216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28953" y="1791178"/>
            <a:ext cx="5908730" cy="295997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刚体运动学</a:t>
            </a: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刚体动力学</a:t>
            </a:r>
          </a:p>
          <a:p>
            <a:pPr marL="342900" indent="-342900" fontAlgn="auto">
              <a:lnSpc>
                <a:spcPct val="150000"/>
              </a:lnSpc>
              <a:spcAft>
                <a:spcPts val="0"/>
              </a:spcAft>
              <a:buFont typeface="Arial" panose="020B0604020202020204" pitchFamily="34" charset="0"/>
              <a:buChar char="•"/>
            </a:pPr>
            <a:r>
              <a:rPr lang="zh-CN" altLang="en-US" sz="3200" b="1" dirty="0">
                <a:solidFill>
                  <a:schemeClr val="tx1"/>
                </a:solidFill>
                <a:latin typeface="微软雅黑" panose="020B0503020204020204" pitchFamily="34" charset="-122"/>
                <a:ea typeface="微软雅黑" panose="020B0503020204020204" pitchFamily="34" charset="-122"/>
                <a:sym typeface="+mn-ea"/>
              </a:rPr>
              <a:t>空间环境力矩</a:t>
            </a:r>
          </a:p>
          <a:p>
            <a:pPr marL="342900" indent="-342900" fontAlgn="auto">
              <a:lnSpc>
                <a:spcPct val="150000"/>
              </a:lnSpc>
              <a:spcAft>
                <a:spcPts val="0"/>
              </a:spcAft>
              <a:buFont typeface="Arial" panose="020B0604020202020204" pitchFamily="34" charset="0"/>
              <a:buChar char="•"/>
            </a:pPr>
            <a:endParaRPr lang="en-US" altLang="zh-CN"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提纲</a:t>
            </a:r>
          </a:p>
        </p:txBody>
      </p:sp>
    </p:spTree>
    <p:extLst>
      <p:ext uri="{BB962C8B-B14F-4D97-AF65-F5344CB8AC3E}">
        <p14:creationId xmlns:p14="http://schemas.microsoft.com/office/powerpoint/2010/main" val="3883279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4959"/>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刚体定点运动的欧拉情况</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定点运动最简单的情况即外力矩为零时（不受外力或外力合力通过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O </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点），</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20</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49452424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29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21</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35810453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386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椭圆积分</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22</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3741186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386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泊松几何解释</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23</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pic>
        <p:nvPicPr>
          <p:cNvPr id="4" name="图片 3">
            <a:extLst>
              <a:ext uri="{FF2B5EF4-FFF2-40B4-BE49-F238E27FC236}">
                <a16:creationId xmlns:a16="http://schemas.microsoft.com/office/drawing/2014/main" id="{561CFFBC-6A61-F501-1252-615687CE67DF}"/>
              </a:ext>
            </a:extLst>
          </p:cNvPr>
          <p:cNvPicPr>
            <a:picLocks noChangeAspect="1"/>
          </p:cNvPicPr>
          <p:nvPr/>
        </p:nvPicPr>
        <p:blipFill>
          <a:blip r:embed="rId2"/>
          <a:stretch>
            <a:fillRect/>
          </a:stretch>
        </p:blipFill>
        <p:spPr>
          <a:xfrm>
            <a:off x="6759892" y="1913069"/>
            <a:ext cx="5219700" cy="4191000"/>
          </a:xfrm>
          <a:prstGeom prst="rect">
            <a:avLst/>
          </a:prstGeom>
        </p:spPr>
      </p:pic>
    </p:spTree>
    <p:extLst>
      <p:ext uri="{BB962C8B-B14F-4D97-AF65-F5344CB8AC3E}">
        <p14:creationId xmlns:p14="http://schemas.microsoft.com/office/powerpoint/2010/main" val="21849667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3868"/>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本体极迹和空间极迹</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24</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pic>
        <p:nvPicPr>
          <p:cNvPr id="4" name="图片 3">
            <a:extLst>
              <a:ext uri="{FF2B5EF4-FFF2-40B4-BE49-F238E27FC236}">
                <a16:creationId xmlns:a16="http://schemas.microsoft.com/office/drawing/2014/main" id="{EF5B6ECB-6FA1-5E81-4393-6557C1C108C1}"/>
              </a:ext>
            </a:extLst>
          </p:cNvPr>
          <p:cNvPicPr>
            <a:picLocks noChangeAspect="1"/>
          </p:cNvPicPr>
          <p:nvPr/>
        </p:nvPicPr>
        <p:blipFill>
          <a:blip r:embed="rId2"/>
          <a:stretch>
            <a:fillRect/>
          </a:stretch>
        </p:blipFill>
        <p:spPr>
          <a:xfrm>
            <a:off x="6786649" y="1128277"/>
            <a:ext cx="4562629" cy="2831514"/>
          </a:xfrm>
          <a:prstGeom prst="rect">
            <a:avLst/>
          </a:prstGeom>
        </p:spPr>
      </p:pic>
      <p:pic>
        <p:nvPicPr>
          <p:cNvPr id="7" name="图片 6">
            <a:extLst>
              <a:ext uri="{FF2B5EF4-FFF2-40B4-BE49-F238E27FC236}">
                <a16:creationId xmlns:a16="http://schemas.microsoft.com/office/drawing/2014/main" id="{A8E071B4-39C2-0825-96A5-29E87F2364E6}"/>
              </a:ext>
            </a:extLst>
          </p:cNvPr>
          <p:cNvPicPr>
            <a:picLocks noChangeAspect="1"/>
          </p:cNvPicPr>
          <p:nvPr/>
        </p:nvPicPr>
        <p:blipFill>
          <a:blip r:embed="rId3"/>
          <a:stretch>
            <a:fillRect/>
          </a:stretch>
        </p:blipFill>
        <p:spPr>
          <a:xfrm>
            <a:off x="8796597" y="3772594"/>
            <a:ext cx="2496027" cy="2777836"/>
          </a:xfrm>
          <a:prstGeom prst="rect">
            <a:avLst/>
          </a:prstGeom>
        </p:spPr>
      </p:pic>
    </p:spTree>
    <p:extLst>
      <p:ext uri="{BB962C8B-B14F-4D97-AF65-F5344CB8AC3E}">
        <p14:creationId xmlns:p14="http://schemas.microsoft.com/office/powerpoint/2010/main" val="31144313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29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25</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17091210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297"/>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。航天领域的偏航</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滚动</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俯仰角度失效</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刚体动力学</a:t>
            </a:r>
          </a:p>
        </p:txBody>
      </p:sp>
    </p:spTree>
    <p:extLst>
      <p:ext uri="{BB962C8B-B14F-4D97-AF65-F5344CB8AC3E}">
        <p14:creationId xmlns:p14="http://schemas.microsoft.com/office/powerpoint/2010/main" val="34507187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等</a:t>
            </a:r>
          </a:p>
        </p:txBody>
      </p:sp>
      <p:sp>
        <p:nvSpPr>
          <p:cNvPr id="7" name="文本框 6">
            <a:extLst>
              <a:ext uri="{FF2B5EF4-FFF2-40B4-BE49-F238E27FC236}">
                <a16:creationId xmlns:a16="http://schemas.microsoft.com/office/drawing/2014/main" id="{571DC114-46C3-7236-5F76-47EE084B1490}"/>
              </a:ext>
            </a:extLst>
          </p:cNvPr>
          <p:cNvSpPr txBox="1"/>
          <p:nvPr/>
        </p:nvSpPr>
        <p:spPr>
          <a:xfrm>
            <a:off x="3945391" y="1545471"/>
            <a:ext cx="6110966" cy="1482650"/>
          </a:xfrm>
          <a:prstGeom prst="rect">
            <a:avLst/>
          </a:prstGeom>
          <a:noFill/>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3200" b="1" dirty="0">
                <a:latin typeface="微软雅黑" panose="020B0503020204020204" pitchFamily="34" charset="-122"/>
                <a:ea typeface="微软雅黑" panose="020B0503020204020204" pitchFamily="34" charset="-122"/>
                <a:sym typeface="+mn-ea"/>
              </a:rPr>
              <a:t>岁差 </a:t>
            </a:r>
            <a:r>
              <a:rPr lang="en-US" altLang="zh-CN" sz="3200" b="1" dirty="0">
                <a:latin typeface="微软雅黑" panose="020B0503020204020204" pitchFamily="34" charset="-122"/>
                <a:ea typeface="微软雅黑" panose="020B0503020204020204" pitchFamily="34" charset="-122"/>
                <a:sym typeface="+mn-ea"/>
              </a:rPr>
              <a:t>Precession</a:t>
            </a:r>
          </a:p>
          <a:p>
            <a:pPr marL="342900" indent="-342900" fontAlgn="auto">
              <a:lnSpc>
                <a:spcPct val="150000"/>
              </a:lnSpc>
              <a:spcAft>
                <a:spcPts val="0"/>
              </a:spcAft>
              <a:buFont typeface="Arial" panose="020B0604020202020204" pitchFamily="34" charset="0"/>
              <a:buChar char="•"/>
            </a:pPr>
            <a:r>
              <a:rPr lang="zh-CN" altLang="en-US" sz="3200" b="1" dirty="0">
                <a:latin typeface="微软雅黑" panose="020B0503020204020204" pitchFamily="34" charset="-122"/>
                <a:ea typeface="微软雅黑" panose="020B0503020204020204" pitchFamily="34" charset="-122"/>
                <a:sym typeface="+mn-ea"/>
              </a:rPr>
              <a:t>章动 </a:t>
            </a:r>
            <a:r>
              <a:rPr lang="en-US" altLang="zh-CN" sz="3200" b="1" dirty="0">
                <a:latin typeface="微软雅黑" panose="020B0503020204020204" pitchFamily="34" charset="-122"/>
                <a:ea typeface="微软雅黑" panose="020B0503020204020204" pitchFamily="34" charset="-122"/>
                <a:sym typeface="+mn-ea"/>
              </a:rPr>
              <a:t>Nutation</a:t>
            </a:r>
          </a:p>
        </p:txBody>
      </p:sp>
      <p:sp>
        <p:nvSpPr>
          <p:cNvPr id="4" name="矩形 3">
            <a:extLst>
              <a:ext uri="{FF2B5EF4-FFF2-40B4-BE49-F238E27FC236}">
                <a16:creationId xmlns:a16="http://schemas.microsoft.com/office/drawing/2014/main" id="{545E6D17-3454-55A6-83D8-1F95396438EE}"/>
              </a:ext>
            </a:extLst>
          </p:cNvPr>
          <p:cNvSpPr/>
          <p:nvPr/>
        </p:nvSpPr>
        <p:spPr>
          <a:xfrm>
            <a:off x="1393234" y="3816640"/>
            <a:ext cx="4515198"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sym typeface="+mn-ea"/>
              </a:rPr>
              <a:t>进动 </a:t>
            </a:r>
            <a:r>
              <a:rPr lang="en-US" altLang="zh-CN" sz="2800" b="1" dirty="0">
                <a:solidFill>
                  <a:srgbClr val="FF0000"/>
                </a:solidFill>
                <a:latin typeface="微软雅黑" panose="020B0503020204020204" pitchFamily="34" charset="-122"/>
                <a:ea typeface="微软雅黑" panose="020B0503020204020204" pitchFamily="34" charset="-122"/>
                <a:sym typeface="+mn-ea"/>
              </a:rPr>
              <a:t>== </a:t>
            </a:r>
            <a:r>
              <a:rPr lang="zh-CN" altLang="en-US" sz="2800" b="1" dirty="0">
                <a:solidFill>
                  <a:srgbClr val="FF0000"/>
                </a:solidFill>
                <a:latin typeface="微软雅黑" panose="020B0503020204020204" pitchFamily="34" charset="-122"/>
                <a:ea typeface="微软雅黑" panose="020B0503020204020204" pitchFamily="34" charset="-122"/>
                <a:sym typeface="+mn-ea"/>
              </a:rPr>
              <a:t>极移</a:t>
            </a:r>
            <a:endParaRPr lang="zh-CN" sz="2800" b="1" dirty="0">
              <a:solidFill>
                <a:srgbClr val="FF0000"/>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2272571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力矩</a:t>
            </a:r>
          </a:p>
        </p:txBody>
      </p:sp>
    </p:spTree>
    <p:extLst>
      <p:ext uri="{BB962C8B-B14F-4D97-AF65-F5344CB8AC3E}">
        <p14:creationId xmlns:p14="http://schemas.microsoft.com/office/powerpoint/2010/main" val="22323097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29</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力矩</a:t>
            </a:r>
          </a:p>
        </p:txBody>
      </p:sp>
      <p:sp>
        <p:nvSpPr>
          <p:cNvPr id="2" name="矩形 1">
            <a:extLst>
              <a:ext uri="{FF2B5EF4-FFF2-40B4-BE49-F238E27FC236}">
                <a16:creationId xmlns:a16="http://schemas.microsoft.com/office/drawing/2014/main" id="{DB137D2F-3D2D-1A02-6EDC-F20B39211DD8}"/>
              </a:ext>
            </a:extLst>
          </p:cNvPr>
          <p:cNvSpPr/>
          <p:nvPr/>
        </p:nvSpPr>
        <p:spPr>
          <a:xfrm>
            <a:off x="1157466" y="5573644"/>
            <a:ext cx="10421439"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版式：</a:t>
            </a:r>
            <a:r>
              <a:rPr lang="zh-CN" sz="2800" b="1" dirty="0">
                <a:latin typeface="微软雅黑" panose="020B0503020204020204" pitchFamily="34" charset="-122"/>
                <a:ea typeface="微软雅黑" panose="020B0503020204020204" pitchFamily="34" charset="-122"/>
                <a:sym typeface="+mn-ea"/>
              </a:rPr>
              <a:t>文）、</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p>
        </p:txBody>
      </p:sp>
    </p:spTree>
    <p:extLst>
      <p:ext uri="{BB962C8B-B14F-4D97-AF65-F5344CB8AC3E}">
        <p14:creationId xmlns:p14="http://schemas.microsoft.com/office/powerpoint/2010/main" val="29588471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5215"/>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体坐标系</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a:lnSpc>
                <a:spcPct val="150000"/>
              </a:lnSpc>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空间坐标系</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飞行姿态坐标系（航天领域常用）</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坐标系转换</a:t>
            </a:r>
          </a:p>
        </p:txBody>
      </p:sp>
      <p:sp>
        <p:nvSpPr>
          <p:cNvPr id="2" name="矩形 1">
            <a:extLst>
              <a:ext uri="{FF2B5EF4-FFF2-40B4-BE49-F238E27FC236}">
                <a16:creationId xmlns:a16="http://schemas.microsoft.com/office/drawing/2014/main" id="{DB137D2F-3D2D-1A02-6EDC-F20B39211DD8}"/>
              </a:ext>
            </a:extLst>
          </p:cNvPr>
          <p:cNvSpPr/>
          <p:nvPr/>
        </p:nvSpPr>
        <p:spPr>
          <a:xfrm>
            <a:off x="1157466" y="5573644"/>
            <a:ext cx="10421439"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版式：</a:t>
            </a:r>
            <a:r>
              <a:rPr lang="zh-CN" sz="2800" b="1" dirty="0">
                <a:latin typeface="微软雅黑" panose="020B0503020204020204" pitchFamily="34" charset="-122"/>
                <a:ea typeface="微软雅黑" panose="020B0503020204020204" pitchFamily="34" charset="-122"/>
                <a:sym typeface="+mn-ea"/>
              </a:rPr>
              <a:t>文）、</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p>
        </p:txBody>
      </p:sp>
    </p:spTree>
    <p:extLst>
      <p:ext uri="{BB962C8B-B14F-4D97-AF65-F5344CB8AC3E}">
        <p14:creationId xmlns:p14="http://schemas.microsoft.com/office/powerpoint/2010/main" val="6360465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微软雅黑" panose="020B0503020204020204" pitchFamily="34" charset="-122"/>
                <a:ea typeface="微软雅黑" panose="020B0503020204020204" pitchFamily="34" charset="-122"/>
                <a:sym typeface="+mn-ea"/>
              </a:rPr>
              <a:t>光压和热辐射力矩</a:t>
            </a:r>
            <a:endParaRPr lang="en-US" altLang="zh-CN" sz="2800" b="1" dirty="0">
              <a:solidFill>
                <a:schemeClr val="tx1"/>
              </a:solidFill>
              <a:latin typeface="微软雅黑" panose="020B0503020204020204" pitchFamily="34" charset="-122"/>
              <a:ea typeface="微软雅黑" panose="020B0503020204020204" pitchFamily="34" charset="-122"/>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30</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力矩</a:t>
            </a:r>
          </a:p>
        </p:txBody>
      </p:sp>
      <p:sp>
        <p:nvSpPr>
          <p:cNvPr id="2" name="矩形 1">
            <a:extLst>
              <a:ext uri="{FF2B5EF4-FFF2-40B4-BE49-F238E27FC236}">
                <a16:creationId xmlns:a16="http://schemas.microsoft.com/office/drawing/2014/main" id="{DB137D2F-3D2D-1A02-6EDC-F20B39211DD8}"/>
              </a:ext>
            </a:extLst>
          </p:cNvPr>
          <p:cNvSpPr/>
          <p:nvPr/>
        </p:nvSpPr>
        <p:spPr>
          <a:xfrm>
            <a:off x="1157466" y="5573644"/>
            <a:ext cx="10421439" cy="66255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版式：</a:t>
            </a:r>
            <a:r>
              <a:rPr lang="zh-CN" sz="2800" b="1" dirty="0">
                <a:latin typeface="微软雅黑" panose="020B0503020204020204" pitchFamily="34" charset="-122"/>
                <a:ea typeface="微软雅黑" panose="020B0503020204020204" pitchFamily="34" charset="-122"/>
                <a:sym typeface="+mn-ea"/>
              </a:rPr>
              <a:t>文）、</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p>
        </p:txBody>
      </p:sp>
      <p:sp>
        <p:nvSpPr>
          <p:cNvPr id="4" name="TextBox 9">
            <a:extLst>
              <a:ext uri="{FF2B5EF4-FFF2-40B4-BE49-F238E27FC236}">
                <a16:creationId xmlns:a16="http://schemas.microsoft.com/office/drawing/2014/main" id="{71B77927-DC8F-A674-DA88-D8312AA90E07}"/>
              </a:ext>
            </a:extLst>
          </p:cNvPr>
          <p:cNvSpPr txBox="1">
            <a:spLocks noChangeArrowheads="1"/>
          </p:cNvSpPr>
          <p:nvPr/>
        </p:nvSpPr>
        <p:spPr bwMode="auto">
          <a:xfrm>
            <a:off x="6488818" y="3674297"/>
            <a:ext cx="17898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latin typeface="Times New Roman" panose="02020603050405020304" pitchFamily="18" charset="0"/>
                <a:cs typeface="Times New Roman" panose="02020603050405020304" pitchFamily="18" charset="0"/>
              </a:rPr>
              <a:t>(McInnes 1999)</a:t>
            </a:r>
            <a:endParaRPr lang="zh-CN" altLang="en-US" sz="1800"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3344E0F1-38B7-DFF4-47A9-FB053E43D796}"/>
              </a:ext>
            </a:extLst>
          </p:cNvPr>
          <p:cNvGrpSpPr/>
          <p:nvPr/>
        </p:nvGrpSpPr>
        <p:grpSpPr>
          <a:xfrm>
            <a:off x="599317" y="1491932"/>
            <a:ext cx="8208912" cy="2278360"/>
            <a:chOff x="466776" y="2197276"/>
            <a:chExt cx="8208912" cy="2278360"/>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32ADBB4-CEC9-B415-4B96-060A1C5ADB38}"/>
                    </a:ext>
                  </a:extLst>
                </p:cNvPr>
                <p:cNvSpPr/>
                <p:nvPr/>
              </p:nvSpPr>
              <p:spPr>
                <a:xfrm>
                  <a:off x="466776" y="2835952"/>
                  <a:ext cx="8208912" cy="71468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𝑭</m:t>
                        </m:r>
                        <m:r>
                          <a:rPr lang="zh-CN" altLang="en-US" b="0" i="0">
                            <a:latin typeface="Cambria Math" panose="02040503050406030204" pitchFamily="18" charset="0"/>
                          </a:rPr>
                          <m:t>=−</m:t>
                        </m:r>
                        <m:f>
                          <m:fPr>
                            <m:ctrlPr>
                              <a:rPr lang="zh-CN" altLang="en-US" b="0" i="1">
                                <a:latin typeface="Cambria Math" panose="02040503050406030204" pitchFamily="18" charset="0"/>
                              </a:rPr>
                            </m:ctrlPr>
                          </m:fPr>
                          <m:num>
                            <m:r>
                              <a:rPr lang="zh-CN" altLang="en-US" b="0" i="1">
                                <a:latin typeface="Cambria Math" panose="02040503050406030204" pitchFamily="18" charset="0"/>
                              </a:rPr>
                              <m:t>𝑊</m:t>
                            </m:r>
                          </m:num>
                          <m:den>
                            <m:r>
                              <a:rPr lang="zh-CN" altLang="en-US" b="0" i="1">
                                <a:latin typeface="Cambria Math" panose="02040503050406030204" pitchFamily="18" charset="0"/>
                              </a:rPr>
                              <m:t>𝑐</m:t>
                            </m:r>
                          </m:den>
                        </m:f>
                        <m:r>
                          <a:rPr lang="zh-CN" altLang="en-US" b="0" i="1">
                            <a:latin typeface="Cambria Math" panose="02040503050406030204" pitchFamily="18" charset="0"/>
                          </a:rPr>
                          <m:t>𝐴</m:t>
                        </m:r>
                        <m:func>
                          <m:funcPr>
                            <m:ctrlPr>
                              <a:rPr lang="zh-CN" altLang="en-US" b="0" i="1">
                                <a:latin typeface="Cambria Math" panose="02040503050406030204" pitchFamily="18" charset="0"/>
                              </a:rPr>
                            </m:ctrlPr>
                          </m:funcPr>
                          <m:fName>
                            <m:r>
                              <m:rPr>
                                <m:sty m:val="p"/>
                              </m:rPr>
                              <a:rPr lang="zh-CN" altLang="en-US" b="0" i="0">
                                <a:latin typeface="Cambria Math" panose="02040503050406030204" pitchFamily="18" charset="0"/>
                              </a:rPr>
                              <m:t>cos</m:t>
                            </m:r>
                          </m:fName>
                          <m:e>
                            <m:r>
                              <a:rPr lang="zh-CN" altLang="en-US" b="0" i="1">
                                <a:latin typeface="Cambria Math" panose="02040503050406030204" pitchFamily="18" charset="0"/>
                              </a:rPr>
                              <m:t>𝛼</m:t>
                            </m:r>
                          </m:e>
                        </m:func>
                        <m:r>
                          <a:rPr lang="zh-CN" altLang="en-US" b="0" i="0">
                            <a:latin typeface="Cambria Math" panose="02040503050406030204" pitchFamily="18" charset="0"/>
                          </a:rPr>
                          <m:t>⋅</m:t>
                        </m:r>
                        <m:d>
                          <m:dPr>
                            <m:begChr m:val="{"/>
                            <m:endChr m:val="}"/>
                            <m:ctrlPr>
                              <a:rPr lang="zh-CN" altLang="en-US" b="0" i="1">
                                <a:latin typeface="Cambria Math" panose="02040503050406030204" pitchFamily="18" charset="0"/>
                              </a:rPr>
                            </m:ctrlPr>
                          </m:dPr>
                          <m:e>
                            <m:d>
                              <m:dPr>
                                <m:ctrlPr>
                                  <a:rPr lang="zh-CN" altLang="en-US" b="0" i="1">
                                    <a:latin typeface="Cambria Math" panose="02040503050406030204" pitchFamily="18" charset="0"/>
                                  </a:rPr>
                                </m:ctrlPr>
                              </m:dPr>
                              <m:e>
                                <m:func>
                                  <m:funcPr>
                                    <m:ctrlPr>
                                      <a:rPr lang="zh-CN" altLang="en-US" b="0" i="1">
                                        <a:latin typeface="Cambria Math" panose="02040503050406030204" pitchFamily="18" charset="0"/>
                                      </a:rPr>
                                    </m:ctrlPr>
                                  </m:funcPr>
                                  <m:fName>
                                    <m:sSub>
                                      <m:sSubPr>
                                        <m:ctrlPr>
                                          <a:rPr lang="zh-CN" altLang="en-US" b="0" i="1">
                                            <a:latin typeface="Cambria Math" panose="02040503050406030204" pitchFamily="18" charset="0"/>
                                          </a:rPr>
                                        </m:ctrlPr>
                                      </m:sSubPr>
                                      <m:e>
                                        <m:r>
                                          <a:rPr lang="zh-CN" altLang="en-US" b="0" i="0">
                                            <a:latin typeface="Cambria Math" panose="02040503050406030204" pitchFamily="18" charset="0"/>
                                          </a:rPr>
                                          <m:t>2</m:t>
                                        </m:r>
                                        <m:r>
                                          <a:rPr lang="zh-CN" altLang="en-US" b="0" i="1">
                                            <a:latin typeface="Cambria Math" panose="02040503050406030204" pitchFamily="18" charset="0"/>
                                          </a:rPr>
                                          <m:t>𝑟</m:t>
                                        </m:r>
                                      </m:e>
                                      <m:sub>
                                        <m:r>
                                          <m:rPr>
                                            <m:sty m:val="p"/>
                                          </m:rPr>
                                          <a:rPr lang="zh-CN" altLang="en-US" b="0" i="0">
                                            <a:latin typeface="Cambria Math" panose="02040503050406030204" pitchFamily="18" charset="0"/>
                                          </a:rPr>
                                          <m:t>s</m:t>
                                        </m:r>
                                      </m:sub>
                                    </m:sSub>
                                    <m:r>
                                      <m:rPr>
                                        <m:sty m:val="p"/>
                                      </m:rPr>
                                      <a:rPr lang="zh-CN" altLang="en-US" b="0" i="0">
                                        <a:latin typeface="Cambria Math" panose="02040503050406030204" pitchFamily="18" charset="0"/>
                                      </a:rPr>
                                      <m:t>cos</m:t>
                                    </m:r>
                                  </m:fName>
                                  <m:e>
                                    <m:r>
                                      <a:rPr lang="zh-CN" altLang="en-US" b="0" i="1">
                                        <a:latin typeface="Cambria Math" panose="02040503050406030204" pitchFamily="18" charset="0"/>
                                      </a:rPr>
                                      <m:t>𝛼</m:t>
                                    </m:r>
                                  </m:e>
                                </m:func>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𝐵</m:t>
                                    </m:r>
                                  </m:e>
                                  <m:sub>
                                    <m:r>
                                      <m:rPr>
                                        <m:sty m:val="p"/>
                                      </m:rPr>
                                      <a:rPr lang="zh-CN" altLang="en-US" b="0" i="0">
                                        <a:latin typeface="Cambria Math" panose="02040503050406030204" pitchFamily="18" charset="0"/>
                                      </a:rPr>
                                      <m:t>f</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𝑟</m:t>
                                    </m:r>
                                  </m:e>
                                  <m:sub>
                                    <m:r>
                                      <m:rPr>
                                        <m:sty m:val="p"/>
                                      </m:rPr>
                                      <a:rPr lang="zh-CN" altLang="en-US" b="0" i="0">
                                        <a:latin typeface="Cambria Math" panose="02040503050406030204" pitchFamily="18" charset="0"/>
                                      </a:rPr>
                                      <m:t>d</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𝑐</m:t>
                                    </m:r>
                                  </m:e>
                                  <m:sub>
                                    <m:r>
                                      <m:rPr>
                                        <m:sty m:val="p"/>
                                      </m:rPr>
                                      <a:rPr lang="zh-CN" altLang="en-US" b="0" i="0">
                                        <a:latin typeface="Cambria Math" panose="02040503050406030204" pitchFamily="18" charset="0"/>
                                      </a:rPr>
                                      <m:t>a</m:t>
                                    </m:r>
                                  </m:sub>
                                </m:sSub>
                                <m:f>
                                  <m:fPr>
                                    <m:ctrlPr>
                                      <a:rPr lang="zh-CN" altLang="en-US" b="0" i="1">
                                        <a:latin typeface="Cambria Math" panose="02040503050406030204" pitchFamily="18" charset="0"/>
                                      </a:rPr>
                                    </m:ctrlPr>
                                  </m:fPr>
                                  <m:num>
                                    <m:sSub>
                                      <m:sSubPr>
                                        <m:ctrlPr>
                                          <a:rPr lang="zh-CN" altLang="en-US" b="0" i="1">
                                            <a:latin typeface="Cambria Math" panose="02040503050406030204" pitchFamily="18" charset="0"/>
                                          </a:rPr>
                                        </m:ctrlPr>
                                      </m:sSubPr>
                                      <m:e>
                                        <m:r>
                                          <m:rPr>
                                            <m:sty m:val="p"/>
                                          </m:rPr>
                                          <a:rPr lang="zh-CN" altLang="en-US" b="0" i="0">
                                            <a:latin typeface="Cambria Math" panose="02040503050406030204" pitchFamily="18" charset="0"/>
                                          </a:rPr>
                                          <m:t>ε</m:t>
                                        </m:r>
                                      </m:e>
                                      <m:sub>
                                        <m:r>
                                          <m:rPr>
                                            <m:sty m:val="p"/>
                                          </m:rPr>
                                          <a:rPr lang="zh-CN" altLang="en-US" b="0" i="0">
                                            <a:latin typeface="Cambria Math" panose="02040503050406030204" pitchFamily="18" charset="0"/>
                                          </a:rPr>
                                          <m:t>f</m:t>
                                        </m:r>
                                      </m:sub>
                                    </m:sSub>
                                    <m:sSub>
                                      <m:sSubPr>
                                        <m:ctrlPr>
                                          <a:rPr lang="zh-CN" altLang="en-US" b="0" i="1">
                                            <a:latin typeface="Cambria Math" panose="02040503050406030204" pitchFamily="18" charset="0"/>
                                          </a:rPr>
                                        </m:ctrlPr>
                                      </m:sSubPr>
                                      <m:e>
                                        <m:r>
                                          <a:rPr lang="zh-CN" altLang="en-US" b="0" i="1">
                                            <a:latin typeface="Cambria Math" panose="02040503050406030204" pitchFamily="18" charset="0"/>
                                          </a:rPr>
                                          <m:t>𝐵</m:t>
                                        </m:r>
                                      </m:e>
                                      <m:sub>
                                        <m:r>
                                          <m:rPr>
                                            <m:sty m:val="p"/>
                                          </m:rPr>
                                          <a:rPr lang="zh-CN" altLang="en-US" b="0" i="0">
                                            <a:latin typeface="Cambria Math" panose="02040503050406030204" pitchFamily="18" charset="0"/>
                                          </a:rPr>
                                          <m:t>f</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m:rPr>
                                            <m:sty m:val="p"/>
                                          </m:rPr>
                                          <a:rPr lang="zh-CN" altLang="en-US" b="0" i="0">
                                            <a:latin typeface="Cambria Math" panose="02040503050406030204" pitchFamily="18" charset="0"/>
                                          </a:rPr>
                                          <m:t>ε</m:t>
                                        </m:r>
                                      </m:e>
                                      <m:sub>
                                        <m:r>
                                          <m:rPr>
                                            <m:sty m:val="p"/>
                                          </m:rPr>
                                          <a:rPr lang="zh-CN" altLang="en-US" b="0" i="0">
                                            <a:latin typeface="Cambria Math" panose="02040503050406030204" pitchFamily="18" charset="0"/>
                                          </a:rPr>
                                          <m:t>b</m:t>
                                        </m:r>
                                      </m:sub>
                                    </m:sSub>
                                    <m:sSub>
                                      <m:sSubPr>
                                        <m:ctrlPr>
                                          <a:rPr lang="zh-CN" altLang="en-US" b="0" i="1">
                                            <a:latin typeface="Cambria Math" panose="02040503050406030204" pitchFamily="18" charset="0"/>
                                          </a:rPr>
                                        </m:ctrlPr>
                                      </m:sSubPr>
                                      <m:e>
                                        <m:r>
                                          <a:rPr lang="zh-CN" altLang="en-US" b="0" i="1">
                                            <a:latin typeface="Cambria Math" panose="02040503050406030204" pitchFamily="18" charset="0"/>
                                          </a:rPr>
                                          <m:t>𝐵</m:t>
                                        </m:r>
                                      </m:e>
                                      <m:sub>
                                        <m:r>
                                          <m:rPr>
                                            <m:sty m:val="p"/>
                                          </m:rPr>
                                          <a:rPr lang="zh-CN" altLang="en-US" b="0" i="0">
                                            <a:latin typeface="Cambria Math" panose="02040503050406030204" pitchFamily="18" charset="0"/>
                                          </a:rPr>
                                          <m:t>b</m:t>
                                        </m:r>
                                      </m:sub>
                                    </m:sSub>
                                  </m:num>
                                  <m:den>
                                    <m:sSub>
                                      <m:sSubPr>
                                        <m:ctrlPr>
                                          <a:rPr lang="zh-CN" altLang="en-US" b="0" i="1">
                                            <a:latin typeface="Cambria Math" panose="02040503050406030204" pitchFamily="18" charset="0"/>
                                          </a:rPr>
                                        </m:ctrlPr>
                                      </m:sSubPr>
                                      <m:e>
                                        <m:r>
                                          <m:rPr>
                                            <m:sty m:val="p"/>
                                          </m:rPr>
                                          <a:rPr lang="zh-CN" altLang="en-US" b="0" i="0">
                                            <a:latin typeface="Cambria Math" panose="02040503050406030204" pitchFamily="18" charset="0"/>
                                          </a:rPr>
                                          <m:t>ε</m:t>
                                        </m:r>
                                      </m:e>
                                      <m:sub>
                                        <m:r>
                                          <m:rPr>
                                            <m:sty m:val="p"/>
                                          </m:rPr>
                                          <a:rPr lang="zh-CN" altLang="en-US" b="0" i="0">
                                            <a:latin typeface="Cambria Math" panose="02040503050406030204" pitchFamily="18" charset="0"/>
                                          </a:rPr>
                                          <m:t>f</m:t>
                                        </m:r>
                                      </m:sub>
                                    </m:sSub>
                                    <m:r>
                                      <a:rPr lang="zh-CN" altLang="en-US" b="0" i="0">
                                        <a:latin typeface="Cambria Math" panose="02040503050406030204" pitchFamily="18" charset="0"/>
                                      </a:rPr>
                                      <m:t>+</m:t>
                                    </m:r>
                                    <m:sSub>
                                      <m:sSubPr>
                                        <m:ctrlPr>
                                          <a:rPr lang="zh-CN" altLang="en-US" b="0" i="1">
                                            <a:latin typeface="Cambria Math" panose="02040503050406030204" pitchFamily="18" charset="0"/>
                                          </a:rPr>
                                        </m:ctrlPr>
                                      </m:sSubPr>
                                      <m:e>
                                        <m:r>
                                          <m:rPr>
                                            <m:sty m:val="p"/>
                                          </m:rPr>
                                          <a:rPr lang="zh-CN" altLang="en-US" b="0" i="0">
                                            <a:latin typeface="Cambria Math" panose="02040503050406030204" pitchFamily="18" charset="0"/>
                                          </a:rPr>
                                          <m:t>ε</m:t>
                                        </m:r>
                                      </m:e>
                                      <m:sub>
                                        <m:r>
                                          <m:rPr>
                                            <m:sty m:val="p"/>
                                          </m:rPr>
                                          <a:rPr lang="zh-CN" altLang="en-US" b="0" i="0">
                                            <a:latin typeface="Cambria Math" panose="02040503050406030204" pitchFamily="18" charset="0"/>
                                          </a:rPr>
                                          <m:t>b</m:t>
                                        </m:r>
                                      </m:sub>
                                    </m:sSub>
                                  </m:den>
                                </m:f>
                              </m:e>
                            </m:d>
                            <m:r>
                              <a:rPr lang="zh-CN" altLang="en-US" b="1" i="1">
                                <a:latin typeface="Cambria Math" panose="02040503050406030204" pitchFamily="18" charset="0"/>
                              </a:rPr>
                              <m:t>𝒏</m:t>
                            </m:r>
                            <m:r>
                              <a:rPr lang="zh-CN" altLang="en-US" b="0" i="0">
                                <a:latin typeface="Cambria Math" panose="02040503050406030204" pitchFamily="18" charset="0"/>
                              </a:rPr>
                              <m:t>+</m:t>
                            </m:r>
                            <m:d>
                              <m:dPr>
                                <m:ctrlPr>
                                  <a:rPr lang="zh-CN" altLang="en-US" b="0" i="1">
                                    <a:latin typeface="Cambria Math" panose="02040503050406030204" pitchFamily="18" charset="0"/>
                                  </a:rPr>
                                </m:ctrlPr>
                              </m:dPr>
                              <m:e>
                                <m:r>
                                  <a:rPr lang="zh-CN" altLang="en-US" b="0" i="0">
                                    <a:latin typeface="Cambria Math" panose="02040503050406030204" pitchFamily="18" charset="0"/>
                                  </a:rPr>
                                  <m:t>1−</m:t>
                                </m:r>
                                <m:sSub>
                                  <m:sSubPr>
                                    <m:ctrlPr>
                                      <a:rPr lang="zh-CN" altLang="en-US" b="0" i="1">
                                        <a:latin typeface="Cambria Math" panose="02040503050406030204" pitchFamily="18" charset="0"/>
                                      </a:rPr>
                                    </m:ctrlPr>
                                  </m:sSubPr>
                                  <m:e>
                                    <m:r>
                                      <a:rPr lang="zh-CN" altLang="en-US" b="0" i="1">
                                        <a:latin typeface="Cambria Math" panose="02040503050406030204" pitchFamily="18" charset="0"/>
                                      </a:rPr>
                                      <m:t>𝑟</m:t>
                                    </m:r>
                                  </m:e>
                                  <m:sub>
                                    <m:r>
                                      <m:rPr>
                                        <m:sty m:val="p"/>
                                      </m:rPr>
                                      <a:rPr lang="zh-CN" altLang="en-US" b="0" i="0">
                                        <a:latin typeface="Cambria Math" panose="02040503050406030204" pitchFamily="18" charset="0"/>
                                      </a:rPr>
                                      <m:t>s</m:t>
                                    </m:r>
                                  </m:sub>
                                </m:sSub>
                              </m:e>
                            </m:d>
                            <m:r>
                              <a:rPr lang="zh-CN" altLang="en-US" b="0" i="0">
                                <a:latin typeface="Cambria Math" panose="02040503050406030204" pitchFamily="18" charset="0"/>
                              </a:rPr>
                              <m:t>⋅</m:t>
                            </m:r>
                            <m:r>
                              <a:rPr lang="zh-CN" altLang="en-US" b="1" i="1">
                                <a:latin typeface="Cambria Math" panose="02040503050406030204" pitchFamily="18" charset="0"/>
                              </a:rPr>
                              <m:t>𝒖</m:t>
                            </m:r>
                          </m:e>
                        </m:d>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466776" y="2835952"/>
                  <a:ext cx="8208912" cy="714683"/>
                </a:xfrm>
                <a:prstGeom prst="rect">
                  <a:avLst/>
                </a:prstGeom>
                <a:blipFill>
                  <a:blip r:embed="rId5"/>
                  <a:stretch>
                    <a:fillRect/>
                  </a:stretch>
                </a:blipFill>
              </p:spPr>
              <p:txBody>
                <a:bodyPr/>
                <a:lstStyle/>
                <a:p>
                  <a:r>
                    <a:rPr lang="zh-CN" altLang="en-US">
                      <a:noFill/>
                    </a:rPr>
                    <a:t> </a:t>
                  </a:r>
                </a:p>
              </p:txBody>
            </p:sp>
          </mc:Fallback>
        </mc:AlternateContent>
        <p:sp>
          <p:nvSpPr>
            <p:cNvPr id="9" name="TextBox 9">
              <a:extLst>
                <a:ext uri="{FF2B5EF4-FFF2-40B4-BE49-F238E27FC236}">
                  <a16:creationId xmlns:a16="http://schemas.microsoft.com/office/drawing/2014/main" id="{379C7D01-B033-367F-C458-882899C4C6CA}"/>
                </a:ext>
              </a:extLst>
            </p:cNvPr>
            <p:cNvSpPr txBox="1">
              <a:spLocks noChangeArrowheads="1"/>
            </p:cNvSpPr>
            <p:nvPr/>
          </p:nvSpPr>
          <p:spPr bwMode="auto">
            <a:xfrm>
              <a:off x="2218474" y="4116100"/>
              <a:ext cx="15121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镜面反射系数</a:t>
              </a:r>
            </a:p>
          </p:txBody>
        </p:sp>
        <p:sp>
          <p:nvSpPr>
            <p:cNvPr id="10" name="TextBox 9">
              <a:extLst>
                <a:ext uri="{FF2B5EF4-FFF2-40B4-BE49-F238E27FC236}">
                  <a16:creationId xmlns:a16="http://schemas.microsoft.com/office/drawing/2014/main" id="{3FA8DF43-6AB1-7CAE-506E-6B41EE89ECBC}"/>
                </a:ext>
              </a:extLst>
            </p:cNvPr>
            <p:cNvSpPr txBox="1">
              <a:spLocks noChangeArrowheads="1"/>
            </p:cNvSpPr>
            <p:nvPr/>
          </p:nvSpPr>
          <p:spPr bwMode="auto">
            <a:xfrm>
              <a:off x="3763973" y="4137082"/>
              <a:ext cx="15121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漫反射系数</a:t>
              </a:r>
            </a:p>
          </p:txBody>
        </p:sp>
        <p:sp>
          <p:nvSpPr>
            <p:cNvPr id="11" name="TextBox 9">
              <a:extLst>
                <a:ext uri="{FF2B5EF4-FFF2-40B4-BE49-F238E27FC236}">
                  <a16:creationId xmlns:a16="http://schemas.microsoft.com/office/drawing/2014/main" id="{E72617E0-2DFA-3B6E-579B-37147A2CB597}"/>
                </a:ext>
              </a:extLst>
            </p:cNvPr>
            <p:cNvSpPr txBox="1">
              <a:spLocks noChangeArrowheads="1"/>
            </p:cNvSpPr>
            <p:nvPr/>
          </p:nvSpPr>
          <p:spPr bwMode="auto">
            <a:xfrm>
              <a:off x="5018344" y="4070180"/>
              <a:ext cx="12348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吸收系数</a:t>
              </a:r>
            </a:p>
          </p:txBody>
        </p:sp>
        <p:sp>
          <p:nvSpPr>
            <p:cNvPr id="12" name="TextBox 9">
              <a:extLst>
                <a:ext uri="{FF2B5EF4-FFF2-40B4-BE49-F238E27FC236}">
                  <a16:creationId xmlns:a16="http://schemas.microsoft.com/office/drawing/2014/main" id="{29BC345A-CEC9-0997-934F-981078799651}"/>
                </a:ext>
              </a:extLst>
            </p:cNvPr>
            <p:cNvSpPr txBox="1">
              <a:spLocks noChangeArrowheads="1"/>
            </p:cNvSpPr>
            <p:nvPr/>
          </p:nvSpPr>
          <p:spPr bwMode="auto">
            <a:xfrm>
              <a:off x="4298287" y="2420411"/>
              <a:ext cx="20406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non-</a:t>
              </a:r>
              <a:r>
                <a:rPr lang="en-US" altLang="zh-CN" sz="1600" dirty="0" err="1">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Lambertian</a:t>
              </a: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系数</a:t>
              </a:r>
            </a:p>
          </p:txBody>
        </p:sp>
        <p:sp>
          <p:nvSpPr>
            <p:cNvPr id="13" name="TextBox 9">
              <a:extLst>
                <a:ext uri="{FF2B5EF4-FFF2-40B4-BE49-F238E27FC236}">
                  <a16:creationId xmlns:a16="http://schemas.microsoft.com/office/drawing/2014/main" id="{8C0F7744-1715-88FA-4FF3-9B6924D01F5F}"/>
                </a:ext>
              </a:extLst>
            </p:cNvPr>
            <p:cNvSpPr txBox="1">
              <a:spLocks noChangeArrowheads="1"/>
            </p:cNvSpPr>
            <p:nvPr/>
          </p:nvSpPr>
          <p:spPr bwMode="auto">
            <a:xfrm>
              <a:off x="6218945" y="3888194"/>
              <a:ext cx="225612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辐射</a:t>
              </a:r>
              <a:r>
                <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(emissivity)</a:t>
              </a: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系数</a:t>
              </a:r>
            </a:p>
          </p:txBody>
        </p:sp>
        <p:cxnSp>
          <p:nvCxnSpPr>
            <p:cNvPr id="14" name="直接箭头连接符 13">
              <a:extLst>
                <a:ext uri="{FF2B5EF4-FFF2-40B4-BE49-F238E27FC236}">
                  <a16:creationId xmlns:a16="http://schemas.microsoft.com/office/drawing/2014/main" id="{5422E3A2-698B-A860-2740-AEACB2CAB7CB}"/>
                </a:ext>
              </a:extLst>
            </p:cNvPr>
            <p:cNvCxnSpPr/>
            <p:nvPr/>
          </p:nvCxnSpPr>
          <p:spPr>
            <a:xfrm flipV="1">
              <a:off x="3275856" y="3332006"/>
              <a:ext cx="0" cy="828646"/>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F39B98F-BFC9-21D1-F45F-47B0A6F269FC}"/>
                </a:ext>
              </a:extLst>
            </p:cNvPr>
            <p:cNvCxnSpPr/>
            <p:nvPr/>
          </p:nvCxnSpPr>
          <p:spPr>
            <a:xfrm flipV="1">
              <a:off x="3275856" y="3374074"/>
              <a:ext cx="4176464" cy="786578"/>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E37F971-A7B8-E93C-9F5F-2BFB06C47F3E}"/>
                </a:ext>
              </a:extLst>
            </p:cNvPr>
            <p:cNvCxnSpPr/>
            <p:nvPr/>
          </p:nvCxnSpPr>
          <p:spPr>
            <a:xfrm flipV="1">
              <a:off x="4371867" y="3374075"/>
              <a:ext cx="194577" cy="786577"/>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0C73E45A-9DAD-748F-F650-6BB75AD0610A}"/>
                </a:ext>
              </a:extLst>
            </p:cNvPr>
            <p:cNvCxnSpPr/>
            <p:nvPr/>
          </p:nvCxnSpPr>
          <p:spPr>
            <a:xfrm flipH="1" flipV="1">
              <a:off x="5107964" y="3374074"/>
              <a:ext cx="353174" cy="722886"/>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9877F2F-2D24-293E-3568-2681A95BCCF1}"/>
                </a:ext>
              </a:extLst>
            </p:cNvPr>
            <p:cNvCxnSpPr/>
            <p:nvPr/>
          </p:nvCxnSpPr>
          <p:spPr>
            <a:xfrm flipH="1" flipV="1">
              <a:off x="5940426" y="3489354"/>
              <a:ext cx="1012849" cy="435944"/>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39D57C98-FBF9-5FF2-C847-42A09A0E8D39}"/>
                </a:ext>
              </a:extLst>
            </p:cNvPr>
            <p:cNvCxnSpPr/>
            <p:nvPr/>
          </p:nvCxnSpPr>
          <p:spPr>
            <a:xfrm flipH="1">
              <a:off x="4263885" y="2758965"/>
              <a:ext cx="791969" cy="347858"/>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E4BA3E7-CBB6-25FA-E519-33E717AF0891}"/>
                </a:ext>
              </a:extLst>
            </p:cNvPr>
            <p:cNvCxnSpPr/>
            <p:nvPr/>
          </p:nvCxnSpPr>
          <p:spPr>
            <a:xfrm>
              <a:off x="5065430" y="2754853"/>
              <a:ext cx="424739" cy="153124"/>
            </a:xfrm>
            <a:prstGeom prst="straightConnector1">
              <a:avLst/>
            </a:prstGeom>
            <a:ln w="19050">
              <a:solidFill>
                <a:srgbClr val="3D2EFA"/>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9">
              <a:extLst>
                <a:ext uri="{FF2B5EF4-FFF2-40B4-BE49-F238E27FC236}">
                  <a16:creationId xmlns:a16="http://schemas.microsoft.com/office/drawing/2014/main" id="{F834EEB1-6F4C-E0C0-94D9-4C4583FD264A}"/>
                </a:ext>
              </a:extLst>
            </p:cNvPr>
            <p:cNvSpPr txBox="1">
              <a:spLocks noChangeArrowheads="1"/>
            </p:cNvSpPr>
            <p:nvPr/>
          </p:nvSpPr>
          <p:spPr bwMode="auto">
            <a:xfrm>
              <a:off x="6417255" y="2197276"/>
              <a:ext cx="885464" cy="584775"/>
            </a:xfrm>
            <a:prstGeom prst="rect">
              <a:avLst/>
            </a:prstGeom>
            <a:noFill/>
            <a:ln w="12700">
              <a:solidFill>
                <a:srgbClr val="3D2EFA"/>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lvl="1" eaLnBrk="1" hangingPunct="1">
                <a:spcBef>
                  <a:spcPct val="0"/>
                </a:spcBef>
                <a:buFontTx/>
                <a:buNone/>
              </a:pPr>
              <a:r>
                <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f  </a:t>
              </a: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正面</a:t>
              </a:r>
              <a:endPar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endParaRPr>
            </a:p>
            <a:p>
              <a:pPr marL="0" lvl="1" eaLnBrk="1" hangingPunct="1">
                <a:spcBef>
                  <a:spcPct val="0"/>
                </a:spcBef>
                <a:buFontTx/>
                <a:buNone/>
              </a:pPr>
              <a:r>
                <a:rPr lang="en-US" altLang="zh-CN"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b </a:t>
              </a:r>
              <a:r>
                <a:rPr lang="zh-CN" altLang="en-US" sz="1600" dirty="0">
                  <a:solidFill>
                    <a:srgbClr val="3D2EFA"/>
                  </a:solidFill>
                  <a:latin typeface="Times New Roman" panose="02020603050405020304" pitchFamily="18" charset="0"/>
                  <a:ea typeface="楷体_GB2312" panose="02010609030101010101" pitchFamily="49" charset="-122"/>
                  <a:cs typeface="Times New Roman" panose="02020603050405020304" pitchFamily="18" charset="0"/>
                </a:rPr>
                <a:t>背面</a:t>
              </a:r>
            </a:p>
          </p:txBody>
        </p:sp>
      </p:grpSp>
      <p:pic>
        <p:nvPicPr>
          <p:cNvPr id="23" name="图片 22">
            <a:extLst>
              <a:ext uri="{FF2B5EF4-FFF2-40B4-BE49-F238E27FC236}">
                <a16:creationId xmlns:a16="http://schemas.microsoft.com/office/drawing/2014/main" id="{19D9278F-8405-C5AD-AB0C-E5F7F89BC9D2}"/>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19620" b="4205"/>
          <a:stretch/>
        </p:blipFill>
        <p:spPr>
          <a:xfrm>
            <a:off x="8362347" y="1470022"/>
            <a:ext cx="3716225" cy="3247877"/>
          </a:xfrm>
          <a:prstGeom prst="rect">
            <a:avLst/>
          </a:prstGeom>
        </p:spPr>
      </p:pic>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F35625CB-DB97-DD3A-A6AB-9244376330D6}"/>
                  </a:ext>
                </a:extLst>
              </p:cNvPr>
              <p:cNvSpPr/>
              <p:nvPr/>
            </p:nvSpPr>
            <p:spPr>
              <a:xfrm>
                <a:off x="876219" y="4205762"/>
                <a:ext cx="2733818"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𝑟</m:t>
                          </m:r>
                        </m:e>
                        <m:sub>
                          <m:r>
                            <m:rPr>
                              <m:sty m:val="p"/>
                            </m:rPr>
                            <a:rPr lang="zh-CN" altLang="en-US">
                              <a:latin typeface="Cambria Math" panose="02040503050406030204" pitchFamily="18" charset="0"/>
                            </a:rPr>
                            <m:t>s</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𝑟</m:t>
                          </m:r>
                        </m:e>
                        <m:sub>
                          <m:r>
                            <m:rPr>
                              <m:sty m:val="p"/>
                            </m:rPr>
                            <a:rPr lang="zh-CN" altLang="en-US">
                              <a:latin typeface="Cambria Math" panose="02040503050406030204" pitchFamily="18" charset="0"/>
                            </a:rPr>
                            <m:t>d</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𝑐</m:t>
                          </m:r>
                        </m:e>
                        <m:sub>
                          <m:r>
                            <m:rPr>
                              <m:sty m:val="p"/>
                            </m:rPr>
                            <a:rPr lang="zh-CN" altLang="en-US">
                              <a:latin typeface="Cambria Math" panose="02040503050406030204" pitchFamily="18" charset="0"/>
                            </a:rPr>
                            <m:t>a</m:t>
                          </m:r>
                        </m:sub>
                      </m:sSub>
                      <m:r>
                        <a:rPr lang="zh-CN" altLang="en-US" b="0" i="0">
                          <a:latin typeface="Cambria Math" panose="02040503050406030204" pitchFamily="18" charset="0"/>
                        </a:rPr>
                        <m:t>=</m:t>
                      </m:r>
                      <m:r>
                        <a:rPr lang="en-US" altLang="zh-CN" b="0" i="0" smtClean="0">
                          <a:latin typeface="Cambria Math" panose="02040503050406030204" pitchFamily="18" charset="0"/>
                        </a:rPr>
                        <m:t>1</m:t>
                      </m:r>
                    </m:oMath>
                  </m:oMathPara>
                </a14:m>
                <a:endParaRPr lang="zh-CN" altLang="en-US" dirty="0"/>
              </a:p>
            </p:txBody>
          </p:sp>
        </mc:Choice>
        <mc:Fallback xmlns="">
          <p:sp>
            <p:nvSpPr>
              <p:cNvPr id="27" name="矩形 26">
                <a:extLst>
                  <a:ext uri="{FF2B5EF4-FFF2-40B4-BE49-F238E27FC236}">
                    <a16:creationId xmlns:a16="http://schemas.microsoft.com/office/drawing/2014/main" id="{F35625CB-DB97-DD3A-A6AB-9244376330D6}"/>
                  </a:ext>
                </a:extLst>
              </p:cNvPr>
              <p:cNvSpPr>
                <a:spLocks noRot="1" noChangeAspect="1" noMove="1" noResize="1" noEditPoints="1" noAdjustHandles="1" noChangeArrowheads="1" noChangeShapeType="1" noTextEdit="1"/>
              </p:cNvSpPr>
              <p:nvPr/>
            </p:nvSpPr>
            <p:spPr>
              <a:xfrm>
                <a:off x="876219" y="4205762"/>
                <a:ext cx="2733818" cy="369332"/>
              </a:xfrm>
              <a:prstGeom prst="rect">
                <a:avLst/>
              </a:prstGeom>
              <a:blipFill>
                <a:blip r:embed="rId8"/>
                <a:stretch>
                  <a:fillRect/>
                </a:stretch>
              </a:blipFill>
            </p:spPr>
            <p:txBody>
              <a:bodyPr/>
              <a:lstStyle/>
              <a:p>
                <a:r>
                  <a:rPr lang="zh-CN" altLang="en-US">
                    <a:noFill/>
                  </a:rPr>
                  <a:t> </a:t>
                </a:r>
              </a:p>
            </p:txBody>
          </p:sp>
        </mc:Fallback>
      </mc:AlternateContent>
      <p:graphicFrame>
        <p:nvGraphicFramePr>
          <p:cNvPr id="22" name="对象 21">
            <a:extLst>
              <a:ext uri="{FF2B5EF4-FFF2-40B4-BE49-F238E27FC236}">
                <a16:creationId xmlns:a16="http://schemas.microsoft.com/office/drawing/2014/main" id="{DB8172B2-0FC7-B8E3-DE48-C903D7759C82}"/>
              </a:ext>
            </a:extLst>
          </p:cNvPr>
          <p:cNvGraphicFramePr>
            <a:graphicFrameLocks noChangeAspect="1"/>
          </p:cNvGraphicFramePr>
          <p:nvPr>
            <p:extLst>
              <p:ext uri="{D42A27DB-BD31-4B8C-83A1-F6EECF244321}">
                <p14:modId xmlns:p14="http://schemas.microsoft.com/office/powerpoint/2010/main" val="2808347626"/>
              </p:ext>
            </p:extLst>
          </p:nvPr>
        </p:nvGraphicFramePr>
        <p:xfrm>
          <a:off x="9288463" y="4789488"/>
          <a:ext cx="2565400" cy="806450"/>
        </p:xfrm>
        <a:graphic>
          <a:graphicData uri="http://schemas.openxmlformats.org/presentationml/2006/ole">
            <mc:AlternateContent xmlns:mc="http://schemas.openxmlformats.org/markup-compatibility/2006">
              <mc:Choice xmlns:v="urn:schemas-microsoft-com:vml" Requires="v">
                <p:oleObj name="AxMath" r:id="rId9" imgW="1281960" imgH="403920" progId="Equation.AxMath">
                  <p:embed/>
                </p:oleObj>
              </mc:Choice>
              <mc:Fallback>
                <p:oleObj name="AxMath" r:id="rId9" imgW="1281960" imgH="403920" progId="Equation.AxMath">
                  <p:embed/>
                  <p:pic>
                    <p:nvPicPr>
                      <p:cNvPr id="4" name="对象 3">
                        <a:extLst>
                          <a:ext uri="{FF2B5EF4-FFF2-40B4-BE49-F238E27FC236}">
                            <a16:creationId xmlns:a16="http://schemas.microsoft.com/office/drawing/2014/main" id="{BCE933D6-610E-E6F9-9238-6B18DFDD8462}"/>
                          </a:ext>
                        </a:extLst>
                      </p:cNvPr>
                      <p:cNvPicPr/>
                      <p:nvPr/>
                    </p:nvPicPr>
                    <p:blipFill>
                      <a:blip r:embed="rId10"/>
                      <a:stretch>
                        <a:fillRect/>
                      </a:stretch>
                    </p:blipFill>
                    <p:spPr>
                      <a:xfrm>
                        <a:off x="9288463" y="4789488"/>
                        <a:ext cx="2565400" cy="806450"/>
                      </a:xfrm>
                      <a:prstGeom prst="rect">
                        <a:avLst/>
                      </a:prstGeom>
                    </p:spPr>
                  </p:pic>
                </p:oleObj>
              </mc:Fallback>
            </mc:AlternateContent>
          </a:graphicData>
        </a:graphic>
      </p:graphicFrame>
    </p:spTree>
    <p:extLst>
      <p:ext uri="{BB962C8B-B14F-4D97-AF65-F5344CB8AC3E}">
        <p14:creationId xmlns:p14="http://schemas.microsoft.com/office/powerpoint/2010/main" val="23441049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a:t>
            </a:r>
            <a:r>
              <a:rPr lang="zh-CN" sz="2800" b="1" dirty="0">
                <a:latin typeface="微软雅黑" panose="020B0503020204020204" pitchFamily="34" charset="-122"/>
                <a:ea typeface="微软雅黑" panose="020B0503020204020204" pitchFamily="34" charset="-122"/>
                <a:sym typeface="+mn-ea"/>
              </a:rPr>
              <a:t>）、</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a:p>
            <a:pPr marL="342900" lvl="0" indent="-342900" algn="l" fontAlgn="auto">
              <a:lnSpc>
                <a:spcPct val="150000"/>
              </a:lnSpc>
              <a:spcAft>
                <a:spcPts val="0"/>
              </a:spcAft>
              <a:buClrTx/>
              <a:buSzTx/>
              <a:buFont typeface="Arial" panose="020B0604020202020204" pitchFamily="34" charset="0"/>
              <a:buChar char="•"/>
            </a:pPr>
            <a:r>
              <a:rPr lang="zh-CN" sz="2800" b="1" dirty="0">
                <a:solidFill>
                  <a:schemeClr val="tx1"/>
                </a:solidFill>
                <a:latin typeface="微软雅黑" panose="020B0503020204020204" pitchFamily="34" charset="-122"/>
                <a:ea typeface="微软雅黑" panose="020B0503020204020204" pitchFamily="34" charset="-122"/>
                <a:sym typeface="+mn-ea"/>
              </a:rPr>
              <a:t>行：</a:t>
            </a:r>
            <a:r>
              <a:rPr lang="en-US" altLang="zh-CN" sz="2800" b="1" dirty="0">
                <a:solidFill>
                  <a:schemeClr val="tx1"/>
                </a:solidFill>
                <a:latin typeface="微软雅黑" panose="020B0503020204020204" pitchFamily="34" charset="-122"/>
                <a:ea typeface="微软雅黑" panose="020B0503020204020204" pitchFamily="34" charset="-122"/>
                <a:sym typeface="+mn-ea"/>
              </a:rPr>
              <a:t>1.5</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4</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pic>
        <p:nvPicPr>
          <p:cNvPr id="4" name="图片 3">
            <a:extLst>
              <a:ext uri="{FF2B5EF4-FFF2-40B4-BE49-F238E27FC236}">
                <a16:creationId xmlns:a16="http://schemas.microsoft.com/office/drawing/2014/main" id="{56C0FB0E-3DA1-A563-C7F9-D2726D99133D}"/>
              </a:ext>
            </a:extLst>
          </p:cNvPr>
          <p:cNvPicPr>
            <a:picLocks noChangeAspect="1"/>
          </p:cNvPicPr>
          <p:nvPr/>
        </p:nvPicPr>
        <p:blipFill>
          <a:blip r:embed="rId2"/>
          <a:stretch>
            <a:fillRect/>
          </a:stretch>
        </p:blipFill>
        <p:spPr>
          <a:xfrm>
            <a:off x="3327171" y="762137"/>
            <a:ext cx="7200581" cy="5584371"/>
          </a:xfrm>
          <a:prstGeom prst="rect">
            <a:avLst/>
          </a:prstGeom>
        </p:spPr>
      </p:pic>
    </p:spTree>
    <p:extLst>
      <p:ext uri="{BB962C8B-B14F-4D97-AF65-F5344CB8AC3E}">
        <p14:creationId xmlns:p14="http://schemas.microsoft.com/office/powerpoint/2010/main" val="11423368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3088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sz="2800" b="1" dirty="0">
                <a:latin typeface="微软雅黑" panose="020B0503020204020204" pitchFamily="34" charset="-122"/>
                <a:ea typeface="微软雅黑" panose="020B0503020204020204" pitchFamily="34" charset="-122"/>
              </a:rPr>
              <a:t>：</a:t>
            </a:r>
            <a:r>
              <a:rPr lang="zh-CN" sz="2800" b="1" dirty="0">
                <a:latin typeface="微软雅黑" panose="020B0503020204020204" pitchFamily="34" charset="-122"/>
                <a:ea typeface="微软雅黑" panose="020B0503020204020204" pitchFamily="34" charset="-122"/>
                <a:sym typeface="+mn-ea"/>
              </a:rPr>
              <a:t>）、</a:t>
            </a:r>
            <a:r>
              <a:rPr lang="zh-CN" altLang="en-US" sz="2800" b="1" dirty="0">
                <a:solidFill>
                  <a:srgbClr val="0000FF"/>
                </a:solidFill>
                <a:latin typeface="微软雅黑" panose="020B0503020204020204" pitchFamily="34" charset="-122"/>
                <a:ea typeface="微软雅黑" panose="020B0503020204020204" pitchFamily="34" charset="-122"/>
                <a:sym typeface="+mn-ea"/>
              </a:rPr>
              <a:t>蓝色（突出）、</a:t>
            </a:r>
            <a:r>
              <a:rPr lang="zh-CN" sz="2800" b="1" dirty="0">
                <a:solidFill>
                  <a:srgbClr val="FF0000"/>
                </a:solidFill>
                <a:latin typeface="微软雅黑" panose="020B0503020204020204" pitchFamily="34" charset="-122"/>
                <a:ea typeface="微软雅黑" panose="020B0503020204020204" pitchFamily="34" charset="-122"/>
                <a:sym typeface="+mn-ea"/>
              </a:rPr>
              <a:t>红色（强调）</a:t>
            </a:r>
            <a:endParaRPr lang="zh-CN" altLang="en-US" sz="2800" b="1" dirty="0">
              <a:solidFill>
                <a:srgbClr val="FF0000"/>
              </a:solidFill>
              <a:latin typeface="微软雅黑" panose="020B0503020204020204" pitchFamily="34" charset="-122"/>
              <a:ea typeface="微软雅黑" panose="020B0503020204020204" pitchFamily="34" charset="-122"/>
              <a:sym typeface="+mn-ea"/>
            </a:endParaRPr>
          </a:p>
          <a:p>
            <a:pPr marL="342900" lvl="0" indent="-342900" algn="l" fontAlgn="auto">
              <a:lnSpc>
                <a:spcPct val="150000"/>
              </a:lnSpc>
              <a:spcAft>
                <a:spcPts val="0"/>
              </a:spcAft>
              <a:buClrTx/>
              <a:buSzTx/>
              <a:buFont typeface="Arial" panose="020B0604020202020204" pitchFamily="34" charset="0"/>
              <a:buChar char="•"/>
            </a:pPr>
            <a:r>
              <a:rPr lang="zh-CN" sz="2800" b="1" dirty="0">
                <a:solidFill>
                  <a:schemeClr val="tx1"/>
                </a:solidFill>
                <a:latin typeface="微软雅黑" panose="020B0503020204020204" pitchFamily="34" charset="-122"/>
                <a:ea typeface="微软雅黑" panose="020B0503020204020204" pitchFamily="34" charset="-122"/>
                <a:sym typeface="+mn-ea"/>
              </a:rPr>
              <a:t>行：</a:t>
            </a:r>
            <a:r>
              <a:rPr lang="en-US" altLang="zh-CN" sz="2800" b="1" dirty="0">
                <a:solidFill>
                  <a:schemeClr val="tx1"/>
                </a:solidFill>
                <a:latin typeface="微软雅黑" panose="020B0503020204020204" pitchFamily="34" charset="-122"/>
                <a:ea typeface="微软雅黑" panose="020B0503020204020204" pitchFamily="34" charset="-122"/>
                <a:sym typeface="+mn-ea"/>
              </a:rPr>
              <a:t>1.5</a:t>
            </a: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5</a:t>
            </a:fld>
            <a:endParaRPr kumimoji="1" lang="zh-CN" altLang="en-US"/>
          </a:p>
        </p:txBody>
      </p:sp>
      <p:sp>
        <p:nvSpPr>
          <p:cNvPr id="6" name="矩形 5"/>
          <p:cNvSpPr/>
          <p:nvPr/>
        </p:nvSpPr>
        <p:spPr>
          <a:xfrm>
            <a:off x="3327171" y="6023928"/>
            <a:ext cx="6082030" cy="645160"/>
          </a:xfrm>
          <a:prstGeom prst="rect">
            <a:avLst/>
          </a:prstGeom>
        </p:spPr>
        <p:txBody>
          <a:bodyPr wrap="square">
            <a:spAutoFit/>
          </a:bodyPr>
          <a:lstStyle/>
          <a:p>
            <a:pPr algn="ctr" fontAlgn="auto">
              <a:lnSpc>
                <a:spcPct val="150000"/>
              </a:lnSpc>
              <a:spcAft>
                <a:spcPts val="0"/>
              </a:spcAft>
            </a:pPr>
            <a:r>
              <a:rPr lang="zh-CN" sz="2400" b="1" dirty="0">
                <a:solidFill>
                  <a:srgbClr val="FF0000"/>
                </a:solidFill>
                <a:latin typeface="微软雅黑" panose="020B0503020204020204" pitchFamily="34" charset="-122"/>
                <a:ea typeface="微软雅黑" panose="020B0503020204020204" pitchFamily="34" charset="-122"/>
              </a:rPr>
              <a:t>根据页面具体情况可略微调整</a:t>
            </a:r>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版式、字体、字号、颜色等</a:t>
            </a:r>
          </a:p>
        </p:txBody>
      </p:sp>
      <p:pic>
        <p:nvPicPr>
          <p:cNvPr id="4" name="图片 3">
            <a:extLst>
              <a:ext uri="{FF2B5EF4-FFF2-40B4-BE49-F238E27FC236}">
                <a16:creationId xmlns:a16="http://schemas.microsoft.com/office/drawing/2014/main" id="{D4B1C2B7-DB64-DD92-EDEF-A762368BE6FA}"/>
              </a:ext>
            </a:extLst>
          </p:cNvPr>
          <p:cNvPicPr>
            <a:picLocks noChangeAspect="1"/>
          </p:cNvPicPr>
          <p:nvPr/>
        </p:nvPicPr>
        <p:blipFill>
          <a:blip r:embed="rId2"/>
          <a:stretch>
            <a:fillRect/>
          </a:stretch>
        </p:blipFill>
        <p:spPr>
          <a:xfrm>
            <a:off x="1253648" y="1172758"/>
            <a:ext cx="8900931" cy="2827265"/>
          </a:xfrm>
          <a:prstGeom prst="rect">
            <a:avLst/>
          </a:prstGeom>
        </p:spPr>
      </p:pic>
      <p:pic>
        <p:nvPicPr>
          <p:cNvPr id="8" name="图片 7">
            <a:extLst>
              <a:ext uri="{FF2B5EF4-FFF2-40B4-BE49-F238E27FC236}">
                <a16:creationId xmlns:a16="http://schemas.microsoft.com/office/drawing/2014/main" id="{4AF54F42-EA9F-F40B-12A3-C660F955D385}"/>
              </a:ext>
            </a:extLst>
          </p:cNvPr>
          <p:cNvPicPr>
            <a:picLocks noChangeAspect="1"/>
          </p:cNvPicPr>
          <p:nvPr/>
        </p:nvPicPr>
        <p:blipFill>
          <a:blip r:embed="rId3"/>
          <a:stretch>
            <a:fillRect/>
          </a:stretch>
        </p:blipFill>
        <p:spPr>
          <a:xfrm>
            <a:off x="3002504" y="2900075"/>
            <a:ext cx="7384420" cy="3193057"/>
          </a:xfrm>
          <a:prstGeom prst="rect">
            <a:avLst/>
          </a:prstGeom>
        </p:spPr>
      </p:pic>
    </p:spTree>
    <p:extLst>
      <p:ext uri="{BB962C8B-B14F-4D97-AF65-F5344CB8AC3E}">
        <p14:creationId xmlns:p14="http://schemas.microsoft.com/office/powerpoint/2010/main" val="328785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6478184"/>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空间坐标系和体坐标系关系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欧拉角</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用三个角度描述，可分为</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12</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组</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第一次和第三次绕同一个轴旋转的欧拉角组合，也称 </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proper / classic Euler angles</a:t>
            </a:r>
          </a:p>
          <a:p>
            <a:pPr marL="1257300" lvl="2" indent="-342900">
              <a:lnSpc>
                <a:spcPct val="150000"/>
              </a:lnSpc>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三次分别绕不同轴旋转的组合，也称为</a:t>
            </a:r>
          </a:p>
          <a:p>
            <a:pPr marL="1257300" lvl="2" indent="-342900">
              <a:lnSpc>
                <a:spcPct val="150000"/>
              </a:lnSpc>
              <a:buFont typeface="Arial" panose="020B0604020202020204" pitchFamily="34" charset="0"/>
              <a:buChar char="•"/>
            </a:pP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Tait-Bryan angles</a:t>
            </a:r>
          </a:p>
          <a:p>
            <a:pPr marL="800100" lvl="1" indent="-342900">
              <a:lnSpc>
                <a:spcPct val="150000"/>
              </a:lnSpc>
              <a:buFont typeface="Arial" panose="020B0604020202020204" pitchFamily="34" charset="0"/>
              <a:buChar char="•"/>
            </a:pP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6</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
        <p:nvSpPr>
          <p:cNvPr id="4" name="文本框 3">
            <a:extLst>
              <a:ext uri="{FF2B5EF4-FFF2-40B4-BE49-F238E27FC236}">
                <a16:creationId xmlns:a16="http://schemas.microsoft.com/office/drawing/2014/main" id="{1D58A7F6-12D1-9179-87BA-B4793C8F6A1E}"/>
              </a:ext>
            </a:extLst>
          </p:cNvPr>
          <p:cNvSpPr txBox="1"/>
          <p:nvPr/>
        </p:nvSpPr>
        <p:spPr>
          <a:xfrm>
            <a:off x="7256446" y="1323161"/>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坐标系图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err="1">
                <a:solidFill>
                  <a:srgbClr val="FF0000"/>
                </a:solidFill>
                <a:latin typeface="微软雅黑" panose="020B0503020204020204" pitchFamily="34" charset="-122"/>
                <a:ea typeface="微软雅黑" panose="020B0503020204020204" pitchFamily="34" charset="-122"/>
                <a:sym typeface="+mn-ea"/>
              </a:rPr>
              <a:t>psi,theta,phi</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7" name="对象 6">
            <a:extLst>
              <a:ext uri="{FF2B5EF4-FFF2-40B4-BE49-F238E27FC236}">
                <a16:creationId xmlns:a16="http://schemas.microsoft.com/office/drawing/2014/main" id="{49E6AF78-FF30-F3CC-4040-1280BCF82AA3}"/>
              </a:ext>
            </a:extLst>
          </p:cNvPr>
          <p:cNvGraphicFramePr>
            <a:graphicFrameLocks noChangeAspect="1"/>
          </p:cNvGraphicFramePr>
          <p:nvPr>
            <p:extLst>
              <p:ext uri="{D42A27DB-BD31-4B8C-83A1-F6EECF244321}">
                <p14:modId xmlns:p14="http://schemas.microsoft.com/office/powerpoint/2010/main" val="4183874493"/>
              </p:ext>
            </p:extLst>
          </p:nvPr>
        </p:nvGraphicFramePr>
        <p:xfrm>
          <a:off x="10227993" y="2962672"/>
          <a:ext cx="927100" cy="381000"/>
        </p:xfrm>
        <a:graphic>
          <a:graphicData uri="http://schemas.openxmlformats.org/presentationml/2006/ole">
            <mc:AlternateContent xmlns:mc="http://schemas.openxmlformats.org/markup-compatibility/2006">
              <mc:Choice xmlns:v="urn:schemas-microsoft-com:vml" Requires="v">
                <p:oleObj name="AxMath" r:id="rId2" imgW="463320" imgH="189720" progId="Equation.AxMath">
                  <p:embed/>
                </p:oleObj>
              </mc:Choice>
              <mc:Fallback>
                <p:oleObj name="AxMath" r:id="rId2" imgW="463320" imgH="189720" progId="Equation.AxMath">
                  <p:embed/>
                  <p:pic>
                    <p:nvPicPr>
                      <p:cNvPr id="0" name=""/>
                      <p:cNvPicPr/>
                      <p:nvPr/>
                    </p:nvPicPr>
                    <p:blipFill>
                      <a:blip r:embed="rId3"/>
                      <a:stretch>
                        <a:fillRect/>
                      </a:stretch>
                    </p:blipFill>
                    <p:spPr>
                      <a:xfrm>
                        <a:off x="10227993" y="2962672"/>
                        <a:ext cx="927100" cy="381000"/>
                      </a:xfrm>
                      <a:prstGeom prst="rect">
                        <a:avLst/>
                      </a:prstGeom>
                    </p:spPr>
                  </p:pic>
                </p:oleObj>
              </mc:Fallback>
            </mc:AlternateContent>
          </a:graphicData>
        </a:graphic>
      </p:graphicFrame>
      <p:pic>
        <p:nvPicPr>
          <p:cNvPr id="11" name="图片 10">
            <a:extLst>
              <a:ext uri="{FF2B5EF4-FFF2-40B4-BE49-F238E27FC236}">
                <a16:creationId xmlns:a16="http://schemas.microsoft.com/office/drawing/2014/main" id="{10DD2B0C-EB0D-6E90-6DF3-75E32DDC8F99}"/>
              </a:ext>
            </a:extLst>
          </p:cNvPr>
          <p:cNvPicPr>
            <a:picLocks noChangeAspect="1"/>
          </p:cNvPicPr>
          <p:nvPr/>
        </p:nvPicPr>
        <p:blipFill>
          <a:blip r:embed="rId4"/>
          <a:stretch>
            <a:fillRect/>
          </a:stretch>
        </p:blipFill>
        <p:spPr>
          <a:xfrm>
            <a:off x="8290313" y="3429000"/>
            <a:ext cx="2993255" cy="2887469"/>
          </a:xfrm>
          <a:prstGeom prst="rect">
            <a:avLst/>
          </a:prstGeom>
        </p:spPr>
      </p:pic>
      <p:sp>
        <p:nvSpPr>
          <p:cNvPr id="12" name="文本框 11">
            <a:extLst>
              <a:ext uri="{FF2B5EF4-FFF2-40B4-BE49-F238E27FC236}">
                <a16:creationId xmlns:a16="http://schemas.microsoft.com/office/drawing/2014/main" id="{21AEE424-7997-0042-3CF3-DC6CA8D628B2}"/>
              </a:ext>
            </a:extLst>
          </p:cNvPr>
          <p:cNvSpPr txBox="1"/>
          <p:nvPr/>
        </p:nvSpPr>
        <p:spPr>
          <a:xfrm>
            <a:off x="8245230" y="6075538"/>
            <a:ext cx="1777812" cy="338554"/>
          </a:xfrm>
          <a:prstGeom prst="rect">
            <a:avLst/>
          </a:prstGeom>
          <a:noFill/>
        </p:spPr>
        <p:txBody>
          <a:bodyPr wrap="square">
            <a:spAutoFit/>
          </a:bodyPr>
          <a:lstStyle/>
          <a:p>
            <a:pPr algn="ctr" fontAlgn="auto">
              <a:spcAft>
                <a:spcPts val="0"/>
              </a:spcAft>
            </a:pPr>
            <a:r>
              <a:rPr lang="en-US" altLang="zh-CN" sz="1600" b="1" dirty="0">
                <a:solidFill>
                  <a:srgbClr val="0000FF"/>
                </a:solidFill>
                <a:latin typeface="微软雅黑" panose="020B0503020204020204" pitchFamily="34" charset="-122"/>
                <a:ea typeface="微软雅黑" panose="020B0503020204020204" pitchFamily="34" charset="-122"/>
                <a:sym typeface="+mn-ea"/>
              </a:rPr>
              <a:t>3-1-2</a:t>
            </a:r>
            <a:r>
              <a:rPr lang="zh-CN" altLang="en-US" sz="1600" b="1" dirty="0">
                <a:solidFill>
                  <a:srgbClr val="0000FF"/>
                </a:solidFill>
                <a:latin typeface="微软雅黑" panose="020B0503020204020204" pitchFamily="34" charset="-122"/>
                <a:ea typeface="微软雅黑" panose="020B0503020204020204" pitchFamily="34" charset="-122"/>
                <a:sym typeface="+mn-ea"/>
              </a:rPr>
              <a:t>欧拉角</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sp>
        <p:nvSpPr>
          <p:cNvPr id="13" name="文本框 12">
            <a:extLst>
              <a:ext uri="{FF2B5EF4-FFF2-40B4-BE49-F238E27FC236}">
                <a16:creationId xmlns:a16="http://schemas.microsoft.com/office/drawing/2014/main" id="{1454DC70-293C-E4C5-6C9B-C97BCD90B2E4}"/>
              </a:ext>
            </a:extLst>
          </p:cNvPr>
          <p:cNvSpPr txBox="1"/>
          <p:nvPr/>
        </p:nvSpPr>
        <p:spPr>
          <a:xfrm>
            <a:off x="8471192" y="2970762"/>
            <a:ext cx="2041732" cy="338554"/>
          </a:xfrm>
          <a:prstGeom prst="rect">
            <a:avLst/>
          </a:prstGeom>
          <a:noFill/>
        </p:spPr>
        <p:txBody>
          <a:bodyPr wrap="square">
            <a:spAutoFit/>
          </a:bodyPr>
          <a:lstStyle/>
          <a:p>
            <a:pPr algn="ctr" fontAlgn="auto">
              <a:spcAft>
                <a:spcPts val="0"/>
              </a:spcAft>
            </a:pPr>
            <a:r>
              <a:rPr lang="en-US" altLang="zh-CN" sz="1600" b="1" dirty="0">
                <a:solidFill>
                  <a:srgbClr val="0000FF"/>
                </a:solidFill>
                <a:latin typeface="微软雅黑" panose="020B0503020204020204" pitchFamily="34" charset="-122"/>
                <a:ea typeface="微软雅黑" panose="020B0503020204020204" pitchFamily="34" charset="-122"/>
                <a:sym typeface="+mn-ea"/>
              </a:rPr>
              <a:t>3-1-3</a:t>
            </a:r>
            <a:r>
              <a:rPr lang="zh-CN" altLang="en-US" sz="1600" b="1" dirty="0">
                <a:solidFill>
                  <a:srgbClr val="0000FF"/>
                </a:solidFill>
                <a:latin typeface="微软雅黑" panose="020B0503020204020204" pitchFamily="34" charset="-122"/>
                <a:ea typeface="微软雅黑" panose="020B0503020204020204" pitchFamily="34" charset="-122"/>
                <a:sym typeface="+mn-ea"/>
              </a:rPr>
              <a:t>欧拉角</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graphicFrame>
        <p:nvGraphicFramePr>
          <p:cNvPr id="14" name="对象 13">
            <a:extLst>
              <a:ext uri="{FF2B5EF4-FFF2-40B4-BE49-F238E27FC236}">
                <a16:creationId xmlns:a16="http://schemas.microsoft.com/office/drawing/2014/main" id="{AB3A162D-1ED5-C257-F724-5547ED43A559}"/>
              </a:ext>
            </a:extLst>
          </p:cNvPr>
          <p:cNvGraphicFramePr>
            <a:graphicFrameLocks noChangeAspect="1"/>
          </p:cNvGraphicFramePr>
          <p:nvPr>
            <p:extLst>
              <p:ext uri="{D42A27DB-BD31-4B8C-83A1-F6EECF244321}">
                <p14:modId xmlns:p14="http://schemas.microsoft.com/office/powerpoint/2010/main" val="3197561543"/>
              </p:ext>
            </p:extLst>
          </p:nvPr>
        </p:nvGraphicFramePr>
        <p:xfrm>
          <a:off x="10224279" y="6054315"/>
          <a:ext cx="927100" cy="381000"/>
        </p:xfrm>
        <a:graphic>
          <a:graphicData uri="http://schemas.openxmlformats.org/presentationml/2006/ole">
            <mc:AlternateContent xmlns:mc="http://schemas.openxmlformats.org/markup-compatibility/2006">
              <mc:Choice xmlns:v="urn:schemas-microsoft-com:vml" Requires="v">
                <p:oleObj name="AxMath" r:id="rId5" imgW="463320" imgH="189720" progId="Equation.AxMath">
                  <p:embed/>
                </p:oleObj>
              </mc:Choice>
              <mc:Fallback>
                <p:oleObj name="AxMath" r:id="rId5" imgW="463320" imgH="189720" progId="Equation.AxMath">
                  <p:embed/>
                  <p:pic>
                    <p:nvPicPr>
                      <p:cNvPr id="7" name="对象 6">
                        <a:extLst>
                          <a:ext uri="{FF2B5EF4-FFF2-40B4-BE49-F238E27FC236}">
                            <a16:creationId xmlns:a16="http://schemas.microsoft.com/office/drawing/2014/main" id="{49E6AF78-FF30-F3CC-4040-1280BCF82AA3}"/>
                          </a:ext>
                        </a:extLst>
                      </p:cNvPr>
                      <p:cNvPicPr/>
                      <p:nvPr/>
                    </p:nvPicPr>
                    <p:blipFill>
                      <a:blip r:embed="rId6"/>
                      <a:stretch>
                        <a:fillRect/>
                      </a:stretch>
                    </p:blipFill>
                    <p:spPr>
                      <a:xfrm>
                        <a:off x="10224279" y="6054315"/>
                        <a:ext cx="927100" cy="381000"/>
                      </a:xfrm>
                      <a:prstGeom prst="rect">
                        <a:avLst/>
                      </a:prstGeom>
                    </p:spPr>
                  </p:pic>
                </p:oleObj>
              </mc:Fallback>
            </mc:AlternateContent>
          </a:graphicData>
        </a:graphic>
      </p:graphicFrame>
      <p:sp>
        <p:nvSpPr>
          <p:cNvPr id="15" name="文本框 14">
            <a:extLst>
              <a:ext uri="{FF2B5EF4-FFF2-40B4-BE49-F238E27FC236}">
                <a16:creationId xmlns:a16="http://schemas.microsoft.com/office/drawing/2014/main" id="{5BBA3554-16C7-005D-47C8-ADD2BD507456}"/>
              </a:ext>
            </a:extLst>
          </p:cNvPr>
          <p:cNvSpPr txBox="1"/>
          <p:nvPr/>
        </p:nvSpPr>
        <p:spPr>
          <a:xfrm>
            <a:off x="8646651" y="6340192"/>
            <a:ext cx="3521940" cy="338554"/>
          </a:xfrm>
          <a:prstGeom prst="rect">
            <a:avLst/>
          </a:prstGeom>
          <a:noFill/>
        </p:spPr>
        <p:txBody>
          <a:bodyPr wrap="square">
            <a:spAutoFit/>
          </a:bodyPr>
          <a:lstStyle/>
          <a:p>
            <a:pPr algn="ctr" fontAlgn="auto">
              <a:spcAft>
                <a:spcPts val="0"/>
              </a:spcAft>
            </a:pPr>
            <a:r>
              <a:rPr lang="zh-CN" altLang="en-US" sz="1600" b="1" dirty="0">
                <a:solidFill>
                  <a:srgbClr val="0000FF"/>
                </a:solidFill>
                <a:latin typeface="微软雅黑" panose="020B0503020204020204" pitchFamily="34" charset="-122"/>
                <a:ea typeface="微软雅黑" panose="020B0503020204020204" pitchFamily="34" charset="-122"/>
                <a:sym typeface="+mn-ea"/>
              </a:rPr>
              <a:t>偏航角，滚动角， 俯仰角</a:t>
            </a:r>
            <a:endParaRPr lang="en-US" altLang="zh-CN" sz="1600" b="1" dirty="0">
              <a:solidFill>
                <a:srgbClr val="0000FF"/>
              </a:solidFill>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17368347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556594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空间坐标系和体坐标系关系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欧拉角</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矢量在空间坐标系为</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，体固坐标系为</a:t>
            </a:r>
            <a:r>
              <a:rPr lang="en-US" altLang="zh-CN" sz="2400" b="1"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p</a:t>
            </a:r>
          </a:p>
          <a:p>
            <a:pPr marL="800100" lvl="1" indent="-342900">
              <a:lnSpc>
                <a:spcPct val="150000"/>
              </a:lnSpc>
              <a:buFont typeface="Arial" panose="020B0604020202020204" pitchFamily="34" charset="0"/>
              <a:buChar cha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对时间求导</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1257300" lvl="2" indent="-342900">
              <a:lnSpc>
                <a:spcPct val="150000"/>
              </a:lnSpc>
              <a:buFont typeface="Arial" panose="020B0604020202020204" pitchFamily="34" charset="0"/>
              <a:buChar char="•"/>
            </a:pP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mn-ea"/>
              </a:rPr>
              <a:t>其中</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刚体运动中</a:t>
            </a:r>
            <a:r>
              <a:rPr lang="zh-CN" altLang="en-US" sz="24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绝对导数</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和</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mn-ea"/>
              </a:rPr>
              <a:t>相对导数</a:t>
            </a:r>
            <a:r>
              <a:rPr lang="zh-CN" altLang="en-US"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之间的关系</a:t>
            </a:r>
            <a:endParaRPr lang="en-US" altLang="zh-CN" sz="2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800100" lvl="1" indent="-342900">
              <a:lnSpc>
                <a:spcPct val="150000"/>
              </a:lnSpc>
              <a:buFont typeface="Arial" panose="020B0604020202020204" pitchFamily="34" charset="0"/>
              <a:buChar char="•"/>
            </a:pPr>
            <a:endPar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7</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
        <p:nvSpPr>
          <p:cNvPr id="4" name="文本框 3">
            <a:extLst>
              <a:ext uri="{FF2B5EF4-FFF2-40B4-BE49-F238E27FC236}">
                <a16:creationId xmlns:a16="http://schemas.microsoft.com/office/drawing/2014/main" id="{D8827A62-C97F-F06B-5E08-A03747090199}"/>
              </a:ext>
            </a:extLst>
          </p:cNvPr>
          <p:cNvSpPr txBox="1"/>
          <p:nvPr/>
        </p:nvSpPr>
        <p:spPr>
          <a:xfrm>
            <a:off x="7361740" y="1339470"/>
            <a:ext cx="4662031" cy="1354217"/>
          </a:xfrm>
          <a:prstGeom prst="rect">
            <a:avLst/>
          </a:prstGeom>
          <a:noFill/>
        </p:spPr>
        <p:txBody>
          <a:bodyPr wrap="square">
            <a:spAutoFit/>
          </a:bodyPr>
          <a:lstStyle/>
          <a:p>
            <a:pPr algn="ctr" fontAlgn="auto">
              <a:spcAft>
                <a:spcPts val="0"/>
              </a:spcAft>
            </a:pPr>
            <a:r>
              <a:rPr lang="zh-CN" altLang="en-US" sz="5400" b="1" dirty="0">
                <a:solidFill>
                  <a:srgbClr val="FF0000"/>
                </a:solidFill>
                <a:latin typeface="微软雅黑" panose="020B0503020204020204" pitchFamily="34" charset="-122"/>
                <a:ea typeface="微软雅黑" panose="020B0503020204020204" pitchFamily="34" charset="-122"/>
                <a:sym typeface="+mn-ea"/>
              </a:rPr>
              <a:t>坐标系图</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a:p>
            <a:pPr algn="ctr" fontAlgn="auto">
              <a:spcAft>
                <a:spcPts val="0"/>
              </a:spcAft>
            </a:pPr>
            <a:r>
              <a:rPr lang="zh-CN" altLang="en-US" sz="2800" b="1" dirty="0">
                <a:solidFill>
                  <a:srgbClr val="FF0000"/>
                </a:solidFill>
                <a:latin typeface="微软雅黑" panose="020B0503020204020204" pitchFamily="34" charset="-122"/>
                <a:ea typeface="微软雅黑" panose="020B0503020204020204" pitchFamily="34" charset="-122"/>
                <a:sym typeface="+mn-ea"/>
              </a:rPr>
              <a:t>包含</a:t>
            </a:r>
            <a:r>
              <a:rPr lang="en-US" altLang="zh-CN" sz="2800" b="1" dirty="0" err="1">
                <a:solidFill>
                  <a:srgbClr val="FF0000"/>
                </a:solidFill>
                <a:latin typeface="微软雅黑" panose="020B0503020204020204" pitchFamily="34" charset="-122"/>
                <a:ea typeface="微软雅黑" panose="020B0503020204020204" pitchFamily="34" charset="-122"/>
                <a:sym typeface="+mn-ea"/>
              </a:rPr>
              <a:t>psi,theta,phi</a:t>
            </a:r>
            <a:endParaRPr lang="en-US" altLang="zh-CN" sz="5400" b="1" dirty="0">
              <a:solidFill>
                <a:srgbClr val="FF0000"/>
              </a:solidFill>
              <a:latin typeface="微软雅黑" panose="020B0503020204020204" pitchFamily="34" charset="-122"/>
              <a:ea typeface="微软雅黑" panose="020B0503020204020204" pitchFamily="34" charset="-122"/>
              <a:sym typeface="+mn-ea"/>
            </a:endParaRPr>
          </a:p>
        </p:txBody>
      </p:sp>
      <p:graphicFrame>
        <p:nvGraphicFramePr>
          <p:cNvPr id="7" name="对象 6">
            <a:extLst>
              <a:ext uri="{FF2B5EF4-FFF2-40B4-BE49-F238E27FC236}">
                <a16:creationId xmlns:a16="http://schemas.microsoft.com/office/drawing/2014/main" id="{446459F0-5163-6FEE-7B81-8D91F3595F5D}"/>
              </a:ext>
            </a:extLst>
          </p:cNvPr>
          <p:cNvGraphicFramePr>
            <a:graphicFrameLocks noChangeAspect="1"/>
          </p:cNvGraphicFramePr>
          <p:nvPr>
            <p:extLst>
              <p:ext uri="{D42A27DB-BD31-4B8C-83A1-F6EECF244321}">
                <p14:modId xmlns:p14="http://schemas.microsoft.com/office/powerpoint/2010/main" val="2648440339"/>
              </p:ext>
            </p:extLst>
          </p:nvPr>
        </p:nvGraphicFramePr>
        <p:xfrm>
          <a:off x="3407026" y="2382866"/>
          <a:ext cx="955675" cy="381000"/>
        </p:xfrm>
        <a:graphic>
          <a:graphicData uri="http://schemas.openxmlformats.org/presentationml/2006/ole">
            <mc:AlternateContent xmlns:mc="http://schemas.openxmlformats.org/markup-compatibility/2006">
              <mc:Choice xmlns:v="urn:schemas-microsoft-com:vml" Requires="v">
                <p:oleObj name="AxMath" r:id="rId2" imgW="477360" imgH="189720" progId="Equation.AxMath">
                  <p:embed/>
                </p:oleObj>
              </mc:Choice>
              <mc:Fallback>
                <p:oleObj name="AxMath" r:id="rId2" imgW="477360" imgH="189720" progId="Equation.AxMath">
                  <p:embed/>
                  <p:pic>
                    <p:nvPicPr>
                      <p:cNvPr id="0" name=""/>
                      <p:cNvPicPr/>
                      <p:nvPr/>
                    </p:nvPicPr>
                    <p:blipFill>
                      <a:blip r:embed="rId3"/>
                      <a:stretch>
                        <a:fillRect/>
                      </a:stretch>
                    </p:blipFill>
                    <p:spPr>
                      <a:xfrm>
                        <a:off x="3407026" y="2382866"/>
                        <a:ext cx="955675" cy="38100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FF555E7-2EE8-EB10-EFB8-9881934632BB}"/>
              </a:ext>
            </a:extLst>
          </p:cNvPr>
          <p:cNvGraphicFramePr>
            <a:graphicFrameLocks noChangeAspect="1"/>
          </p:cNvGraphicFramePr>
          <p:nvPr>
            <p:extLst>
              <p:ext uri="{D42A27DB-BD31-4B8C-83A1-F6EECF244321}">
                <p14:modId xmlns:p14="http://schemas.microsoft.com/office/powerpoint/2010/main" val="1993797794"/>
              </p:ext>
            </p:extLst>
          </p:nvPr>
        </p:nvGraphicFramePr>
        <p:xfrm>
          <a:off x="5048716" y="2478762"/>
          <a:ext cx="2313024" cy="285104"/>
        </p:xfrm>
        <a:graphic>
          <a:graphicData uri="http://schemas.openxmlformats.org/presentationml/2006/ole">
            <mc:AlternateContent xmlns:mc="http://schemas.openxmlformats.org/markup-compatibility/2006">
              <mc:Choice xmlns:v="urn:schemas-microsoft-com:vml" Requires="v">
                <p:oleObj name="AxMath" r:id="rId4" imgW="1596600" imgH="196560" progId="Equation.AxMath">
                  <p:embed/>
                </p:oleObj>
              </mc:Choice>
              <mc:Fallback>
                <p:oleObj name="AxMath" r:id="rId4" imgW="1596600" imgH="196560" progId="Equation.AxMath">
                  <p:embed/>
                  <p:pic>
                    <p:nvPicPr>
                      <p:cNvPr id="7" name="对象 6">
                        <a:extLst>
                          <a:ext uri="{FF2B5EF4-FFF2-40B4-BE49-F238E27FC236}">
                            <a16:creationId xmlns:a16="http://schemas.microsoft.com/office/drawing/2014/main" id="{446459F0-5163-6FEE-7B81-8D91F3595F5D}"/>
                          </a:ext>
                        </a:extLst>
                      </p:cNvPr>
                      <p:cNvPicPr/>
                      <p:nvPr/>
                    </p:nvPicPr>
                    <p:blipFill>
                      <a:blip r:embed="rId5"/>
                      <a:stretch>
                        <a:fillRect/>
                      </a:stretch>
                    </p:blipFill>
                    <p:spPr>
                      <a:xfrm>
                        <a:off x="5048716" y="2478762"/>
                        <a:ext cx="2313024" cy="28510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2C341422-376C-AAEC-2C53-BBF1A2ADF381}"/>
              </a:ext>
            </a:extLst>
          </p:cNvPr>
          <p:cNvGraphicFramePr>
            <a:graphicFrameLocks noChangeAspect="1"/>
          </p:cNvGraphicFramePr>
          <p:nvPr>
            <p:extLst>
              <p:ext uri="{D42A27DB-BD31-4B8C-83A1-F6EECF244321}">
                <p14:modId xmlns:p14="http://schemas.microsoft.com/office/powerpoint/2010/main" val="577444842"/>
              </p:ext>
            </p:extLst>
          </p:nvPr>
        </p:nvGraphicFramePr>
        <p:xfrm>
          <a:off x="3008313" y="3327718"/>
          <a:ext cx="3705225" cy="692150"/>
        </p:xfrm>
        <a:graphic>
          <a:graphicData uri="http://schemas.openxmlformats.org/presentationml/2006/ole">
            <mc:AlternateContent xmlns:mc="http://schemas.openxmlformats.org/markup-compatibility/2006">
              <mc:Choice xmlns:v="urn:schemas-microsoft-com:vml" Requires="v">
                <p:oleObj name="AxMath" r:id="rId6" imgW="1852560" imgH="346680" progId="Equation.AxMath">
                  <p:embed/>
                </p:oleObj>
              </mc:Choice>
              <mc:Fallback>
                <p:oleObj name="AxMath" r:id="rId6" imgW="1852560" imgH="346680" progId="Equation.AxMath">
                  <p:embed/>
                  <p:pic>
                    <p:nvPicPr>
                      <p:cNvPr id="7" name="对象 6">
                        <a:extLst>
                          <a:ext uri="{FF2B5EF4-FFF2-40B4-BE49-F238E27FC236}">
                            <a16:creationId xmlns:a16="http://schemas.microsoft.com/office/drawing/2014/main" id="{446459F0-5163-6FEE-7B81-8D91F3595F5D}"/>
                          </a:ext>
                        </a:extLst>
                      </p:cNvPr>
                      <p:cNvPicPr/>
                      <p:nvPr/>
                    </p:nvPicPr>
                    <p:blipFill>
                      <a:blip r:embed="rId7"/>
                      <a:stretch>
                        <a:fillRect/>
                      </a:stretch>
                    </p:blipFill>
                    <p:spPr>
                      <a:xfrm>
                        <a:off x="3008313" y="3327718"/>
                        <a:ext cx="3705225" cy="69215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9A474E5E-E865-66D7-C598-108089B99D86}"/>
              </a:ext>
            </a:extLst>
          </p:cNvPr>
          <p:cNvGraphicFramePr>
            <a:graphicFrameLocks noChangeAspect="1"/>
          </p:cNvGraphicFramePr>
          <p:nvPr>
            <p:extLst>
              <p:ext uri="{D42A27DB-BD31-4B8C-83A1-F6EECF244321}">
                <p14:modId xmlns:p14="http://schemas.microsoft.com/office/powerpoint/2010/main" val="2959226933"/>
              </p:ext>
            </p:extLst>
          </p:nvPr>
        </p:nvGraphicFramePr>
        <p:xfrm>
          <a:off x="2737557" y="4116270"/>
          <a:ext cx="2762250" cy="1108075"/>
        </p:xfrm>
        <a:graphic>
          <a:graphicData uri="http://schemas.openxmlformats.org/presentationml/2006/ole">
            <mc:AlternateContent xmlns:mc="http://schemas.openxmlformats.org/markup-compatibility/2006">
              <mc:Choice xmlns:v="urn:schemas-microsoft-com:vml" Requires="v">
                <p:oleObj name="AxMath" r:id="rId8" imgW="1381320" imgH="554400" progId="Equation.AxMath">
                  <p:embed/>
                </p:oleObj>
              </mc:Choice>
              <mc:Fallback>
                <p:oleObj name="AxMath" r:id="rId8" imgW="1381320" imgH="554400" progId="Equation.AxMath">
                  <p:embed/>
                  <p:pic>
                    <p:nvPicPr>
                      <p:cNvPr id="6" name="对象 5">
                        <a:extLst>
                          <a:ext uri="{FF2B5EF4-FFF2-40B4-BE49-F238E27FC236}">
                            <a16:creationId xmlns:a16="http://schemas.microsoft.com/office/drawing/2014/main" id="{2C341422-376C-AAEC-2C53-BBF1A2ADF381}"/>
                          </a:ext>
                        </a:extLst>
                      </p:cNvPr>
                      <p:cNvPicPr/>
                      <p:nvPr/>
                    </p:nvPicPr>
                    <p:blipFill>
                      <a:blip r:embed="rId9"/>
                      <a:stretch>
                        <a:fillRect/>
                      </a:stretch>
                    </p:blipFill>
                    <p:spPr>
                      <a:xfrm>
                        <a:off x="2737557" y="4116270"/>
                        <a:ext cx="2762250" cy="1108075"/>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60147ADD-A115-4E79-8EFB-01B158A5EC5C}"/>
              </a:ext>
            </a:extLst>
          </p:cNvPr>
          <p:cNvSpPr txBox="1"/>
          <p:nvPr/>
        </p:nvSpPr>
        <p:spPr>
          <a:xfrm>
            <a:off x="6298409" y="3972591"/>
            <a:ext cx="4240370" cy="1222258"/>
          </a:xfrm>
          <a:prstGeom prst="rect">
            <a:avLst/>
          </a:prstGeom>
          <a:noFill/>
        </p:spPr>
        <p:txBody>
          <a:bodyPr wrap="square">
            <a:spAutoFit/>
          </a:bodyPr>
          <a:lstStyle/>
          <a:p>
            <a:pPr algn="ctr">
              <a:lnSpc>
                <a:spcPct val="130000"/>
              </a:lnSpc>
            </a:pPr>
            <a:r>
              <a:rPr lang="zh-CN" altLang="en-US"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惯性系下刚体运动的角速度矢量</a:t>
            </a: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ctr">
              <a:lnSpc>
                <a:spcPct val="130000"/>
              </a:lnSpc>
            </a:pPr>
            <a:endParaRPr lang="en-US" altLang="zh-CN" sz="2000"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algn="ctr">
              <a:lnSpc>
                <a:spcPct val="130000"/>
              </a:lnSpc>
            </a:pPr>
            <a:r>
              <a:rPr lang="zh-CN" altLang="en-US" b="1"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sym typeface="+mn-ea"/>
              </a:rPr>
              <a:t>不依赖于基点的选择且具有唯一性</a:t>
            </a:r>
            <a:endParaRPr lang="zh-CN" altLang="en-US" dirty="0">
              <a:solidFill>
                <a:srgbClr val="0000FF"/>
              </a:solidFill>
            </a:endParaRPr>
          </a:p>
        </p:txBody>
      </p:sp>
      <p:graphicFrame>
        <p:nvGraphicFramePr>
          <p:cNvPr id="14" name="对象 13">
            <a:extLst>
              <a:ext uri="{FF2B5EF4-FFF2-40B4-BE49-F238E27FC236}">
                <a16:creationId xmlns:a16="http://schemas.microsoft.com/office/drawing/2014/main" id="{8D7148DF-CDEC-99E7-1EEE-CB4FDB6D8175}"/>
              </a:ext>
            </a:extLst>
          </p:cNvPr>
          <p:cNvGraphicFramePr>
            <a:graphicFrameLocks noChangeAspect="1"/>
          </p:cNvGraphicFramePr>
          <p:nvPr>
            <p:extLst>
              <p:ext uri="{D42A27DB-BD31-4B8C-83A1-F6EECF244321}">
                <p14:modId xmlns:p14="http://schemas.microsoft.com/office/powerpoint/2010/main" val="2916706287"/>
              </p:ext>
            </p:extLst>
          </p:nvPr>
        </p:nvGraphicFramePr>
        <p:xfrm>
          <a:off x="3057280" y="5859635"/>
          <a:ext cx="3978275" cy="758825"/>
        </p:xfrm>
        <a:graphic>
          <a:graphicData uri="http://schemas.openxmlformats.org/presentationml/2006/ole">
            <mc:AlternateContent xmlns:mc="http://schemas.openxmlformats.org/markup-compatibility/2006">
              <mc:Choice xmlns:v="urn:schemas-microsoft-com:vml" Requires="v">
                <p:oleObj name="AxMath" r:id="rId10" imgW="1989360" imgH="379080" progId="Equation.AxMath">
                  <p:embed/>
                </p:oleObj>
              </mc:Choice>
              <mc:Fallback>
                <p:oleObj name="AxMath" r:id="rId10" imgW="1989360" imgH="379080" progId="Equation.AxMath">
                  <p:embed/>
                  <p:pic>
                    <p:nvPicPr>
                      <p:cNvPr id="6" name="对象 5">
                        <a:extLst>
                          <a:ext uri="{FF2B5EF4-FFF2-40B4-BE49-F238E27FC236}">
                            <a16:creationId xmlns:a16="http://schemas.microsoft.com/office/drawing/2014/main" id="{2C341422-376C-AAEC-2C53-BBF1A2ADF381}"/>
                          </a:ext>
                        </a:extLst>
                      </p:cNvPr>
                      <p:cNvPicPr/>
                      <p:nvPr/>
                    </p:nvPicPr>
                    <p:blipFill>
                      <a:blip r:embed="rId11"/>
                      <a:stretch>
                        <a:fillRect/>
                      </a:stretch>
                    </p:blipFill>
                    <p:spPr>
                      <a:xfrm>
                        <a:off x="3057280" y="5859635"/>
                        <a:ext cx="3978275" cy="758825"/>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8B6CB78F-F87A-47AE-F431-76E55C8021DC}"/>
              </a:ext>
            </a:extLst>
          </p:cNvPr>
          <p:cNvGraphicFramePr>
            <a:graphicFrameLocks noChangeAspect="1"/>
          </p:cNvGraphicFramePr>
          <p:nvPr>
            <p:extLst>
              <p:ext uri="{D42A27DB-BD31-4B8C-83A1-F6EECF244321}">
                <p14:modId xmlns:p14="http://schemas.microsoft.com/office/powerpoint/2010/main" val="1418485027"/>
              </p:ext>
            </p:extLst>
          </p:nvPr>
        </p:nvGraphicFramePr>
        <p:xfrm>
          <a:off x="7463454" y="4456223"/>
          <a:ext cx="1774825" cy="400050"/>
        </p:xfrm>
        <a:graphic>
          <a:graphicData uri="http://schemas.openxmlformats.org/presentationml/2006/ole">
            <mc:AlternateContent xmlns:mc="http://schemas.openxmlformats.org/markup-compatibility/2006">
              <mc:Choice xmlns:v="urn:schemas-microsoft-com:vml" Requires="v">
                <p:oleObj name="AxMath" r:id="rId12" imgW="887400" imgH="199800" progId="Equation.AxMath">
                  <p:embed/>
                </p:oleObj>
              </mc:Choice>
              <mc:Fallback>
                <p:oleObj name="AxMath" r:id="rId12" imgW="887400" imgH="199800" progId="Equation.AxMath">
                  <p:embed/>
                  <p:pic>
                    <p:nvPicPr>
                      <p:cNvPr id="0" name=""/>
                      <p:cNvPicPr/>
                      <p:nvPr/>
                    </p:nvPicPr>
                    <p:blipFill>
                      <a:blip r:embed="rId13"/>
                      <a:stretch>
                        <a:fillRect/>
                      </a:stretch>
                    </p:blipFill>
                    <p:spPr>
                      <a:xfrm>
                        <a:off x="7463454" y="4456223"/>
                        <a:ext cx="1774825" cy="400050"/>
                      </a:xfrm>
                      <a:prstGeom prst="rect">
                        <a:avLst/>
                      </a:prstGeom>
                    </p:spPr>
                  </p:pic>
                </p:oleObj>
              </mc:Fallback>
            </mc:AlternateContent>
          </a:graphicData>
        </a:graphic>
      </p:graphicFrame>
    </p:spTree>
    <p:extLst>
      <p:ext uri="{BB962C8B-B14F-4D97-AF65-F5344CB8AC3E}">
        <p14:creationId xmlns:p14="http://schemas.microsoft.com/office/powerpoint/2010/main" val="3003519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195386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空间坐标系和体坐标系关系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四元素</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8</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Tree>
    <p:extLst>
      <p:ext uri="{BB962C8B-B14F-4D97-AF65-F5344CB8AC3E}">
        <p14:creationId xmlns:p14="http://schemas.microsoft.com/office/powerpoint/2010/main" val="41151891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987" y="1052513"/>
            <a:ext cx="11376025" cy="4539191"/>
          </a:xfrm>
          <a:prstGeom prst="rect">
            <a:avLst/>
          </a:prstGeom>
        </p:spPr>
        <p:txBody>
          <a:bodyPr wrap="square">
            <a:spAutoFit/>
          </a:bodyPr>
          <a:lstStyle/>
          <a:p>
            <a:pPr marL="342900" indent="-342900" fontAlgn="auto">
              <a:lnSpc>
                <a:spcPct val="150000"/>
              </a:lnSpc>
              <a:spcAft>
                <a:spcPts val="0"/>
              </a:spcAft>
              <a:buFont typeface="Arial" panose="020B0604020202020204" pitchFamily="34" charset="0"/>
              <a:buChar char="•"/>
            </a:pP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空间坐标系和体坐标系关系</a:t>
            </a:r>
            <a:r>
              <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a:t>
            </a:r>
            <a:r>
              <a:rPr lang="zh-CN" altLang="en-US"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rPr>
              <a:t>罗戈里格斯公式</a:t>
            </a: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由欧拉定理可知：刚体定点运动的任意位移都可以通过绕过该点的某个轴的一次转动实现</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[27]</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。欧拉定理等价于矩阵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A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有等于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1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的特征值，使得</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P′ = AP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，相应的特征向量 </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rPr>
              <a:t>P′ </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sym typeface="+mn-ea"/>
              </a:rPr>
              <a:t>即为转动轴，然后由相似矩阵迹相等的原理可求得这一次转动的角度值</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marL="342900" indent="-342900" fontAlgn="auto">
              <a:lnSpc>
                <a:spcPct val="150000"/>
              </a:lnSpc>
              <a:spcAft>
                <a:spcPts val="0"/>
              </a:spcAft>
              <a:buFont typeface="Arial" panose="020B0604020202020204" pitchFamily="34" charset="0"/>
              <a:buChar char="•"/>
            </a:pPr>
            <a:endParaRPr lang="en-US" altLang="zh-CN" sz="28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5" name="灯片编号占位符 4"/>
          <p:cNvSpPr>
            <a:spLocks noGrp="1"/>
          </p:cNvSpPr>
          <p:nvPr>
            <p:ph type="sldNum" sz="quarter" idx="4"/>
          </p:nvPr>
        </p:nvSpPr>
        <p:spPr/>
        <p:txBody>
          <a:bodyPr/>
          <a:lstStyle/>
          <a:p>
            <a:fld id="{5F1D8F20-F945-584B-B149-8CCFBEFE168A}" type="slidenum">
              <a:rPr kumimoji="1" lang="zh-CN" altLang="en-US" smtClean="0"/>
              <a:t>9</a:t>
            </a:fld>
            <a:endParaRPr kumimoji="1" lang="zh-CN" altLang="en-US"/>
          </a:p>
        </p:txBody>
      </p:sp>
      <p:sp>
        <p:nvSpPr>
          <p:cNvPr id="26" name="标题 1"/>
          <p:cNvSpPr txBox="1"/>
          <p:nvPr/>
        </p:nvSpPr>
        <p:spPr>
          <a:xfrm>
            <a:off x="0" y="0"/>
            <a:ext cx="12187555" cy="711200"/>
          </a:xfrm>
          <a:prstGeom prst="rect">
            <a:avLst/>
          </a:prstGeom>
          <a:noFill/>
        </p:spPr>
        <p:txBody>
          <a:bodyPr vert="horz" lIns="91440" tIns="45720" rIns="91440" bIns="45720" rtlCol="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刚体运动学</a:t>
            </a:r>
          </a:p>
        </p:txBody>
      </p:sp>
    </p:spTree>
    <p:extLst>
      <p:ext uri="{BB962C8B-B14F-4D97-AF65-F5344CB8AC3E}">
        <p14:creationId xmlns:p14="http://schemas.microsoft.com/office/powerpoint/2010/main" val="12255514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数学物理科学部 模板">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数学物理科学部 模板</Template>
  <TotalTime>19429</TotalTime>
  <Words>1159</Words>
  <Application>Microsoft Office PowerPoint</Application>
  <PresentationFormat>宽屏</PresentationFormat>
  <Paragraphs>207</Paragraphs>
  <Slides>30</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9" baseType="lpstr">
      <vt:lpstr>等线</vt:lpstr>
      <vt:lpstr>华文行楷</vt:lpstr>
      <vt:lpstr>微软雅黑</vt:lpstr>
      <vt:lpstr>Arial</vt:lpstr>
      <vt:lpstr>Calibri</vt:lpstr>
      <vt:lpstr>Cambria Math</vt:lpstr>
      <vt:lpstr>Times New Roman</vt:lpstr>
      <vt:lpstr>数学物理科学部 模板</vt:lpstr>
      <vt:lpstr>AxMath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Lin Hou-Yuan</cp:lastModifiedBy>
  <cp:revision>235</cp:revision>
  <dcterms:created xsi:type="dcterms:W3CDTF">2022-10-24T14:28:29Z</dcterms:created>
  <dcterms:modified xsi:type="dcterms:W3CDTF">2023-07-29T13:49:05Z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2052-4.6.1.7467</vt:lpwstr>
  </property>
</Properties>
</file>