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87" r:id="rId2"/>
    <p:sldId id="293" r:id="rId3"/>
    <p:sldId id="302" r:id="rId4"/>
    <p:sldId id="303" r:id="rId5"/>
    <p:sldId id="314" r:id="rId6"/>
    <p:sldId id="312" r:id="rId7"/>
    <p:sldId id="305" r:id="rId8"/>
    <p:sldId id="315" r:id="rId9"/>
    <p:sldId id="313" r:id="rId10"/>
    <p:sldId id="308" r:id="rId11"/>
    <p:sldId id="317" r:id="rId12"/>
    <p:sldId id="321" r:id="rId13"/>
    <p:sldId id="318" r:id="rId14"/>
    <p:sldId id="309" r:id="rId15"/>
    <p:sldId id="323" r:id="rId16"/>
    <p:sldId id="30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>
        <p:scale>
          <a:sx n="100" d="100"/>
          <a:sy n="100" d="100"/>
        </p:scale>
        <p:origin x="149" y="134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2023/8/7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7" Type="http://schemas.openxmlformats.org/officeDocument/2006/relationships/image" Target="../media/image7.svg"/><Relationship Id="rId2" Type="http://schemas.openxmlformats.org/officeDocument/2006/relationships/oleObject" Target="../embeddings/oleObject5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8.wmf"/><Relationship Id="rId4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1.bin"/><Relationship Id="rId3" Type="http://schemas.openxmlformats.org/officeDocument/2006/relationships/image" Target="../media/image59.wmf"/><Relationship Id="rId21" Type="http://schemas.openxmlformats.org/officeDocument/2006/relationships/image" Target="../media/image7.svg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58.bin"/><Relationship Id="rId17" Type="http://schemas.openxmlformats.org/officeDocument/2006/relationships/image" Target="../media/image66.wmf"/><Relationship Id="rId25" Type="http://schemas.openxmlformats.org/officeDocument/2006/relationships/image" Target="../media/image69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60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0.wmf"/><Relationship Id="rId15" Type="http://schemas.openxmlformats.org/officeDocument/2006/relationships/image" Target="../media/image65.wmf"/><Relationship Id="rId23" Type="http://schemas.openxmlformats.org/officeDocument/2006/relationships/image" Target="../media/image68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59.bin"/><Relationship Id="rId22" Type="http://schemas.openxmlformats.org/officeDocument/2006/relationships/oleObject" Target="../embeddings/oleObject6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27.svg"/><Relationship Id="rId5" Type="http://schemas.openxmlformats.org/officeDocument/2006/relationships/image" Target="../media/image71.wmf"/><Relationship Id="rId10" Type="http://schemas.openxmlformats.org/officeDocument/2006/relationships/image" Target="../media/image26.png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3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13" Type="http://schemas.openxmlformats.org/officeDocument/2006/relationships/image" Target="../media/image78.wmf"/><Relationship Id="rId18" Type="http://schemas.openxmlformats.org/officeDocument/2006/relationships/image" Target="../media/image26.png"/><Relationship Id="rId3" Type="http://schemas.openxmlformats.org/officeDocument/2006/relationships/image" Target="../media/image74.wmf"/><Relationship Id="rId21" Type="http://schemas.openxmlformats.org/officeDocument/2006/relationships/image" Target="../media/image81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3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68.bin"/><Relationship Id="rId16" Type="http://schemas.openxmlformats.org/officeDocument/2006/relationships/oleObject" Target="../embeddings/oleObject75.bin"/><Relationship Id="rId20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0.bin"/><Relationship Id="rId11" Type="http://schemas.openxmlformats.org/officeDocument/2006/relationships/image" Target="../media/image77.wmf"/><Relationship Id="rId5" Type="http://schemas.openxmlformats.org/officeDocument/2006/relationships/image" Target="../media/image50.wmf"/><Relationship Id="rId15" Type="http://schemas.openxmlformats.org/officeDocument/2006/relationships/image" Target="../media/image79.wmf"/><Relationship Id="rId23" Type="http://schemas.openxmlformats.org/officeDocument/2006/relationships/image" Target="../media/image83.svg"/><Relationship Id="rId10" Type="http://schemas.openxmlformats.org/officeDocument/2006/relationships/oleObject" Target="../embeddings/oleObject72.bin"/><Relationship Id="rId19" Type="http://schemas.openxmlformats.org/officeDocument/2006/relationships/image" Target="../media/image27.svg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4.bin"/><Relationship Id="rId22" Type="http://schemas.openxmlformats.org/officeDocument/2006/relationships/image" Target="../media/image8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svg"/><Relationship Id="rId4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84.wmf"/><Relationship Id="rId21" Type="http://schemas.openxmlformats.org/officeDocument/2006/relationships/image" Target="../media/image59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85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svg"/><Relationship Id="rId5" Type="http://schemas.openxmlformats.org/officeDocument/2006/relationships/image" Target="../media/image3.wmf"/><Relationship Id="rId10" Type="http://schemas.openxmlformats.org/officeDocument/2006/relationships/image" Target="../media/image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3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8.wmf"/><Relationship Id="rId21" Type="http://schemas.openxmlformats.org/officeDocument/2006/relationships/image" Target="../media/image7.sv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6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18" Type="http://schemas.openxmlformats.org/officeDocument/2006/relationships/oleObject" Target="../embeddings/oleObject22.bin"/><Relationship Id="rId3" Type="http://schemas.openxmlformats.org/officeDocument/2006/relationships/image" Target="../media/image17.wmf"/><Relationship Id="rId21" Type="http://schemas.openxmlformats.org/officeDocument/2006/relationships/image" Target="../media/image27.sv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9.bin"/><Relationship Id="rId17" Type="http://schemas.openxmlformats.org/officeDocument/2006/relationships/image" Target="../media/image24.wmf"/><Relationship Id="rId2" Type="http://schemas.openxmlformats.org/officeDocument/2006/relationships/oleObject" Target="../embeddings/oleObject14.bin"/><Relationship Id="rId16" Type="http://schemas.openxmlformats.org/officeDocument/2006/relationships/oleObject" Target="../embeddings/oleObject21.bin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19" Type="http://schemas.openxmlformats.org/officeDocument/2006/relationships/image" Target="../media/image25.wmf"/><Relationship Id="rId4" Type="http://schemas.openxmlformats.org/officeDocument/2006/relationships/oleObject" Target="../embeddings/oleObject15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18" Type="http://schemas.openxmlformats.org/officeDocument/2006/relationships/oleObject" Target="../embeddings/oleObject31.bin"/><Relationship Id="rId26" Type="http://schemas.openxmlformats.org/officeDocument/2006/relationships/oleObject" Target="../embeddings/oleObject35.bin"/><Relationship Id="rId3" Type="http://schemas.openxmlformats.org/officeDocument/2006/relationships/image" Target="../media/image28.wmf"/><Relationship Id="rId21" Type="http://schemas.openxmlformats.org/officeDocument/2006/relationships/image" Target="../media/image37.wmf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5" Type="http://schemas.openxmlformats.org/officeDocument/2006/relationships/image" Target="../media/image39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2.bin"/><Relationship Id="rId29" Type="http://schemas.openxmlformats.org/officeDocument/2006/relationships/image" Target="../media/image7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24" Type="http://schemas.openxmlformats.org/officeDocument/2006/relationships/oleObject" Target="../embeddings/oleObject34.bin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23" Type="http://schemas.openxmlformats.org/officeDocument/2006/relationships/image" Target="../media/image38.wmf"/><Relationship Id="rId28" Type="http://schemas.openxmlformats.org/officeDocument/2006/relationships/image" Target="../media/image6.png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6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Relationship Id="rId22" Type="http://schemas.openxmlformats.org/officeDocument/2006/relationships/oleObject" Target="../embeddings/oleObject33.bin"/><Relationship Id="rId27" Type="http://schemas.openxmlformats.org/officeDocument/2006/relationships/image" Target="../media/image40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13" Type="http://schemas.openxmlformats.org/officeDocument/2006/relationships/image" Target="../media/image44.wmf"/><Relationship Id="rId3" Type="http://schemas.openxmlformats.org/officeDocument/2006/relationships/image" Target="../media/image41.wmf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39.bin"/><Relationship Id="rId17" Type="http://schemas.openxmlformats.org/officeDocument/2006/relationships/image" Target="../media/image7.svg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43.wmf"/><Relationship Id="rId5" Type="http://schemas.openxmlformats.org/officeDocument/2006/relationships/image" Target="../media/image33.wmf"/><Relationship Id="rId15" Type="http://schemas.openxmlformats.org/officeDocument/2006/relationships/image" Target="../media/image45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42.wmf"/><Relationship Id="rId14" Type="http://schemas.openxmlformats.org/officeDocument/2006/relationships/oleObject" Target="../embeddings/oleObject40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47.wmf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1.wmf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7.svg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55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47.bin"/><Relationship Id="rId2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12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初轨确定和精密定轨原理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18177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2.5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人造地球卫星精密定轨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》(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讲义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13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现代的精密定轨过程：参数估计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其中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待估状态量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可以扩充以包括多种参数：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地球物理参数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（重力场等）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天文参数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（日长，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DUT1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，极移参数，大天体引力常数、轨道等）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测站坐标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（地壳运动，地固坐标系的实现等）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仪器校正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（系统差：测距误差、钟差、天线相位中心等）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其他参数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大气组合系数                            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经验力参数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等）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参数非任意：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定轨过程（参数估计过程）必须是可观测的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observable/observability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5A6B289-CD23-E51B-9806-ACBB0266876F}"/>
              </a:ext>
            </a:extLst>
          </p:cNvPr>
          <p:cNvSpPr/>
          <p:nvPr/>
        </p:nvSpPr>
        <p:spPr>
          <a:xfrm>
            <a:off x="7276700" y="1259880"/>
            <a:ext cx="48183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精密定轨并不是只为了得到轨道！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3362756-17FE-9DA1-3699-0C08C8BBD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799768"/>
              </p:ext>
            </p:extLst>
          </p:nvPr>
        </p:nvGraphicFramePr>
        <p:xfrm>
          <a:off x="9152523" y="1897084"/>
          <a:ext cx="1868403" cy="859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56440" imgH="393480" progId="Equation.AxMath">
                  <p:embed/>
                </p:oleObj>
              </mc:Choice>
              <mc:Fallback>
                <p:oleObj name="AxMath" r:id="rId2" imgW="856440" imgH="3934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3F4A3CDC-1B71-101E-6E46-F644DB14A2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52523" y="1897084"/>
                        <a:ext cx="1868403" cy="8596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FDCC768A-A9AD-C275-B767-B6D2BEF1C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301885"/>
              </p:ext>
            </p:extLst>
          </p:nvPr>
        </p:nvGraphicFramePr>
        <p:xfrm>
          <a:off x="4442226" y="4206859"/>
          <a:ext cx="19335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67320" imgH="196920" progId="Equation.AxMath">
                  <p:embed/>
                </p:oleObj>
              </mc:Choice>
              <mc:Fallback>
                <p:oleObj name="AxMath" r:id="rId4" imgW="9673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442226" y="4206859"/>
                        <a:ext cx="19335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385611B0-2D3E-B805-79D8-368885FBD6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6466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矩阵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95D25BD-F483-8E95-60E3-D8E483566A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036497"/>
              </p:ext>
            </p:extLst>
          </p:nvPr>
        </p:nvGraphicFramePr>
        <p:xfrm>
          <a:off x="2516391" y="1118740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3376080" imgH="365040" progId="Equation.AxMath">
                  <p:embed/>
                </p:oleObj>
              </mc:Choice>
              <mc:Fallback>
                <p:oleObj name="AxMath" r:id="rId2" imgW="3376080" imgH="365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C5EDC79-D81F-4583-F551-AE63C6ACAE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16391" y="1118740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99FC3573-2DF6-9D55-2767-10CCE04A4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2398107"/>
              </p:ext>
            </p:extLst>
          </p:nvPr>
        </p:nvGraphicFramePr>
        <p:xfrm>
          <a:off x="1949450" y="2051909"/>
          <a:ext cx="3651250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825920" imgH="379440" progId="Equation.AxMath">
                  <p:embed/>
                </p:oleObj>
              </mc:Choice>
              <mc:Fallback>
                <p:oleObj name="AxMath" r:id="rId4" imgW="1825920" imgH="37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49450" y="2051909"/>
                        <a:ext cx="3651250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13CB8F2E-ADE8-1E3A-F0E1-857BA23101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2882670"/>
              </p:ext>
            </p:extLst>
          </p:nvPr>
        </p:nvGraphicFramePr>
        <p:xfrm>
          <a:off x="6576312" y="2051535"/>
          <a:ext cx="4714875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356920" imgH="379440" progId="Equation.AxMath">
                  <p:embed/>
                </p:oleObj>
              </mc:Choice>
              <mc:Fallback>
                <p:oleObj name="AxMath" r:id="rId6" imgW="2356920" imgH="379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76312" y="2051535"/>
                        <a:ext cx="4714875" cy="758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C545AE-7AEA-DD8E-CEA4-756EE0B859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44632"/>
              </p:ext>
            </p:extLst>
          </p:nvPr>
        </p:nvGraphicFramePr>
        <p:xfrm>
          <a:off x="1127293" y="5442750"/>
          <a:ext cx="1830387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0280" imgH="734400" progId="Equation.AxMath">
                  <p:embed/>
                </p:oleObj>
              </mc:Choice>
              <mc:Fallback>
                <p:oleObj name="AxMath" r:id="rId8" imgW="1160280" imgH="7344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99FC3573-2DF6-9D55-2767-10CCE04A4C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127293" y="5442750"/>
                        <a:ext cx="1830387" cy="1160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A9C5B0C-B579-3E3C-7783-BCFAB4049BA0}"/>
              </a:ext>
            </a:extLst>
          </p:cNvPr>
          <p:cNvSpPr/>
          <p:nvPr/>
        </p:nvSpPr>
        <p:spPr>
          <a:xfrm>
            <a:off x="3807852" y="3152904"/>
            <a:ext cx="35480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测量矩阵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（几何关系）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820F06-2C18-940A-AA0D-BAAB76A531D6}"/>
              </a:ext>
            </a:extLst>
          </p:cNvPr>
          <p:cNvSpPr/>
          <p:nvPr/>
        </p:nvSpPr>
        <p:spPr>
          <a:xfrm>
            <a:off x="3852835" y="5005295"/>
            <a:ext cx="41640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状态转移矩阵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—&gt; 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AC94B064-27FB-BB6C-AAB4-347DA2ADD3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5883994"/>
              </p:ext>
            </p:extLst>
          </p:nvPr>
        </p:nvGraphicFramePr>
        <p:xfrm>
          <a:off x="4840963" y="3824247"/>
          <a:ext cx="6318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16080" imgH="354240" progId="Equation.AxMath">
                  <p:embed/>
                </p:oleObj>
              </mc:Choice>
              <mc:Fallback>
                <p:oleObj name="AxMath" r:id="rId10" imgW="316080" imgH="3542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B409970-C95E-C3C9-5499-638CD05F0A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840963" y="3824247"/>
                        <a:ext cx="6318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7558C764-8753-A840-E56A-A035FA21C4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5526308"/>
              </p:ext>
            </p:extLst>
          </p:nvPr>
        </p:nvGraphicFramePr>
        <p:xfrm>
          <a:off x="6143765" y="3786147"/>
          <a:ext cx="108585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543240" imgH="385560" progId="Equation.AxMath">
                  <p:embed/>
                </p:oleObj>
              </mc:Choice>
              <mc:Fallback>
                <p:oleObj name="AxMath" r:id="rId12" imgW="543240" imgH="3855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A31D3A44-5D74-2AD1-6CD4-3E4E26AA3B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43765" y="3786147"/>
                        <a:ext cx="108585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DE78EE8B-1B3A-11BB-E2AC-863F6E7FBB1C}"/>
              </a:ext>
            </a:extLst>
          </p:cNvPr>
          <p:cNvSpPr/>
          <p:nvPr/>
        </p:nvSpPr>
        <p:spPr>
          <a:xfrm>
            <a:off x="4335252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测距资料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9010617-4A75-3E7E-57EE-C1B9BC2DE3A6}"/>
              </a:ext>
            </a:extLst>
          </p:cNvPr>
          <p:cNvSpPr/>
          <p:nvPr/>
        </p:nvSpPr>
        <p:spPr>
          <a:xfrm>
            <a:off x="7577986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赤道测角资料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9DA40E5-00A8-4FDA-4D9A-30D408823694}"/>
              </a:ext>
            </a:extLst>
          </p:cNvPr>
          <p:cNvSpPr/>
          <p:nvPr/>
        </p:nvSpPr>
        <p:spPr>
          <a:xfrm>
            <a:off x="5836484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测速资料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39F60D0-BB01-5BC0-1368-A8E50A50BE29}"/>
              </a:ext>
            </a:extLst>
          </p:cNvPr>
          <p:cNvSpPr/>
          <p:nvPr/>
        </p:nvSpPr>
        <p:spPr>
          <a:xfrm>
            <a:off x="9417725" y="4579956"/>
            <a:ext cx="16439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地平测角资料</a:t>
            </a: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F392895-1735-5F40-0342-80DF75144C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070764"/>
              </p:ext>
            </p:extLst>
          </p:nvPr>
        </p:nvGraphicFramePr>
        <p:xfrm>
          <a:off x="7719970" y="3253924"/>
          <a:ext cx="129540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648000" imgH="689040" progId="Equation.AxMath">
                  <p:embed/>
                </p:oleObj>
              </mc:Choice>
              <mc:Fallback>
                <p:oleObj name="AxMath" r:id="rId14" imgW="648000" imgH="68904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A68F21D3-F0FE-6876-9143-17F589C96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719970" y="3253924"/>
                        <a:ext cx="129540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BB4182A9-40E3-4999-D970-7ACAC8AC92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084201"/>
              </p:ext>
            </p:extLst>
          </p:nvPr>
        </p:nvGraphicFramePr>
        <p:xfrm>
          <a:off x="9603963" y="3224172"/>
          <a:ext cx="1339850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669960" imgH="689040" progId="Equation.AxMath">
                  <p:embed/>
                </p:oleObj>
              </mc:Choice>
              <mc:Fallback>
                <p:oleObj name="AxMath" r:id="rId16" imgW="669960" imgH="68904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8DAD9248-59EF-1CA9-887D-CDE38AD0E4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603963" y="3224172"/>
                        <a:ext cx="1339850" cy="1377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BA239EC-E701-E86B-9E2F-4E9ED2DE75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7163587"/>
              </p:ext>
            </p:extLst>
          </p:nvPr>
        </p:nvGraphicFramePr>
        <p:xfrm>
          <a:off x="5082098" y="5538437"/>
          <a:ext cx="3387725" cy="752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693800" imgH="375480" progId="Equation.AxMath">
                  <p:embed/>
                </p:oleObj>
              </mc:Choice>
              <mc:Fallback>
                <p:oleObj name="AxMath" r:id="rId18" imgW="1693800" imgH="375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13CB8F2E-ADE8-1E3A-F0E1-857BA231013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82098" y="5538437"/>
                        <a:ext cx="3387725" cy="752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73B1A326-C8FA-08D1-2F22-F12B6AD8065B}"/>
              </a:ext>
            </a:extLst>
          </p:cNvPr>
          <p:cNvSpPr/>
          <p:nvPr/>
        </p:nvSpPr>
        <p:spPr>
          <a:xfrm>
            <a:off x="7039826" y="6157456"/>
            <a:ext cx="82965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87ADCB9-EF37-B75C-9B0A-D5A41C366559}"/>
              </a:ext>
            </a:extLst>
          </p:cNvPr>
          <p:cNvSpPr/>
          <p:nvPr/>
        </p:nvSpPr>
        <p:spPr>
          <a:xfrm>
            <a:off x="7869483" y="6157456"/>
            <a:ext cx="37294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受摄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（可简化，只考虑二体和</a:t>
            </a:r>
            <a:r>
              <a:rPr lang="en-US" altLang="zh-CN" sz="1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4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项）</a:t>
            </a:r>
            <a:endParaRPr lang="zh-CN" altLang="en-US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9D478F3A-EF2C-838F-DDDA-D543583B7A0F}"/>
              </a:ext>
            </a:extLst>
          </p:cNvPr>
          <p:cNvCxnSpPr/>
          <p:nvPr/>
        </p:nvCxnSpPr>
        <p:spPr>
          <a:xfrm>
            <a:off x="104775" y="2981325"/>
            <a:ext cx="118395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0D572B69-4757-6C7C-64C9-C8ADF12591B1}"/>
              </a:ext>
            </a:extLst>
          </p:cNvPr>
          <p:cNvSpPr/>
          <p:nvPr/>
        </p:nvSpPr>
        <p:spPr>
          <a:xfrm>
            <a:off x="501447" y="3151917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非测量系统参数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794CC2A-072F-BB8A-4B03-8B8B3A097FB7}"/>
              </a:ext>
            </a:extLst>
          </p:cNvPr>
          <p:cNvSpPr/>
          <p:nvPr/>
        </p:nvSpPr>
        <p:spPr>
          <a:xfrm>
            <a:off x="383586" y="4178496"/>
            <a:ext cx="18995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非动力学参数</a:t>
            </a:r>
          </a:p>
        </p:txBody>
      </p:sp>
      <p:pic>
        <p:nvPicPr>
          <p:cNvPr id="21" name="图形 20" descr="困惑的脸轮廓 纯色填充">
            <a:extLst>
              <a:ext uri="{FF2B5EF4-FFF2-40B4-BE49-F238E27FC236}">
                <a16:creationId xmlns:a16="http://schemas.microsoft.com/office/drawing/2014/main" id="{DCB20B44-F7E7-70D5-3FF0-631B74FC767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B0A7C2C4-5894-C745-72D8-207D26409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3490623"/>
              </p:ext>
            </p:extLst>
          </p:nvPr>
        </p:nvGraphicFramePr>
        <p:xfrm>
          <a:off x="1137301" y="3570472"/>
          <a:ext cx="11493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728280" imgH="354240" progId="Equation.AxMath">
                  <p:embed/>
                </p:oleObj>
              </mc:Choice>
              <mc:Fallback>
                <p:oleObj name="AxMath" r:id="rId22" imgW="728280" imgH="354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C545AE-7AEA-DD8E-CEA4-756EE0B859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137301" y="3570472"/>
                        <a:ext cx="114935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B20365BE-DF04-8FB8-680F-A2D102E21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2796361"/>
              </p:ext>
            </p:extLst>
          </p:nvPr>
        </p:nvGraphicFramePr>
        <p:xfrm>
          <a:off x="1089612" y="4577912"/>
          <a:ext cx="1446213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915480" imgH="379080" progId="Equation.AxMath">
                  <p:embed/>
                </p:oleObj>
              </mc:Choice>
              <mc:Fallback>
                <p:oleObj name="AxMath" r:id="rId24" imgW="915480" imgH="37908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B0A7C2C4-5894-C745-72D8-207D26409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089612" y="4577912"/>
                        <a:ext cx="1446213" cy="598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78C89020-6916-A235-9799-D5C89798D242}"/>
              </a:ext>
            </a:extLst>
          </p:cNvPr>
          <p:cNvSpPr/>
          <p:nvPr/>
        </p:nvSpPr>
        <p:spPr>
          <a:xfrm>
            <a:off x="407403" y="5151037"/>
            <a:ext cx="9857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其它</a:t>
            </a:r>
          </a:p>
        </p:txBody>
      </p:sp>
    </p:spTree>
    <p:extLst>
      <p:ext uri="{BB962C8B-B14F-4D97-AF65-F5344CB8AC3E}">
        <p14:creationId xmlns:p14="http://schemas.microsoft.com/office/powerpoint/2010/main" val="1163546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9" grpId="0"/>
      <p:bldP spid="20" grpId="0"/>
      <p:bldP spid="25" grpId="0"/>
      <p:bldP spid="27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572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状态转移矩阵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State Transition Matrix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分析法：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给出各元素的解析表达式（长期项）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（第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8~10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节课）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计算效率高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数值法积分：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差分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待估参数初值给予一定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的微小差异计算受摄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星历（差分近似微分）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不稳定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变分方程：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积分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满足的微分方程（变分方程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 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程序编写简单</a:t>
            </a:r>
            <a:endParaRPr lang="zh-CN" altLang="en-US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06F3B1-38F4-59BB-6EF9-D67F5BA0C83A}"/>
              </a:ext>
            </a:extLst>
          </p:cNvPr>
          <p:cNvSpPr/>
          <p:nvPr/>
        </p:nvSpPr>
        <p:spPr>
          <a:xfrm>
            <a:off x="7392914" y="1633538"/>
            <a:ext cx="4717806" cy="73866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很重要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，本课不作进一步介绍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（相关内容参见南京大学研究生课程）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BAFD839D-91BD-71CD-76C7-C71E4D0CA3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9484683"/>
              </p:ext>
            </p:extLst>
          </p:nvPr>
        </p:nvGraphicFramePr>
        <p:xfrm>
          <a:off x="3540769" y="4275406"/>
          <a:ext cx="51562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577960" imgH="424440" progId="Equation.AxMath">
                  <p:embed/>
                </p:oleObj>
              </mc:Choice>
              <mc:Fallback>
                <p:oleObj name="AxMath" r:id="rId2" imgW="2577960" imgH="424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40769" y="4275406"/>
                        <a:ext cx="5156200" cy="847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27CEAC93-1628-F301-6826-FA6B7A74D7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232065"/>
              </p:ext>
            </p:extLst>
          </p:nvPr>
        </p:nvGraphicFramePr>
        <p:xfrm>
          <a:off x="4621857" y="5377150"/>
          <a:ext cx="19081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54000" imgH="196920" progId="Equation.AxMath">
                  <p:embed/>
                </p:oleObj>
              </mc:Choice>
              <mc:Fallback>
                <p:oleObj name="AxMath" r:id="rId4" imgW="95400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21857" y="5377150"/>
                        <a:ext cx="19081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4E93F0-D6C8-AB88-81B5-2F8363DCC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433049"/>
              </p:ext>
            </p:extLst>
          </p:nvPr>
        </p:nvGraphicFramePr>
        <p:xfrm>
          <a:off x="2619339" y="1696950"/>
          <a:ext cx="2795514" cy="49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27520" imgH="199800" progId="Equation.AxMath">
                  <p:embed/>
                </p:oleObj>
              </mc:Choice>
              <mc:Fallback>
                <p:oleObj name="AxMath" r:id="rId6" imgW="1127520" imgH="19980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7CEAC93-1628-F301-6826-FA6B7A74D7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9339" y="1696950"/>
                        <a:ext cx="2795514" cy="4961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4749907-9F4D-7EAE-800E-CDA09F8A52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425971"/>
              </p:ext>
            </p:extLst>
          </p:nvPr>
        </p:nvGraphicFramePr>
        <p:xfrm>
          <a:off x="3904456" y="6052282"/>
          <a:ext cx="37084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854720" imgH="229680" progId="Equation.AxMath">
                  <p:embed/>
                </p:oleObj>
              </mc:Choice>
              <mc:Fallback>
                <p:oleObj name="AxMath" r:id="rId8" imgW="1854720" imgH="229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904456" y="6052282"/>
                        <a:ext cx="3708400" cy="460375"/>
                      </a:xfrm>
                      <a:prstGeom prst="rect">
                        <a:avLst/>
                      </a:prstGeom>
                      <a:ln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F744C4A-14DF-B444-3299-A5C3A8855277}"/>
              </a:ext>
            </a:extLst>
          </p:cNvPr>
          <p:cNvSpPr/>
          <p:nvPr/>
        </p:nvSpPr>
        <p:spPr>
          <a:xfrm>
            <a:off x="5483800" y="2107208"/>
            <a:ext cx="11326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修正量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5C41CCD-EE96-D1E2-B99D-E36723FE873F}"/>
              </a:ext>
            </a:extLst>
          </p:cNvPr>
          <p:cNvCxnSpPr>
            <a:cxnSpLocks/>
          </p:cNvCxnSpPr>
          <p:nvPr/>
        </p:nvCxnSpPr>
        <p:spPr>
          <a:xfrm flipH="1" flipV="1">
            <a:off x="4962525" y="2099801"/>
            <a:ext cx="691356" cy="16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箭头: 下 24">
            <a:extLst>
              <a:ext uri="{FF2B5EF4-FFF2-40B4-BE49-F238E27FC236}">
                <a16:creationId xmlns:a16="http://schemas.microsoft.com/office/drawing/2014/main" id="{91C90A89-8D12-BE45-E066-C9AFE1F2556B}"/>
              </a:ext>
            </a:extLst>
          </p:cNvPr>
          <p:cNvSpPr/>
          <p:nvPr/>
        </p:nvSpPr>
        <p:spPr>
          <a:xfrm>
            <a:off x="5310961" y="504324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C81E1B9C-345E-769E-A766-368A507D2663}"/>
              </a:ext>
            </a:extLst>
          </p:cNvPr>
          <p:cNvSpPr/>
          <p:nvPr/>
        </p:nvSpPr>
        <p:spPr>
          <a:xfrm>
            <a:off x="5310961" y="5767294"/>
            <a:ext cx="345678" cy="33390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8" name="图形 27" descr="紧张的脸轮廓 纯色填充">
            <a:extLst>
              <a:ext uri="{FF2B5EF4-FFF2-40B4-BE49-F238E27FC236}">
                <a16:creationId xmlns:a16="http://schemas.microsoft.com/office/drawing/2014/main" id="{BCB3097E-9146-3342-91CC-A611D0FB50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61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ADF7EB9D-A15E-E0A5-D03A-FA390A2AD41A}"/>
              </a:ext>
            </a:extLst>
          </p:cNvPr>
          <p:cNvSpPr/>
          <p:nvPr/>
        </p:nvSpPr>
        <p:spPr>
          <a:xfrm>
            <a:off x="6223000" y="1052513"/>
            <a:ext cx="5981724" cy="5408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权矩阵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协方差矩阵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可证明当                   时 </a:t>
            </a:r>
            <a:r>
              <a:rPr lang="en-US" altLang="zh-CN" sz="2000" b="1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 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最优权重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难以获得，通常依据残差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6453487" cy="44579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最优估计理论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古典最小二乘估计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（残差平方和极小）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赋予最优加权：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线性无偏最小方差估计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8CD835A-ED0C-72D1-C208-51D1ABF8D5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492256"/>
              </p:ext>
            </p:extLst>
          </p:nvPr>
        </p:nvGraphicFramePr>
        <p:xfrm>
          <a:off x="1538327" y="2153917"/>
          <a:ext cx="33210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910160" imgH="374760" progId="Equation.AxMath">
                  <p:embed/>
                </p:oleObj>
              </mc:Choice>
              <mc:Fallback>
                <p:oleObj name="AxMath" r:id="rId2" imgW="1910160" imgH="3747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327" y="2153917"/>
                        <a:ext cx="3321050" cy="65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6B42592-AF1F-73C1-2EFE-4FF6D1C117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859955"/>
              </p:ext>
            </p:extLst>
          </p:nvPr>
        </p:nvGraphicFramePr>
        <p:xfrm>
          <a:off x="8042860" y="3672399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40720" imgH="199800" progId="Equation.AxMath">
                  <p:embed/>
                </p:oleObj>
              </mc:Choice>
              <mc:Fallback>
                <p:oleObj name="AxMath" r:id="rId4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042860" y="3672399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151BA424-DB79-ECFE-6EE9-23DBC74614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627413"/>
              </p:ext>
            </p:extLst>
          </p:nvPr>
        </p:nvGraphicFramePr>
        <p:xfrm>
          <a:off x="8331604" y="3168703"/>
          <a:ext cx="2190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95840" imgH="190800" progId="Equation.AxMath">
                  <p:embed/>
                </p:oleObj>
              </mc:Choice>
              <mc:Fallback>
                <p:oleObj name="AxMath" r:id="rId6" imgW="1095840" imgH="190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331604" y="3168703"/>
                        <a:ext cx="21907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84AD8415-48A0-54AD-505A-7953E8263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939069"/>
              </p:ext>
            </p:extLst>
          </p:nvPr>
        </p:nvGraphicFramePr>
        <p:xfrm>
          <a:off x="7022098" y="2648894"/>
          <a:ext cx="4924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61680" imgH="196560" progId="Equation.AxMath">
                  <p:embed/>
                </p:oleObj>
              </mc:Choice>
              <mc:Fallback>
                <p:oleObj name="AxMath" r:id="rId8" imgW="2461680" imgH="1965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22098" y="2648894"/>
                        <a:ext cx="4924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4A871A9-C14A-7FCE-4877-8B0E9134C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2491579"/>
              </p:ext>
            </p:extLst>
          </p:nvPr>
        </p:nvGraphicFramePr>
        <p:xfrm>
          <a:off x="7933255" y="1347826"/>
          <a:ext cx="2187575" cy="1204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328040" imgH="731520" progId="Equation.AxMath">
                  <p:embed/>
                </p:oleObj>
              </mc:Choice>
              <mc:Fallback>
                <p:oleObj name="AxMath" r:id="rId10" imgW="1328040" imgH="73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33255" y="1347826"/>
                        <a:ext cx="2187575" cy="1204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5C97738-7975-196E-E859-DB1D6C75AC17}"/>
              </a:ext>
            </a:extLst>
          </p:cNvPr>
          <p:cNvSpPr/>
          <p:nvPr/>
        </p:nvSpPr>
        <p:spPr>
          <a:xfrm>
            <a:off x="739522" y="5805487"/>
            <a:ext cx="491866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注意：观测量</a:t>
            </a:r>
            <a:r>
              <a:rPr lang="zh-CN" altLang="en-US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和状态量 </a:t>
            </a:r>
            <a:r>
              <a:rPr lang="en-US" altLang="zh-CN" sz="16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之间不满足线性关系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B0F2F1BE-7F84-850D-5703-5E2FE397F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7042185"/>
              </p:ext>
            </p:extLst>
          </p:nvPr>
        </p:nvGraphicFramePr>
        <p:xfrm>
          <a:off x="897650" y="1712753"/>
          <a:ext cx="5474160" cy="39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737080" imgH="199800" progId="Equation.AxMath">
                  <p:embed/>
                </p:oleObj>
              </mc:Choice>
              <mc:Fallback>
                <p:oleObj name="AxMath" r:id="rId12" imgW="2737080" imgH="1998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650" y="1712753"/>
                        <a:ext cx="5474160" cy="39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BD41FBF-47F1-8450-4E0D-EB1DE3262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959474"/>
              </p:ext>
            </p:extLst>
          </p:nvPr>
        </p:nvGraphicFramePr>
        <p:xfrm>
          <a:off x="7326331" y="4821375"/>
          <a:ext cx="48609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2430360" imgH="199800" progId="Equation.AxMath">
                  <p:embed/>
                </p:oleObj>
              </mc:Choice>
              <mc:Fallback>
                <p:oleObj name="AxMath" r:id="rId14" imgW="243036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56B42592-AF1F-73C1-2EFE-4FF6D1C117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26331" y="4821375"/>
                        <a:ext cx="48609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7BC2589-E9CB-09AB-478F-BBDF7FCA8F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7397906"/>
              </p:ext>
            </p:extLst>
          </p:nvPr>
        </p:nvGraphicFramePr>
        <p:xfrm>
          <a:off x="8197864" y="5669197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33880" imgH="190800" progId="Equation.AxMath">
                  <p:embed/>
                </p:oleObj>
              </mc:Choice>
              <mc:Fallback>
                <p:oleObj name="AxMath" r:id="rId16" imgW="533880" imgH="1908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BD41FBF-47F1-8450-4E0D-EB1DE32621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197864" y="5669197"/>
                        <a:ext cx="1066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A206C9A4-6F38-EA05-C359-3045C195CD7C}"/>
              </a:ext>
            </a:extLst>
          </p:cNvPr>
          <p:cNvSpPr/>
          <p:nvPr/>
        </p:nvSpPr>
        <p:spPr>
          <a:xfrm>
            <a:off x="6749575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待定参数误差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AFD227A-E274-6644-C077-5EA8AA2B3769}"/>
              </a:ext>
            </a:extLst>
          </p:cNvPr>
          <p:cNvSpPr/>
          <p:nvPr/>
        </p:nvSpPr>
        <p:spPr>
          <a:xfrm>
            <a:off x="9350973" y="5171620"/>
            <a:ext cx="152961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观测误差</a:t>
            </a:r>
          </a:p>
        </p:txBody>
      </p:sp>
      <p:pic>
        <p:nvPicPr>
          <p:cNvPr id="18" name="图形 17" descr="紧张的脸轮廓 纯色填充">
            <a:extLst>
              <a:ext uri="{FF2B5EF4-FFF2-40B4-BE49-F238E27FC236}">
                <a16:creationId xmlns:a16="http://schemas.microsoft.com/office/drawing/2014/main" id="{285EE12E-C2FB-DBC9-3573-9D9F7BD82C6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79308" y="711200"/>
            <a:ext cx="571360" cy="571360"/>
          </a:xfrm>
          <a:prstGeom prst="rect">
            <a:avLst/>
          </a:prstGeom>
        </p:spPr>
      </p:pic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1DF01E33-0A83-7527-EBD1-922423A33D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1572801"/>
              </p:ext>
            </p:extLst>
          </p:nvPr>
        </p:nvGraphicFramePr>
        <p:xfrm>
          <a:off x="1538327" y="3967531"/>
          <a:ext cx="46164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2308320" imgH="196560" progId="Equation.AxMath">
                  <p:embed/>
                </p:oleObj>
              </mc:Choice>
              <mc:Fallback>
                <p:oleObj name="AxMath" r:id="rId20" imgW="2308320" imgH="1965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84AD8415-48A0-54AD-505A-7953E8263B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538327" y="3967531"/>
                        <a:ext cx="46164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图形 21" descr="眩晕的脸轮廓 纯色填充">
            <a:extLst>
              <a:ext uri="{FF2B5EF4-FFF2-40B4-BE49-F238E27FC236}">
                <a16:creationId xmlns:a16="http://schemas.microsoft.com/office/drawing/2014/main" id="{CEFCA27F-71E3-69D7-07E4-75D4C302E55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-40203" y="28047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5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7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状态估计过程：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最小二乘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791804-2B65-ECF6-BC9B-81CD565320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74724"/>
              </p:ext>
            </p:extLst>
          </p:nvPr>
        </p:nvGraphicFramePr>
        <p:xfrm>
          <a:off x="5769892" y="1306231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40720" imgH="199800" progId="Equation.AxMath">
                  <p:embed/>
                </p:oleObj>
              </mc:Choice>
              <mc:Fallback>
                <p:oleObj name="AxMath" r:id="rId2" imgW="1440720" imgH="1998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69892" y="1306231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: 圆角 5">
            <a:extLst>
              <a:ext uri="{FF2B5EF4-FFF2-40B4-BE49-F238E27FC236}">
                <a16:creationId xmlns:a16="http://schemas.microsoft.com/office/drawing/2014/main" id="{1A0621EE-AFB7-4E83-57C8-A898C0DA73A5}"/>
              </a:ext>
            </a:extLst>
          </p:cNvPr>
          <p:cNvSpPr/>
          <p:nvPr/>
        </p:nvSpPr>
        <p:spPr>
          <a:xfrm>
            <a:off x="1038101" y="2323833"/>
            <a:ext cx="4768737" cy="3523987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批处理：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迭代计算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结果较稳定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95BF2DC-48BC-37AF-7E49-FDE3826B3D55}"/>
              </a:ext>
            </a:extLst>
          </p:cNvPr>
          <p:cNvSpPr/>
          <p:nvPr/>
        </p:nvSpPr>
        <p:spPr>
          <a:xfrm>
            <a:off x="6453445" y="2330080"/>
            <a:ext cx="4768737" cy="3485294"/>
          </a:xfrm>
          <a:prstGeom prst="round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序贯处理（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Kalman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滤波）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需求：实时性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低维矩阵求逆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要求：数据连续性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需要调参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野值剔除问题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8" name="图形 7" descr="眩晕的脸轮廓 纯色填充">
            <a:extLst>
              <a:ext uri="{FF2B5EF4-FFF2-40B4-BE49-F238E27FC236}">
                <a16:creationId xmlns:a16="http://schemas.microsoft.com/office/drawing/2014/main" id="{806EDCC3-16B5-B61B-1377-770CD72027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261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1151968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E542BB98-8B30-703A-CA4F-7E10FC61FE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3296384"/>
              </p:ext>
            </p:extLst>
          </p:nvPr>
        </p:nvGraphicFramePr>
        <p:xfrm>
          <a:off x="3343275" y="5695950"/>
          <a:ext cx="24320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216440" imgH="168480" progId="Equation.AxMath">
                  <p:embed/>
                </p:oleObj>
              </mc:Choice>
              <mc:Fallback>
                <p:oleObj name="AxMath" r:id="rId8" imgW="1216440" imgH="16848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43275" y="5695950"/>
                        <a:ext cx="2432050" cy="336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2196876-EA70-F4C6-6446-C6C41868A6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845AC8D-F0CC-650B-ECD9-3C8D095712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D3C85863-3483-559E-B3A2-F3C77FC4D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F6A0587A-F3CB-4984-E2B0-06E9930A90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B4ADBE8F-F662-A737-8182-27F5D78E6B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19" name="图形 18" descr="困惑的脸轮廓 纯色填充">
            <a:extLst>
              <a:ext uri="{FF2B5EF4-FFF2-40B4-BE49-F238E27FC236}">
                <a16:creationId xmlns:a16="http://schemas.microsoft.com/office/drawing/2014/main" id="{AC289D24-D4AE-F1B5-30E0-A68C40314AA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41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8753597" cy="53253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初轨计算（总成绩比例：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基于右侧信息和数据，给出目标在某时刻的轨道根数；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给出定轨结果的方位角、高度角残差；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(3)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比较历元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平赤道坐标系下轨道根数和瞬时真赤道坐标系下轨道根数的差别；如果日期改为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2022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年，差别又是多少？</a:t>
            </a: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任选极少量（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个）数据点定轨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(a)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3~5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点定轨和多点定轨的差异，并尝试分析这种差异的主要来源；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(b)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哪个（些）根数受影响较大；从原理出发你觉得原因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来源是什么？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(c)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中的残差是否能当做定轨结果好坏的评价标准？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900113" lvl="1" indent="-442913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(d)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选取的极少量数据点的分布和定轨结果之间有没有什么联系？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实习作业五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3924830-3B19-1FDB-6D9E-E4E8958E2353}"/>
              </a:ext>
            </a:extLst>
          </p:cNvPr>
          <p:cNvSpPr/>
          <p:nvPr/>
        </p:nvSpPr>
        <p:spPr>
          <a:xfrm>
            <a:off x="8938123" y="2324113"/>
            <a:ext cx="295657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100" dirty="0"/>
              <a:t>second of day, 	azimuth (deg), 	altitude (deg)</a:t>
            </a:r>
            <a:endParaRPr lang="zh-CN" altLang="zh-CN" sz="1100" dirty="0"/>
          </a:p>
          <a:p>
            <a:r>
              <a:rPr lang="en-US" altLang="zh-CN" sz="1100" dirty="0"/>
              <a:t>28470.9946	271.9361	6.7076</a:t>
            </a:r>
            <a:endParaRPr lang="zh-CN" altLang="zh-CN" sz="1100" dirty="0"/>
          </a:p>
          <a:p>
            <a:r>
              <a:rPr lang="en-US" altLang="zh-CN" sz="1100" dirty="0"/>
              <a:t>28500.9946	275.1601	9.6311</a:t>
            </a:r>
            <a:endParaRPr lang="zh-CN" altLang="zh-CN" sz="1100" dirty="0"/>
          </a:p>
          <a:p>
            <a:r>
              <a:rPr lang="en-US" altLang="zh-CN" sz="1100" dirty="0"/>
              <a:t>28518.9946	277.6250	11.6617</a:t>
            </a:r>
            <a:endParaRPr lang="zh-CN" altLang="zh-CN" sz="1100" dirty="0"/>
          </a:p>
          <a:p>
            <a:r>
              <a:rPr lang="en-US" altLang="zh-CN" sz="1100" dirty="0"/>
              <a:t>28542.9946	281.7988	14.8009</a:t>
            </a:r>
            <a:endParaRPr lang="zh-CN" altLang="zh-CN" sz="1100" dirty="0"/>
          </a:p>
          <a:p>
            <a:r>
              <a:rPr lang="en-US" altLang="zh-CN" sz="1100" dirty="0"/>
              <a:t>28566.9946	287.4667	18.5502</a:t>
            </a:r>
            <a:endParaRPr lang="zh-CN" altLang="zh-CN" sz="1100" dirty="0"/>
          </a:p>
          <a:p>
            <a:r>
              <a:rPr lang="en-US" altLang="zh-CN" sz="1100" dirty="0"/>
              <a:t>28590.9946	295.4322	23.0017</a:t>
            </a:r>
            <a:endParaRPr lang="zh-CN" altLang="zh-CN" sz="1100" dirty="0"/>
          </a:p>
          <a:p>
            <a:r>
              <a:rPr lang="en-US" altLang="zh-CN" sz="1100" dirty="0"/>
              <a:t>28614.9946	306.9108	27.9622</a:t>
            </a:r>
            <a:endParaRPr lang="zh-CN" altLang="zh-CN" sz="1100" dirty="0"/>
          </a:p>
          <a:p>
            <a:r>
              <a:rPr lang="en-US" altLang="zh-CN" sz="1100" dirty="0"/>
              <a:t>28639.9946	323.9602	32.6148</a:t>
            </a:r>
            <a:endParaRPr lang="zh-CN" altLang="zh-CN" sz="1100" dirty="0"/>
          </a:p>
          <a:p>
            <a:r>
              <a:rPr lang="en-US" altLang="zh-CN" sz="1100" dirty="0"/>
              <a:t>28663.9946	344.6457	34.5228</a:t>
            </a:r>
            <a:endParaRPr lang="zh-CN" altLang="zh-CN" sz="1100" dirty="0"/>
          </a:p>
          <a:p>
            <a:r>
              <a:rPr lang="en-US" altLang="zh-CN" sz="1100" dirty="0"/>
              <a:t>28688.9946	6.0186	32.3749</a:t>
            </a:r>
            <a:endParaRPr lang="zh-CN" altLang="zh-CN" sz="1100" dirty="0"/>
          </a:p>
          <a:p>
            <a:r>
              <a:rPr lang="en-US" altLang="zh-CN" sz="1100" dirty="0"/>
              <a:t>28712.9946	22.1247	27.8551</a:t>
            </a:r>
            <a:endParaRPr lang="zh-CN" altLang="zh-CN" sz="1100" dirty="0"/>
          </a:p>
          <a:p>
            <a:r>
              <a:rPr lang="en-US" altLang="zh-CN" sz="1100" dirty="0"/>
              <a:t>28735.9946	33.0931	23.1380</a:t>
            </a:r>
            <a:endParaRPr lang="zh-CN" altLang="zh-CN" sz="1100" dirty="0"/>
          </a:p>
          <a:p>
            <a:r>
              <a:rPr lang="en-US" altLang="zh-CN" sz="1100" dirty="0"/>
              <a:t>28761.9946	41.6469	18.3515</a:t>
            </a:r>
            <a:endParaRPr lang="zh-CN" altLang="zh-CN" sz="1100" dirty="0"/>
          </a:p>
          <a:p>
            <a:r>
              <a:rPr lang="en-US" altLang="zh-CN" sz="1100" dirty="0"/>
              <a:t>28786.9946	47.3865	14.5154</a:t>
            </a:r>
            <a:endParaRPr lang="zh-CN" altLang="zh-CN" sz="1100" dirty="0"/>
          </a:p>
          <a:p>
            <a:r>
              <a:rPr lang="en-US" altLang="zh-CN" sz="1100" dirty="0"/>
              <a:t>28810.9946	51.44	11.4344</a:t>
            </a:r>
            <a:endParaRPr lang="zh-CN" altLang="zh-CN" sz="1100" dirty="0"/>
          </a:p>
          <a:p>
            <a:r>
              <a:rPr lang="en-US" altLang="zh-CN" sz="1100" dirty="0"/>
              <a:t>28835.9946	54.655	8.7339</a:t>
            </a:r>
            <a:endParaRPr lang="zh-CN" altLang="zh-CN" sz="1100" dirty="0"/>
          </a:p>
          <a:p>
            <a:r>
              <a:rPr lang="en-US" altLang="zh-CN" sz="1100" dirty="0"/>
              <a:t>28860.9946	57.1686	6.4067</a:t>
            </a:r>
            <a:endParaRPr lang="zh-CN" altLang="zh-CN" sz="11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9532F90-4102-9C73-5570-F728930DDFC8}"/>
              </a:ext>
            </a:extLst>
          </p:cNvPr>
          <p:cNvSpPr/>
          <p:nvPr/>
        </p:nvSpPr>
        <p:spPr>
          <a:xfrm>
            <a:off x="9235932" y="1682869"/>
            <a:ext cx="22560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/>
              <a:t>2002</a:t>
            </a:r>
            <a:r>
              <a:rPr lang="zh-CN" altLang="en-US" sz="1200" dirty="0"/>
              <a:t>年</a:t>
            </a:r>
            <a:r>
              <a:rPr lang="en-US" altLang="zh-CN" sz="1200" dirty="0"/>
              <a:t>3</a:t>
            </a:r>
            <a:r>
              <a:rPr lang="zh-CN" altLang="en-US" sz="1200" dirty="0"/>
              <a:t>月</a:t>
            </a:r>
            <a:r>
              <a:rPr lang="en-US" altLang="zh-CN" sz="1200" dirty="0"/>
              <a:t>30</a:t>
            </a:r>
            <a:r>
              <a:rPr lang="zh-CN" altLang="en-US" sz="1200" dirty="0"/>
              <a:t>日</a:t>
            </a:r>
          </a:p>
          <a:p>
            <a:r>
              <a:rPr lang="zh-CN" altLang="en-US" sz="1200" dirty="0"/>
              <a:t>测站坐标</a:t>
            </a:r>
            <a:r>
              <a:rPr lang="en-US" altLang="zh-CN" sz="1200" dirty="0"/>
              <a:t>: 120°E, 36°N, 40 m</a:t>
            </a: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916999" y="2122809"/>
            <a:ext cx="7280653" cy="2612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基于少量观测量获取轨道初值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先验信息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精密定轨原理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轨道改进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977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初轨确定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面临场景：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弧段短、数据少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坐标系：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通常：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地心平赤道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也可以：瞬时地心真赤道坐标系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时间：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：计算地球自转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：计算历元时间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F59DD92-2603-26FB-BE9F-AFED9B0437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15604"/>
              </p:ext>
            </p:extLst>
          </p:nvPr>
        </p:nvGraphicFramePr>
        <p:xfrm>
          <a:off x="9014248" y="3743453"/>
          <a:ext cx="17716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86320" imgH="199800" progId="Equation.AxMath">
                  <p:embed/>
                </p:oleObj>
              </mc:Choice>
              <mc:Fallback>
                <p:oleObj name="AxMath" r:id="rId2" imgW="886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014248" y="3743453"/>
                        <a:ext cx="177165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622AF68D-884D-BB27-DACD-BE0253961D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975846"/>
              </p:ext>
            </p:extLst>
          </p:nvPr>
        </p:nvGraphicFramePr>
        <p:xfrm>
          <a:off x="9369254" y="2755638"/>
          <a:ext cx="10731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37120" imgH="192960" progId="Equation.AxMath">
                  <p:embed/>
                </p:oleObj>
              </mc:Choice>
              <mc:Fallback>
                <p:oleObj name="AxMath" r:id="rId4" imgW="537120" imgH="192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F59DD92-2603-26FB-BE9F-AFED9B0437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9254" y="2755638"/>
                        <a:ext cx="10731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93BDE8B2-9D88-4E6C-3E7A-C2A2ED7BD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720886"/>
              </p:ext>
            </p:extLst>
          </p:nvPr>
        </p:nvGraphicFramePr>
        <p:xfrm>
          <a:off x="11552320" y="3241332"/>
          <a:ext cx="3143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56960" imgH="190440" progId="Equation.AxMath">
                  <p:embed/>
                </p:oleObj>
              </mc:Choice>
              <mc:Fallback>
                <p:oleObj name="AxMath" r:id="rId6" imgW="15696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622AF68D-884D-BB27-DACD-BE0253961D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552320" y="3241332"/>
                        <a:ext cx="31432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8BEB4AD-4C97-A30A-C55A-F5FB1F90CF45}"/>
              </a:ext>
            </a:extLst>
          </p:cNvPr>
          <p:cNvCxnSpPr>
            <a:cxnSpLocks/>
          </p:cNvCxnSpPr>
          <p:nvPr/>
        </p:nvCxnSpPr>
        <p:spPr>
          <a:xfrm flipV="1">
            <a:off x="8326867" y="2999308"/>
            <a:ext cx="584617" cy="34474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F95A78-49EC-0C86-1872-00CBE94B33F8}"/>
              </a:ext>
            </a:extLst>
          </p:cNvPr>
          <p:cNvCxnSpPr>
            <a:cxnSpLocks/>
          </p:cNvCxnSpPr>
          <p:nvPr/>
        </p:nvCxnSpPr>
        <p:spPr>
          <a:xfrm>
            <a:off x="10832248" y="2989899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532BBA7-AD9C-21FB-F153-FCC3DB817CEB}"/>
              </a:ext>
            </a:extLst>
          </p:cNvPr>
          <p:cNvCxnSpPr>
            <a:cxnSpLocks/>
          </p:cNvCxnSpPr>
          <p:nvPr/>
        </p:nvCxnSpPr>
        <p:spPr>
          <a:xfrm flipV="1">
            <a:off x="10832247" y="3602069"/>
            <a:ext cx="584617" cy="293872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31518D4-2535-7333-7BFB-35717F566438}"/>
              </a:ext>
            </a:extLst>
          </p:cNvPr>
          <p:cNvSpPr/>
          <p:nvPr/>
        </p:nvSpPr>
        <p:spPr>
          <a:xfrm>
            <a:off x="7153614" y="3316613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观测数据</a:t>
            </a:r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7D859DF-63E1-E82A-11E4-813638823C3D}"/>
              </a:ext>
            </a:extLst>
          </p:cNvPr>
          <p:cNvCxnSpPr>
            <a:cxnSpLocks/>
          </p:cNvCxnSpPr>
          <p:nvPr/>
        </p:nvCxnSpPr>
        <p:spPr>
          <a:xfrm>
            <a:off x="8313186" y="3644508"/>
            <a:ext cx="584616" cy="251433"/>
          </a:xfrm>
          <a:prstGeom prst="straightConnector1">
            <a:avLst/>
          </a:prstGeom>
          <a:ln w="127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9F5CE35E-7ECF-C7F9-095B-C10E286C1336}"/>
              </a:ext>
            </a:extLst>
          </p:cNvPr>
          <p:cNvSpPr/>
          <p:nvPr/>
        </p:nvSpPr>
        <p:spPr>
          <a:xfrm>
            <a:off x="9088304" y="2375481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F27D634-E605-6B6B-9070-F5FE7FFE46BE}"/>
              </a:ext>
            </a:extLst>
          </p:cNvPr>
          <p:cNvSpPr/>
          <p:nvPr/>
        </p:nvSpPr>
        <p:spPr>
          <a:xfrm>
            <a:off x="9162361" y="4205237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Gauss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772D05E-48B4-311B-3557-3B25397C21E1}"/>
              </a:ext>
            </a:extLst>
          </p:cNvPr>
          <p:cNvSpPr/>
          <p:nvPr/>
        </p:nvSpPr>
        <p:spPr>
          <a:xfrm>
            <a:off x="6055586" y="1642899"/>
            <a:ext cx="4771762" cy="4284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早期分类：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书上：广义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Laplace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方法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0E7170E-6170-4A93-BDEB-F578A9D06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7658689"/>
              </p:ext>
            </p:extLst>
          </p:nvPr>
        </p:nvGraphicFramePr>
        <p:xfrm>
          <a:off x="4991439" y="5711149"/>
          <a:ext cx="2162175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081080" imgH="403920" progId="Equation.AxMath">
                  <p:embed/>
                </p:oleObj>
              </mc:Choice>
              <mc:Fallback>
                <p:oleObj name="AxMath" r:id="rId8" imgW="1081080" imgH="403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91439" y="5711149"/>
                        <a:ext cx="2162175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D38C1500-152A-AAFC-F5E4-70344CB06CD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075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/>
      <p:bldP spid="21" grpId="0"/>
      <p:bldP spid="2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3E8C1EFD-E40E-F362-0408-3E8623DAFE7D}"/>
              </a:ext>
            </a:extLst>
          </p:cNvPr>
          <p:cNvSpPr/>
          <p:nvPr/>
        </p:nvSpPr>
        <p:spPr>
          <a:xfrm>
            <a:off x="329297" y="5456357"/>
            <a:ext cx="4152259" cy="101788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5536137" cy="3674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测量几何关系：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站坐标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观测矢量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DA274793-0047-FA6D-C942-A1B3D9203B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8598920"/>
              </p:ext>
            </p:extLst>
          </p:nvPr>
        </p:nvGraphicFramePr>
        <p:xfrm>
          <a:off x="2405427" y="2279225"/>
          <a:ext cx="12382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618480" imgH="190440" progId="Equation.AxMath">
                  <p:embed/>
                </p:oleObj>
              </mc:Choice>
              <mc:Fallback>
                <p:oleObj name="AxMath" r:id="rId2" imgW="61848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05427" y="2279225"/>
                        <a:ext cx="12382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599EA63-B9B6-470D-E1DA-80A43023AB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74366"/>
              </p:ext>
            </p:extLst>
          </p:nvPr>
        </p:nvGraphicFramePr>
        <p:xfrm>
          <a:off x="2690349" y="2752737"/>
          <a:ext cx="181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7200" imgH="196560" progId="Equation.AxMath">
                  <p:embed/>
                </p:oleObj>
              </mc:Choice>
              <mc:Fallback>
                <p:oleObj name="AxMath" r:id="rId4" imgW="907200" imgH="1965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90349" y="2752737"/>
                        <a:ext cx="18129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39DBAD72-2FC1-CC89-A559-312C0BA3854B}"/>
              </a:ext>
            </a:extLst>
          </p:cNvPr>
          <p:cNvSpPr/>
          <p:nvPr/>
        </p:nvSpPr>
        <p:spPr>
          <a:xfrm>
            <a:off x="1507064" y="3791169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赤道测角资料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8B56D91-7A10-0E04-DB28-465FCCD1655A}"/>
              </a:ext>
            </a:extLst>
          </p:cNvPr>
          <p:cNvSpPr/>
          <p:nvPr/>
        </p:nvSpPr>
        <p:spPr>
          <a:xfrm>
            <a:off x="4274636" y="3795928"/>
            <a:ext cx="16235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地平测角资料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2FC2FDBD-9DFD-307A-99D4-385A58CF6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99803830"/>
              </p:ext>
            </p:extLst>
          </p:nvPr>
        </p:nvGraphicFramePr>
        <p:xfrm>
          <a:off x="2923995" y="3146437"/>
          <a:ext cx="23272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163160" imgH="227880" progId="Equation.AxMath">
                  <p:embed/>
                </p:oleObj>
              </mc:Choice>
              <mc:Fallback>
                <p:oleObj name="AxMath" r:id="rId6" imgW="1163160" imgH="227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923995" y="3146437"/>
                        <a:ext cx="23272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127FCF09-C13A-371A-32A9-6A3088B50F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945992"/>
              </p:ext>
            </p:extLst>
          </p:nvPr>
        </p:nvGraphicFramePr>
        <p:xfrm>
          <a:off x="996212" y="4165842"/>
          <a:ext cx="4742165" cy="910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68120" imgH="550080" progId="Equation.AxMath">
                  <p:embed/>
                </p:oleObj>
              </mc:Choice>
              <mc:Fallback>
                <p:oleObj name="AxMath" r:id="rId8" imgW="28681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96212" y="4165842"/>
                        <a:ext cx="4742165" cy="9106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9DA94C56-3AC8-2F29-733E-E320147C8168}"/>
              </a:ext>
            </a:extLst>
          </p:cNvPr>
          <p:cNvSpPr/>
          <p:nvPr/>
        </p:nvSpPr>
        <p:spPr>
          <a:xfrm>
            <a:off x="2968797" y="4775756"/>
            <a:ext cx="162353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（忽略了极移）</a:t>
            </a:r>
          </a:p>
        </p:txBody>
      </p: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D801AA91-81EB-522C-6C00-8F44465D4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183581"/>
              </p:ext>
            </p:extLst>
          </p:nvPr>
        </p:nvGraphicFramePr>
        <p:xfrm>
          <a:off x="1055389" y="5631665"/>
          <a:ext cx="3426167" cy="842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239200" imgH="550080" progId="Equation.AxMath">
                  <p:embed/>
                </p:oleObj>
              </mc:Choice>
              <mc:Fallback>
                <p:oleObj name="AxMath" r:id="rId10" imgW="2239200" imgH="550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DA274793-0047-FA6D-C942-A1B3D9203B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55389" y="5631665"/>
                        <a:ext cx="3426167" cy="842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CD0C29C-20B4-2C2D-9BDA-CA410C04002D}"/>
              </a:ext>
            </a:extLst>
          </p:cNvPr>
          <p:cNvSpPr/>
          <p:nvPr/>
        </p:nvSpPr>
        <p:spPr>
          <a:xfrm>
            <a:off x="126246" y="5456357"/>
            <a:ext cx="207214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瞬时真赤道下：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0FA03F3-5113-10FE-512B-70DC5C3FBC2C}"/>
              </a:ext>
            </a:extLst>
          </p:cNvPr>
          <p:cNvSpPr/>
          <p:nvPr/>
        </p:nvSpPr>
        <p:spPr>
          <a:xfrm>
            <a:off x="5944124" y="1052513"/>
            <a:ext cx="6186244" cy="3709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运动方程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               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429BA2F-214E-345C-CF9C-6D693F308D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2485635"/>
              </p:ext>
            </p:extLst>
          </p:nvPr>
        </p:nvGraphicFramePr>
        <p:xfrm>
          <a:off x="7157671" y="4224196"/>
          <a:ext cx="438785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193480" imgH="239040" progId="Equation.AxMath">
                  <p:embed/>
                </p:oleObj>
              </mc:Choice>
              <mc:Fallback>
                <p:oleObj name="AxMath" r:id="rId12" imgW="2193480" imgH="239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C81509AE-773A-4FA2-D9D9-C5F8D66668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157671" y="4224196"/>
                        <a:ext cx="4387850" cy="479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9237E48-7C7A-3446-ABEE-B4B810F3C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0827054"/>
              </p:ext>
            </p:extLst>
          </p:nvPr>
        </p:nvGraphicFramePr>
        <p:xfrm>
          <a:off x="7152814" y="1971666"/>
          <a:ext cx="2238375" cy="1462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119960" imgH="730080" progId="Equation.AxMath">
                  <p:embed/>
                </p:oleObj>
              </mc:Choice>
              <mc:Fallback>
                <p:oleObj name="AxMath" r:id="rId14" imgW="1119960" imgH="7300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20D52976-A29C-F2AF-A6C2-5DD72862F4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152814" y="1971666"/>
                        <a:ext cx="2238375" cy="1462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矩形 23">
            <a:extLst>
              <a:ext uri="{FF2B5EF4-FFF2-40B4-BE49-F238E27FC236}">
                <a16:creationId xmlns:a16="http://schemas.microsoft.com/office/drawing/2014/main" id="{321FF05D-FD28-8317-059B-105D051CBCE6}"/>
              </a:ext>
            </a:extLst>
          </p:cNvPr>
          <p:cNvSpPr/>
          <p:nvPr/>
        </p:nvSpPr>
        <p:spPr>
          <a:xfrm>
            <a:off x="8743264" y="1802389"/>
            <a:ext cx="287637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书上加入了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</a:t>
            </a:r>
            <a:r>
              <a:rPr lang="en-US" altLang="zh-CN" sz="1600" b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项和第三体引力通常不需要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727C83B-3C25-A473-7EEB-A0FDCBD792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258132"/>
              </p:ext>
            </p:extLst>
          </p:nvPr>
        </p:nvGraphicFramePr>
        <p:xfrm>
          <a:off x="8214627" y="3736652"/>
          <a:ext cx="10572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8480" imgH="199800" progId="Equation.AxMath">
                  <p:embed/>
                </p:oleObj>
              </mc:Choice>
              <mc:Fallback>
                <p:oleObj name="AxMath" r:id="rId16" imgW="528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7B7BE86-756F-4C96-191E-8D98B845E2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214627" y="3736652"/>
                        <a:ext cx="105727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矩形 26">
            <a:extLst>
              <a:ext uri="{FF2B5EF4-FFF2-40B4-BE49-F238E27FC236}">
                <a16:creationId xmlns:a16="http://schemas.microsoft.com/office/drawing/2014/main" id="{5CE7DB37-F6C2-BAAD-B4EB-1D473978896A}"/>
              </a:ext>
            </a:extLst>
          </p:cNvPr>
          <p:cNvSpPr/>
          <p:nvPr/>
        </p:nvSpPr>
        <p:spPr>
          <a:xfrm>
            <a:off x="8064839" y="4782724"/>
            <a:ext cx="398100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（对于二体问题，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</a:t>
            </a:r>
            <a:r>
              <a:rPr lang="en-US" altLang="zh-CN" sz="16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存在封闭表达式）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9E532649-72EE-52B9-1893-340471F01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9490103"/>
              </p:ext>
            </p:extLst>
          </p:nvPr>
        </p:nvGraphicFramePr>
        <p:xfrm>
          <a:off x="6963908" y="5666200"/>
          <a:ext cx="3825875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913040" imgH="230040" progId="Equation.AxMath">
                  <p:embed/>
                </p:oleObj>
              </mc:Choice>
              <mc:Fallback>
                <p:oleObj name="AxMath" r:id="rId18" imgW="1913040" imgH="23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1CC8BCDF-A52F-5220-BA88-895D5E94944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963908" y="5666200"/>
                        <a:ext cx="3825875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77958243-B211-53FD-F203-3CDF67D739FA}"/>
              </a:ext>
            </a:extLst>
          </p:cNvPr>
          <p:cNvSpPr/>
          <p:nvPr/>
        </p:nvSpPr>
        <p:spPr>
          <a:xfrm>
            <a:off x="5300757" y="5631064"/>
            <a:ext cx="1627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消去 </a:t>
            </a: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ρ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10667EC-335C-A2D0-B82C-5891B6EAFF1A}"/>
              </a:ext>
            </a:extLst>
          </p:cNvPr>
          <p:cNvCxnSpPr>
            <a:cxnSpLocks/>
          </p:cNvCxnSpPr>
          <p:nvPr/>
        </p:nvCxnSpPr>
        <p:spPr>
          <a:xfrm>
            <a:off x="4839629" y="5301762"/>
            <a:ext cx="724603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>
            <a:extLst>
              <a:ext uri="{FF2B5EF4-FFF2-40B4-BE49-F238E27FC236}">
                <a16:creationId xmlns:a16="http://schemas.microsoft.com/office/drawing/2014/main" id="{4C7E8660-E48B-4903-4C60-9C365574F66A}"/>
              </a:ext>
            </a:extLst>
          </p:cNvPr>
          <p:cNvSpPr/>
          <p:nvPr/>
        </p:nvSpPr>
        <p:spPr>
          <a:xfrm>
            <a:off x="8365381" y="6130137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未知量（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6DE79170-5A74-13AD-C002-7084A998C14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681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0" grpId="0"/>
      <p:bldP spid="11" grpId="0"/>
      <p:bldP spid="15" grpId="0"/>
      <p:bldP spid="20" grpId="0"/>
      <p:bldP spid="21" grpId="0"/>
      <p:bldP spid="24" grpId="0"/>
      <p:bldP spid="27" grpId="0"/>
      <p:bldP spid="30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表达式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E1AD3D5B-1D1C-37A8-41BC-F9075AF570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3871613"/>
              </p:ext>
            </p:extLst>
          </p:nvPr>
        </p:nvGraphicFramePr>
        <p:xfrm>
          <a:off x="4962842" y="3860799"/>
          <a:ext cx="7016750" cy="270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788360" imgH="1846080" progId="Equation.AxMath">
                  <p:embed/>
                </p:oleObj>
              </mc:Choice>
              <mc:Fallback>
                <p:oleObj name="AxMath" r:id="rId2" imgW="4788360" imgH="18460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6154B484-029F-E334-D467-E9087A7844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62842" y="3860799"/>
                        <a:ext cx="7016750" cy="2708275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023E15EF-02E1-51DC-64A5-9C0247190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812376"/>
              </p:ext>
            </p:extLst>
          </p:nvPr>
        </p:nvGraphicFramePr>
        <p:xfrm>
          <a:off x="10453688" y="5608637"/>
          <a:ext cx="825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413280" imgH="196920" progId="Equation.AxMath">
                  <p:embed/>
                </p:oleObj>
              </mc:Choice>
              <mc:Fallback>
                <p:oleObj name="AxMath" r:id="rId4" imgW="413280" imgH="1969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86D12D3-68CF-A22D-86D7-A2372CB926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453688" y="5608637"/>
                        <a:ext cx="825500" cy="3937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C56555A1-42FC-A235-D048-505E40085225}"/>
              </a:ext>
            </a:extLst>
          </p:cNvPr>
          <p:cNvSpPr/>
          <p:nvPr/>
        </p:nvSpPr>
        <p:spPr>
          <a:xfrm>
            <a:off x="10085871" y="6101039"/>
            <a:ext cx="1561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归一化量纲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852F3544-26A1-1489-808A-83762E590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5173971"/>
              </p:ext>
            </p:extLst>
          </p:nvPr>
        </p:nvGraphicFramePr>
        <p:xfrm>
          <a:off x="3425826" y="1313429"/>
          <a:ext cx="3697287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51480" imgH="201600" progId="Equation.AxMath">
                  <p:embed/>
                </p:oleObj>
              </mc:Choice>
              <mc:Fallback>
                <p:oleObj name="AxMath" r:id="rId6" imgW="1851480" imgH="2016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9C1F0D6B-02DB-E498-0AE5-3CC2A27941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25826" y="1313429"/>
                        <a:ext cx="3697287" cy="4016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D8FBDF6-F522-838F-8144-9099E8DF9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1882"/>
              </p:ext>
            </p:extLst>
          </p:nvPr>
        </p:nvGraphicFramePr>
        <p:xfrm>
          <a:off x="1200785" y="2209091"/>
          <a:ext cx="3914630" cy="4425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091960" imgH="236880" progId="Equation.AxMath">
                  <p:embed/>
                </p:oleObj>
              </mc:Choice>
              <mc:Fallback>
                <p:oleObj name="AxMath" r:id="rId8" imgW="2091960" imgH="23688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00785" y="2209091"/>
                        <a:ext cx="3914630" cy="4425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557AB17A-1149-8B74-E7A9-24176A7108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475764"/>
              </p:ext>
            </p:extLst>
          </p:nvPr>
        </p:nvGraphicFramePr>
        <p:xfrm>
          <a:off x="1200785" y="2699629"/>
          <a:ext cx="3884929" cy="650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76480" imgH="348120" progId="Equation.AxMath">
                  <p:embed/>
                </p:oleObj>
              </mc:Choice>
              <mc:Fallback>
                <p:oleObj name="AxMath" r:id="rId10" imgW="2076480" imgH="348120" progId="Equation.AxMath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9843B3CB-8BC0-0D78-1372-E4414F12B5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00785" y="2699629"/>
                        <a:ext cx="3884929" cy="6504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552279C5-4500-F6DE-4A17-07C395C43E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8104978"/>
              </p:ext>
            </p:extLst>
          </p:nvPr>
        </p:nvGraphicFramePr>
        <p:xfrm>
          <a:off x="6102985" y="2015416"/>
          <a:ext cx="4661617" cy="13989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490120" imgH="747360" progId="Equation.AxMath">
                  <p:embed/>
                </p:oleObj>
              </mc:Choice>
              <mc:Fallback>
                <p:oleObj name="AxMath" r:id="rId12" imgW="2490120" imgH="7473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009EC20-07A6-A9F5-D1EC-C57BD40203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102985" y="2015416"/>
                        <a:ext cx="4661617" cy="13989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045420B6-A432-575C-E50F-EF9E8BBF8A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0576922"/>
              </p:ext>
            </p:extLst>
          </p:nvPr>
        </p:nvGraphicFramePr>
        <p:xfrm>
          <a:off x="1200467" y="3908425"/>
          <a:ext cx="3209925" cy="138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604880" imgH="690120" progId="Equation.AxMath">
                  <p:embed/>
                </p:oleObj>
              </mc:Choice>
              <mc:Fallback>
                <p:oleObj name="AxMath" r:id="rId14" imgW="1604880" imgH="6901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0D8FBDF6-F522-838F-8144-9099E8DF97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200467" y="3908425"/>
                        <a:ext cx="3209925" cy="1381125"/>
                      </a:xfrm>
                      <a:prstGeom prst="rect">
                        <a:avLst/>
                      </a:prstGeom>
                      <a:ln w="28575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FD99CAC9-AF15-0522-8D07-9AEB3D9A2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342482"/>
              </p:ext>
            </p:extLst>
          </p:nvPr>
        </p:nvGraphicFramePr>
        <p:xfrm>
          <a:off x="1863725" y="5394325"/>
          <a:ext cx="15525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75800" imgH="190440" progId="Equation.AxMath">
                  <p:embed/>
                </p:oleObj>
              </mc:Choice>
              <mc:Fallback>
                <p:oleObj name="AxMath" r:id="rId16" imgW="7758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863725" y="5394325"/>
                        <a:ext cx="15525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EC86AB0-C034-3002-8DDF-4F260C0F9B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027649"/>
              </p:ext>
            </p:extLst>
          </p:nvPr>
        </p:nvGraphicFramePr>
        <p:xfrm>
          <a:off x="571500" y="6057900"/>
          <a:ext cx="415607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713320" imgH="380880" progId="Equation.AxMath">
                  <p:embed/>
                </p:oleObj>
              </mc:Choice>
              <mc:Fallback>
                <p:oleObj name="AxMath" r:id="rId18" imgW="2713320" imgH="3808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FD99CAC9-AF15-0522-8D07-9AEB3D9A25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500" y="6057900"/>
                        <a:ext cx="4156075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矩形 17">
            <a:extLst>
              <a:ext uri="{FF2B5EF4-FFF2-40B4-BE49-F238E27FC236}">
                <a16:creationId xmlns:a16="http://schemas.microsoft.com/office/drawing/2014/main" id="{8F33D644-76F1-8D30-EB1B-E83B8711A4EE}"/>
              </a:ext>
            </a:extLst>
          </p:cNvPr>
          <p:cNvSpPr/>
          <p:nvPr/>
        </p:nvSpPr>
        <p:spPr>
          <a:xfrm>
            <a:off x="470215" y="5756571"/>
            <a:ext cx="38803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用下式替代解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Kepler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方程：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083323-527D-F75D-E98A-EAC84676749B}"/>
              </a:ext>
            </a:extLst>
          </p:cNvPr>
          <p:cNvSpPr/>
          <p:nvPr/>
        </p:nvSpPr>
        <p:spPr>
          <a:xfrm>
            <a:off x="470215" y="3337084"/>
            <a:ext cx="26730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封闭表达式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862D23-2C84-144A-3344-EE7C178871F1}"/>
              </a:ext>
            </a:extLst>
          </p:cNvPr>
          <p:cNvSpPr/>
          <p:nvPr/>
        </p:nvSpPr>
        <p:spPr>
          <a:xfrm>
            <a:off x="4611846" y="3306783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CB490A1B-A3C8-7376-A118-96F2D3E1D53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1DC00C16-375F-2147-D042-C5E0384D18CE}"/>
              </a:ext>
            </a:extLst>
          </p:cNvPr>
          <p:cNvSpPr/>
          <p:nvPr/>
        </p:nvSpPr>
        <p:spPr>
          <a:xfrm>
            <a:off x="5380319" y="2469556"/>
            <a:ext cx="465666" cy="4730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左弧形 5">
            <a:extLst>
              <a:ext uri="{FF2B5EF4-FFF2-40B4-BE49-F238E27FC236}">
                <a16:creationId xmlns:a16="http://schemas.microsoft.com/office/drawing/2014/main" id="{82C474AA-10F4-E2FF-EFC8-9AAB160C8ECC}"/>
              </a:ext>
            </a:extLst>
          </p:cNvPr>
          <p:cNvSpPr/>
          <p:nvPr/>
        </p:nvSpPr>
        <p:spPr>
          <a:xfrm rot="5134722">
            <a:off x="5293075" y="1223928"/>
            <a:ext cx="352785" cy="1490134"/>
          </a:xfrm>
          <a:prstGeom prst="curvedRightArrow">
            <a:avLst>
              <a:gd name="adj1" fmla="val 49319"/>
              <a:gd name="adj2" fmla="val 119959"/>
              <a:gd name="adj3" fmla="val 5132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30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4EC593B4-8519-5A04-64D4-5175792F82D9}"/>
              </a:ext>
            </a:extLst>
          </p:cNvPr>
          <p:cNvSpPr/>
          <p:nvPr/>
        </p:nvSpPr>
        <p:spPr>
          <a:xfrm>
            <a:off x="6642913" y="1149272"/>
            <a:ext cx="4989212" cy="53812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初值</a:t>
            </a:r>
            <a:endParaRPr lang="en-US" altLang="zh-CN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开始阶段不建议使用封闭表达式，避免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迭代停止判定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RMS (root mean square)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b="1" dirty="0">
              <a:solidFill>
                <a:prstClr val="black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定轨流程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3A7617B8-C096-86F0-CBAC-C64DE56B6B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1439918"/>
              </p:ext>
            </p:extLst>
          </p:nvPr>
        </p:nvGraphicFramePr>
        <p:xfrm>
          <a:off x="2032664" y="1817622"/>
          <a:ext cx="291465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456920" imgH="230040" progId="Equation.AxMath">
                  <p:embed/>
                </p:oleObj>
              </mc:Choice>
              <mc:Fallback>
                <p:oleObj name="AxMath" r:id="rId2" imgW="1456920" imgH="2300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02D6BB3-82DA-ABAC-F7A7-B94A6F994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32664" y="1817622"/>
                        <a:ext cx="291465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446168A9-BA6A-774C-995C-0CCC04C64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0231079"/>
              </p:ext>
            </p:extLst>
          </p:nvPr>
        </p:nvGraphicFramePr>
        <p:xfrm>
          <a:off x="965481" y="2665048"/>
          <a:ext cx="5895975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3317400" imgH="599040" progId="Equation.AxMath">
                  <p:embed/>
                </p:oleObj>
              </mc:Choice>
              <mc:Fallback>
                <p:oleObj name="AxMath" r:id="rId4" imgW="3317400" imgH="5990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5481" y="2665048"/>
                        <a:ext cx="5895975" cy="106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C6387875-24F0-A433-590D-16096BAC89EA}"/>
              </a:ext>
            </a:extLst>
          </p:cNvPr>
          <p:cNvSpPr/>
          <p:nvPr/>
        </p:nvSpPr>
        <p:spPr>
          <a:xfrm>
            <a:off x="1152680" y="4096355"/>
            <a:ext cx="441014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只有两个独立，需要至少三次观测</a:t>
            </a:r>
          </a:p>
        </p:txBody>
      </p: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CDAA0130-7449-4299-850A-65D28F51C7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672580"/>
              </p:ext>
            </p:extLst>
          </p:nvPr>
        </p:nvGraphicFramePr>
        <p:xfrm>
          <a:off x="7981720" y="1341253"/>
          <a:ext cx="19875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4320" imgH="194760" progId="Equation.AxMath">
                  <p:embed/>
                </p:oleObj>
              </mc:Choice>
              <mc:Fallback>
                <p:oleObj name="AxMath" r:id="rId6" imgW="994320" imgH="1947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A6136F89-8EC9-AF4E-CB74-5E2027F71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1720" y="1341253"/>
                        <a:ext cx="1987550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8DB7F0FE-7D3C-57CE-7DA1-2807790D76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7666249"/>
              </p:ext>
            </p:extLst>
          </p:nvPr>
        </p:nvGraphicFramePr>
        <p:xfrm>
          <a:off x="7233305" y="4429152"/>
          <a:ext cx="46323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16600" imgH="194760" progId="Equation.AxMath">
                  <p:embed/>
                </p:oleObj>
              </mc:Choice>
              <mc:Fallback>
                <p:oleObj name="AxMath" r:id="rId8" imgW="2316600" imgH="19476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402FB49-B52E-63E1-9333-6791B77C7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233305" y="4429152"/>
                        <a:ext cx="46323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CD7509E9-BA0C-C837-DD80-76B94EAAA1D0}"/>
              </a:ext>
            </a:extLst>
          </p:cNvPr>
          <p:cNvSpPr/>
          <p:nvPr/>
        </p:nvSpPr>
        <p:spPr>
          <a:xfrm>
            <a:off x="10001201" y="1334829"/>
            <a:ext cx="20406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（匀速直线运动）</a:t>
            </a:r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A3F890E9-D7FA-C14B-B8DF-6EFB911D62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007887"/>
              </p:ext>
            </p:extLst>
          </p:nvPr>
        </p:nvGraphicFramePr>
        <p:xfrm>
          <a:off x="7986985" y="2045206"/>
          <a:ext cx="3420070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881360" imgH="348120" progId="Equation.AxMath">
                  <p:embed/>
                </p:oleObj>
              </mc:Choice>
              <mc:Fallback>
                <p:oleObj name="AxMath" r:id="rId10" imgW="1881360" imgH="34812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CDAA0130-7449-4299-850A-65D28F51C7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986985" y="2045206"/>
                        <a:ext cx="3420070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3E2812D8-115B-DFCB-5135-C60160EB7888}"/>
              </a:ext>
            </a:extLst>
          </p:cNvPr>
          <p:cNvSpPr/>
          <p:nvPr/>
        </p:nvSpPr>
        <p:spPr>
          <a:xfrm>
            <a:off x="8240273" y="1676413"/>
            <a:ext cx="14704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7987CD47-9CF0-E06A-2070-1AA9B477DB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173945"/>
              </p:ext>
            </p:extLst>
          </p:nvPr>
        </p:nvGraphicFramePr>
        <p:xfrm>
          <a:off x="2805594" y="4750282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715680" imgH="189360" progId="Equation.AxMath">
                  <p:embed/>
                </p:oleObj>
              </mc:Choice>
              <mc:Fallback>
                <p:oleObj name="AxMath" r:id="rId12" imgW="71568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805594" y="4750282"/>
                        <a:ext cx="2157412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右 21">
            <a:extLst>
              <a:ext uri="{FF2B5EF4-FFF2-40B4-BE49-F238E27FC236}">
                <a16:creationId xmlns:a16="http://schemas.microsoft.com/office/drawing/2014/main" id="{DF262D9F-1128-3BE4-CC72-EEB331920FF0}"/>
              </a:ext>
            </a:extLst>
          </p:cNvPr>
          <p:cNvSpPr/>
          <p:nvPr/>
        </p:nvSpPr>
        <p:spPr>
          <a:xfrm>
            <a:off x="353590" y="2996572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37A303FE-6CE1-872C-DB93-B6D4C65E3294}"/>
              </a:ext>
            </a:extLst>
          </p:cNvPr>
          <p:cNvSpPr/>
          <p:nvPr/>
        </p:nvSpPr>
        <p:spPr>
          <a:xfrm>
            <a:off x="2152777" y="4837625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35E652F6-3A5B-F406-172D-2E90BF394C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7691057"/>
              </p:ext>
            </p:extLst>
          </p:nvPr>
        </p:nvGraphicFramePr>
        <p:xfrm>
          <a:off x="5464470" y="4141737"/>
          <a:ext cx="727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363240" imgH="189360" progId="Equation.AxMath">
                  <p:embed/>
                </p:oleObj>
              </mc:Choice>
              <mc:Fallback>
                <p:oleObj name="AxMath" r:id="rId14" imgW="363240" imgH="1893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464470" y="4141737"/>
                        <a:ext cx="727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20E3F4F8-1F57-6441-9AA2-062C150EC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4790282"/>
              </p:ext>
            </p:extLst>
          </p:nvPr>
        </p:nvGraphicFramePr>
        <p:xfrm>
          <a:off x="8666115" y="3187592"/>
          <a:ext cx="1734568" cy="632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54000" imgH="348120" progId="Equation.AxMath">
                  <p:embed/>
                </p:oleObj>
              </mc:Choice>
              <mc:Fallback>
                <p:oleObj name="AxMath" r:id="rId16" imgW="95400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66115" y="3187592"/>
                        <a:ext cx="1734568" cy="6320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E811B247-12C4-9B49-D812-E99B154E3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085864"/>
              </p:ext>
            </p:extLst>
          </p:nvPr>
        </p:nvGraphicFramePr>
        <p:xfrm>
          <a:off x="7106682" y="5506427"/>
          <a:ext cx="1760606" cy="1021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18080" imgH="590040" progId="Equation.AxMath">
                  <p:embed/>
                </p:oleObj>
              </mc:Choice>
              <mc:Fallback>
                <p:oleObj name="AxMath" r:id="rId18" imgW="1018080" imgH="5900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3128DF5-736A-8904-1559-567031F48F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106682" y="5506427"/>
                        <a:ext cx="1760606" cy="1021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E7E090A-AC48-8014-AAB9-FD8D8E3D95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1047"/>
              </p:ext>
            </p:extLst>
          </p:nvPr>
        </p:nvGraphicFramePr>
        <p:xfrm>
          <a:off x="10390744" y="5651617"/>
          <a:ext cx="1518479" cy="759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850680" imgH="424800" progId="Equation.AxMath">
                  <p:embed/>
                </p:oleObj>
              </mc:Choice>
              <mc:Fallback>
                <p:oleObj name="AxMath" r:id="rId20" imgW="850680" imgH="42480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01310BD0-FD96-BE05-F585-EE3720F3C0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390744" y="5651617"/>
                        <a:ext cx="1518479" cy="759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091E173B-FB9C-9BD3-2340-304BBC10E728}"/>
              </a:ext>
            </a:extLst>
          </p:cNvPr>
          <p:cNvSpPr/>
          <p:nvPr/>
        </p:nvSpPr>
        <p:spPr>
          <a:xfrm>
            <a:off x="8973373" y="5800547"/>
            <a:ext cx="164394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注意经角：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71AD41A4-8D89-F0E6-7DEE-D93B594027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3795155"/>
              </p:ext>
            </p:extLst>
          </p:nvPr>
        </p:nvGraphicFramePr>
        <p:xfrm>
          <a:off x="2488448" y="5231295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647720" imgH="196920" progId="Equation.AxMath">
                  <p:embed/>
                </p:oleObj>
              </mc:Choice>
              <mc:Fallback>
                <p:oleObj name="AxMath" r:id="rId22" imgW="1647720" imgH="1969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488448" y="5231295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: 圆角 3">
            <a:extLst>
              <a:ext uri="{FF2B5EF4-FFF2-40B4-BE49-F238E27FC236}">
                <a16:creationId xmlns:a16="http://schemas.microsoft.com/office/drawing/2014/main" id="{D5B805DE-BB20-3E79-D33E-51EE449E3D07}"/>
              </a:ext>
            </a:extLst>
          </p:cNvPr>
          <p:cNvSpPr/>
          <p:nvPr/>
        </p:nvSpPr>
        <p:spPr>
          <a:xfrm>
            <a:off x="9062300" y="5651617"/>
            <a:ext cx="2846923" cy="75924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52A99279-4ACF-5CD7-293B-7269326672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372443"/>
              </p:ext>
            </p:extLst>
          </p:nvPr>
        </p:nvGraphicFramePr>
        <p:xfrm>
          <a:off x="2075826" y="6128237"/>
          <a:ext cx="458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152280" imgH="189000" progId="Equation.AxMath">
                  <p:embed/>
                </p:oleObj>
              </mc:Choice>
              <mc:Fallback>
                <p:oleObj name="AxMath" r:id="rId24" imgW="152280" imgH="18900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075826" y="6128237"/>
                        <a:ext cx="458787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D3F184D1-BFDB-2BE9-0997-FFA1158F3B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016143"/>
              </p:ext>
            </p:extLst>
          </p:nvPr>
        </p:nvGraphicFramePr>
        <p:xfrm>
          <a:off x="4112740" y="6128237"/>
          <a:ext cx="425450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140760" imgH="189000" progId="Equation.AxMath">
                  <p:embed/>
                </p:oleObj>
              </mc:Choice>
              <mc:Fallback>
                <p:oleObj name="AxMath" r:id="rId26" imgW="14076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2A99279-4ACF-5CD7-293B-7269326672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112740" y="6128237"/>
                        <a:ext cx="425450" cy="568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A44B9B90-8204-5E90-A9A6-157E7B004573}"/>
              </a:ext>
            </a:extLst>
          </p:cNvPr>
          <p:cNvSpPr/>
          <p:nvPr/>
        </p:nvSpPr>
        <p:spPr>
          <a:xfrm>
            <a:off x="2099309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76A49A-3902-07CF-EBA5-059328571332}"/>
              </a:ext>
            </a:extLst>
          </p:cNvPr>
          <p:cNvSpPr/>
          <p:nvPr/>
        </p:nvSpPr>
        <p:spPr>
          <a:xfrm>
            <a:off x="4042222" y="6146399"/>
            <a:ext cx="19508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</a:t>
            </a:r>
          </a:p>
        </p:txBody>
      </p:sp>
      <p:pic>
        <p:nvPicPr>
          <p:cNvPr id="14" name="图形 13" descr="困惑的脸轮廓 纯色填充">
            <a:extLst>
              <a:ext uri="{FF2B5EF4-FFF2-40B4-BE49-F238E27FC236}">
                <a16:creationId xmlns:a16="http://schemas.microsoft.com/office/drawing/2014/main" id="{9069F98D-9E58-7E6F-172A-93E2DC0DF0AB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521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uiExpand="1" build="p"/>
      <p:bldP spid="16" grpId="0"/>
      <p:bldP spid="19" grpId="0"/>
      <p:bldP spid="33" grpId="0"/>
      <p:bldP spid="4" grpId="0" animBg="1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最小二乘原理：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残差平方和达极小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残差平方和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79F037E-CBE2-709B-C0CB-B5C20329949D}"/>
              </a:ext>
            </a:extLst>
          </p:cNvPr>
          <p:cNvSpPr/>
          <p:nvPr/>
        </p:nvSpPr>
        <p:spPr>
          <a:xfrm>
            <a:off x="2784323" y="6016108"/>
            <a:ext cx="5306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（实际计算中不用求逆：高斯消去法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LU</a:t>
            </a: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分解法）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27C9024-B6F8-ADE9-925D-A495FE345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59952"/>
              </p:ext>
            </p:extLst>
          </p:nvPr>
        </p:nvGraphicFramePr>
        <p:xfrm>
          <a:off x="3513499" y="5339685"/>
          <a:ext cx="2759075" cy="493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9600" imgH="199800" progId="Equation.AxMath">
                  <p:embed/>
                </p:oleObj>
              </mc:Choice>
              <mc:Fallback>
                <p:oleObj name="AxMath" r:id="rId2" imgW="1119600" imgH="19980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6FA659CB-DF77-B8E9-F7F7-251A101AC6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3499" y="5339685"/>
                        <a:ext cx="2759075" cy="4931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箭头: 右 5">
            <a:extLst>
              <a:ext uri="{FF2B5EF4-FFF2-40B4-BE49-F238E27FC236}">
                <a16:creationId xmlns:a16="http://schemas.microsoft.com/office/drawing/2014/main" id="{B870C12A-3551-2256-6A02-2377A2B11DE9}"/>
              </a:ext>
            </a:extLst>
          </p:cNvPr>
          <p:cNvSpPr/>
          <p:nvPr/>
        </p:nvSpPr>
        <p:spPr>
          <a:xfrm>
            <a:off x="2802427" y="539092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8EA75A9A-F4BF-0B78-6FC5-C4AA1F985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7955295"/>
              </p:ext>
            </p:extLst>
          </p:nvPr>
        </p:nvGraphicFramePr>
        <p:xfrm>
          <a:off x="2451108" y="1820085"/>
          <a:ext cx="2157412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15680" imgH="189360" progId="Equation.AxMath">
                  <p:embed/>
                </p:oleObj>
              </mc:Choice>
              <mc:Fallback>
                <p:oleObj name="AxMath" r:id="rId4" imgW="715680" imgH="189360" progId="Equation.AxMath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7987CD47-9CF0-E06A-2070-1AA9B477DB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51108" y="1820085"/>
                        <a:ext cx="2157412" cy="568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C75B0291-FFCB-1A5F-A30F-00A622D8BC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166206"/>
              </p:ext>
            </p:extLst>
          </p:nvPr>
        </p:nvGraphicFramePr>
        <p:xfrm>
          <a:off x="2133962" y="2424923"/>
          <a:ext cx="27590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647720" imgH="196920" progId="Equation.AxMath">
                  <p:embed/>
                </p:oleObj>
              </mc:Choice>
              <mc:Fallback>
                <p:oleObj name="AxMath" r:id="rId6" imgW="1647720" imgH="19692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71AD41A4-8D89-F0E6-7DEE-D93B594027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33962" y="2424923"/>
                        <a:ext cx="2759075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0CE8081E-8865-D666-A997-612780FE90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1144847"/>
              </p:ext>
            </p:extLst>
          </p:nvPr>
        </p:nvGraphicFramePr>
        <p:xfrm>
          <a:off x="6841783" y="1824314"/>
          <a:ext cx="2067145" cy="5640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821880" imgH="224280" progId="Equation.AxMath">
                  <p:embed/>
                </p:oleObj>
              </mc:Choice>
              <mc:Fallback>
                <p:oleObj name="AxMath" r:id="rId8" imgW="821880" imgH="2242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8EA75A9A-F4BF-0B78-6FC5-C4AA1F985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41783" y="1824314"/>
                        <a:ext cx="2067145" cy="5640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B612EC07-1BF4-B6D8-C343-A8651BD17316}"/>
              </a:ext>
            </a:extLst>
          </p:cNvPr>
          <p:cNvSpPr/>
          <p:nvPr/>
        </p:nvSpPr>
        <p:spPr>
          <a:xfrm>
            <a:off x="7330335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估计值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720211-F233-49FD-7824-CFACF267B286}"/>
              </a:ext>
            </a:extLst>
          </p:cNvPr>
          <p:cNvSpPr/>
          <p:nvPr/>
        </p:nvSpPr>
        <p:spPr>
          <a:xfrm>
            <a:off x="8142257" y="2454207"/>
            <a:ext cx="1150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残差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A6DD645-2C2E-88C8-9F2B-05F93375E0DF}"/>
              </a:ext>
            </a:extLst>
          </p:cNvPr>
          <p:cNvCxnSpPr>
            <a:cxnSpLocks/>
          </p:cNvCxnSpPr>
          <p:nvPr/>
        </p:nvCxnSpPr>
        <p:spPr>
          <a:xfrm flipV="1">
            <a:off x="855343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A0C9C861-804B-0982-1883-CBD916BEAF15}"/>
              </a:ext>
            </a:extLst>
          </p:cNvPr>
          <p:cNvCxnSpPr>
            <a:cxnSpLocks/>
          </p:cNvCxnSpPr>
          <p:nvPr/>
        </p:nvCxnSpPr>
        <p:spPr>
          <a:xfrm flipV="1">
            <a:off x="7959071" y="2265680"/>
            <a:ext cx="0" cy="216423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9E36E8ED-255A-2FD1-EC9D-C996D28B241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232751"/>
              </p:ext>
            </p:extLst>
          </p:nvPr>
        </p:nvGraphicFramePr>
        <p:xfrm>
          <a:off x="3009791" y="2923469"/>
          <a:ext cx="4949280" cy="533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474640" imgH="266760" progId="Equation.AxMath">
                  <p:embed/>
                </p:oleObj>
              </mc:Choice>
              <mc:Fallback>
                <p:oleObj name="AxMath" r:id="rId10" imgW="2474640" imgH="266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0CE8081E-8865-D666-A997-612780FE90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09791" y="2923469"/>
                        <a:ext cx="4949280" cy="533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0763F4C8-3105-3224-3701-380176D0B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5104861"/>
              </p:ext>
            </p:extLst>
          </p:nvPr>
        </p:nvGraphicFramePr>
        <p:xfrm>
          <a:off x="3511570" y="3590821"/>
          <a:ext cx="3270250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635120" imgH="381960" progId="Equation.AxMath">
                  <p:embed/>
                </p:oleObj>
              </mc:Choice>
              <mc:Fallback>
                <p:oleObj name="AxMath" r:id="rId12" imgW="1635120" imgH="38196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9E36E8ED-255A-2FD1-EC9D-C996D28B24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511570" y="3590821"/>
                        <a:ext cx="3270250" cy="7667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箭头: 右 20">
            <a:extLst>
              <a:ext uri="{FF2B5EF4-FFF2-40B4-BE49-F238E27FC236}">
                <a16:creationId xmlns:a16="http://schemas.microsoft.com/office/drawing/2014/main" id="{5219AF67-F034-C7DF-3F1D-F462862D96DC}"/>
              </a:ext>
            </a:extLst>
          </p:cNvPr>
          <p:cNvSpPr/>
          <p:nvPr/>
        </p:nvSpPr>
        <p:spPr>
          <a:xfrm>
            <a:off x="2802427" y="3721641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B7383062-AAAB-011B-3341-119E40F9089B}"/>
              </a:ext>
            </a:extLst>
          </p:cNvPr>
          <p:cNvSpPr/>
          <p:nvPr/>
        </p:nvSpPr>
        <p:spPr>
          <a:xfrm>
            <a:off x="2802427" y="456786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8E136E51-F202-0580-0408-2C97523AC8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089168"/>
              </p:ext>
            </p:extLst>
          </p:nvPr>
        </p:nvGraphicFramePr>
        <p:xfrm>
          <a:off x="3511570" y="4424267"/>
          <a:ext cx="3148596" cy="683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874080" imgH="190800" progId="Equation.AxMath">
                  <p:embed/>
                </p:oleObj>
              </mc:Choice>
              <mc:Fallback>
                <p:oleObj name="AxMath" r:id="rId14" imgW="874080" imgH="190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727C9024-B6F8-ADE9-925D-A495FE3457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511570" y="4424267"/>
                        <a:ext cx="3148596" cy="683974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箭头: 右 26">
            <a:extLst>
              <a:ext uri="{FF2B5EF4-FFF2-40B4-BE49-F238E27FC236}">
                <a16:creationId xmlns:a16="http://schemas.microsoft.com/office/drawing/2014/main" id="{C58C8673-6038-14FA-95E3-072EFAEDBF9E}"/>
              </a:ext>
            </a:extLst>
          </p:cNvPr>
          <p:cNvSpPr/>
          <p:nvPr/>
        </p:nvSpPr>
        <p:spPr>
          <a:xfrm>
            <a:off x="5706318" y="1958043"/>
            <a:ext cx="368300" cy="316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063273-D024-C936-F4CA-B8610F5AA7B9}"/>
              </a:ext>
            </a:extLst>
          </p:cNvPr>
          <p:cNvSpPr/>
          <p:nvPr/>
        </p:nvSpPr>
        <p:spPr>
          <a:xfrm>
            <a:off x="6781820" y="4443088"/>
            <a:ext cx="20841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法化方程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 fontAlgn="auto"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Normal equation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3" name="图形 12" descr="困惑的脸轮廓 纯色填充">
            <a:extLst>
              <a:ext uri="{FF2B5EF4-FFF2-40B4-BE49-F238E27FC236}">
                <a16:creationId xmlns:a16="http://schemas.microsoft.com/office/drawing/2014/main" id="{4AE134E6-9922-3B2A-F155-634BCB28841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100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6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一些讨论：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多站测量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目标关联问题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天基测量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共面定轨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雷达测距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单站测距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理论上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不可定轨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初轨确定</a:t>
            </a:r>
          </a:p>
        </p:txBody>
      </p:sp>
      <p:pic>
        <p:nvPicPr>
          <p:cNvPr id="15" name="图片 14" descr="图片包含 华美, 飞行, 水, 黑暗&#10;&#10;描述已自动生成">
            <a:extLst>
              <a:ext uri="{FF2B5EF4-FFF2-40B4-BE49-F238E27FC236}">
                <a16:creationId xmlns:a16="http://schemas.microsoft.com/office/drawing/2014/main" id="{C49F1ACF-B4B2-5ED7-63AB-27069D2D1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958" y="1298177"/>
            <a:ext cx="7461969" cy="4972539"/>
          </a:xfrm>
          <a:prstGeom prst="rect">
            <a:avLst/>
          </a:prstGeom>
        </p:spPr>
      </p:pic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F47472F9-C4D6-6EF2-941D-424BCFB0B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664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8" y="1052513"/>
            <a:ext cx="6269904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动力学方程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线性化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条件方程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最小二乘求解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精密定轨原理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B38F2A16-6FF2-3F7A-7603-AFD27FB394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1456113"/>
              </p:ext>
            </p:extLst>
          </p:nvPr>
        </p:nvGraphicFramePr>
        <p:xfrm>
          <a:off x="925391" y="1943101"/>
          <a:ext cx="3752118" cy="681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157120" imgH="391680" progId="Equation.AxMath">
                  <p:embed/>
                </p:oleObj>
              </mc:Choice>
              <mc:Fallback>
                <p:oleObj name="AxMath" r:id="rId2" imgW="2157120" imgH="391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25391" y="1943101"/>
                        <a:ext cx="3752118" cy="681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18777E7B-5F29-59B9-E2A4-C09BE8809D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024181"/>
              </p:ext>
            </p:extLst>
          </p:nvPr>
        </p:nvGraphicFramePr>
        <p:xfrm>
          <a:off x="5220899" y="1845402"/>
          <a:ext cx="3481546" cy="985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01240" imgH="566640" progId="Equation.AxMath">
                  <p:embed/>
                </p:oleObj>
              </mc:Choice>
              <mc:Fallback>
                <p:oleObj name="AxMath" r:id="rId4" imgW="2001240" imgH="5666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B38F2A16-6FF2-3F7A-7603-AFD27FB394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220899" y="1845402"/>
                        <a:ext cx="3481546" cy="985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E542BB98-8B30-703A-CA4F-7E10FC61FE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1802697"/>
              </p:ext>
            </p:extLst>
          </p:nvPr>
        </p:nvGraphicFramePr>
        <p:xfrm>
          <a:off x="1778030" y="3423817"/>
          <a:ext cx="57404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869920" imgH="365040" progId="Equation.AxMath">
                  <p:embed/>
                </p:oleObj>
              </mc:Choice>
              <mc:Fallback>
                <p:oleObj name="AxMath" r:id="rId6" imgW="2869920" imgH="3650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18777E7B-5F29-59B9-E2A4-C09BE8809D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778030" y="3423817"/>
                        <a:ext cx="5740400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863CA879-665D-4FED-564E-5E4561BFB32D}"/>
              </a:ext>
            </a:extLst>
          </p:cNvPr>
          <p:cNvSpPr/>
          <p:nvPr/>
        </p:nvSpPr>
        <p:spPr>
          <a:xfrm>
            <a:off x="4812496" y="1052513"/>
            <a:ext cx="4533900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测量方程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E068CDBE-D073-FFA3-D744-F6C079914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251234"/>
              </p:ext>
            </p:extLst>
          </p:nvPr>
        </p:nvGraphicFramePr>
        <p:xfrm>
          <a:off x="3117794" y="5664716"/>
          <a:ext cx="2882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440720" imgH="199800" progId="Equation.AxMath">
                  <p:embed/>
                </p:oleObj>
              </mc:Choice>
              <mc:Fallback>
                <p:oleObj name="AxMath" r:id="rId8" imgW="1440720" imgH="1998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02E9472F-741E-C0B9-3200-B7B9CE21CA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17794" y="5664716"/>
                        <a:ext cx="2882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6A0251A2-3249-D1C5-0932-80E40E0182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142574"/>
              </p:ext>
            </p:extLst>
          </p:nvPr>
        </p:nvGraphicFramePr>
        <p:xfrm>
          <a:off x="3689930" y="6141196"/>
          <a:ext cx="1520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760320" imgH="192240" progId="Equation.AxMath">
                  <p:embed/>
                </p:oleObj>
              </mc:Choice>
              <mc:Fallback>
                <p:oleObj name="AxMath" r:id="rId10" imgW="760320" imgH="192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0AAA01DC-9CD2-F267-77A4-DBCF7352CE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89930" y="6141196"/>
                        <a:ext cx="1520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2196876-EA70-F4C6-6446-C6C41868A6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6251705"/>
              </p:ext>
            </p:extLst>
          </p:nvPr>
        </p:nvGraphicFramePr>
        <p:xfrm>
          <a:off x="10956906" y="1322590"/>
          <a:ext cx="390506" cy="384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93320" imgH="190440" progId="Equation.AxMath">
                  <p:embed/>
                </p:oleObj>
              </mc:Choice>
              <mc:Fallback>
                <p:oleObj name="AxMath" r:id="rId12" imgW="19332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871B4F13-C7DE-7AB4-F436-193231C6FA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956906" y="1322590"/>
                        <a:ext cx="390506" cy="384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A845AC8D-F0CC-650B-ECD9-3C8D095712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3067112"/>
              </p:ext>
            </p:extLst>
          </p:nvPr>
        </p:nvGraphicFramePr>
        <p:xfrm>
          <a:off x="11100926" y="3351325"/>
          <a:ext cx="371207" cy="382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84680" imgH="190440" progId="Equation.AxMath">
                  <p:embed/>
                </p:oleObj>
              </mc:Choice>
              <mc:Fallback>
                <p:oleObj name="AxMath" r:id="rId14" imgW="184680" imgH="1904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F778DC4-9B3F-194E-4356-098F0699B3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1100926" y="3351325"/>
                        <a:ext cx="371207" cy="382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822EF327-DE4C-9EAA-7F62-FA10E0E4E93F}"/>
              </a:ext>
            </a:extLst>
          </p:cNvPr>
          <p:cNvSpPr/>
          <p:nvPr/>
        </p:nvSpPr>
        <p:spPr>
          <a:xfrm>
            <a:off x="9007686" y="1274424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状态量初值 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2946DA-4AF7-ADDC-4417-CAA9F412C8E2}"/>
              </a:ext>
            </a:extLst>
          </p:cNvPr>
          <p:cNvSpPr/>
          <p:nvPr/>
        </p:nvSpPr>
        <p:spPr>
          <a:xfrm>
            <a:off x="9007686" y="3300602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观测量计算值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524A03C-A53C-6892-C48C-40313A790D5D}"/>
              </a:ext>
            </a:extLst>
          </p:cNvPr>
          <p:cNvSpPr/>
          <p:nvPr/>
        </p:nvSpPr>
        <p:spPr>
          <a:xfrm>
            <a:off x="9007686" y="2291348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动力学方法预报星历 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8C796CE-00B1-850A-938E-6A4F75E48104}"/>
              </a:ext>
            </a:extLst>
          </p:cNvPr>
          <p:cNvSpPr/>
          <p:nvPr/>
        </p:nvSpPr>
        <p:spPr>
          <a:xfrm>
            <a:off x="9007686" y="4853821"/>
            <a:ext cx="2520000" cy="707886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估计状态量改正值的最优估计 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BBC202C-4B80-DBD0-9C00-0DAC5D85B353}"/>
              </a:ext>
            </a:extLst>
          </p:cNvPr>
          <p:cNvSpPr/>
          <p:nvPr/>
        </p:nvSpPr>
        <p:spPr>
          <a:xfrm>
            <a:off x="9007686" y="5969457"/>
            <a:ext cx="2520000" cy="400110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改正后状态量 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D3C85863-3483-559E-B3A2-F3C77FC4D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9459626"/>
              </p:ext>
            </p:extLst>
          </p:nvPr>
        </p:nvGraphicFramePr>
        <p:xfrm>
          <a:off x="10847368" y="5177275"/>
          <a:ext cx="2190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10160" imgH="189000" progId="Equation.AxMath">
                  <p:embed/>
                </p:oleObj>
              </mc:Choice>
              <mc:Fallback>
                <p:oleObj name="AxMath" r:id="rId16" imgW="110160" imgH="18900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E068CDBE-D073-FFA3-D744-F6C0799145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847368" y="5177275"/>
                        <a:ext cx="2190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F6A0587A-F3CB-4984-E2B0-06E9930A90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560475"/>
              </p:ext>
            </p:extLst>
          </p:nvPr>
        </p:nvGraphicFramePr>
        <p:xfrm>
          <a:off x="11061210" y="6012379"/>
          <a:ext cx="400050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200160" imgH="192240" progId="Equation.AxMath">
                  <p:embed/>
                </p:oleObj>
              </mc:Choice>
              <mc:Fallback>
                <p:oleObj name="AxMath" r:id="rId18" imgW="200160" imgH="19224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6A0251A2-3249-D1C5-0932-80E40E0182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061210" y="6012379"/>
                        <a:ext cx="400050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6B06713-086D-4D0D-6A6C-F9F958847E6F}"/>
              </a:ext>
            </a:extLst>
          </p:cNvPr>
          <p:cNvCxnSpPr>
            <a:stCxn id="6" idx="2"/>
            <a:endCxn id="15" idx="0"/>
          </p:cNvCxnSpPr>
          <p:nvPr/>
        </p:nvCxnSpPr>
        <p:spPr>
          <a:xfrm>
            <a:off x="10267686" y="1674534"/>
            <a:ext cx="0" cy="61681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62A10EA5-29E3-E63A-FEBF-CE3476E1EA8D}"/>
              </a:ext>
            </a:extLst>
          </p:cNvPr>
          <p:cNvCxnSpPr>
            <a:cxnSpLocks/>
            <a:stCxn id="15" idx="2"/>
            <a:endCxn id="7" idx="0"/>
          </p:cNvCxnSpPr>
          <p:nvPr/>
        </p:nvCxnSpPr>
        <p:spPr>
          <a:xfrm>
            <a:off x="10267686" y="2691458"/>
            <a:ext cx="0" cy="609144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7045F6E-D5AC-D5BA-2543-6630A6E542C9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>
            <a:off x="10267686" y="3700712"/>
            <a:ext cx="0" cy="1153109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ED950C7C-9F77-D7BB-F572-BD36D83BB99D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10267686" y="5561707"/>
            <a:ext cx="0" cy="40775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EED5B433-0AAA-ABDF-4E59-119C29A4846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10267686" y="4353706"/>
            <a:ext cx="262431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B3E7F85F-2217-2ABB-0765-4BD001247583}"/>
              </a:ext>
            </a:extLst>
          </p:cNvPr>
          <p:cNvSpPr/>
          <p:nvPr/>
        </p:nvSpPr>
        <p:spPr>
          <a:xfrm>
            <a:off x="10530117" y="4061318"/>
            <a:ext cx="1462235" cy="58477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轨道符合要求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（均方根差）</a:t>
            </a:r>
          </a:p>
        </p:txBody>
      </p:sp>
      <p:sp>
        <p:nvSpPr>
          <p:cNvPr id="50" name="箭头: 左弧形 49">
            <a:extLst>
              <a:ext uri="{FF2B5EF4-FFF2-40B4-BE49-F238E27FC236}">
                <a16:creationId xmlns:a16="http://schemas.microsoft.com/office/drawing/2014/main" id="{5D344511-CDDF-CBD7-EABA-50AE77F47160}"/>
              </a:ext>
            </a:extLst>
          </p:cNvPr>
          <p:cNvSpPr/>
          <p:nvPr/>
        </p:nvSpPr>
        <p:spPr>
          <a:xfrm rot="10800000">
            <a:off x="11527094" y="1376383"/>
            <a:ext cx="568151" cy="4895087"/>
          </a:xfrm>
          <a:prstGeom prst="curvedRightArrow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4ADBE8F-F662-A737-8182-27F5D78E6B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889300"/>
              </p:ext>
            </p:extLst>
          </p:nvPr>
        </p:nvGraphicFramePr>
        <p:xfrm>
          <a:off x="1754824" y="4447025"/>
          <a:ext cx="67532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3376080" imgH="365040" progId="Equation.AxMath">
                  <p:embed/>
                </p:oleObj>
              </mc:Choice>
              <mc:Fallback>
                <p:oleObj name="AxMath" r:id="rId20" imgW="3376080" imgH="365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95D25BD-F483-8E95-60E3-D8E483566A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754824" y="4447025"/>
                        <a:ext cx="6753225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矩形 29">
            <a:extLst>
              <a:ext uri="{FF2B5EF4-FFF2-40B4-BE49-F238E27FC236}">
                <a16:creationId xmlns:a16="http://schemas.microsoft.com/office/drawing/2014/main" id="{632D432B-2927-2210-11D3-E3DF62BDFCB4}"/>
              </a:ext>
            </a:extLst>
          </p:cNvPr>
          <p:cNvSpPr/>
          <p:nvPr/>
        </p:nvSpPr>
        <p:spPr>
          <a:xfrm>
            <a:off x="10167516" y="2682164"/>
            <a:ext cx="164394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（参考轨道）</a:t>
            </a:r>
          </a:p>
        </p:txBody>
      </p:sp>
      <p:pic>
        <p:nvPicPr>
          <p:cNvPr id="20" name="图形 19" descr="困惑的脸轮廓 纯色填充">
            <a:extLst>
              <a:ext uri="{FF2B5EF4-FFF2-40B4-BE49-F238E27FC236}">
                <a16:creationId xmlns:a16="http://schemas.microsoft.com/office/drawing/2014/main" id="{5AFCF9C4-6EDE-3918-2A00-452C49A477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996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15053</TotalTime>
  <Words>1060</Words>
  <Application>Microsoft Office PowerPoint</Application>
  <PresentationFormat>宽屏</PresentationFormat>
  <Paragraphs>244</Paragraphs>
  <Slides>16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5" baseType="lpstr">
      <vt:lpstr>等线</vt:lpstr>
      <vt:lpstr>华文行楷</vt:lpstr>
      <vt:lpstr>微软雅黑</vt:lpstr>
      <vt:lpstr>Arial</vt:lpstr>
      <vt:lpstr>Calibri</vt:lpstr>
      <vt:lpstr>Times New Roman</vt:lpstr>
      <vt:lpstr>数学物理科学部 模板</vt:lpstr>
      <vt:lpstr>AxMath</vt:lpstr>
      <vt:lpstr>Equation.AxMath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336</cp:revision>
  <dcterms:created xsi:type="dcterms:W3CDTF">2022-10-24T14:28:29Z</dcterms:created>
  <dcterms:modified xsi:type="dcterms:W3CDTF">2023-08-07T06:39:22Z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