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1"/>
  </p:notesMasterIdLst>
  <p:sldIdLst>
    <p:sldId id="287" r:id="rId2"/>
    <p:sldId id="307" r:id="rId3"/>
    <p:sldId id="283" r:id="rId4"/>
    <p:sldId id="288" r:id="rId5"/>
    <p:sldId id="292" r:id="rId6"/>
    <p:sldId id="319" r:id="rId7"/>
    <p:sldId id="321" r:id="rId8"/>
    <p:sldId id="323" r:id="rId9"/>
    <p:sldId id="291" r:id="rId10"/>
    <p:sldId id="294" r:id="rId11"/>
    <p:sldId id="325" r:id="rId12"/>
    <p:sldId id="326" r:id="rId13"/>
    <p:sldId id="284" r:id="rId14"/>
    <p:sldId id="328" r:id="rId15"/>
    <p:sldId id="290" r:id="rId16"/>
    <p:sldId id="312" r:id="rId17"/>
    <p:sldId id="293" r:id="rId18"/>
    <p:sldId id="304" r:id="rId19"/>
    <p:sldId id="313" r:id="rId20"/>
    <p:sldId id="327" r:id="rId21"/>
    <p:sldId id="306" r:id="rId22"/>
    <p:sldId id="308" r:id="rId23"/>
    <p:sldId id="309" r:id="rId24"/>
    <p:sldId id="315" r:id="rId25"/>
    <p:sldId id="316" r:id="rId26"/>
    <p:sldId id="317" r:id="rId27"/>
    <p:sldId id="311" r:id="rId28"/>
    <p:sldId id="322" r:id="rId29"/>
    <p:sldId id="301" r:id="rId3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pos="257">
          <p15:clr>
            <a:srgbClr val="A4A3A4"/>
          </p15:clr>
        </p15:guide>
        <p15:guide id="3" pos="7423">
          <p15:clr>
            <a:srgbClr val="A4A3A4"/>
          </p15:clr>
        </p15:guide>
        <p15:guide id="4" orient="horz" pos="420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C6CC5"/>
    <a:srgbClr val="4545C5"/>
    <a:srgbClr val="1B3656"/>
    <a:srgbClr val="061E37"/>
    <a:srgbClr val="0B233D"/>
    <a:srgbClr val="648DBA"/>
    <a:srgbClr val="BABABA"/>
    <a:srgbClr val="144B59"/>
    <a:srgbClr val="0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8034E78-7F5D-4C2E-B375-FC64B27BC917}" styleName="深色样式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9631B5-78F2-41C9-869B-9F39066F8104}" styleName="中度样式 3 - 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57" autoAdjust="0"/>
    <p:restoredTop sz="95061" autoAdjust="0"/>
  </p:normalViewPr>
  <p:slideViewPr>
    <p:cSldViewPr snapToGrid="0" snapToObjects="1">
      <p:cViewPr varScale="1">
        <p:scale>
          <a:sx n="85" d="100"/>
          <a:sy n="85" d="100"/>
        </p:scale>
        <p:origin x="82" y="523"/>
      </p:cViewPr>
      <p:guideLst>
        <p:guide orient="horz" pos="663"/>
        <p:guide pos="257"/>
        <p:guide pos="7423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DD1A4-63E9-4C41-BD0C-A6576214358F}" type="datetimeFigureOut">
              <a:rPr kumimoji="1" lang="zh-CN" altLang="en-US" smtClean="0"/>
              <a:t>2023/7/20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F765C3-F77A-6D4A-A49F-194A41CA7DB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985"/>
            <a:ext cx="12214136" cy="725214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10160" y="6669160"/>
            <a:ext cx="12214136" cy="199000"/>
          </a:xfrm>
          <a:prstGeom prst="rect">
            <a:avLst/>
          </a:prstGeom>
          <a:solidFill>
            <a:srgbClr val="2542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3215" y="0"/>
            <a:ext cx="45275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7/20/2023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1D8F20-F945-584B-B149-8CCFBEFE168A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8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9.png"/><Relationship Id="rId7" Type="http://schemas.openxmlformats.org/officeDocument/2006/relationships/image" Target="../media/image21.w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5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2.wmf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image" Target="../media/image39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3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11" Type="http://schemas.openxmlformats.org/officeDocument/2006/relationships/image" Target="../media/image37.png"/><Relationship Id="rId5" Type="http://schemas.openxmlformats.org/officeDocument/2006/relationships/image" Target="../media/image31.png"/><Relationship Id="rId15" Type="http://schemas.openxmlformats.org/officeDocument/2006/relationships/image" Target="../media/image5.sv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Relationship Id="rId1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3" Type="http://schemas.openxmlformats.org/officeDocument/2006/relationships/image" Target="../media/image41.png"/><Relationship Id="rId7" Type="http://schemas.openxmlformats.org/officeDocument/2006/relationships/image" Target="../media/image4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0.png"/><Relationship Id="rId5" Type="http://schemas.openxmlformats.org/officeDocument/2006/relationships/image" Target="../media/image8.png"/><Relationship Id="rId4" Type="http://schemas.openxmlformats.org/officeDocument/2006/relationships/image" Target="../media/image37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43.sv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celestrak.org/" TargetMode="External"/><Relationship Id="rId7" Type="http://schemas.openxmlformats.org/officeDocument/2006/relationships/image" Target="../media/image13.svg"/><Relationship Id="rId2" Type="http://schemas.openxmlformats.org/officeDocument/2006/relationships/hyperlink" Target="https://www.ier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sv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026570" y="4489774"/>
            <a:ext cx="2430734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参考材料：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人造天体动力学与空间态势感知导论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332619" y="1874697"/>
            <a:ext cx="9527468" cy="2676711"/>
            <a:chOff x="2916" y="2952"/>
            <a:chExt cx="15004" cy="4215"/>
          </a:xfrm>
        </p:grpSpPr>
        <p:sp>
          <p:nvSpPr>
            <p:cNvPr id="2" name="矩形 1"/>
            <p:cNvSpPr/>
            <p:nvPr/>
          </p:nvSpPr>
          <p:spPr>
            <a:xfrm>
              <a:off x="3279" y="4265"/>
              <a:ext cx="14400" cy="121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fontAlgn="auto">
                <a:spcAft>
                  <a:spcPts val="0"/>
                </a:spcAft>
              </a:pPr>
              <a:r>
                <a:rPr lang="en-US" altLang="zh-CN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 </a:t>
              </a:r>
              <a:r>
                <a:rPr lang="zh-CN" altLang="en-US" sz="4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天球概念与时间系统</a:t>
              </a:r>
            </a:p>
          </p:txBody>
        </p:sp>
        <p:sp>
          <p:nvSpPr>
            <p:cNvPr id="8" name="矩形 7"/>
            <p:cNvSpPr/>
            <p:nvPr/>
          </p:nvSpPr>
          <p:spPr>
            <a:xfrm>
              <a:off x="3400" y="3462"/>
              <a:ext cx="14028" cy="3212"/>
            </a:xfrm>
            <a:prstGeom prst="rect">
              <a:avLst/>
            </a:prstGeom>
            <a:noFill/>
            <a:ln w="31750">
              <a:solidFill>
                <a:srgbClr val="061E37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144B59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192" y="3196"/>
              <a:ext cx="725" cy="725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16973" y="6182"/>
              <a:ext cx="641" cy="708"/>
            </a:xfrm>
            <a:prstGeom prst="rect">
              <a:avLst/>
            </a:prstGeom>
            <a:solidFill>
              <a:srgbClr val="648DBA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矩形 10"/>
            <p:cNvSpPr/>
            <p:nvPr/>
          </p:nvSpPr>
          <p:spPr>
            <a:xfrm>
              <a:off x="17279" y="6459"/>
              <a:ext cx="641" cy="708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2916" y="2952"/>
              <a:ext cx="725" cy="725"/>
            </a:xfrm>
            <a:prstGeom prst="rect">
              <a:avLst/>
            </a:prstGeom>
            <a:solidFill>
              <a:srgbClr val="1B3656">
                <a:alpha val="67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40C9EDEE-C428-CD5D-2D05-1EC178B15FB5}"/>
              </a:ext>
            </a:extLst>
          </p:cNvPr>
          <p:cNvSpPr/>
          <p:nvPr/>
        </p:nvSpPr>
        <p:spPr>
          <a:xfrm>
            <a:off x="3003414" y="4516087"/>
            <a:ext cx="5626779" cy="1953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球面天文学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第一章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《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航天动力学引论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》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第 </a:t>
            </a:r>
            <a:r>
              <a:rPr lang="en-US" altLang="zh-CN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1.1 </a:t>
            </a:r>
            <a:r>
              <a:rPr lang="zh-CN" altLang="en-US" sz="2800" b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650274D-9BA1-B051-E073-2FA520F9F45B}"/>
              </a:ext>
            </a:extLst>
          </p:cNvPr>
          <p:cNvSpPr/>
          <p:nvPr/>
        </p:nvSpPr>
        <p:spPr>
          <a:xfrm>
            <a:off x="8085659" y="5483605"/>
            <a:ext cx="343233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林厚源 </a:t>
            </a:r>
            <a:r>
              <a:rPr lang="en-US" altLang="zh-CN" sz="2400" b="1" dirty="0">
                <a:solidFill>
                  <a:schemeClr val="tx1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in 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华文行楷" panose="02010800040101010101" pitchFamily="2" charset="-122"/>
                <a:cs typeface="Times New Roman" panose="02020603050405020304" pitchFamily="18" charset="0"/>
                <a:sym typeface="+mn-ea"/>
              </a:rPr>
              <a:t>2023</a:t>
            </a:r>
          </a:p>
          <a:p>
            <a:pPr fontAlgn="auto">
              <a:spcAft>
                <a:spcPts val="0"/>
              </a:spcAft>
            </a:pPr>
            <a:r>
              <a:rPr lang="en-US" altLang="zh-CN" sz="24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linhouyuan</a:t>
            </a:r>
            <a:r>
              <a:rPr lang="en-US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@</a:t>
            </a:r>
            <a:r>
              <a:rPr lang="en-GB" altLang="zh-CN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ustc.edu.cn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38752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旋转矩阵性质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逆变换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转置  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负旋转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旋转矩阵不能交换次序，积应从右至左计算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如果旋转角很小（余弦值近似为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），此时旋转矩阵近似可交换。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853C558-87CC-F939-8B72-9BCD32F2C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60" y="1976654"/>
            <a:ext cx="2990255" cy="31376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4F92806-7F1F-0C07-90FA-7BCAA147E7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1150" y="2555347"/>
            <a:ext cx="4219575" cy="371475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65BB2DF-4B95-E837-BBCD-5063291790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253" y="5366384"/>
            <a:ext cx="5923134" cy="51981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8241C94C-307E-6BC1-CED6-E438E72D04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916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0B991637-0920-0834-C705-2C3538B7F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26352">
            <a:off x="7940777" y="2813110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1698658" y="189799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8371636" y="1969171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BC7F578-860F-E832-19F2-09084ADF11D2}"/>
              </a:ext>
            </a:extLst>
          </p:cNvPr>
          <p:cNvSpPr/>
          <p:nvPr/>
        </p:nvSpPr>
        <p:spPr>
          <a:xfrm>
            <a:off x="9697272" y="2550229"/>
            <a:ext cx="8132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i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φ</a:t>
            </a:r>
            <a:endParaRPr lang="zh-CN" sz="2000" b="1" i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右大括号 9">
            <a:extLst>
              <a:ext uri="{FF2B5EF4-FFF2-40B4-BE49-F238E27FC236}">
                <a16:creationId xmlns:a16="http://schemas.microsoft.com/office/drawing/2014/main" id="{050C5ED7-D670-2EA3-6DC9-1BCF3ED3F209}"/>
              </a:ext>
            </a:extLst>
          </p:cNvPr>
          <p:cNvSpPr/>
          <p:nvPr/>
        </p:nvSpPr>
        <p:spPr>
          <a:xfrm rot="17569246">
            <a:off x="9920422" y="2439559"/>
            <a:ext cx="177028" cy="1228741"/>
          </a:xfrm>
          <a:prstGeom prst="righ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1BE8B227-2994-1E4C-16A2-039A5EC33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057" y="2381023"/>
            <a:ext cx="3415121" cy="3068332"/>
          </a:xfrm>
          <a:prstGeom prst="rect">
            <a:avLst/>
          </a:prstGeom>
        </p:spPr>
      </p:pic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A065F439-7BB9-3E75-CEC1-9334D27197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18547979"/>
              </p:ext>
            </p:extLst>
          </p:nvPr>
        </p:nvGraphicFramePr>
        <p:xfrm>
          <a:off x="5416751" y="2597731"/>
          <a:ext cx="148907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745200" imgH="197280" progId="Equation.AxMath">
                  <p:embed/>
                </p:oleObj>
              </mc:Choice>
              <mc:Fallback>
                <p:oleObj name="AxMath" r:id="rId4" imgW="745200" imgH="197280" progId="Equation.AxMat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16751" y="2597731"/>
                        <a:ext cx="1489075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79B74CD4-FFCE-3C7C-5438-BB9EA097DA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8840171"/>
              </p:ext>
            </p:extLst>
          </p:nvPr>
        </p:nvGraphicFramePr>
        <p:xfrm>
          <a:off x="5452834" y="4437768"/>
          <a:ext cx="1485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6" imgW="742680" imgH="197280" progId="Equation.AxMath">
                  <p:embed/>
                </p:oleObj>
              </mc:Choice>
              <mc:Fallback>
                <p:oleObj name="AxMath" r:id="rId6" imgW="74268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5452834" y="4437768"/>
                        <a:ext cx="148590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箭头: 右 18">
            <a:extLst>
              <a:ext uri="{FF2B5EF4-FFF2-40B4-BE49-F238E27FC236}">
                <a16:creationId xmlns:a16="http://schemas.microsoft.com/office/drawing/2014/main" id="{8E1143F0-40F2-1D7D-EF85-3AAADD02CB4F}"/>
              </a:ext>
            </a:extLst>
          </p:cNvPr>
          <p:cNvSpPr/>
          <p:nvPr/>
        </p:nvSpPr>
        <p:spPr>
          <a:xfrm>
            <a:off x="4835272" y="3770805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箭头: 右 19">
            <a:extLst>
              <a:ext uri="{FF2B5EF4-FFF2-40B4-BE49-F238E27FC236}">
                <a16:creationId xmlns:a16="http://schemas.microsoft.com/office/drawing/2014/main" id="{A12F78D3-88AD-B8B5-C99B-733946949A8E}"/>
              </a:ext>
            </a:extLst>
          </p:cNvPr>
          <p:cNvSpPr/>
          <p:nvPr/>
        </p:nvSpPr>
        <p:spPr>
          <a:xfrm rot="10800000">
            <a:off x="4772561" y="3053929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C0466D89-6643-8075-0532-861468699B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846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39108438-0F32-E2BD-3453-26D18DEFC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037712">
            <a:off x="1026594" y="2915818"/>
            <a:ext cx="2945066" cy="2782817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5446973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天球坐标系之间的变换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773550C-E605-368A-99F6-4C10029AF273}"/>
              </a:ext>
            </a:extLst>
          </p:cNvPr>
          <p:cNvSpPr/>
          <p:nvPr/>
        </p:nvSpPr>
        <p:spPr>
          <a:xfrm>
            <a:off x="8482179" y="190110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赤道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298D3-020C-3552-FF39-A8762705DFC2}"/>
              </a:ext>
            </a:extLst>
          </p:cNvPr>
          <p:cNvSpPr/>
          <p:nvPr/>
        </p:nvSpPr>
        <p:spPr>
          <a:xfrm>
            <a:off x="1517892" y="1839476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时角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0556240-F04E-D237-B57C-F96F050F8629}"/>
              </a:ext>
            </a:extLst>
          </p:cNvPr>
          <p:cNvSpPr/>
          <p:nvPr/>
        </p:nvSpPr>
        <p:spPr>
          <a:xfrm>
            <a:off x="4917272" y="58054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恒星时 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E6B1FB3B-03BB-7083-C705-76CD9E4B9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0777" y="2420533"/>
            <a:ext cx="2700257" cy="3434174"/>
          </a:xfrm>
          <a:prstGeom prst="rect">
            <a:avLst/>
          </a:prstGeom>
        </p:spPr>
      </p:pic>
      <p:graphicFrame>
        <p:nvGraphicFramePr>
          <p:cNvPr id="2" name="对象 1">
            <a:extLst>
              <a:ext uri="{FF2B5EF4-FFF2-40B4-BE49-F238E27FC236}">
                <a16:creationId xmlns:a16="http://schemas.microsoft.com/office/drawing/2014/main" id="{53C0DF01-770D-B9DC-A330-ABA3AD4AA8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3174018"/>
              </p:ext>
            </p:extLst>
          </p:nvPr>
        </p:nvGraphicFramePr>
        <p:xfrm>
          <a:off x="5525450" y="3429000"/>
          <a:ext cx="113665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xMath" r:id="rId4" imgW="567720" imgH="197280" progId="Equation.AxMath">
                  <p:embed/>
                </p:oleObj>
              </mc:Choice>
              <mc:Fallback>
                <p:oleObj name="AxMath" r:id="rId4" imgW="567720" imgH="197280" progId="Equation.AxMath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A065F439-7BB9-3E75-CEC1-9334D271979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525450" y="3429000"/>
                        <a:ext cx="1136650" cy="39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箭头: 右 8">
            <a:extLst>
              <a:ext uri="{FF2B5EF4-FFF2-40B4-BE49-F238E27FC236}">
                <a16:creationId xmlns:a16="http://schemas.microsoft.com/office/drawing/2014/main" id="{70899E11-EAE8-216E-C2E9-A1753E576721}"/>
              </a:ext>
            </a:extLst>
          </p:cNvPr>
          <p:cNvSpPr/>
          <p:nvPr/>
        </p:nvSpPr>
        <p:spPr>
          <a:xfrm>
            <a:off x="4670552" y="398514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右 13">
            <a:extLst>
              <a:ext uri="{FF2B5EF4-FFF2-40B4-BE49-F238E27FC236}">
                <a16:creationId xmlns:a16="http://schemas.microsoft.com/office/drawing/2014/main" id="{254859A1-AD2B-F361-DCC4-37334D7D0B03}"/>
              </a:ext>
            </a:extLst>
          </p:cNvPr>
          <p:cNvSpPr/>
          <p:nvPr/>
        </p:nvSpPr>
        <p:spPr>
          <a:xfrm rot="10800000">
            <a:off x="4670552" y="2730973"/>
            <a:ext cx="2846447" cy="541968"/>
          </a:xfrm>
          <a:prstGeom prst="rightArrow">
            <a:avLst>
              <a:gd name="adj1" fmla="val 41918"/>
              <a:gd name="adj2" fmla="val 50000"/>
            </a:avLst>
          </a:prstGeom>
          <a:solidFill>
            <a:srgbClr val="0000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D3CB773F-6A62-5B4B-3731-CC7551AE6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49189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781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构造球面三角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边：大圆弧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角：两条边圆面夹角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-7257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1365977" y="4424060"/>
            <a:ext cx="26702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满足三角不等式关系</a:t>
            </a:r>
          </a:p>
        </p:txBody>
      </p:sp>
      <p:pic>
        <p:nvPicPr>
          <p:cNvPr id="6" name="图片 5" descr="图表, 雷达图&#10;&#10;描述已自动生成">
            <a:extLst>
              <a:ext uri="{FF2B5EF4-FFF2-40B4-BE49-F238E27FC236}">
                <a16:creationId xmlns:a16="http://schemas.microsoft.com/office/drawing/2014/main" id="{702EA1DF-F643-C5DB-F442-E8201329058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719" t="12242" r="6691" b="4428"/>
          <a:stretch/>
        </p:blipFill>
        <p:spPr>
          <a:xfrm>
            <a:off x="5245644" y="857474"/>
            <a:ext cx="5986463" cy="571472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B223357-4FB5-FD5F-E1B8-794894C22D66}"/>
              </a:ext>
            </a:extLst>
          </p:cNvPr>
          <p:cNvSpPr/>
          <p:nvPr/>
        </p:nvSpPr>
        <p:spPr>
          <a:xfrm>
            <a:off x="4972297" y="5006928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02143A6-F68A-FF2D-93BE-EC4234417D4B}"/>
              </a:ext>
            </a:extLst>
          </p:cNvPr>
          <p:cNvSpPr/>
          <p:nvPr/>
        </p:nvSpPr>
        <p:spPr>
          <a:xfrm>
            <a:off x="5245644" y="1674148"/>
            <a:ext cx="1216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小圆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D3F7915-C6BD-A7CE-110B-2CC29FABC485}"/>
              </a:ext>
            </a:extLst>
          </p:cNvPr>
          <p:cNvSpPr/>
          <p:nvPr/>
        </p:nvSpPr>
        <p:spPr>
          <a:xfrm>
            <a:off x="9001104" y="5746493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solidFill>
                  <a:srgbClr val="7030A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solidFill>
                <a:srgbClr val="7030A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C19EE29-F723-B118-834E-B5D5DB4C5767}"/>
              </a:ext>
            </a:extLst>
          </p:cNvPr>
          <p:cNvSpPr/>
          <p:nvPr/>
        </p:nvSpPr>
        <p:spPr>
          <a:xfrm>
            <a:off x="7643791" y="839577"/>
            <a:ext cx="82112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极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7B61ADB4-A291-F7B7-B196-BC4101C0158C}"/>
              </a:ext>
            </a:extLst>
          </p:cNvPr>
          <p:cNvSpPr/>
          <p:nvPr/>
        </p:nvSpPr>
        <p:spPr>
          <a:xfrm>
            <a:off x="4524062" y="3602784"/>
            <a:ext cx="10239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大圆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17B7F1E-E273-C0D5-CBD9-32453272A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1545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500E0C8-5236-17C6-C623-6ABDFAC6D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3148" y="1226818"/>
            <a:ext cx="4900946" cy="472083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2509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球面三角的坐标关系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球面三角形 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ABC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0F86C98-AACE-132B-C94A-28AE59B54D4B}"/>
              </a:ext>
            </a:extLst>
          </p:cNvPr>
          <p:cNvSpPr/>
          <p:nvPr/>
        </p:nvSpPr>
        <p:spPr>
          <a:xfrm>
            <a:off x="3635675" y="2889012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XYZ</a:t>
            </a:r>
            <a:endParaRPr lang="zh-CN" altLang="en-US" sz="2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992EA0A-5FAC-B0C0-6656-F2A8766F0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873" y="3524987"/>
            <a:ext cx="1917997" cy="120015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83044DDC-8BCF-21A1-3996-22FA141E8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060" y="3587235"/>
            <a:ext cx="2110978" cy="120015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458B55EB-987D-888C-59AD-80A8DC6185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8642" y="3972997"/>
            <a:ext cx="1200150" cy="428625"/>
          </a:xfrm>
          <a:prstGeom prst="rect">
            <a:avLst/>
          </a:prstGeom>
        </p:spPr>
      </p:pic>
      <p:sp>
        <p:nvSpPr>
          <p:cNvPr id="23" name="矩形 22">
            <a:extLst>
              <a:ext uri="{FF2B5EF4-FFF2-40B4-BE49-F238E27FC236}">
                <a16:creationId xmlns:a16="http://schemas.microsoft.com/office/drawing/2014/main" id="{E2D559BD-569B-4D58-352F-CACB2307CEC0}"/>
              </a:ext>
            </a:extLst>
          </p:cNvPr>
          <p:cNvSpPr/>
          <p:nvPr/>
        </p:nvSpPr>
        <p:spPr>
          <a:xfrm>
            <a:off x="347857" y="2901434"/>
            <a:ext cx="27663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 </a:t>
            </a:r>
            <a:r>
              <a:rPr lang="en-US" altLang="zh-CN" sz="20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X'Y'Z'</a:t>
            </a:r>
            <a:endParaRPr lang="zh-CN" altLang="en-US" sz="2000" b="1" i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B35E303C-F63D-BB1F-0086-381B311916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25813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76949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球面三角公式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D036014-3F6B-324F-3913-62DE42FE38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30" y="4594684"/>
            <a:ext cx="4448175" cy="3143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D4EB408-84CD-2E7B-2620-2E618E6B2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5392" y="2623229"/>
            <a:ext cx="2057400" cy="628650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2C3C7854-AE24-E2DE-DFBB-6F23B3302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527" y="6166385"/>
            <a:ext cx="4972050" cy="3429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04DDC350-F31E-728B-4C88-7AE9518DF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9958" y="2764004"/>
            <a:ext cx="5095875" cy="304800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F1738729-DB54-E135-D356-6DE29F91C6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0420" y="4538623"/>
            <a:ext cx="5314950" cy="285750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16518604-90AC-D5C0-103A-116C8CC732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72102" y="6177714"/>
            <a:ext cx="4552950" cy="304800"/>
          </a:xfrm>
          <a:prstGeom prst="rect">
            <a:avLst/>
          </a:prstGeom>
        </p:spPr>
      </p:pic>
      <p:pic>
        <p:nvPicPr>
          <p:cNvPr id="31" name="图片 30">
            <a:extLst>
              <a:ext uri="{FF2B5EF4-FFF2-40B4-BE49-F238E27FC236}">
                <a16:creationId xmlns:a16="http://schemas.microsoft.com/office/drawing/2014/main" id="{B8E5E0CF-7768-4711-2663-F576715454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38514" y="1506147"/>
            <a:ext cx="2124076" cy="1152525"/>
          </a:xfrm>
          <a:prstGeom prst="rect">
            <a:avLst/>
          </a:prstGeom>
        </p:spPr>
      </p:pic>
      <p:pic>
        <p:nvPicPr>
          <p:cNvPr id="33" name="图片 32">
            <a:extLst>
              <a:ext uri="{FF2B5EF4-FFF2-40B4-BE49-F238E27FC236}">
                <a16:creationId xmlns:a16="http://schemas.microsoft.com/office/drawing/2014/main" id="{5430EE8A-ECCB-C827-5D20-E6AB58AE1A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34628" y="3325979"/>
            <a:ext cx="2124075" cy="1152525"/>
          </a:xfrm>
          <a:prstGeom prst="rect">
            <a:avLst/>
          </a:prstGeom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36FA5DA7-6160-37FA-5B62-36C3A04E6F3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38514" y="5025189"/>
            <a:ext cx="2124075" cy="1152525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449E8BF-A75F-7D1D-3E0C-5700847535F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17174" y="1526545"/>
            <a:ext cx="2124075" cy="1152525"/>
          </a:xfrm>
          <a:prstGeom prst="rect">
            <a:avLst/>
          </a:prstGeom>
        </p:spPr>
      </p:pic>
      <p:pic>
        <p:nvPicPr>
          <p:cNvPr id="43" name="图片 42">
            <a:extLst>
              <a:ext uri="{FF2B5EF4-FFF2-40B4-BE49-F238E27FC236}">
                <a16:creationId xmlns:a16="http://schemas.microsoft.com/office/drawing/2014/main" id="{A7A08391-BD87-7E1B-FA7D-A1F8FA8A58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260079" y="3265202"/>
            <a:ext cx="2124075" cy="1152525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CC9977FE-4C43-6E79-5C68-8287357BE24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264841" y="5067497"/>
            <a:ext cx="2114550" cy="1143000"/>
          </a:xfrm>
          <a:prstGeom prst="rect">
            <a:avLst/>
          </a:prstGeom>
        </p:spPr>
      </p:pic>
      <p:sp>
        <p:nvSpPr>
          <p:cNvPr id="70" name="矩形 69">
            <a:extLst>
              <a:ext uri="{FF2B5EF4-FFF2-40B4-BE49-F238E27FC236}">
                <a16:creationId xmlns:a16="http://schemas.microsoft.com/office/drawing/2014/main" id="{856279A1-E8AB-C0A9-9D27-AF809319D9CF}"/>
              </a:ext>
            </a:extLst>
          </p:cNvPr>
          <p:cNvSpPr/>
          <p:nvPr/>
        </p:nvSpPr>
        <p:spPr>
          <a:xfrm>
            <a:off x="318394" y="1968576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正弦公式</a:t>
            </a:r>
          </a:p>
        </p:txBody>
      </p:sp>
      <p:sp>
        <p:nvSpPr>
          <p:cNvPr id="71" name="矩形 70">
            <a:extLst>
              <a:ext uri="{FF2B5EF4-FFF2-40B4-BE49-F238E27FC236}">
                <a16:creationId xmlns:a16="http://schemas.microsoft.com/office/drawing/2014/main" id="{09F4F798-7497-029F-BE42-51B6E1280061}"/>
              </a:ext>
            </a:extLst>
          </p:cNvPr>
          <p:cNvSpPr/>
          <p:nvPr/>
        </p:nvSpPr>
        <p:spPr>
          <a:xfrm>
            <a:off x="318394" y="364175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A2B830C9-6427-79B3-50EE-7FBC565CE9F7}"/>
              </a:ext>
            </a:extLst>
          </p:cNvPr>
          <p:cNvSpPr/>
          <p:nvPr/>
        </p:nvSpPr>
        <p:spPr>
          <a:xfrm>
            <a:off x="318394" y="531493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角的余弦公式</a:t>
            </a:r>
          </a:p>
        </p:txBody>
      </p:sp>
      <p:sp>
        <p:nvSpPr>
          <p:cNvPr id="73" name="矩形 72">
            <a:extLst>
              <a:ext uri="{FF2B5EF4-FFF2-40B4-BE49-F238E27FC236}">
                <a16:creationId xmlns:a16="http://schemas.microsoft.com/office/drawing/2014/main" id="{7C760CED-0EBC-0294-06B1-02948F161C10}"/>
              </a:ext>
            </a:extLst>
          </p:cNvPr>
          <p:cNvSpPr/>
          <p:nvPr/>
        </p:nvSpPr>
        <p:spPr>
          <a:xfrm>
            <a:off x="5937785" y="1920193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第一五元素公式</a:t>
            </a: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210695BB-B32D-4534-A59F-BE2A0B73B0E5}"/>
              </a:ext>
            </a:extLst>
          </p:cNvPr>
          <p:cNvSpPr/>
          <p:nvPr/>
        </p:nvSpPr>
        <p:spPr>
          <a:xfrm>
            <a:off x="5937785" y="3594929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第二五元素公式</a:t>
            </a:r>
          </a:p>
        </p:txBody>
      </p:sp>
      <p:sp>
        <p:nvSpPr>
          <p:cNvPr id="75" name="矩形 74">
            <a:extLst>
              <a:ext uri="{FF2B5EF4-FFF2-40B4-BE49-F238E27FC236}">
                <a16:creationId xmlns:a16="http://schemas.microsoft.com/office/drawing/2014/main" id="{5E233B0E-5881-7F42-2982-D22CE9BBBDC8}"/>
              </a:ext>
            </a:extLst>
          </p:cNvPr>
          <p:cNvSpPr/>
          <p:nvPr/>
        </p:nvSpPr>
        <p:spPr>
          <a:xfrm>
            <a:off x="5937785" y="5269665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四元素公式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9473E1BE-19E9-3A91-80BE-5AF6BE24437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262467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E2DF45BA-BD8E-E732-B4E2-01501188E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086792">
            <a:off x="1524646" y="2487522"/>
            <a:ext cx="4023665" cy="2183244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求：球上两点距离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球面三角</a:t>
            </a:r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5BD5CD76-34D3-FF09-C373-CC42BA47AB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6654" y="2014537"/>
            <a:ext cx="3905250" cy="2828925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E55F416-FEAD-E61F-8B17-52360F0EC4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731" y="5443221"/>
            <a:ext cx="5126613" cy="362266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6E3023F4-3A36-D3F8-1D52-7108C65B316C}"/>
              </a:ext>
            </a:extLst>
          </p:cNvPr>
          <p:cNvSpPr/>
          <p:nvPr/>
        </p:nvSpPr>
        <p:spPr>
          <a:xfrm>
            <a:off x="407987" y="4954747"/>
            <a:ext cx="186863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边的余弦公式</a:t>
            </a: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12FBB107-F082-7AA7-6824-6DA9ED2422B0}"/>
              </a:ext>
            </a:extLst>
          </p:cNvPr>
          <p:cNvSpPr/>
          <p:nvPr/>
        </p:nvSpPr>
        <p:spPr>
          <a:xfrm>
            <a:off x="1277290" y="2650681"/>
            <a:ext cx="186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δ</a:t>
            </a:r>
            <a:endParaRPr lang="zh-CN" altLang="en-US" sz="240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46262B2-513E-9061-DE8F-8C5524E6C3D0}"/>
              </a:ext>
            </a:extLst>
          </p:cNvPr>
          <p:cNvSpPr/>
          <p:nvPr/>
        </p:nvSpPr>
        <p:spPr>
          <a:xfrm>
            <a:off x="4225142" y="2539542"/>
            <a:ext cx="186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π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/2 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δ'</a:t>
            </a:r>
            <a:endParaRPr lang="zh-CN" altLang="en-US" sz="240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E4F9863D-E71E-146E-66CA-3CA7B27170F2}"/>
              </a:ext>
            </a:extLst>
          </p:cNvPr>
          <p:cNvSpPr/>
          <p:nvPr/>
        </p:nvSpPr>
        <p:spPr>
          <a:xfrm>
            <a:off x="2812721" y="1916718"/>
            <a:ext cx="186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r>
              <a:rPr lang="en-US" altLang="zh-CN" sz="2400" i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'</a:t>
            </a:r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–</a:t>
            </a: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α</a:t>
            </a:r>
            <a:endParaRPr lang="zh-CN" altLang="en-US" sz="2400" i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C968A7CD-1710-A0A4-EA7F-0F2A9A18A272}"/>
              </a:ext>
            </a:extLst>
          </p:cNvPr>
          <p:cNvSpPr/>
          <p:nvPr/>
        </p:nvSpPr>
        <p:spPr>
          <a:xfrm>
            <a:off x="2530070" y="4358732"/>
            <a:ext cx="18686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24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?</a:t>
            </a:r>
            <a:endParaRPr lang="zh-CN" altLang="en-US" sz="24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3F3FF2DC-C4E5-35DF-AA68-E7180DD7D9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507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1" grpId="0"/>
      <p:bldP spid="32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371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时刻（历元）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：方便计算时间间隔</a:t>
            </a:r>
            <a:endParaRPr lang="en-US" altLang="zh-CN" sz="28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贝塞尔历元 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B1950.0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365.2421988 d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儒略历元 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JD = 2451545.0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yr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365.25 d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jc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100 </a:t>
            </a:r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yr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36525 d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约简儒略日（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Modified Julian Day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时间间隔</a:t>
            </a:r>
            <a:endParaRPr lang="en-US" altLang="zh-CN" sz="32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1B4ACA-537D-8E30-3C72-939869B836D8}"/>
              </a:ext>
            </a:extLst>
          </p:cNvPr>
          <p:cNvSpPr/>
          <p:nvPr/>
        </p:nvSpPr>
        <p:spPr>
          <a:xfrm>
            <a:off x="1068675" y="4669622"/>
            <a:ext cx="4262325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MJD = JD </a:t>
            </a:r>
            <a:r>
              <a:rPr lang="en-US" altLang="zh-CN" sz="20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2400000.5</a:t>
            </a:r>
          </a:p>
          <a:p>
            <a:pPr algn="ctr">
              <a:lnSpc>
                <a:spcPct val="15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MJD=51544.5</a:t>
            </a:r>
            <a:endParaRPr 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B5C1FD9-D39D-FCEE-FBFA-9127038A9865}"/>
              </a:ext>
            </a:extLst>
          </p:cNvPr>
          <p:cNvSpPr/>
          <p:nvPr/>
        </p:nvSpPr>
        <p:spPr>
          <a:xfrm>
            <a:off x="5213441" y="5005268"/>
            <a:ext cx="6766151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FUNCTION MMJJDD(Y,M,D)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INTEGER Y,M,D,MMJJDD,X,LEAP,DY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LEAP(X)=X/4-X/100+X/400     !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函数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DY=LEAP(Y-1)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MMJJDD=365*Y+DY+(275*M)/9-(2+DY-LEAP(Y))*((M+9)/12)-678971+D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RETURN</a:t>
            </a:r>
          </a:p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END</a:t>
            </a:r>
            <a:endParaRPr 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CFAC670-C214-3C42-1DB9-265388140D92}"/>
              </a:ext>
            </a:extLst>
          </p:cNvPr>
          <p:cNvSpPr/>
          <p:nvPr/>
        </p:nvSpPr>
        <p:spPr>
          <a:xfrm>
            <a:off x="6093777" y="4311392"/>
            <a:ext cx="5526010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astropy.time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import Time</a:t>
            </a:r>
          </a:p>
          <a:p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t_mjd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Time( t, format= '',,scale='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' ).</a:t>
            </a:r>
            <a:r>
              <a:rPr lang="en-US" altLang="zh-CN" sz="1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mjd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48EC400-049A-B644-49F8-F3B81ED5D9D7}"/>
              </a:ext>
            </a:extLst>
          </p:cNvPr>
          <p:cNvSpPr/>
          <p:nvPr/>
        </p:nvSpPr>
        <p:spPr>
          <a:xfrm>
            <a:off x="10133102" y="4388336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Python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AFDF787-AB16-BC40-AAA6-02A9E16C237D}"/>
              </a:ext>
            </a:extLst>
          </p:cNvPr>
          <p:cNvSpPr/>
          <p:nvPr/>
        </p:nvSpPr>
        <p:spPr>
          <a:xfrm>
            <a:off x="10133102" y="5150266"/>
            <a:ext cx="176737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Fortran</a:t>
            </a:r>
            <a:endParaRPr lang="zh-CN" altLang="en-US" sz="1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F6C1775B-FE3D-09F8-4F2D-EBA42EA49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794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2" grpId="0" animBg="1"/>
      <p:bldP spid="4" grpId="0"/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407987" y="1052513"/>
                <a:ext cx="11376025" cy="30632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r>
                  <a:rPr lang="zh-CN" altLang="en-US" sz="2800" b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恒星时 </a:t>
                </a:r>
                <a:r>
                  <a:rPr lang="en-US" altLang="zh-CN" sz="2800" b="1" i="1" dirty="0"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S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起量点：春分点的上中天时刻</a:t>
                </a:r>
                <a:endParaRPr lang="en-US" altLang="zh-CN" sz="24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度量：春分点的时角 </a:t>
                </a:r>
                <a:r>
                  <a:rPr lang="en-US" altLang="zh-CN" sz="2400" b="1" i="1" dirty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t</a:t>
                </a:r>
                <a:r>
                  <a:rPr lang="en-US" altLang="zh-CN" sz="2400" baseline="-2500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i="0" baseline="-25000" dirty="0">
                        <a:latin typeface="Cambria Math" panose="02040503050406030204" pitchFamily="18" charset="0"/>
                      </a:rPr>
                      <m:t>ϒ</m:t>
                    </m:r>
                  </m:oMath>
                </a14:m>
                <a:endParaRPr lang="en-US" altLang="zh-CN" sz="2800" b="1" baseline="-250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indent="-342900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sz="2800" b="1" dirty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  <a:p>
                <a:pPr marL="342900" indent="-342900" fontAlgn="auto">
                  <a:lnSpc>
                    <a:spcPct val="150000"/>
                  </a:lnSpc>
                  <a:spcAft>
                    <a:spcPts val="0"/>
                  </a:spcAft>
                  <a:buFont typeface="Arial" panose="020B0604020202020204" pitchFamily="34" charset="0"/>
                  <a:buChar char="•"/>
                </a:pPr>
                <a:endParaRPr lang="en-US" altLang="zh-CN" sz="2800" b="1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endParaRPr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87" y="1052513"/>
                <a:ext cx="11376025" cy="3063211"/>
              </a:xfrm>
              <a:prstGeom prst="rect">
                <a:avLst/>
              </a:prstGeom>
              <a:blipFill>
                <a:blip r:embed="rId2"/>
                <a:stretch>
                  <a:fillRect l="-9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D69BD42-0684-3481-06E5-DB0209DAD2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58" y="1560167"/>
            <a:ext cx="4771231" cy="32508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/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春分点</a:t>
                </a:r>
                <a14:m>
                  <m:oMath xmlns:m="http://schemas.openxmlformats.org/officeDocument/2006/math">
                    <m:r>
                      <a:rPr lang="en-US" altLang="zh-CN" sz="2400" b="1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sz="2400" i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ϒ</m:t>
                    </m:r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b="0" i="0" dirty="0">
                    <a:solidFill>
                      <a:srgbClr val="71777D"/>
                    </a:solidFill>
                    <a:effectLst/>
                    <a:latin typeface="Arial" panose="020B0604020202020204" pitchFamily="34" charset="0"/>
                  </a:rPr>
                  <a:t>♈</a:t>
                </a:r>
                <a:r>
                  <a:rPr lang="en-US" altLang="zh-CN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——</a:t>
                </a:r>
                <a:r>
                  <a:rPr lang="zh-CN" altLang="en-US" sz="2400" b="1" dirty="0">
                    <a:solidFill>
                      <a:srgbClr val="0000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sym typeface="+mn-ea"/>
                  </a:rPr>
                  <a:t>基于恒星定义</a:t>
                </a:r>
                <a:endParaRPr lang="zh-CN" sz="2400" b="1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205F1616-D896-C04F-D06A-502540EF301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6941" y="879587"/>
                <a:ext cx="4517748" cy="580352"/>
              </a:xfrm>
              <a:prstGeom prst="rect">
                <a:avLst/>
              </a:prstGeom>
              <a:blipFill>
                <a:blip r:embed="rId4"/>
                <a:stretch>
                  <a:fillRect b="-2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DA60FD0-5691-2E5F-872B-83DFCA21CA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726352">
            <a:off x="1772016" y="3020966"/>
            <a:ext cx="2945066" cy="27828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A5C3A6-B980-B258-BE62-EBF4EE9C173A}"/>
                  </a:ext>
                </a:extLst>
              </p:cNvPr>
              <p:cNvSpPr txBox="1"/>
              <p:nvPr/>
            </p:nvSpPr>
            <p:spPr>
              <a:xfrm>
                <a:off x="1789370" y="5823896"/>
                <a:ext cx="318677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altLang="zh-CN" sz="240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sz="2400" dirty="0">
                            <a:latin typeface="Cambria Math" panose="02040503050406030204" pitchFamily="18" charset="0"/>
                          </a:rPr>
                          <m:t>ϒ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l-GR" altLang="zh-CN" sz="2400" i="1" dirty="0">
                        <a:latin typeface="Cambria Math" panose="02040503050406030204" pitchFamily="18" charset="0"/>
                      </a:rPr>
                      <m:t>α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m:rPr>
                        <m:sty m:val="p"/>
                      </m:rPr>
                      <a:rPr lang="en-US" altLang="zh-CN" sz="2400" b="0" i="0" baseline="-2500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i="1" dirty="0"/>
                  <a:t>λ</a:t>
                </a:r>
                <a:endParaRPr lang="zh-CN" altLang="en-US" sz="2400" i="1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BBA5C3A6-B980-B258-BE62-EBF4EE9C1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9370" y="5823896"/>
                <a:ext cx="3186770" cy="369332"/>
              </a:xfrm>
              <a:prstGeom prst="rect">
                <a:avLst/>
              </a:prstGeom>
              <a:blipFill>
                <a:blip r:embed="rId6"/>
                <a:stretch>
                  <a:fillRect l="-3448" t="-24590" r="-2299" b="-4918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99848C4D-8F77-E43E-578E-CB924E135B54}"/>
              </a:ext>
            </a:extLst>
          </p:cNvPr>
          <p:cNvSpPr/>
          <p:nvPr/>
        </p:nvSpPr>
        <p:spPr>
          <a:xfrm>
            <a:off x="2958297" y="6270101"/>
            <a:ext cx="413658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G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格林尼治恒星时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DFCEAC8-B34E-014B-DB13-846E31FAE4CD}"/>
              </a:ext>
            </a:extLst>
          </p:cNvPr>
          <p:cNvSpPr/>
          <p:nvPr/>
        </p:nvSpPr>
        <p:spPr>
          <a:xfrm>
            <a:off x="2958297" y="5805487"/>
            <a:ext cx="802431" cy="444559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1FB7B2-3787-9B78-6264-E66C926CC7A7}"/>
              </a:ext>
            </a:extLst>
          </p:cNvPr>
          <p:cNvSpPr/>
          <p:nvPr/>
        </p:nvSpPr>
        <p:spPr>
          <a:xfrm>
            <a:off x="7625160" y="5191808"/>
            <a:ext cx="3715501" cy="1242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非常常用，但需要考虑：</a:t>
            </a:r>
            <a:endParaRPr lang="en-US" alt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春分点运动的加速项</a:t>
            </a:r>
          </a:p>
          <a:p>
            <a:pPr marL="800100" lvl="1" indent="-34290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地球自转的非均匀性</a:t>
            </a:r>
            <a:endParaRPr lang="zh-CN" sz="2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379B600-8934-155D-B7B4-8EEB6730C982}"/>
              </a:ext>
            </a:extLst>
          </p:cNvPr>
          <p:cNvSpPr/>
          <p:nvPr/>
        </p:nvSpPr>
        <p:spPr>
          <a:xfrm>
            <a:off x="10754196" y="5731563"/>
            <a:ext cx="144098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见第</a:t>
            </a:r>
            <a:r>
              <a:rPr lang="en-US" altLang="zh-CN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2~3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节课</a:t>
            </a:r>
            <a:endParaRPr lang="zh-CN" sz="1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形 6" descr="困惑的脸轮廓 纯色填充">
            <a:extLst>
              <a:ext uri="{FF2B5EF4-FFF2-40B4-BE49-F238E27FC236}">
                <a16:creationId xmlns:a16="http://schemas.microsoft.com/office/drawing/2014/main" id="{3CF568C2-A33C-8E9C-735F-ABC4094788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05497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54178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真太阳日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真太阳视圆面中心连续两次上中天的时间间隔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长度不固定：最长最短相差可达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51s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（地球自转、地球绕日公转、黄赤交角）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黄道上运行速度等于真太阳视运动的平均速度，且和真太阳同时经过近地点和远地点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赤道平太阳：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在赤道上作匀速运动，周年运动速度和黄道平太阳相同，并使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赤道平太阳赤经尽量靠近</a:t>
            </a:r>
            <a:r>
              <a:rPr lang="en-US" altLang="zh-CN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		       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黄道平太阳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的黄经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平太阳时（平时）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以赤道平太阳为参考点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平太阳时从下中天时刻起算，连续两次下中天的间隔为一个平太阳日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平太阳时＝赤道平太阳时角＋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12h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19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/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sz="20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恒星日</m:t>
                    </m:r>
                    <m:r>
                      <a:rPr lang="zh-CN" altLang="en-US" sz="20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𝟑𝟔𝟓</m:t>
                        </m:r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num>
                      <m:den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𝟑𝟔𝟔</m:t>
                        </m:r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𝟐𝟒𝟐𝟐</m:t>
                        </m:r>
                      </m:den>
                    </m:f>
                  </m:oMath>
                </a14:m>
                <a:r>
                  <a:rPr lang="zh-CN" altLang="en-US" sz="2000" b="1" dirty="0">
                    <a:solidFill>
                      <a:srgbClr val="0000FF"/>
                    </a:solidFill>
                  </a:rPr>
                  <a:t> 平太阳日</a:t>
                </a:r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6407B9B2-8900-1E3E-FA5A-B631C9E84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4851" y="6032915"/>
                <a:ext cx="3544741" cy="449162"/>
              </a:xfrm>
              <a:prstGeom prst="rect">
                <a:avLst/>
              </a:prstGeom>
              <a:blipFill>
                <a:blip r:embed="rId2"/>
                <a:stretch>
                  <a:fillRect b="-2054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E2B83B2E-4B4D-C7B8-1530-1B919F2BEC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94380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提纲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ED84C2B6-55DB-DD75-4FC5-AD52C845BD23}"/>
              </a:ext>
            </a:extLst>
          </p:cNvPr>
          <p:cNvSpPr/>
          <p:nvPr/>
        </p:nvSpPr>
        <p:spPr>
          <a:xfrm>
            <a:off x="4549064" y="1949011"/>
            <a:ext cx="3848703" cy="2959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天球坐标系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旋转矩阵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球面三角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32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时间系统</a:t>
            </a:r>
            <a:endParaRPr lang="en-US" altLang="zh-CN" sz="32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4939875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921884"/>
            <a:ext cx="11376025" cy="1227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真太阳时 与 平太阳时 的差是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累积差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20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D8554E3-A45A-0C62-DBE1-2B7CFFEB99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3964" y="711200"/>
            <a:ext cx="5079256" cy="5959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EC6853E-06D6-FB00-B808-FA3484E19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02" y="3238382"/>
            <a:ext cx="7116168" cy="905001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49CEE84-A40B-7B3C-6F62-FAA5A3D2674A}"/>
              </a:ext>
            </a:extLst>
          </p:cNvPr>
          <p:cNvSpPr/>
          <p:nvPr/>
        </p:nvSpPr>
        <p:spPr>
          <a:xfrm>
            <a:off x="1556149" y="4567487"/>
            <a:ext cx="413658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是用北京时间还是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地方时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</a:p>
        </p:txBody>
      </p:sp>
      <p:pic>
        <p:nvPicPr>
          <p:cNvPr id="6" name="图形 5" descr="眩晕的脸轮廓 纯色填充">
            <a:extLst>
              <a:ext uri="{FF2B5EF4-FFF2-40B4-BE49-F238E27FC236}">
                <a16:creationId xmlns:a16="http://schemas.microsoft.com/office/drawing/2014/main" id="{DB400384-D909-8888-51D4-07E585E66E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84395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20440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000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世界时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</a:t>
            </a: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：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格林尼治的平太阳时</a:t>
            </a:r>
            <a:endParaRPr lang="en-US" alt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平太阳是均匀的，则如果地球自转角速度恒定，则世界时是一种均匀的时间测量系统</a:t>
            </a: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各天文台根据测时结果计算的世界时：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UT0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考虑观测点地理经纬度和极移引起的经度改正</a:t>
            </a:r>
            <a:endParaRPr lang="en-US" altLang="zh-CN" sz="28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UT1 = UT0 + </a:t>
            </a:r>
            <a:r>
              <a:rPr lang="en-US" altLang="zh-CN" sz="2800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 err="1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λ</a:t>
            </a:r>
            <a:endParaRPr lang="en-US" altLang="zh-CN" sz="2800" i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考虑地球自转速度的季节性变化改正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~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日长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 </a:t>
            </a:r>
            <a:r>
              <a:rPr lang="en-US" altLang="zh-CN" sz="2000" b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ms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）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UT2 = UT1 + 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Δ</a:t>
            </a:r>
            <a:r>
              <a:rPr lang="en-US" altLang="zh-CN" sz="2800" i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lang="en-US" altLang="zh-CN" sz="2800" i="1" baseline="-25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21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C7DBCB5-4174-6E02-4725-6045DE189D9D}"/>
              </a:ext>
            </a:extLst>
          </p:cNvPr>
          <p:cNvSpPr/>
          <p:nvPr/>
        </p:nvSpPr>
        <p:spPr>
          <a:xfrm>
            <a:off x="6195799" y="4132284"/>
            <a:ext cx="3363642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当前最常用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4A145584-32F7-2AFE-5FEF-FEF2C0E61C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80" y="2879212"/>
            <a:ext cx="571360" cy="571360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00DD0283-313A-03B1-136D-AE4EB204DB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680" y="3560924"/>
            <a:ext cx="571360" cy="571360"/>
          </a:xfrm>
          <a:prstGeom prst="rect">
            <a:avLst/>
          </a:prstGeom>
        </p:spPr>
      </p:pic>
      <p:pic>
        <p:nvPicPr>
          <p:cNvPr id="6" name="图形 5" descr="紧张的脸轮廓 纯色填充">
            <a:extLst>
              <a:ext uri="{FF2B5EF4-FFF2-40B4-BE49-F238E27FC236}">
                <a16:creationId xmlns:a16="http://schemas.microsoft.com/office/drawing/2014/main" id="{B13BE740-14F8-1422-E423-0106526F79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5680" y="4807146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1788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3359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太阳系天体公转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不同历表（动力学模型误差、计算方法误差）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不同天体（日、月、大行星等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历史上最广泛使用的历书时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纽康太阳历表（基于地球公转）中均匀变化的时间变量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实际历书时的观测：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观测月球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22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26709" y="5728008"/>
            <a:ext cx="8140481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理论不完善、精度不高</a:t>
            </a:r>
            <a:r>
              <a:rPr lang="zh-CN" altLang="en-US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（高于恒星时和世界时）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en-US" sz="2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已过时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箭头: 右 1">
            <a:extLst>
              <a:ext uri="{FF2B5EF4-FFF2-40B4-BE49-F238E27FC236}">
                <a16:creationId xmlns:a16="http://schemas.microsoft.com/office/drawing/2014/main" id="{4B4B931E-1C90-86E7-E925-D6670711A4D2}"/>
              </a:ext>
            </a:extLst>
          </p:cNvPr>
          <p:cNvSpPr/>
          <p:nvPr/>
        </p:nvSpPr>
        <p:spPr>
          <a:xfrm>
            <a:off x="7823828" y="2324681"/>
            <a:ext cx="965169" cy="120485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1D52D29-766E-7D4A-72D1-B2A9082682A9}"/>
              </a:ext>
            </a:extLst>
          </p:cNvPr>
          <p:cNvSpPr/>
          <p:nvPr/>
        </p:nvSpPr>
        <p:spPr>
          <a:xfrm>
            <a:off x="8648275" y="2696276"/>
            <a:ext cx="27653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不同的历书时</a:t>
            </a:r>
          </a:p>
        </p:txBody>
      </p:sp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D0884C44-F968-6439-AFE0-C4ED4D7973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2394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15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均匀时间系统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SI 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秒长：海平面上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Cs</a:t>
            </a:r>
            <a:r>
              <a:rPr lang="en-US" altLang="zh-CN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133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基态两个超精细能级在零磁场中跃迁辐射震荡</a:t>
            </a: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9192631770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周所持续的时间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原子时和历书时关系：</a:t>
            </a:r>
            <a:endParaRPr lang="en-US" altLang="zh-CN" sz="28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ET = TAI + 32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.184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TAI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的起点确定在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1958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年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月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日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0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时</a:t>
            </a:r>
            <a:endParaRPr lang="en-US" altLang="zh-CN" sz="20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23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6" name="矩形 5"/>
          <p:cNvSpPr/>
          <p:nvPr/>
        </p:nvSpPr>
        <p:spPr>
          <a:xfrm>
            <a:off x="5380254" y="4427483"/>
            <a:ext cx="2404158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模型迁移</a:t>
            </a:r>
          </a:p>
        </p:txBody>
      </p:sp>
      <p:pic>
        <p:nvPicPr>
          <p:cNvPr id="2" name="图形 1" descr="紧张的脸轮廓 纯色填充">
            <a:extLst>
              <a:ext uri="{FF2B5EF4-FFF2-40B4-BE49-F238E27FC236}">
                <a16:creationId xmlns:a16="http://schemas.microsoft.com/office/drawing/2014/main" id="{58AE8646-0B24-B292-675B-254D7700A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12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9180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4747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力学时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（原子时秒长，和历书时衔接）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地球力学时 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(TDT</a:t>
            </a: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地心：研究人造卫星运动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		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TT = TAI + 32</a:t>
            </a:r>
            <a:r>
              <a:rPr lang="en-US" altLang="zh-CN" sz="2800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.184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(TDB)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太阳系质心：研究行星运动、岁差章动计算*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坐标时：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 &amp; TCG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6B1A70B-4CC5-C046-E5E5-010B687A6CC5}"/>
              </a:ext>
            </a:extLst>
          </p:cNvPr>
          <p:cNvSpPr/>
          <p:nvPr/>
        </p:nvSpPr>
        <p:spPr>
          <a:xfrm>
            <a:off x="2376488" y="5128449"/>
            <a:ext cx="2579234" cy="72327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差别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~2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ms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周期项</a:t>
            </a:r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>
              <a:spcBef>
                <a:spcPts val="600"/>
              </a:spcBef>
            </a:pPr>
            <a:r>
              <a:rPr lang="zh-CN" altLang="en-US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都是均匀时间间隔</a:t>
            </a:r>
            <a:endParaRPr lang="zh-CN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C37EFF6-090D-CC7E-7A58-64135388BB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2004" y="4726623"/>
            <a:ext cx="6084341" cy="3817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E5A88DF-5A3F-CCE8-B51F-EEF7BA0A6B3F}"/>
              </a:ext>
            </a:extLst>
          </p:cNvPr>
          <p:cNvSpPr/>
          <p:nvPr/>
        </p:nvSpPr>
        <p:spPr>
          <a:xfrm>
            <a:off x="9967549" y="6133241"/>
            <a:ext cx="2012043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Aft>
                <a:spcPts val="0"/>
              </a:spcAft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*  用</a:t>
            </a: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TT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也可以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9" name="图形 8" descr="紧张的脸轮廓 纯色填充">
            <a:extLst>
              <a:ext uri="{FF2B5EF4-FFF2-40B4-BE49-F238E27FC236}">
                <a16:creationId xmlns:a16="http://schemas.microsoft.com/office/drawing/2014/main" id="{3D1E9148-69B3-8833-1826-DF8062A09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6792" y="1724660"/>
            <a:ext cx="571360" cy="571360"/>
          </a:xfrm>
          <a:prstGeom prst="rect">
            <a:avLst/>
          </a:prstGeom>
        </p:spPr>
      </p:pic>
      <p:pic>
        <p:nvPicPr>
          <p:cNvPr id="10" name="图形 9" descr="眩晕的脸轮廓 纯色填充">
            <a:extLst>
              <a:ext uri="{FF2B5EF4-FFF2-40B4-BE49-F238E27FC236}">
                <a16:creationId xmlns:a16="http://schemas.microsoft.com/office/drawing/2014/main" id="{CFCBD407-A120-5DEF-B56C-2DC910A7729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6792" y="3370580"/>
            <a:ext cx="571360" cy="571360"/>
          </a:xfrm>
          <a:prstGeom prst="rect">
            <a:avLst/>
          </a:prstGeom>
        </p:spPr>
      </p:pic>
      <p:pic>
        <p:nvPicPr>
          <p:cNvPr id="11" name="图形 10" descr="眩晕的脸轮廓 纯色填充">
            <a:extLst>
              <a:ext uri="{FF2B5EF4-FFF2-40B4-BE49-F238E27FC236}">
                <a16:creationId xmlns:a16="http://schemas.microsoft.com/office/drawing/2014/main" id="{877B42F0-78A4-340F-F1AA-590C320135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5955857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73602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5419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协调世界时 </a:t>
            </a:r>
            <a:r>
              <a:rPr lang="en-US" altLang="zh-CN" sz="28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UTC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原子时秒长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尽量与世界时接近</a:t>
            </a:r>
            <a:endParaRPr lang="en-US" altLang="zh-CN" sz="24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		| UTC – UT1 | &lt; 0</a:t>
            </a:r>
            <a:r>
              <a:rPr lang="en-US" altLang="zh-CN" sz="2800" b="1" baseline="300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s</a:t>
            </a: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.9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闰秒：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+1s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正跳秒，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-1s </a:t>
            </a:r>
            <a:r>
              <a:rPr lang="zh-CN" altLang="en-US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负跳秒。每年年中或年末最后一秒调整</a:t>
            </a:r>
            <a:endParaRPr lang="en-US" altLang="zh-CN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</a:t>
            </a:r>
            <a:r>
              <a:rPr lang="zh-CN" altLang="en-US" sz="28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发布：</a:t>
            </a:r>
            <a:endParaRPr lang="en-US" altLang="zh-CN" sz="2800" b="1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DUT1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极移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lang="en-US" altLang="zh-CN" sz="2400" b="1" i="1" baseline="-25000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r>
              <a:rPr lang="en-US" altLang="zh-CN" sz="24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, </a:t>
            </a:r>
            <a:r>
              <a:rPr lang="en-US" altLang="zh-CN" sz="2400" b="1" i="1" dirty="0" err="1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y</a:t>
            </a:r>
            <a:r>
              <a:rPr lang="en-US" altLang="zh-CN" sz="2400" b="1" i="1" baseline="-250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p</a:t>
            </a:r>
            <a:endParaRPr lang="en-US" altLang="zh-CN" sz="2400" b="1" i="1" baseline="-25000" dirty="0">
              <a:solidFill>
                <a:schemeClr val="tx1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4721A06E-8140-A56E-4E91-8201D890E78C}"/>
              </a:ext>
            </a:extLst>
          </p:cNvPr>
          <p:cNvSpPr/>
          <p:nvPr/>
        </p:nvSpPr>
        <p:spPr>
          <a:xfrm>
            <a:off x="2797181" y="4216548"/>
            <a:ext cx="7577959" cy="2523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www.iers.org</a:t>
            </a: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endParaRPr lang="en-GB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fontAlgn="auto">
              <a:spcBef>
                <a:spcPts val="1200"/>
              </a:spcBef>
              <a:spcAft>
                <a:spcPts val="0"/>
              </a:spcAft>
            </a:pPr>
            <a:r>
              <a:rPr lang="en-GB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celestrak.org</a:t>
            </a:r>
            <a:endParaRPr lang="en-GB" altLang="zh-CN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2295D33-D490-2B99-CE97-C58278D953B3}"/>
              </a:ext>
            </a:extLst>
          </p:cNvPr>
          <p:cNvSpPr/>
          <p:nvPr/>
        </p:nvSpPr>
        <p:spPr>
          <a:xfrm>
            <a:off x="3008376" y="4624352"/>
            <a:ext cx="8148256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A (Bulletins A):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每周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Rapid Service/Prediction Centre, U.S. Naval Observatory, Washington, DC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每日数值，适用于短时效、快速精确计算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342900" indent="-342900" fontAlgn="auto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公告</a:t>
            </a:r>
            <a:r>
              <a:rPr lang="en-GB" altLang="zh-CN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 (Bulletins B):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每月 </a:t>
            </a:r>
            <a:r>
              <a:rPr lang="en-US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by </a:t>
            </a:r>
            <a:r>
              <a:rPr lang="en-GB" altLang="zh-CN" sz="1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IERS Earth Orientation Centre, Paris Observatory</a:t>
            </a:r>
            <a:endParaRPr lang="en-GB" altLang="zh-CN" sz="16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归算后的标准</a:t>
            </a:r>
            <a:r>
              <a:rPr lang="en-GB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(standard</a:t>
            </a:r>
            <a:r>
              <a:rPr lang="en-US" altLang="zh-CN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)</a:t>
            </a:r>
            <a:r>
              <a:rPr lang="zh-CN" altLang="en-US" sz="16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数值，适用于长期演化分析研究</a:t>
            </a:r>
            <a:endParaRPr lang="en-GB" altLang="zh-CN" sz="20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673F246D-D390-8C11-D836-A9F0F39588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1148793"/>
            <a:ext cx="571360" cy="571360"/>
          </a:xfrm>
          <a:prstGeom prst="rect">
            <a:avLst/>
          </a:prstGeom>
        </p:spPr>
      </p:pic>
      <p:pic>
        <p:nvPicPr>
          <p:cNvPr id="7" name="图形 6" descr="眩晕的脸轮廓 纯色填充">
            <a:extLst>
              <a:ext uri="{FF2B5EF4-FFF2-40B4-BE49-F238E27FC236}">
                <a16:creationId xmlns:a16="http://schemas.microsoft.com/office/drawing/2014/main" id="{1EB6A0EE-5F20-044D-C6D7-80512B942C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0" y="405299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7910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38886C9-0670-76C5-AF7D-FA0F6C1301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23872"/>
            <a:ext cx="11141405" cy="664521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CE2F9F-719B-FB55-AD7C-F08EEB012DF3}"/>
              </a:ext>
            </a:extLst>
          </p:cNvPr>
          <p:cNvSpPr/>
          <p:nvPr/>
        </p:nvSpPr>
        <p:spPr>
          <a:xfrm>
            <a:off x="4844742" y="4954120"/>
            <a:ext cx="586180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42900" indent="-342900" fontAlgn="auto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2022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11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日，法国巴黎举行的度量衡大会（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CGPM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）上决定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2035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年取消“闰秒” 。</a:t>
            </a:r>
            <a:endParaRPr lang="zh-CN" sz="2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274A87EE-28B0-6CDC-FF71-3C499F028F4D}"/>
              </a:ext>
            </a:extLst>
          </p:cNvPr>
          <p:cNvSpPr/>
          <p:nvPr/>
        </p:nvSpPr>
        <p:spPr>
          <a:xfrm>
            <a:off x="4074800" y="3428534"/>
            <a:ext cx="7271058" cy="52322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2016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31</a:t>
            </a:r>
            <a:r>
              <a:rPr lang="zh-CN" altLang="en-US" sz="28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日后：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UTC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–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TAI = </a:t>
            </a:r>
            <a:r>
              <a:rPr lang="en-US" altLang="zh-CN" sz="2800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</a:t>
            </a:r>
            <a:r>
              <a:rPr lang="en-US" altLang="zh-CN" sz="28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37s</a:t>
            </a:r>
            <a:endParaRPr lang="zh-CN" sz="2800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3" name="图形 2" descr="紧张的脸轮廓 纯色填充">
            <a:extLst>
              <a:ext uri="{FF2B5EF4-FFF2-40B4-BE49-F238E27FC236}">
                <a16:creationId xmlns:a16="http://schemas.microsoft.com/office/drawing/2014/main" id="{7769DF01-B9BB-9B7B-A247-8E2E71F08B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52950" y="413261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26026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10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Time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均匀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周数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周内秒（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86400*7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10bit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储存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~20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6CFCF9C-13DB-6CAE-F0DA-CFEFF8B126C2}"/>
              </a:ext>
            </a:extLst>
          </p:cNvPr>
          <p:cNvSpPr/>
          <p:nvPr/>
        </p:nvSpPr>
        <p:spPr>
          <a:xfrm>
            <a:off x="2265815" y="2405231"/>
            <a:ext cx="5922923" cy="16879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= UTC at 1980.1.6, 0h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TAI  = – 19s</a:t>
            </a:r>
          </a:p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GPS</a:t>
            </a:r>
            <a:r>
              <a: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+mn-ea"/>
              </a:rPr>
              <a:t>Time </a:t>
            </a:r>
            <a:r>
              <a:rPr lang="en-US" altLang="zh-CN" sz="2400" b="1" dirty="0">
                <a:solidFill>
                  <a:srgbClr val="0000FF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– UTC  =  18s (after 2017)</a:t>
            </a:r>
            <a:endParaRPr lang="zh-CN" sz="2400" b="1" dirty="0">
              <a:solidFill>
                <a:srgbClr val="0000FF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" name="图形 1" descr="眩晕的脸轮廓 纯色填充">
            <a:extLst>
              <a:ext uri="{FF2B5EF4-FFF2-40B4-BE49-F238E27FC236}">
                <a16:creationId xmlns:a16="http://schemas.microsoft.com/office/drawing/2014/main" id="{7BB11F56-5A44-F1BA-9EBA-3463027AD0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3462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8745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基于地球自转的时间系统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地球自转角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恒星时（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太阳时 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世界时（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基于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SI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秒长时间系统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国际原子时（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质心力学时（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TDB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历书时（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ET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地心坐标时（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TCG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/ 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地球时（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28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时间系统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C58DF2-8577-27E8-694A-2D6E90B754D3}"/>
              </a:ext>
            </a:extLst>
          </p:cNvPr>
          <p:cNvSpPr/>
          <p:nvPr/>
        </p:nvSpPr>
        <p:spPr>
          <a:xfrm>
            <a:off x="4441002" y="2613136"/>
            <a:ext cx="3134156" cy="1846659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协调世界时 </a:t>
            </a:r>
            <a:r>
              <a:rPr lang="en-US" altLang="zh-CN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(UTC)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秒长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接近</a:t>
            </a:r>
            <a:r>
              <a:rPr lang="en-GB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UT1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日常生活</a:t>
            </a:r>
            <a:endParaRPr lang="zh-CN" sz="32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E4BBABB-C40D-28EC-656E-6D8885FD1E43}"/>
              </a:ext>
            </a:extLst>
          </p:cNvPr>
          <p:cNvSpPr/>
          <p:nvPr/>
        </p:nvSpPr>
        <p:spPr>
          <a:xfrm>
            <a:off x="7750999" y="2398205"/>
            <a:ext cx="4317970" cy="20615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541338" indent="-541338">
              <a:lnSpc>
                <a:spcPct val="120000"/>
              </a:lnSpc>
            </a:pP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问：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J2000.0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历元 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JD=2451545.0 </a:t>
            </a:r>
            <a:r>
              <a:rPr lang="zh-CN" altLang="en-US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的定义是基于哪个时间系统</a:t>
            </a:r>
            <a:endParaRPr lang="en-US" altLang="zh-CN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12h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TAI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11:59:27.816</a:t>
            </a:r>
          </a:p>
          <a:p>
            <a:pPr>
              <a:lnSpc>
                <a:spcPct val="120000"/>
              </a:lnSpc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UTC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2000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年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日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11:58:55.816</a:t>
            </a:r>
          </a:p>
        </p:txBody>
      </p:sp>
      <p:pic>
        <p:nvPicPr>
          <p:cNvPr id="4" name="图形 3" descr="紧张的脸轮廓 纯色填充">
            <a:extLst>
              <a:ext uri="{FF2B5EF4-FFF2-40B4-BE49-F238E27FC236}">
                <a16:creationId xmlns:a16="http://schemas.microsoft.com/office/drawing/2014/main" id="{1DF49ECC-A7F4-E561-49D3-D0ECDAE26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97662"/>
            <a:ext cx="571360" cy="571360"/>
          </a:xfrm>
          <a:prstGeom prst="rect">
            <a:avLst/>
          </a:prstGeom>
        </p:spPr>
      </p:pic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4D5724A0-C96A-D396-658B-00402E87A4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50999" y="1751042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098543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46546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作不同时间系统的演化图（总成绩比例：</a:t>
            </a:r>
            <a:r>
              <a:rPr lang="en-US" altLang="zh-CN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5%</a:t>
            </a: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横坐标：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TAI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时间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纵坐标：时间差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</a:t>
            </a:r>
            <a:r>
              <a:rPr lang="en-US" altLang="zh-CN" sz="24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在图中画出：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UT1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UTC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from 1972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）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TT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TDB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GPS</a:t>
            </a:r>
            <a:endParaRPr lang="zh-CN" altLang="en-US" sz="20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29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实习作业一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FA9A132-CD75-2416-1438-FA2D8C547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556" y="2105872"/>
            <a:ext cx="4601721" cy="3483426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D9DC166-19A9-7ECE-F4EF-9A1736E2D369}"/>
              </a:ext>
            </a:extLst>
          </p:cNvPr>
          <p:cNvSpPr txBox="1"/>
          <p:nvPr/>
        </p:nvSpPr>
        <p:spPr>
          <a:xfrm>
            <a:off x="5098677" y="5818980"/>
            <a:ext cx="6109446" cy="4589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PS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：可适当调整变化尺度以方便展示</a:t>
            </a:r>
            <a:endParaRPr lang="en-US" altLang="zh-CN" sz="20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537424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3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8634611" y="5253043"/>
            <a:ext cx="3344981" cy="1135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US" altLang="zh-CN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Sky map</a:t>
            </a:r>
          </a:p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en-GB" altLang="zh-CN" sz="2400" b="1" dirty="0" err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Starrynight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75D00E-C22C-377E-ACB1-76C6A92F8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933" y="954125"/>
            <a:ext cx="5504413" cy="5433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C7E3A193-9904-12FF-0388-723C8AADEE68}"/>
              </a:ext>
            </a:extLst>
          </p:cNvPr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天球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83183759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球面坐标和直角坐标</a:t>
            </a: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4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44824DF-214F-5082-5672-CB9C7E628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87" y="1859367"/>
            <a:ext cx="4470739" cy="4616380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61869FCA-CC2B-5B0B-6562-131EAA666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248523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65817ED8-DA9B-6936-8F94-59FAC81F964B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2F2BA844-D1F6-E0A9-C85B-ADEFD5EA3D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152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5567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地平坐标系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（通常</a:t>
            </a:r>
            <a:r>
              <a:rPr lang="en-US" altLang="zh-CN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A </a:t>
            </a:r>
            <a:r>
              <a:rPr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北点起量）</a:t>
            </a:r>
            <a:endParaRPr lang="en-US" altLang="zh-CN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子午圈：与测站坐标有关</a:t>
            </a:r>
            <a:endParaRPr lang="en-US" altLang="zh-CN" sz="24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5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B1FDFAD-84CB-1921-444F-08354CAA5384}"/>
              </a:ext>
            </a:extLst>
          </p:cNvPr>
          <p:cNvSpPr/>
          <p:nvPr/>
        </p:nvSpPr>
        <p:spPr>
          <a:xfrm>
            <a:off x="2861210" y="1622164"/>
            <a:ext cx="207907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1600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en-US" altLang="zh-CN" sz="1600" b="1" baseline="-25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s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南点起量）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ECB1AA49-573F-DB87-2AA3-BD6983B39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778" y="2060128"/>
            <a:ext cx="4367277" cy="3530305"/>
          </a:xfrm>
          <a:prstGeom prst="rect">
            <a:avLst/>
          </a:prstGeom>
        </p:spPr>
      </p:pic>
      <p:graphicFrame>
        <p:nvGraphicFramePr>
          <p:cNvPr id="6" name="表格 8">
            <a:extLst>
              <a:ext uri="{FF2B5EF4-FFF2-40B4-BE49-F238E27FC236}">
                <a16:creationId xmlns:a16="http://schemas.microsoft.com/office/drawing/2014/main" id="{44D91D3A-4B84-17AE-8DF7-539A178EDF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924944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D5F8E3B4-C853-8079-0CB5-67AC075BFB2D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4EC09D2E-479E-7962-56C0-DC917032D8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3523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>
            <a:extLst>
              <a:ext uri="{FF2B5EF4-FFF2-40B4-BE49-F238E27FC236}">
                <a16:creationId xmlns:a16="http://schemas.microsoft.com/office/drawing/2014/main" id="{C25B7A81-C8CC-8EE9-C0E1-DA1174713C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873" y="2989461"/>
            <a:ext cx="2734518" cy="3477746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赤道坐标系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6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2D5BA919-9599-DF3D-9A52-5C99B5CF559C}"/>
              </a:ext>
            </a:extLst>
          </p:cNvPr>
          <p:cNvSpPr/>
          <p:nvPr/>
        </p:nvSpPr>
        <p:spPr>
          <a:xfrm>
            <a:off x="2936388" y="4748169"/>
            <a:ext cx="23530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第二</a:t>
            </a:r>
            <a:r>
              <a:rPr lang="en-US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赤道坐标系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598849D-A5AA-2A40-C130-5CD786C07BCE}"/>
              </a:ext>
            </a:extLst>
          </p:cNvPr>
          <p:cNvSpPr/>
          <p:nvPr/>
        </p:nvSpPr>
        <p:spPr>
          <a:xfrm>
            <a:off x="2998525" y="5805487"/>
            <a:ext cx="2353009" cy="66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恒星时 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S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α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altLang="zh-CN" b="1" i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t</a:t>
            </a: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en-US" altLang="zh-CN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见本节“时间系统”）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624FFB-E147-8C52-CCA0-B514C177A5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26352">
            <a:off x="2437377" y="1083260"/>
            <a:ext cx="3060819" cy="2892193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D41B1C3E-D254-BB26-AF5A-62D731F93B64}"/>
              </a:ext>
            </a:extLst>
          </p:cNvPr>
          <p:cNvSpPr/>
          <p:nvPr/>
        </p:nvSpPr>
        <p:spPr>
          <a:xfrm>
            <a:off x="643946" y="2122380"/>
            <a:ext cx="2090810" cy="6924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时角坐标系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1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（与测站位置相关）</a:t>
            </a:r>
          </a:p>
        </p:txBody>
      </p:sp>
      <p:graphicFrame>
        <p:nvGraphicFramePr>
          <p:cNvPr id="4" name="表格 8">
            <a:extLst>
              <a:ext uri="{FF2B5EF4-FFF2-40B4-BE49-F238E27FC236}">
                <a16:creationId xmlns:a16="http://schemas.microsoft.com/office/drawing/2014/main" id="{D548E3A6-88B5-7B10-8E84-D19F4EA573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713183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AC45C863-76DF-F050-E4B9-61E174015492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2" name="图形 1" descr="困惑的脸轮廓 纯色填充">
            <a:extLst>
              <a:ext uri="{FF2B5EF4-FFF2-40B4-BE49-F238E27FC236}">
                <a16:creationId xmlns:a16="http://schemas.microsoft.com/office/drawing/2014/main" id="{A8A24BF3-111F-2BD0-393C-B749FE66B5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2694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黄道坐标系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80906CCD-91E0-B016-81DE-53C232C4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1781" y="1953155"/>
            <a:ext cx="3669237" cy="4043171"/>
          </a:xfrm>
          <a:prstGeom prst="rect">
            <a:avLst/>
          </a:prstGeom>
        </p:spPr>
      </p:pic>
      <p:graphicFrame>
        <p:nvGraphicFramePr>
          <p:cNvPr id="2" name="表格 8">
            <a:extLst>
              <a:ext uri="{FF2B5EF4-FFF2-40B4-BE49-F238E27FC236}">
                <a16:creationId xmlns:a16="http://schemas.microsoft.com/office/drawing/2014/main" id="{8B163E4E-7370-E744-EF26-32A9E3E352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5029656"/>
              </p:ext>
            </p:extLst>
          </p:nvPr>
        </p:nvGraphicFramePr>
        <p:xfrm>
          <a:off x="5880633" y="1534352"/>
          <a:ext cx="6170225" cy="44393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34045">
                  <a:extLst>
                    <a:ext uri="{9D8B030D-6E8A-4147-A177-3AD203B41FA5}">
                      <a16:colId xmlns:a16="http://schemas.microsoft.com/office/drawing/2014/main" val="2227108201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812384960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19649644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4131601033"/>
                    </a:ext>
                  </a:extLst>
                </a:gridCol>
                <a:gridCol w="1234045">
                  <a:extLst>
                    <a:ext uri="{9D8B030D-6E8A-4147-A177-3AD203B41FA5}">
                      <a16:colId xmlns:a16="http://schemas.microsoft.com/office/drawing/2014/main" val="3001214624"/>
                    </a:ext>
                  </a:extLst>
                </a:gridCol>
              </a:tblGrid>
              <a:tr h="6186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地平坐标系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时角坐标系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</a:t>
                      </a:r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赤道坐标系</a:t>
                      </a:r>
                      <a:endParaRPr lang="en-US" altLang="zh-CN" sz="1600" b="0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  <a:p>
                      <a:pPr algn="ctr"/>
                      <a:r>
                        <a:rPr lang="zh-CN" altLang="en-US" sz="14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（第一赤道）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黄道坐标系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223866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基本圈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真地平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黄道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2596982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第一极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北天极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北黄极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505047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经角零点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北点</a:t>
                      </a:r>
                      <a:r>
                        <a:rPr lang="en-US" altLang="zh-CN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南点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赤道最高点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春分点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8191968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经角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μ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方位角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</a:t>
                      </a:r>
                      <a:r>
                        <a:rPr lang="en-US" altLang="zh-CN" sz="1600" b="0" i="1" baseline="-250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</a:t>
                      </a:r>
                      <a:endParaRPr lang="zh-CN" altLang="en-US" sz="1600" b="0" i="1" baseline="-250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时角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赤经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α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黄经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λ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8670080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ν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高度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h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赤纬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δ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黄纬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β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7842669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余纬角</a:t>
                      </a:r>
                      <a:r>
                        <a:rPr lang="en-US" altLang="zh-CN" sz="1600" b="0" i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η</a:t>
                      </a:r>
                      <a:endParaRPr lang="zh-CN" altLang="en-US" sz="1600" b="0" i="1" dirty="0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天顶距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z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北极距</a:t>
                      </a:r>
                      <a:r>
                        <a:rPr lang="en-US" altLang="zh-CN" sz="1600" b="0" i="1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</a:t>
                      </a:r>
                      <a:endParaRPr lang="zh-CN" altLang="en-US" sz="1600" b="0" i="1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黄极距</a:t>
                      </a:r>
                      <a:r>
                        <a:rPr lang="en-US" altLang="zh-CN" sz="1600" b="0" i="1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γ</a:t>
                      </a:r>
                      <a:endParaRPr lang="zh-CN" altLang="en-US" sz="1600" b="0" i="1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0835936"/>
                  </a:ext>
                </a:extLst>
              </a:tr>
              <a:tr h="54581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1" dirty="0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左旋或右旋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右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30116107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5F654BD-CCFD-A5BD-F5E4-201397E3869F}"/>
              </a:ext>
            </a:extLst>
          </p:cNvPr>
          <p:cNvSpPr/>
          <p:nvPr/>
        </p:nvSpPr>
        <p:spPr>
          <a:xfrm>
            <a:off x="7749308" y="1093378"/>
            <a:ext cx="256643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Aft>
                <a:spcPts val="0"/>
              </a:spcAft>
            </a:pP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五种常用天球坐标系</a:t>
            </a:r>
          </a:p>
        </p:txBody>
      </p:sp>
      <p:pic>
        <p:nvPicPr>
          <p:cNvPr id="6" name="图形 5" descr="困惑的脸轮廓 纯色填充">
            <a:extLst>
              <a:ext uri="{FF2B5EF4-FFF2-40B4-BE49-F238E27FC236}">
                <a16:creationId xmlns:a16="http://schemas.microsoft.com/office/drawing/2014/main" id="{9BB4E401-4C96-10D3-7FDD-8A5A4ED637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4036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1308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sz="28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坐标测量和相互转化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2351821" y="6036319"/>
            <a:ext cx="27722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浑仪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（汉：落下闳）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天球坐标系</a:t>
            </a: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8DFF43E5-6C92-8BEE-12E7-626781D46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871" y="1869852"/>
            <a:ext cx="5347040" cy="401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20紫金山天文台-旅游攻略-门票-地址-问答-游记点评，南京旅游旅游景点推荐-去哪儿攻略">
            <a:extLst>
              <a:ext uri="{FF2B5EF4-FFF2-40B4-BE49-F238E27FC236}">
                <a16:creationId xmlns:a16="http://schemas.microsoft.com/office/drawing/2014/main" id="{96B312DF-E559-344D-0E4A-135935037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622" y="2361397"/>
            <a:ext cx="5148390" cy="281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BB0E76E2-E92C-5776-C45B-A43F4974E065}"/>
              </a:ext>
            </a:extLst>
          </p:cNvPr>
          <p:cNvSpPr/>
          <p:nvPr/>
        </p:nvSpPr>
        <p:spPr>
          <a:xfrm>
            <a:off x="7826662" y="5399219"/>
            <a:ext cx="29215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spcBef>
                <a:spcPts val="600"/>
              </a:spcBef>
              <a:spcAft>
                <a:spcPts val="0"/>
              </a:spcAft>
            </a:pPr>
            <a:r>
              <a:rPr lang="zh-CN" altLang="en-US" sz="24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简仪</a:t>
            </a: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（元：郭守敬）</a:t>
            </a:r>
            <a:endParaRPr lang="zh-CN" sz="24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" name="图形 3" descr="眩晕的脸轮廓 纯色填充">
            <a:extLst>
              <a:ext uri="{FF2B5EF4-FFF2-40B4-BE49-F238E27FC236}">
                <a16:creationId xmlns:a16="http://schemas.microsoft.com/office/drawing/2014/main" id="{6F3EAA8E-BB35-6D5D-CC9E-4ED8AD5DB15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711200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81286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407987" y="1052513"/>
            <a:ext cx="11376025" cy="662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auto">
              <a:lnSpc>
                <a:spcPct val="150000"/>
              </a:lnSpc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zh-CN" sz="2800" b="1" i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R</a:t>
            </a:r>
            <a:r>
              <a:rPr lang="en-US" altLang="zh-CN" sz="2800" b="1" i="1" baseline="-25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(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表示</a:t>
            </a:r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坐标系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绕 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K</a:t>
            </a:r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轴正向旋转角度</a:t>
            </a:r>
            <a:r>
              <a:rPr lang="en-US" altLang="zh-CN" sz="2800" b="1" i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θ </a:t>
            </a:r>
            <a:endParaRPr lang="en-US" altLang="zh-CN" sz="2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F1D8F20-F945-584B-B149-8CCFBEFE168A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0" y="0"/>
            <a:ext cx="12187555" cy="711200"/>
          </a:xfrm>
          <a:prstGeom prst="rect">
            <a:avLst/>
          </a:prstGeom>
          <a:noFill/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旋转矩阵</a:t>
            </a:r>
          </a:p>
        </p:txBody>
      </p:sp>
      <p:sp>
        <p:nvSpPr>
          <p:cNvPr id="6" name="矩形 5"/>
          <p:cNvSpPr/>
          <p:nvPr/>
        </p:nvSpPr>
        <p:spPr>
          <a:xfrm>
            <a:off x="407987" y="4887843"/>
            <a:ext cx="2111720" cy="581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auto">
              <a:lnSpc>
                <a:spcPct val="150000"/>
              </a:lnSpc>
              <a:spcAft>
                <a:spcPts val="0"/>
              </a:spcAft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反向矩阵</a:t>
            </a:r>
            <a:endParaRPr 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3105F2-0D80-3A26-5B30-82541BCCC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9208" y="1878100"/>
            <a:ext cx="2990255" cy="313766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2DA0746-C2DC-D4F5-8E3E-CFB2822C3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767" y="5631933"/>
            <a:ext cx="6129779" cy="82613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D751EBEF-1253-57FA-5D25-2B5EC7B15F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0047" y="966287"/>
            <a:ext cx="3882044" cy="4763193"/>
          </a:xfrm>
          <a:prstGeom prst="rect">
            <a:avLst/>
          </a:prstGeom>
        </p:spPr>
      </p:pic>
      <p:pic>
        <p:nvPicPr>
          <p:cNvPr id="4" name="图形 3" descr="困惑的脸轮廓 纯色填充">
            <a:extLst>
              <a:ext uri="{FF2B5EF4-FFF2-40B4-BE49-F238E27FC236}">
                <a16:creationId xmlns:a16="http://schemas.microsoft.com/office/drawing/2014/main" id="{EF56202B-CED2-8DAB-5B0F-277607826A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0" y="722073"/>
            <a:ext cx="571360" cy="57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11848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数学物理科学部 模板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数学物理科学部 模板</Template>
  <TotalTime>26531</TotalTime>
  <Words>1744</Words>
  <Application>Microsoft Office PowerPoint</Application>
  <PresentationFormat>宽屏</PresentationFormat>
  <Paragraphs>454</Paragraphs>
  <Slides>29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9" baseType="lpstr">
      <vt:lpstr>等线</vt:lpstr>
      <vt:lpstr>华文行楷</vt:lpstr>
      <vt:lpstr>微软雅黑</vt:lpstr>
      <vt:lpstr>Arial</vt:lpstr>
      <vt:lpstr>Calibri</vt:lpstr>
      <vt:lpstr>Cambria Math</vt:lpstr>
      <vt:lpstr>Times New Roman</vt:lpstr>
      <vt:lpstr>Wingdings</vt:lpstr>
      <vt:lpstr>数学物理科学部 模板</vt:lpstr>
      <vt:lpstr>AxMath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Lin Hou-Yuan</cp:lastModifiedBy>
  <cp:revision>378</cp:revision>
  <dcterms:created xsi:type="dcterms:W3CDTF">2022-10-24T14:28:29Z</dcterms:created>
  <dcterms:modified xsi:type="dcterms:W3CDTF">2023-07-20T03:22:22Z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2052-4.6.1.7467</vt:lpwstr>
  </property>
</Properties>
</file>