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73" r:id="rId2"/>
    <p:sldId id="293" r:id="rId3"/>
    <p:sldId id="333" r:id="rId4"/>
    <p:sldId id="305" r:id="rId5"/>
    <p:sldId id="334" r:id="rId6"/>
    <p:sldId id="336" r:id="rId7"/>
    <p:sldId id="303" r:id="rId8"/>
    <p:sldId id="341" r:id="rId9"/>
    <p:sldId id="342" r:id="rId10"/>
    <p:sldId id="340" r:id="rId11"/>
    <p:sldId id="306" r:id="rId12"/>
    <p:sldId id="343" r:id="rId13"/>
    <p:sldId id="332" r:id="rId14"/>
    <p:sldId id="335" r:id="rId15"/>
    <p:sldId id="339" r:id="rId16"/>
    <p:sldId id="338" r:id="rId17"/>
    <p:sldId id="302" r:id="rId18"/>
    <p:sldId id="301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100" d="100"/>
          <a:sy n="100" d="100"/>
        </p:scale>
        <p:origin x="86" y="20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2023/7/18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1D8F20-F945-584B-B149-8CCFBEFE168A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人造天体动力学与空间态势感知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4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15</a:t>
              </a:r>
              <a:r>
                <a:rPr kumimoji="0" lang="en-US" altLang="zh-CN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 </a:t>
              </a:r>
              <a:r>
                <a:rPr kumimoji="0" lang="zh-CN" altLang="en-US" sz="4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空间目标编目与空间碎片环境模型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5" name="矩形 14">
            <a:extLst>
              <a:ext uri="{FF2B5EF4-FFF2-40B4-BE49-F238E27FC236}">
                <a16:creationId xmlns:a16="http://schemas.microsoft.com/office/drawing/2014/main" id="{8EAD2D75-5326-AC9A-4C5C-24E06AD0FFB4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林厚源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in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kumimoji="0" lang="en-GB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kumimoji="0" lang="en-GB" altLang="zh-CN" sz="2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3BC082F6-728E-3093-4853-31733B6BCE3F}"/>
              </a:ext>
            </a:extLst>
          </p:cNvPr>
          <p:cNvSpPr/>
          <p:nvPr/>
        </p:nvSpPr>
        <p:spPr>
          <a:xfrm>
            <a:off x="3003414" y="4516087"/>
            <a:ext cx="7255333" cy="1134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人造卫星与空间碎片的轨道和探测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7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章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空间碎片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模型与风险分析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7C2863-FC95-8A25-035E-9E6B7ADAD0BC}"/>
              </a:ext>
            </a:extLst>
          </p:cNvPr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参考材料：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航迹关联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判定准则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编目的基本流程</a:t>
            </a:r>
          </a:p>
        </p:txBody>
      </p:sp>
    </p:spTree>
    <p:extLst>
      <p:ext uri="{BB962C8B-B14F-4D97-AF65-F5344CB8AC3E}">
        <p14:creationId xmlns:p14="http://schemas.microsoft.com/office/powerpoint/2010/main" val="357222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118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常见编目数据：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space-track, </a:t>
            </a:r>
            <a:r>
              <a:rPr lang="en-US" altLang="zh-CN" sz="2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celestrak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vimpel</a:t>
            </a: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</p:spTree>
    <p:extLst>
      <p:ext uri="{BB962C8B-B14F-4D97-AF65-F5344CB8AC3E}">
        <p14:creationId xmlns:p14="http://schemas.microsoft.com/office/powerpoint/2010/main" val="7575320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81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SGP4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发展历程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主要摄动因素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预报程序的获取与应用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73E989-BBB3-EFEE-557F-6428EA16CDA3}"/>
              </a:ext>
            </a:extLst>
          </p:cNvPr>
          <p:cNvSpPr/>
          <p:nvPr/>
        </p:nvSpPr>
        <p:spPr>
          <a:xfrm>
            <a:off x="6903720" y="4093923"/>
            <a:ext cx="5222357" cy="8744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根数计算：必须使用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SGP4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endParaRPr lang="zh-CN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\bar{n}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是古在由秀根数（书 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P99-100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15849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轨道坐标系（混合坐标系）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轨道计算：更接近惯性系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引力场计算：更接近轨道计算时刻赤道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TEME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历元平春分点：赤经岁差 </a:t>
            </a:r>
            <a:r>
              <a:rPr lang="en-US" altLang="zh-CN" sz="24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μ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赤经章动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Δ</a:t>
            </a:r>
            <a:r>
              <a:rPr lang="en-US" altLang="zh-CN" sz="2400" b="1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μ</a:t>
            </a: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瞬时平春分点：赤经章动 </a:t>
            </a:r>
            <a:r>
              <a:rPr lang="en-US" altLang="zh-CN" sz="24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Δ</a:t>
            </a:r>
            <a:r>
              <a:rPr lang="en-US" altLang="zh-CN" sz="2400" b="1" i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μ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AEE89516-E816-AEED-D08A-8C871CD673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9027" y="1144133"/>
            <a:ext cx="4162804" cy="202577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C73504-84A1-7FA9-2C79-31664CE82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459" y="5288264"/>
            <a:ext cx="4855553" cy="12595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24CC6E7-E5C9-9ECE-87A6-D27042E71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78191" y="3211689"/>
            <a:ext cx="3191834" cy="2034794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40758A68-5DF9-0D7B-B7A9-7EF4BA71E82E}"/>
              </a:ext>
            </a:extLst>
          </p:cNvPr>
          <p:cNvSpPr/>
          <p:nvPr/>
        </p:nvSpPr>
        <p:spPr>
          <a:xfrm>
            <a:off x="3371851" y="5608620"/>
            <a:ext cx="371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现在看来：完全没必要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59540E7D-CB1B-B341-AA52-AC5C6629DE5C}"/>
              </a:ext>
            </a:extLst>
          </p:cNvPr>
          <p:cNvSpPr/>
          <p:nvPr/>
        </p:nvSpPr>
        <p:spPr>
          <a:xfrm>
            <a:off x="10417629" y="2157020"/>
            <a:ext cx="555171" cy="20245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6374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145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NORAD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网站使用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（当前最完备、最开放）（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实时性？精确性？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数据：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TLE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OMM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539FEF8-C082-AF12-5B33-824C02EA1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1997" y="2014111"/>
            <a:ext cx="7951218" cy="45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494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C6FF14D-2E24-1663-F731-6AE3DBEE76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19" y="0"/>
            <a:ext cx="116197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844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空间目标编目数据</a:t>
            </a:r>
          </a:p>
        </p:txBody>
      </p:sp>
    </p:spTree>
    <p:extLst>
      <p:ext uri="{BB962C8B-B14F-4D97-AF65-F5344CB8AC3E}">
        <p14:creationId xmlns:p14="http://schemas.microsoft.com/office/powerpoint/2010/main" val="21009278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空间碎片环境与流量分析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环境模型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空域划分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空间密度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速度分布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碰撞流量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空间碎片环境模型</a:t>
            </a:r>
          </a:p>
        </p:txBody>
      </p:sp>
    </p:spTree>
    <p:extLst>
      <p:ext uri="{BB962C8B-B14F-4D97-AF65-F5344CB8AC3E}">
        <p14:creationId xmlns:p14="http://schemas.microsoft.com/office/powerpoint/2010/main" val="23986871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目标关联（总成绩比例：</a:t>
            </a:r>
            <a:r>
              <a:rPr lang="en-US" altLang="zh-CN" sz="2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实习作业七</a:t>
            </a: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412429" y="1170539"/>
            <a:ext cx="4636979" cy="51759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编目的基本流程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空间目标编目数据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空间碎片环境模型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1772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按照一定的标准和规则，对某范围内信息资源每种实体的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外部特征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内容特征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分析、选择、描述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，并予以记录成为款目，继而将款目按一定顺序组织成为目录（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Catalogue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）或书目（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Bibliography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）的过程。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空间目标编目：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数据更新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</a:t>
            </a:r>
          </a:p>
        </p:txBody>
      </p:sp>
    </p:spTree>
    <p:extLst>
      <p:ext uri="{BB962C8B-B14F-4D97-AF65-F5344CB8AC3E}">
        <p14:creationId xmlns:p14="http://schemas.microsoft.com/office/powerpoint/2010/main" val="3355918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562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空间目标编目数据包含：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基本信息：编号、名称、类型、国别、发射日期、发射场、陨落日期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轨道信息：轨道根数、轨道协方差、预报模型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特征信息：有效载荷、是否工作、外形结构、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RCS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、光学特征、面质比、轨控、姿控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编目数据维持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编目轨道更新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及时发现新的发射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及时发现已有目标的轨道变化（变轨、陨落、解体）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</a:t>
            </a:r>
          </a:p>
        </p:txBody>
      </p:sp>
    </p:spTree>
    <p:extLst>
      <p:ext uri="{BB962C8B-B14F-4D97-AF65-F5344CB8AC3E}">
        <p14:creationId xmlns:p14="http://schemas.microsoft.com/office/powerpoint/2010/main" val="2122736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编目定轨：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观测数据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力学模型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最小二乘改进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需要保证更新根数的成功率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更注重初轨计算、数据关联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</a:t>
            </a:r>
          </a:p>
        </p:txBody>
      </p:sp>
    </p:spTree>
    <p:extLst>
      <p:ext uri="{BB962C8B-B14F-4D97-AF65-F5344CB8AC3E}">
        <p14:creationId xmlns:p14="http://schemas.microsoft.com/office/powerpoint/2010/main" val="8027183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60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编目应用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zh-CN" altLang="en-US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</a:t>
            </a:r>
          </a:p>
        </p:txBody>
      </p:sp>
    </p:spTree>
    <p:extLst>
      <p:ext uri="{BB962C8B-B14F-4D97-AF65-F5344CB8AC3E}">
        <p14:creationId xmlns:p14="http://schemas.microsoft.com/office/powerpoint/2010/main" val="5145813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247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航迹关联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目标轨道识别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轨道更新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UCT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Uncorrelated target??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）处理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机动识别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编目的基本流程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87CFF9-D2DC-AC7F-9B4D-F66FECB748FF}"/>
              </a:ext>
            </a:extLst>
          </p:cNvPr>
          <p:cNvSpPr txBox="1"/>
          <p:nvPr/>
        </p:nvSpPr>
        <p:spPr>
          <a:xfrm>
            <a:off x="6769383" y="4082510"/>
            <a:ext cx="381479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总体流程图</a:t>
            </a:r>
          </a:p>
        </p:txBody>
      </p:sp>
    </p:spTree>
    <p:extLst>
      <p:ext uri="{BB962C8B-B14F-4D97-AF65-F5344CB8AC3E}">
        <p14:creationId xmlns:p14="http://schemas.microsoft.com/office/powerpoint/2010/main" val="2087933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UCT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处理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生成初轨并保留一段时间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人工证认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非轨道数据证认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编目的基本流程</a:t>
            </a:r>
          </a:p>
        </p:txBody>
      </p:sp>
    </p:spTree>
    <p:extLst>
      <p:ext uri="{BB962C8B-B14F-4D97-AF65-F5344CB8AC3E}">
        <p14:creationId xmlns:p14="http://schemas.microsoft.com/office/powerpoint/2010/main" val="2865883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目标识别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与编目库中根数关联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UCT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关联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编目的基本流程</a:t>
            </a:r>
          </a:p>
        </p:txBody>
      </p:sp>
    </p:spTree>
    <p:extLst>
      <p:ext uri="{BB962C8B-B14F-4D97-AF65-F5344CB8AC3E}">
        <p14:creationId xmlns:p14="http://schemas.microsoft.com/office/powerpoint/2010/main" val="1255768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7658</TotalTime>
  <Words>483</Words>
  <Application>Microsoft Office PowerPoint</Application>
  <PresentationFormat>宽屏</PresentationFormat>
  <Paragraphs>113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5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190</cp:revision>
  <dcterms:created xsi:type="dcterms:W3CDTF">2022-10-24T14:28:29Z</dcterms:created>
  <dcterms:modified xsi:type="dcterms:W3CDTF">2023-07-21T08:53:07Z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